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5" r:id="rId2"/>
    <p:sldId id="284" r:id="rId3"/>
    <p:sldId id="286" r:id="rId4"/>
    <p:sldId id="287" r:id="rId5"/>
    <p:sldId id="291" r:id="rId6"/>
    <p:sldId id="288" r:id="rId7"/>
    <p:sldId id="289" r:id="rId8"/>
    <p:sldId id="290" r:id="rId9"/>
    <p:sldId id="292" r:id="rId10"/>
    <p:sldId id="293" r:id="rId11"/>
    <p:sldId id="257" r:id="rId12"/>
    <p:sldId id="278" r:id="rId13"/>
    <p:sldId id="279" r:id="rId14"/>
    <p:sldId id="280" r:id="rId15"/>
    <p:sldId id="281" r:id="rId16"/>
    <p:sldId id="282" r:id="rId17"/>
    <p:sldId id="283" r:id="rId18"/>
    <p:sldId id="295" r:id="rId19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4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12" autoAdjust="0"/>
    <p:restoredTop sz="87040" autoAdjust="0"/>
  </p:normalViewPr>
  <p:slideViewPr>
    <p:cSldViewPr>
      <p:cViewPr varScale="1">
        <p:scale>
          <a:sx n="70" d="100"/>
          <a:sy n="70" d="100"/>
        </p:scale>
        <p:origin x="216" y="76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7EF0DB-371A-48ED-9107-118BCFC741BA}" type="datetimeFigureOut">
              <a:rPr lang="en-US" smtClean="0"/>
              <a:t>6/2/25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83D7A-9E42-4548-990C-7D2596BB5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18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Che  các</a:t>
            </a:r>
            <a:r>
              <a:rPr lang="en-US" baseline="0"/>
              <a:t> đồ dùng và đố HS nêu đc tên đồ dùng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354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sách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992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968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Câu</a:t>
            </a:r>
            <a:r>
              <a:rPr lang="en-US" baseline="0"/>
              <a:t> hỏi ô dưới, câu trả lời ô trên. Muốn viết câu hỏi thì thầy cô kéo ô trên ra một bên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45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đồ dùng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210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Tác giả	: Phan Thị Linh</a:t>
            </a:r>
          </a:p>
          <a:p>
            <a:r>
              <a:rPr lang="en-US" sz="1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LH Zalo	: 0916.604.268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85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giáo dục HS cách sd gọt, giữ gìn VS khi gọt bút, sd gọt có hộp dựng mẩu vụn.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77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77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77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77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77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Che  các</a:t>
            </a:r>
            <a:r>
              <a:rPr lang="en-US" baseline="0"/>
              <a:t> đồ dùng và đố HS nêu đc tên đồ dùng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35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Nối</a:t>
            </a:r>
            <a:r>
              <a:rPr lang="en-US" baseline="0"/>
              <a:t> đồng thời hỏi và phân tích công dụng của các đồ dùng luôn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3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tiên để đi đến câu hỏi.</a:t>
            </a:r>
          </a:p>
          <a:p>
            <a:r>
              <a:rPr lang="en-US" baseline="0"/>
              <a:t>Tại slide câu hỏi, click vào tiên để quay về đây</a:t>
            </a:r>
          </a:p>
          <a:p>
            <a:r>
              <a:rPr lang="en-US" baseline="0"/>
              <a:t>Click vào cây nấm để đi đến bài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46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6/2/25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96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6/2/25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83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6/2/25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34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6/2/25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83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6/2/25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41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6/2/25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32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6/2/25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78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6/2/25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30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6/2/25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20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6/2/25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6/2/25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1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91E5F-9BD5-49A2-BB11-37556073DA36}" type="datetimeFigureOut">
              <a:rPr lang="en-US" smtClean="0"/>
              <a:t>6/2/25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27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18" Type="http://schemas.openxmlformats.org/officeDocument/2006/relationships/image" Target="../media/image40.png"/><Relationship Id="rId3" Type="http://schemas.openxmlformats.org/officeDocument/2006/relationships/image" Target="../media/image26.jpeg"/><Relationship Id="rId21" Type="http://schemas.microsoft.com/office/2007/relationships/hdphoto" Target="../media/hdphoto11.wdp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17" Type="http://schemas.microsoft.com/office/2007/relationships/hdphoto" Target="../media/hdphoto9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5" Type="http://schemas.openxmlformats.org/officeDocument/2006/relationships/image" Target="../media/image28.jpeg"/><Relationship Id="rId15" Type="http://schemas.openxmlformats.org/officeDocument/2006/relationships/image" Target="../media/image38.jpeg"/><Relationship Id="rId23" Type="http://schemas.microsoft.com/office/2007/relationships/hdphoto" Target="../media/hdphoto12.wdp"/><Relationship Id="rId10" Type="http://schemas.openxmlformats.org/officeDocument/2006/relationships/image" Target="../media/image33.jpeg"/><Relationship Id="rId19" Type="http://schemas.microsoft.com/office/2007/relationships/hdphoto" Target="../media/hdphoto10.wdp"/><Relationship Id="rId4" Type="http://schemas.openxmlformats.org/officeDocument/2006/relationships/image" Target="../media/image27.pn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Relationship Id="rId22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slide" Target="slide15.xml"/><Relationship Id="rId18" Type="http://schemas.openxmlformats.org/officeDocument/2006/relationships/image" Target="../media/image50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2.png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17" Type="http://schemas.openxmlformats.org/officeDocument/2006/relationships/image" Target="../media/image49.gif"/><Relationship Id="rId2" Type="http://schemas.openxmlformats.org/officeDocument/2006/relationships/audio" Target="../media/media1.mp3"/><Relationship Id="rId16" Type="http://schemas.openxmlformats.org/officeDocument/2006/relationships/image" Target="../media/image48.png"/><Relationship Id="rId20" Type="http://schemas.openxmlformats.org/officeDocument/2006/relationships/slide" Target="slide18.xml"/><Relationship Id="rId1" Type="http://schemas.microsoft.com/office/2007/relationships/media" Target="../media/media1.mp3"/><Relationship Id="rId6" Type="http://schemas.openxmlformats.org/officeDocument/2006/relationships/slide" Target="slide13.xml"/><Relationship Id="rId11" Type="http://schemas.openxmlformats.org/officeDocument/2006/relationships/slide" Target="slide14.xml"/><Relationship Id="rId5" Type="http://schemas.openxmlformats.org/officeDocument/2006/relationships/image" Target="../media/image43.jpg"/><Relationship Id="rId15" Type="http://schemas.openxmlformats.org/officeDocument/2006/relationships/slide" Target="slide17.xml"/><Relationship Id="rId10" Type="http://schemas.openxmlformats.org/officeDocument/2006/relationships/image" Target="../media/image45.png"/><Relationship Id="rId19" Type="http://schemas.openxmlformats.org/officeDocument/2006/relationships/image" Target="../media/image51.gif"/><Relationship Id="rId4" Type="http://schemas.openxmlformats.org/officeDocument/2006/relationships/notesSlide" Target="../notesSlides/notesSlide9.xml"/><Relationship Id="rId9" Type="http://schemas.openxmlformats.org/officeDocument/2006/relationships/slide" Target="slide16.xml"/><Relationship Id="rId14" Type="http://schemas.openxmlformats.org/officeDocument/2006/relationships/image" Target="../media/image47.png"/><Relationship Id="rId22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13" Type="http://schemas.openxmlformats.org/officeDocument/2006/relationships/image" Target="../media/image54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0.xml"/><Relationship Id="rId11" Type="http://schemas.microsoft.com/office/2007/relationships/hdphoto" Target="../media/hdphoto13.wdp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6.png"/><Relationship Id="rId10" Type="http://schemas.openxmlformats.org/officeDocument/2006/relationships/image" Target="../media/image44.png"/><Relationship Id="rId4" Type="http://schemas.openxmlformats.org/officeDocument/2006/relationships/audio" Target="../media/media3.mp3"/><Relationship Id="rId9" Type="http://schemas.openxmlformats.org/officeDocument/2006/relationships/slide" Target="slide12.xml"/><Relationship Id="rId1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audio" Target="../media/audio2.wav"/><Relationship Id="rId7" Type="http://schemas.microsoft.com/office/2007/relationships/hdphoto" Target="../media/hdphoto13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slide" Target="slide12.xml"/><Relationship Id="rId4" Type="http://schemas.openxmlformats.org/officeDocument/2006/relationships/image" Target="../media/image43.jpg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audio" Target="../media/audio2.wav"/><Relationship Id="rId7" Type="http://schemas.microsoft.com/office/2007/relationships/hdphoto" Target="../media/hdphoto13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slide" Target="slide12.xml"/><Relationship Id="rId4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13" Type="http://schemas.openxmlformats.org/officeDocument/2006/relationships/image" Target="../media/image34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1.gif"/><Relationship Id="rId17" Type="http://schemas.openxmlformats.org/officeDocument/2006/relationships/image" Target="../media/image56.png"/><Relationship Id="rId2" Type="http://schemas.openxmlformats.org/officeDocument/2006/relationships/audio" Target="../media/media2.mp3"/><Relationship Id="rId16" Type="http://schemas.microsoft.com/office/2007/relationships/hdphoto" Target="../media/hdphoto11.wdp"/><Relationship Id="rId1" Type="http://schemas.microsoft.com/office/2007/relationships/media" Target="../media/media2.mp3"/><Relationship Id="rId6" Type="http://schemas.openxmlformats.org/officeDocument/2006/relationships/notesSlide" Target="../notesSlides/notesSlide13.xml"/><Relationship Id="rId11" Type="http://schemas.microsoft.com/office/2007/relationships/hdphoto" Target="../media/hdphoto13.wdp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1.png"/><Relationship Id="rId10" Type="http://schemas.openxmlformats.org/officeDocument/2006/relationships/image" Target="../media/image58.png"/><Relationship Id="rId4" Type="http://schemas.openxmlformats.org/officeDocument/2006/relationships/audio" Target="../media/media3.mp3"/><Relationship Id="rId9" Type="http://schemas.openxmlformats.org/officeDocument/2006/relationships/slide" Target="slide12.xml"/><Relationship Id="rId1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audio" Target="../media/audio2.wav"/><Relationship Id="rId7" Type="http://schemas.microsoft.com/office/2007/relationships/hdphoto" Target="../media/hdphoto13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slide" Target="slide12.xml"/><Relationship Id="rId4" Type="http://schemas.openxmlformats.org/officeDocument/2006/relationships/image" Target="../media/image43.jpg"/><Relationship Id="rId9" Type="http://schemas.openxmlformats.org/officeDocument/2006/relationships/image" Target="../media/image60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10" Type="http://schemas.openxmlformats.org/officeDocument/2006/relationships/image" Target="../media/image13.jpeg"/><Relationship Id="rId4" Type="http://schemas.openxmlformats.org/officeDocument/2006/relationships/image" Target="../media/image9.jp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8.wdp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microsoft.com/office/2007/relationships/hdphoto" Target="../media/hdphoto2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6.wdp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74" y="4062412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s 5">
            <a:extLst>
              <a:ext uri="{FF2B5EF4-FFF2-40B4-BE49-F238E27FC236}">
                <a16:creationId xmlns:a16="http://schemas.microsoft.com/office/drawing/2014/main" id="{7741DB42-DA77-3283-F86D-54CA1E16D3B9}"/>
              </a:ext>
            </a:extLst>
          </p:cNvPr>
          <p:cNvSpPr/>
          <p:nvPr/>
        </p:nvSpPr>
        <p:spPr>
          <a:xfrm>
            <a:off x="243681" y="360549"/>
            <a:ext cx="12161838" cy="122264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THÀNH PHỐ CẨM PHẢ</a:t>
            </a:r>
          </a:p>
          <a:p>
            <a:pPr algn="ctr">
              <a:lnSpc>
                <a:spcPct val="120000"/>
              </a:lnSpc>
            </a:pPr>
            <a:r>
              <a:rPr lang="en-US" alt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THÁI BÌNH</a:t>
            </a:r>
            <a:endParaRPr lang="vi-VN" altLang="en-US" sz="3200" b="1" dirty="0"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BF0E0D7-F2CB-DCBB-DDDC-58320FCCB762}"/>
              </a:ext>
            </a:extLst>
          </p:cNvPr>
          <p:cNvSpPr txBox="1">
            <a:spLocks/>
          </p:cNvSpPr>
          <p:nvPr/>
        </p:nvSpPr>
        <p:spPr>
          <a:xfrm>
            <a:off x="2423319" y="1903784"/>
            <a:ext cx="8225631" cy="11400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1</a:t>
            </a:r>
            <a:endParaRPr lang="en-US" sz="4800" b="1" dirty="0">
              <a:solidFill>
                <a:schemeClr val="bg1"/>
              </a:solidFill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8" name="Google Shape;828;p27">
            <a:extLst>
              <a:ext uri="{FF2B5EF4-FFF2-40B4-BE49-F238E27FC236}">
                <a16:creationId xmlns:a16="http://schemas.microsoft.com/office/drawing/2014/main" id="{323DED37-D688-6AD7-8BC3-E92BD50711B7}"/>
              </a:ext>
            </a:extLst>
          </p:cNvPr>
          <p:cNvSpPr txBox="1">
            <a:spLocks/>
          </p:cNvSpPr>
          <p:nvPr/>
        </p:nvSpPr>
        <p:spPr>
          <a:xfrm>
            <a:off x="5776119" y="4808462"/>
            <a:ext cx="7620000" cy="708920"/>
          </a:xfrm>
          <a:prstGeom prst="rect">
            <a:avLst/>
          </a:prstGeom>
        </p:spPr>
        <p:txBody>
          <a:bodyPr spcFirstLastPara="1" wrap="square" lIns="45713" tIns="45713" rIns="45713" bIns="4571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    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Đặng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Hiền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Bình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252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66377" y="-2036914"/>
            <a:ext cx="10768760" cy="4953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669257" y="609600"/>
            <a:ext cx="883920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6600" b="1"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6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Sử dụng đồ dùng học tập như thế nào?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5"/>
          <a:stretch/>
        </p:blipFill>
        <p:spPr>
          <a:xfrm>
            <a:off x="4380800" y="3276600"/>
            <a:ext cx="4062319" cy="3336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5" t="34167" r="49899" b="12778"/>
          <a:stretch/>
        </p:blipFill>
        <p:spPr>
          <a:xfrm>
            <a:off x="3077462" y="2877986"/>
            <a:ext cx="1303338" cy="15793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510" y="3186851"/>
            <a:ext cx="1495298" cy="191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7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14119" y="152399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0" t="82717" r="37837" b="-1865"/>
          <a:stretch/>
        </p:blipFill>
        <p:spPr>
          <a:xfrm>
            <a:off x="1668263" y="1732054"/>
            <a:ext cx="1669456" cy="1756998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281" y="1808479"/>
            <a:ext cx="1844329" cy="1257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1" t="50000" r="58000" b="30723"/>
          <a:stretch/>
        </p:blipFill>
        <p:spPr>
          <a:xfrm>
            <a:off x="9155999" y="1787920"/>
            <a:ext cx="1039720" cy="1482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" t="81769" r="67531" b="-415"/>
          <a:stretch/>
        </p:blipFill>
        <p:spPr>
          <a:xfrm>
            <a:off x="3559393" y="1751104"/>
            <a:ext cx="1835726" cy="15577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49" t="63952" r="771" b="15525"/>
          <a:stretch/>
        </p:blipFill>
        <p:spPr>
          <a:xfrm>
            <a:off x="5623902" y="1750462"/>
            <a:ext cx="1447617" cy="15577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1" t="64149" r="63521" b="17205"/>
          <a:stretch/>
        </p:blipFill>
        <p:spPr>
          <a:xfrm>
            <a:off x="7295062" y="1825378"/>
            <a:ext cx="1605257" cy="14828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4" t="79830" r="8208" b="1524"/>
          <a:stretch/>
        </p:blipFill>
        <p:spPr>
          <a:xfrm>
            <a:off x="10479044" y="1825378"/>
            <a:ext cx="1545475" cy="14276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>
          <a:xfrm rot="1164785">
            <a:off x="358675" y="4958789"/>
            <a:ext cx="1272683" cy="12624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202" y="5300426"/>
            <a:ext cx="988660" cy="8354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8"/>
          <a:stretch/>
        </p:blipFill>
        <p:spPr>
          <a:xfrm>
            <a:off x="1980473" y="5213686"/>
            <a:ext cx="1060319" cy="970795"/>
          </a:xfrm>
          <a:prstGeom prst="rect">
            <a:avLst/>
          </a:prstGeom>
        </p:spPr>
      </p:pic>
      <p:pic>
        <p:nvPicPr>
          <p:cNvPr id="16" name="Picture 4" descr="File hình ảnh SGK Tiếng Việt bộ Kết nối tri thức với cuộc sống (Tập 1)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325" y="4962578"/>
            <a:ext cx="1222735" cy="168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Sách giáo khoa - Tiếng Việt 1 - tập hai (Kết nối Tri thức với cuộc sống) |  Shopee Việt Nam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9" r="9536"/>
          <a:stretch/>
        </p:blipFill>
        <p:spPr bwMode="auto">
          <a:xfrm rot="973384">
            <a:off x="6188326" y="4939599"/>
            <a:ext cx="1357291" cy="168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Bút Gel Thiên Long Gel-0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9653">
            <a:off x="7869343" y="4909444"/>
            <a:ext cx="1617380" cy="161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Bảng đen/ Bảng trắng/ Bảng học sinh khổ A4 giảm chỉ còn 18,000 đ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523" l="0" r="9875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978" y="5100235"/>
            <a:ext cx="2106421" cy="156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Phấn viết bả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587" b="8967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934" y="5724561"/>
            <a:ext cx="1202254" cy="98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Hàng Chất Lượng Cao] Bông lau bảng,xóa bảng,Giẻ lau bảng Cầm tay chắc chắn  -dc3912 | Shopee Việt Nam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989" b="80992" l="0" r="98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10990410" y="5209800"/>
            <a:ext cx="1033865" cy="57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Connector 29"/>
          <p:cNvCxnSpPr/>
          <p:nvPr/>
        </p:nvCxnSpPr>
        <p:spPr>
          <a:xfrm flipV="1">
            <a:off x="1032230" y="3308866"/>
            <a:ext cx="10047558" cy="19754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995016" y="3066393"/>
            <a:ext cx="1573272" cy="22060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8" idx="2"/>
          </p:cNvCxnSpPr>
          <p:nvPr/>
        </p:nvCxnSpPr>
        <p:spPr>
          <a:xfrm flipV="1">
            <a:off x="4095746" y="3308866"/>
            <a:ext cx="381510" cy="20907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10" idx="2"/>
          </p:cNvCxnSpPr>
          <p:nvPr/>
        </p:nvCxnSpPr>
        <p:spPr>
          <a:xfrm flipV="1">
            <a:off x="6690260" y="3308224"/>
            <a:ext cx="1407431" cy="15797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8" idx="0"/>
          </p:cNvCxnSpPr>
          <p:nvPr/>
        </p:nvCxnSpPr>
        <p:spPr>
          <a:xfrm flipV="1">
            <a:off x="9104507" y="3308866"/>
            <a:ext cx="483427" cy="17221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2728119" y="3328558"/>
            <a:ext cx="8068686" cy="1885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975519" y="3308866"/>
            <a:ext cx="5193173" cy="18634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10" descr="Bút lông bảng Doraemon có đầu xoá | Shopee Việt Nam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219" b="97500" l="2344" r="954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641" y="5874146"/>
            <a:ext cx="843735" cy="84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67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" b="31574" l="2812" r="341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2" t="3810" r="65078" b="68466"/>
          <a:stretch/>
        </p:blipFill>
        <p:spPr>
          <a:xfrm>
            <a:off x="2728119" y="1142999"/>
            <a:ext cx="1509485" cy="1901372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15" b="32963" l="37531" r="635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810" r="35470" b="68466"/>
          <a:stretch/>
        </p:blipFill>
        <p:spPr>
          <a:xfrm>
            <a:off x="4709319" y="4648200"/>
            <a:ext cx="1509485" cy="1901372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19" b="33056" l="65526" r="930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51" t="4445" r="6689" b="67831"/>
          <a:stretch/>
        </p:blipFill>
        <p:spPr>
          <a:xfrm>
            <a:off x="9509919" y="1676400"/>
            <a:ext cx="1509485" cy="1901372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26" b="62500" l="35819" r="64181">
                        <a14:foregroundMark x1="51589" y1="32407" x2="43154" y2="36481"/>
                        <a14:foregroundMark x1="48166" y1="31574" x2="52445" y2="32407"/>
                        <a14:foregroundMark x1="54890" y1="33241" x2="52689" y2="3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0952" r="35470" b="38996"/>
          <a:stretch/>
        </p:blipFill>
        <p:spPr>
          <a:xfrm>
            <a:off x="442119" y="3352798"/>
            <a:ext cx="1509485" cy="2061029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519" b="87963" l="62225" r="93032">
                        <a14:foregroundMark x1="68337" y1="60833" x2="67482" y2="66111"/>
                        <a14:foregroundMark x1="65770" y1="61481" x2="65281" y2="65741"/>
                        <a14:foregroundMark x1="66381" y1="60833" x2="66381" y2="63981"/>
                        <a14:foregroundMark x1="65281" y1="61667" x2="65281" y2="64907"/>
                        <a14:foregroundMark x1="65281" y1="64259" x2="72249" y2="68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30" t="59258" r="6410" b="13018"/>
          <a:stretch/>
        </p:blipFill>
        <p:spPr>
          <a:xfrm>
            <a:off x="8512061" y="4463141"/>
            <a:ext cx="1509485" cy="19013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9" y="914400"/>
            <a:ext cx="1143000" cy="2857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661" y="471486"/>
            <a:ext cx="1343025" cy="1343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292" y="3416917"/>
            <a:ext cx="1202254" cy="12022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719" y="2419350"/>
            <a:ext cx="1143000" cy="2857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861" y="242887"/>
            <a:ext cx="1343025" cy="1343025"/>
          </a:xfrm>
          <a:prstGeom prst="rect">
            <a:avLst/>
          </a:prstGeom>
        </p:spPr>
      </p:pic>
      <p:pic>
        <p:nvPicPr>
          <p:cNvPr id="1026" name="Picture 2" descr="Mushroom Red Cartoons - Free vector graphic on Pixabay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519" y="5413826"/>
            <a:ext cx="1392918" cy="128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243719" y="495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7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5094" numSld="999">
                <p:cTn id="8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" b="31574" l="2812" r="341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2" t="3810" r="65078" b="68466"/>
          <a:stretch/>
        </p:blipFill>
        <p:spPr>
          <a:xfrm>
            <a:off x="10504034" y="863825"/>
            <a:ext cx="1509485" cy="1901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119" y="192313"/>
            <a:ext cx="1343025" cy="13430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31938" y="457200"/>
            <a:ext cx="8291512" cy="507059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 là sách Tiếng Việt </a:t>
            </a:r>
            <a:r>
              <a:rPr lang="en-US" sz="440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1, </a:t>
            </a:r>
            <a:r>
              <a:rPr lang="en-US" sz="44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 </a:t>
            </a:r>
            <a:r>
              <a:rPr lang="en-US" sz="440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44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ctr"/>
            <a:endParaRPr lang="en-US" sz="44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endParaRPr lang="en-US" sz="44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endParaRPr lang="en-US" sz="44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endParaRPr lang="en-US" sz="44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endParaRPr lang="en-US" sz="44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4" descr="File hình ảnh SGK Tiếng Việt bộ Kết nối tri thức với cuộc sống (Tập 1)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519" y="2143881"/>
            <a:ext cx="2166151" cy="298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Sách giáo khoa - Toán 1 - tập hai (thuộc bộ sách Kết nối Tri thức với cuộc  sống) | Shopee Việt Nam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8" r="10440"/>
          <a:stretch/>
        </p:blipFill>
        <p:spPr bwMode="auto">
          <a:xfrm>
            <a:off x="6385719" y="2083563"/>
            <a:ext cx="2466404" cy="310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700919" y="749525"/>
            <a:ext cx="609600" cy="609600"/>
          </a:xfrm>
          <a:prstGeom prst="rect">
            <a:avLst/>
          </a:prstGeom>
        </p:spPr>
      </p:pic>
      <p:pic>
        <p:nvPicPr>
          <p:cNvPr id="8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685044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1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8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9" b="33056" l="65526" r="930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51" t="4445" r="6689" b="67831"/>
          <a:stretch/>
        </p:blipFill>
        <p:spPr>
          <a:xfrm>
            <a:off x="10271919" y="1143000"/>
            <a:ext cx="1509485" cy="1901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06" y="0"/>
            <a:ext cx="1343025" cy="13430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027" y="1981200"/>
            <a:ext cx="218178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7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926" b="62500" l="35819" r="64181">
                        <a14:foregroundMark x1="51589" y1="32407" x2="43154" y2="36481"/>
                        <a14:foregroundMark x1="48166" y1="31574" x2="52445" y2="32407"/>
                        <a14:foregroundMark x1="54890" y1="33241" x2="52689" y2="3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0952" r="35470" b="38996"/>
          <a:stretch/>
        </p:blipFill>
        <p:spPr>
          <a:xfrm>
            <a:off x="10271919" y="1676400"/>
            <a:ext cx="1509485" cy="20610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019" y="-345621"/>
            <a:ext cx="1143000" cy="2857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80319" y="2353016"/>
            <a:ext cx="9120663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bút chì bị gãy ngòi, em nên làm gì?</a:t>
            </a:r>
          </a:p>
        </p:txBody>
      </p:sp>
    </p:spTree>
    <p:extLst>
      <p:ext uri="{BB962C8B-B14F-4D97-AF65-F5344CB8AC3E}">
        <p14:creationId xmlns:p14="http://schemas.microsoft.com/office/powerpoint/2010/main" val="243745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11" b="31204" l="32152" r="63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810" r="35470" b="68466"/>
          <a:stretch/>
        </p:blipFill>
        <p:spPr>
          <a:xfrm>
            <a:off x="10348119" y="1331686"/>
            <a:ext cx="1509485" cy="19013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119" y="129432"/>
            <a:ext cx="1202254" cy="12022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40051" y="748697"/>
            <a:ext cx="8291512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sử dụng đồ dùng học tập nào </a:t>
            </a:r>
          </a:p>
          <a:p>
            <a:pPr algn="ctr"/>
            <a:r>
              <a:rPr lang="en-US" sz="40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 viết bài? </a:t>
            </a:r>
          </a:p>
        </p:txBody>
      </p:sp>
      <p:sp>
        <p:nvSpPr>
          <p:cNvPr id="7" name="Rectangle 6"/>
          <p:cNvSpPr/>
          <p:nvPr/>
        </p:nvSpPr>
        <p:spPr>
          <a:xfrm>
            <a:off x="2040051" y="3233058"/>
            <a:ext cx="8291512" cy="271972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519" y="4175212"/>
            <a:ext cx="988660" cy="835417"/>
          </a:xfrm>
          <a:prstGeom prst="rect">
            <a:avLst/>
          </a:prstGeom>
        </p:spPr>
      </p:pic>
      <p:pic>
        <p:nvPicPr>
          <p:cNvPr id="8194" name="Picture 2" descr="Cartoon Hb Pencil Clip Art at Clker.com - vector clip art online, royalty  free &amp;amp; public domai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163" y="3714231"/>
            <a:ext cx="1781288" cy="175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Hàng Chất Lượng Cao] Bông lau bảng,xóa bảng,Giẻ lau bảng Cầm tay chắc chắn  -dc3912 | Shopee Việt Na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89" b="80992" l="0" r="98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8411570" y="4306163"/>
            <a:ext cx="1033865" cy="57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700919" y="749525"/>
            <a:ext cx="609600" cy="609600"/>
          </a:xfrm>
          <a:prstGeom prst="rect">
            <a:avLst/>
          </a:prstGeom>
        </p:spPr>
      </p:pic>
      <p:pic>
        <p:nvPicPr>
          <p:cNvPr id="12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85044" y="2819400"/>
            <a:ext cx="609600" cy="609600"/>
          </a:xfrm>
          <a:prstGeom prst="rect">
            <a:avLst/>
          </a:prstGeom>
        </p:spPr>
      </p:pic>
      <p:pic>
        <p:nvPicPr>
          <p:cNvPr id="13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819188" y="48114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3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8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8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519" b="87963" l="62225" r="93032">
                        <a14:foregroundMark x1="68337" y1="60833" x2="67482" y2="66111"/>
                        <a14:foregroundMark x1="65770" y1="61481" x2="65281" y2="65741"/>
                        <a14:foregroundMark x1="66381" y1="60833" x2="66381" y2="63981"/>
                        <a14:foregroundMark x1="65281" y1="61667" x2="65281" y2="64907"/>
                        <a14:foregroundMark x1="65281" y1="64259" x2="72249" y2="68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30" t="59258" r="6410" b="13018"/>
          <a:stretch/>
        </p:blipFill>
        <p:spPr>
          <a:xfrm>
            <a:off x="10600985" y="2022927"/>
            <a:ext cx="1509485" cy="1901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43" y="-20864"/>
            <a:ext cx="1143000" cy="2857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519" y="1407885"/>
            <a:ext cx="3576409" cy="357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8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2134224" y="-572814"/>
            <a:ext cx="7840407" cy="7278414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723746" y="1408385"/>
            <a:ext cx="641188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281564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66377" y="-2036914"/>
            <a:ext cx="10768760" cy="4953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1669257" y="691098"/>
            <a:ext cx="883920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54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 QUEN VỚI </a:t>
            </a:r>
          </a:p>
          <a:p>
            <a:pPr algn="ctr">
              <a:lnSpc>
                <a:spcPct val="100000"/>
              </a:lnSpc>
            </a:pPr>
            <a:r>
              <a:rPr lang="en-US" sz="54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DÙNG HỌC TẬP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457" y="3200399"/>
            <a:ext cx="3352800" cy="30569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986"/>
            <a:ext cx="2889375" cy="29894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8"/>
          <a:stretch/>
        </p:blipFill>
        <p:spPr>
          <a:xfrm>
            <a:off x="9861550" y="2590800"/>
            <a:ext cx="1914525" cy="237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1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66377" y="-2036914"/>
            <a:ext cx="10768760" cy="4953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669257" y="691098"/>
            <a:ext cx="883920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6600" b="1"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6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Đố bạn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5"/>
          <a:stretch/>
        </p:blipFill>
        <p:spPr>
          <a:xfrm>
            <a:off x="4380800" y="3276600"/>
            <a:ext cx="4062319" cy="3336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5" t="34167" r="49899" b="12778"/>
          <a:stretch/>
        </p:blipFill>
        <p:spPr>
          <a:xfrm>
            <a:off x="3077462" y="2877986"/>
            <a:ext cx="1303338" cy="15793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510" y="3186851"/>
            <a:ext cx="1495298" cy="191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3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>
          <a:xfrm rot="19578922">
            <a:off x="2912269" y="304800"/>
            <a:ext cx="633730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579" b="100000" l="12112" r="58759">
                        <a14:foregroundMark x1="36336" y1="41190" x2="20120" y2="82151"/>
                        <a14:foregroundMark x1="29029" y1="49542" x2="27327" y2="72540"/>
                        <a14:foregroundMark x1="31832" y1="45080" x2="31832" y2="57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95" t="34167" r="49899" b="12778"/>
          <a:stretch/>
        </p:blipFill>
        <p:spPr>
          <a:xfrm>
            <a:off x="1127919" y="533400"/>
            <a:ext cx="1303338" cy="1579302"/>
          </a:xfrm>
          <a:prstGeom prst="rect">
            <a:avLst/>
          </a:prstGeom>
        </p:spPr>
      </p:pic>
      <p:pic>
        <p:nvPicPr>
          <p:cNvPr id="17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26" t="45218" r="6037" b="15221"/>
          <a:stretch/>
        </p:blipFill>
        <p:spPr bwMode="auto">
          <a:xfrm rot="8572703">
            <a:off x="2091400" y="651367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26" t="45218" r="6037" b="15221"/>
          <a:stretch/>
        </p:blipFill>
        <p:spPr bwMode="auto">
          <a:xfrm rot="3585330">
            <a:off x="6687048" y="1940482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4" y="188090"/>
            <a:ext cx="2392557" cy="2021710"/>
          </a:xfrm>
          <a:prstGeom prst="rect">
            <a:avLst/>
          </a:prstGeom>
        </p:spPr>
      </p:pic>
      <p:pic>
        <p:nvPicPr>
          <p:cNvPr id="19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97" t="5216" r="17437" b="54789"/>
          <a:stretch/>
        </p:blipFill>
        <p:spPr bwMode="auto">
          <a:xfrm rot="15482498">
            <a:off x="6334569" y="-739173"/>
            <a:ext cx="3809999" cy="3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53478" r="44218" b="6961"/>
          <a:stretch/>
        </p:blipFill>
        <p:spPr bwMode="auto">
          <a:xfrm rot="6117843">
            <a:off x="4232012" y="291439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535" b="46094"/>
          <a:stretch/>
        </p:blipFill>
        <p:spPr bwMode="auto">
          <a:xfrm rot="13442062">
            <a:off x="4320358" y="2552094"/>
            <a:ext cx="4320381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8"/>
          <a:stretch/>
        </p:blipFill>
        <p:spPr>
          <a:xfrm>
            <a:off x="3718719" y="4072502"/>
            <a:ext cx="1552413" cy="1421340"/>
          </a:xfrm>
          <a:prstGeom prst="rect">
            <a:avLst/>
          </a:prstGeom>
        </p:spPr>
      </p:pic>
      <p:pic>
        <p:nvPicPr>
          <p:cNvPr id="16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97" t="5216" r="17437" b="54789"/>
          <a:stretch/>
        </p:blipFill>
        <p:spPr bwMode="auto">
          <a:xfrm rot="9777068">
            <a:off x="2294766" y="3161695"/>
            <a:ext cx="3809999" cy="3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63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út chì cho bé vào lớp 1: Lựa chọn cho bé học tập TỐT NHẤ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333" l="0" r="100000"/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19" y="2663811"/>
            <a:ext cx="4176464" cy="261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080919" y="1981200"/>
            <a:ext cx="5157283" cy="3573694"/>
            <a:chOff x="10905165" y="1438987"/>
            <a:chExt cx="3743228" cy="2546005"/>
          </a:xfrm>
        </p:grpSpPr>
        <p:pic>
          <p:nvPicPr>
            <p:cNvPr id="4" name="Picture 6" descr="Thùng rác đạp lớn Duy Tân - Bách Hóa Xinh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69664" y="2406263"/>
              <a:ext cx="1578729" cy="1578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18" t="11499" r="21036" b="20395"/>
            <a:stretch/>
          </p:blipFill>
          <p:spPr>
            <a:xfrm>
              <a:off x="10905165" y="1438987"/>
              <a:ext cx="1997099" cy="2475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512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ile hình ảnh SGK Tiếng Việt bộ Kết nối tri thức với cuộc sống (Tập 1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560" y="1323051"/>
            <a:ext cx="3171460" cy="437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ách giáo khoa - Tiếng Việt 1 - tập hai (Kết nối Tri thức với cuộc sống) |  Shopee Việt Na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9" r="9536"/>
          <a:stretch/>
        </p:blipFill>
        <p:spPr bwMode="auto">
          <a:xfrm>
            <a:off x="6107808" y="1323052"/>
            <a:ext cx="3520462" cy="437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579" b="100000" l="12112" r="58759">
                        <a14:foregroundMark x1="36336" y1="41190" x2="20120" y2="82151"/>
                        <a14:foregroundMark x1="29029" y1="49542" x2="27327" y2="72540"/>
                        <a14:foregroundMark x1="31832" y1="45080" x2="31832" y2="57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95" t="34167" r="49899" b="12778"/>
          <a:stretch/>
        </p:blipFill>
        <p:spPr>
          <a:xfrm>
            <a:off x="1127919" y="533400"/>
            <a:ext cx="1303338" cy="1579302"/>
          </a:xfrm>
          <a:prstGeom prst="rect">
            <a:avLst/>
          </a:prstGeom>
        </p:spPr>
      </p:pic>
      <p:pic>
        <p:nvPicPr>
          <p:cNvPr id="6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97" t="5216" r="17437" b="54789"/>
          <a:stretch/>
        </p:blipFill>
        <p:spPr bwMode="auto">
          <a:xfrm rot="9777068">
            <a:off x="2294766" y="3243002"/>
            <a:ext cx="3809999" cy="3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26" t="45218" r="6037" b="15221"/>
          <a:stretch/>
        </p:blipFill>
        <p:spPr bwMode="auto">
          <a:xfrm rot="8572703">
            <a:off x="2091400" y="651367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53478" r="44218" b="6961"/>
          <a:stretch/>
        </p:blipFill>
        <p:spPr bwMode="auto">
          <a:xfrm rot="6117843">
            <a:off x="4232012" y="291439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97" t="5216" r="17437" b="54789"/>
          <a:stretch/>
        </p:blipFill>
        <p:spPr bwMode="auto">
          <a:xfrm rot="15482498">
            <a:off x="6334569" y="-739173"/>
            <a:ext cx="3809999" cy="3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26" t="45218" r="6037" b="15221"/>
          <a:stretch/>
        </p:blipFill>
        <p:spPr bwMode="auto">
          <a:xfrm rot="3585330">
            <a:off x="6687048" y="1940482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535" b="46094"/>
          <a:stretch/>
        </p:blipFill>
        <p:spPr bwMode="auto">
          <a:xfrm rot="13442062">
            <a:off x="4320358" y="2552094"/>
            <a:ext cx="4320381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43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rtoon wood ruler eps10 Royalty Free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33"/>
          <a:stretch/>
        </p:blipFill>
        <p:spPr bwMode="auto">
          <a:xfrm>
            <a:off x="2575719" y="685800"/>
            <a:ext cx="7156274" cy="419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579" b="100000" l="12112" r="58759">
                        <a14:foregroundMark x1="36336" y1="41190" x2="20120" y2="82151"/>
                        <a14:foregroundMark x1="29029" y1="49542" x2="27327" y2="72540"/>
                        <a14:foregroundMark x1="31832" y1="45080" x2="31832" y2="57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95" t="34167" r="49899" b="12778"/>
          <a:stretch/>
        </p:blipFill>
        <p:spPr>
          <a:xfrm>
            <a:off x="1127919" y="533400"/>
            <a:ext cx="1303338" cy="1579302"/>
          </a:xfrm>
          <a:prstGeom prst="rect">
            <a:avLst/>
          </a:prstGeom>
        </p:spPr>
      </p:pic>
      <p:pic>
        <p:nvPicPr>
          <p:cNvPr id="1026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535" b="46094"/>
          <a:stretch/>
        </p:blipFill>
        <p:spPr bwMode="auto">
          <a:xfrm rot="13442062">
            <a:off x="4320358" y="2552094"/>
            <a:ext cx="4320381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97" t="5216" r="17437" b="54789"/>
          <a:stretch/>
        </p:blipFill>
        <p:spPr bwMode="auto">
          <a:xfrm rot="9777068">
            <a:off x="2294766" y="3243002"/>
            <a:ext cx="3809999" cy="3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26" t="45218" r="6037" b="15221"/>
          <a:stretch/>
        </p:blipFill>
        <p:spPr bwMode="auto">
          <a:xfrm rot="8572703">
            <a:off x="2091400" y="651367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53478" r="44218" b="6961"/>
          <a:stretch/>
        </p:blipFill>
        <p:spPr bwMode="auto">
          <a:xfrm rot="6117843">
            <a:off x="4232012" y="291439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97" t="5216" r="17437" b="54789"/>
          <a:stretch/>
        </p:blipFill>
        <p:spPr bwMode="auto">
          <a:xfrm rot="15482498">
            <a:off x="6334569" y="-739173"/>
            <a:ext cx="3809999" cy="3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26" t="45218" r="6037" b="15221"/>
          <a:stretch/>
        </p:blipFill>
        <p:spPr bwMode="auto">
          <a:xfrm rot="3585330">
            <a:off x="6687048" y="1940482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27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Bảng đen/ Bảng trắng/ Bảng học sinh khổ A4 giảm chỉ còn 18,000 đ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23" l="0" r="9875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666" y="2036843"/>
            <a:ext cx="3731653" cy="276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bảng học sinh&amp;quot; giá tốt Tháng 7, 2021 | Mua ngay | Shopee Việt Na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2422" y1="81152" x2="42773" y2="81152"/>
                        <a14:foregroundMark x1="32715" y1="81445" x2="41211" y2="81152"/>
                        <a14:foregroundMark x1="31152" y1="81445" x2="43066" y2="8115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4" t="22001" r="10037" b="14104"/>
          <a:stretch/>
        </p:blipFill>
        <p:spPr bwMode="auto">
          <a:xfrm>
            <a:off x="5928519" y="1654389"/>
            <a:ext cx="4241542" cy="332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Bút lông bảng Doraemon có đầu xoá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19" b="97500" l="2344" r="954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995" y="1401931"/>
            <a:ext cx="1360912" cy="136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Phấn viết bả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587" b="8967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492" y="1838248"/>
            <a:ext cx="2129866" cy="173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Hàng Chất Lượng Cao] Bông lau bảng,xóa bảng,Giẻ lau bảng Cầm tay chắc chắn  -dc3912 | Shopee Việt Nam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989" b="80992" l="0" r="98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6224859" y="843119"/>
            <a:ext cx="2014709" cy="111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535" b="46094"/>
          <a:stretch/>
        </p:blipFill>
        <p:spPr bwMode="auto">
          <a:xfrm rot="13442062">
            <a:off x="4320358" y="2552094"/>
            <a:ext cx="4320381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97" t="5216" r="17437" b="54789"/>
          <a:stretch/>
        </p:blipFill>
        <p:spPr bwMode="auto">
          <a:xfrm rot="9777068">
            <a:off x="2294766" y="3243002"/>
            <a:ext cx="3809999" cy="3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26" t="45218" r="6037" b="15221"/>
          <a:stretch/>
        </p:blipFill>
        <p:spPr bwMode="auto">
          <a:xfrm rot="8572703">
            <a:off x="2091400" y="651367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53478" r="44218" b="6961"/>
          <a:stretch/>
        </p:blipFill>
        <p:spPr bwMode="auto">
          <a:xfrm rot="6117843">
            <a:off x="4232012" y="291439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97" t="5216" r="17437" b="54789"/>
          <a:stretch/>
        </p:blipFill>
        <p:spPr bwMode="auto">
          <a:xfrm rot="15482498">
            <a:off x="6334569" y="-739173"/>
            <a:ext cx="3809999" cy="3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26" t="45218" r="6037" b="15221"/>
          <a:stretch/>
        </p:blipFill>
        <p:spPr bwMode="auto">
          <a:xfrm rot="3585330">
            <a:off x="6687048" y="1940482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22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Bút Gel Thiên Long Gel-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10841" y="-104810"/>
            <a:ext cx="6661840" cy="666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579" b="100000" l="12112" r="58759">
                        <a14:foregroundMark x1="36336" y1="41190" x2="20120" y2="82151"/>
                        <a14:foregroundMark x1="29029" y1="49542" x2="27327" y2="72540"/>
                        <a14:foregroundMark x1="31832" y1="45080" x2="31832" y2="57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95" t="34167" r="49899" b="12778"/>
          <a:stretch/>
        </p:blipFill>
        <p:spPr>
          <a:xfrm>
            <a:off x="1127919" y="533400"/>
            <a:ext cx="1303338" cy="1579302"/>
          </a:xfrm>
          <a:prstGeom prst="rect">
            <a:avLst/>
          </a:prstGeom>
        </p:spPr>
      </p:pic>
      <p:pic>
        <p:nvPicPr>
          <p:cNvPr id="1026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535" b="46094"/>
          <a:stretch/>
        </p:blipFill>
        <p:spPr bwMode="auto">
          <a:xfrm rot="13442062">
            <a:off x="4320358" y="2552094"/>
            <a:ext cx="4320381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97" t="5216" r="17437" b="54789"/>
          <a:stretch/>
        </p:blipFill>
        <p:spPr bwMode="auto">
          <a:xfrm rot="9777068">
            <a:off x="2294766" y="3243002"/>
            <a:ext cx="3809999" cy="3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26" t="45218" r="6037" b="15221"/>
          <a:stretch/>
        </p:blipFill>
        <p:spPr bwMode="auto">
          <a:xfrm rot="8572703">
            <a:off x="2091400" y="651367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53478" r="44218" b="6961"/>
          <a:stretch/>
        </p:blipFill>
        <p:spPr bwMode="auto">
          <a:xfrm rot="6117843">
            <a:off x="4232012" y="291439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97" t="5216" r="17437" b="54789"/>
          <a:stretch/>
        </p:blipFill>
        <p:spPr bwMode="auto">
          <a:xfrm rot="15482498">
            <a:off x="6334569" y="-739173"/>
            <a:ext cx="3809999" cy="3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26" t="45218" r="6037" b="15221"/>
          <a:stretch/>
        </p:blipFill>
        <p:spPr bwMode="auto">
          <a:xfrm rot="3585330">
            <a:off x="6687048" y="1917652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58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1363</TotalTime>
  <Words>248</Words>
  <Application>Microsoft Macintosh PowerPoint</Application>
  <PresentationFormat>Custom</PresentationFormat>
  <Paragraphs>43</Paragraphs>
  <Slides>18</Slides>
  <Notes>14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Arial Rounded MT Bold</vt:lpstr>
      <vt:lpstr>Arial-Rounded</vt:lpstr>
      <vt:lpstr>AvantGarde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2</dc:title>
  <dc:creator>PC</dc:creator>
  <cp:lastModifiedBy>Microsoft Office User</cp:lastModifiedBy>
  <cp:revision>136</cp:revision>
  <dcterms:created xsi:type="dcterms:W3CDTF">2021-08-11T02:27:04Z</dcterms:created>
  <dcterms:modified xsi:type="dcterms:W3CDTF">2025-06-02T09:33:03Z</dcterms:modified>
</cp:coreProperties>
</file>