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1"/>
  </p:notesMasterIdLst>
  <p:sldIdLst>
    <p:sldId id="330" r:id="rId3"/>
    <p:sldId id="331" r:id="rId4"/>
    <p:sldId id="332" r:id="rId5"/>
    <p:sldId id="7310" r:id="rId6"/>
    <p:sldId id="7334" r:id="rId7"/>
    <p:sldId id="7360" r:id="rId8"/>
    <p:sldId id="7355" r:id="rId9"/>
    <p:sldId id="7304" r:id="rId10"/>
    <p:sldId id="7324" r:id="rId11"/>
    <p:sldId id="7343" r:id="rId12"/>
    <p:sldId id="7344" r:id="rId13"/>
    <p:sldId id="7356" r:id="rId14"/>
    <p:sldId id="7357" r:id="rId15"/>
    <p:sldId id="7358" r:id="rId16"/>
    <p:sldId id="7359" r:id="rId17"/>
    <p:sldId id="7348" r:id="rId18"/>
    <p:sldId id="7340" r:id="rId19"/>
    <p:sldId id="7354" r:id="rId20"/>
  </p:sldIdLst>
  <p:sldSz cx="12192000" cy="6858000"/>
  <p:notesSz cx="6858000" cy="9144000"/>
  <p:embeddedFontLst>
    <p:embeddedFont>
      <p:font typeface="等线" panose="02010600030101010101" pitchFamily="2" charset="-122"/>
      <p:regular r:id="rId22"/>
      <p:bold r:id="rId23"/>
    </p:embeddedFont>
    <p:embeddedFont>
      <p:font typeface="#9Slide03 Arima Madurai Light" panose="020B0604020202020204" charset="0"/>
      <p:regular r:id="rId24"/>
    </p:embeddedFont>
    <p:embeddedFont>
      <p:font typeface="#9Slide03 IcielNovecento sans E" panose="020B0604020202020204" charset="0"/>
      <p:bold r:id="rId25"/>
    </p:embeddedFont>
    <p:embeddedFont>
      <p:font typeface="#9Slide03 SVNNexa Rust Sans Bla" panose="020B0606040200020203" charset="0"/>
      <p:bold r:id="rId26"/>
    </p:embeddedFont>
    <p:embeddedFont>
      <p:font typeface="#9Slide05 Dear Saturday" panose="020B0604020202020204" charset="0"/>
      <p:regular r:id="rId27"/>
    </p:embeddedFont>
    <p:embeddedFont>
      <p:font typeface="#9Slide05 Pattaya" panose="020B0604020202020204" charset="-34"/>
      <p:regular r:id="rId28"/>
    </p:embeddedFont>
    <p:embeddedFont>
      <p:font typeface="#9Slide07 Altus" panose="020B0604020202020204" charset="0"/>
      <p:regular r:id="rId29"/>
    </p:embeddedFont>
    <p:embeddedFont>
      <p:font typeface="#9Slide07 Cadena" panose="020B0604020202020204" charset="0"/>
      <p:bold r:id="rId30"/>
    </p:embeddedFont>
    <p:embeddedFont>
      <p:font typeface="#9Slide07 Koni" panose="020B0604020202020204" charset="0"/>
      <p:bold r:id="rId31"/>
    </p:embeddedFont>
    <p:embeddedFont>
      <p:font typeface="Cambria" panose="02040503050406030204" pitchFamily="18" charset="0"/>
      <p:regular r:id="rId32"/>
      <p:bold r:id="rId33"/>
      <p:italic r:id="rId34"/>
      <p:boldItalic r:id="rId35"/>
    </p:embeddedFont>
    <p:embeddedFont>
      <p:font typeface="Forte" panose="03060902040502070203" pitchFamily="66" charset="0"/>
      <p:regular r:id="rId36"/>
    </p:embeddedFont>
    <p:embeddedFont>
      <p:font typeface="Segoe UI Black" panose="020B0A02040204020203" pitchFamily="34" charset="0"/>
      <p:bold r:id="rId37"/>
      <p:italic r:id="rId38"/>
      <p:boldItalic r:id="rId39"/>
    </p:embeddedFont>
    <p:embeddedFont>
      <p:font typeface="SVN-Yahoo" panose="020B0604020202020204" charset="0"/>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5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3727"/>
  </p:normalViewPr>
  <p:slideViewPr>
    <p:cSldViewPr snapToGrid="0" showGuides="1">
      <p:cViewPr varScale="1">
        <p:scale>
          <a:sx n="59" d="100"/>
          <a:sy n="59" d="100"/>
        </p:scale>
        <p:origin x="93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2025/6/2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04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126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155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807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6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265329-EC07-1F4C-8236-F56214D1D568}"/>
              </a:ext>
            </a:extLst>
          </p:cNvPr>
          <p:cNvSpPr txBox="1"/>
          <p:nvPr/>
        </p:nvSpPr>
        <p:spPr>
          <a:xfrm>
            <a:off x="1965960" y="-3426980"/>
            <a:ext cx="4130040" cy="830997"/>
          </a:xfrm>
          <a:prstGeom prst="rect">
            <a:avLst/>
          </a:prstGeom>
          <a:noFill/>
        </p:spPr>
        <p:txBody>
          <a:bodyPr wrap="square" rtlCol="0">
            <a:spAutoFit/>
          </a:bodyPr>
          <a:lstStyle/>
          <a:p>
            <a:pPr algn="ctr"/>
            <a:r>
              <a:rPr lang="en-VN" sz="4800" dirty="0">
                <a:solidFill>
                  <a:srgbClr val="7030A0"/>
                </a:solidFill>
                <a:latin typeface="#9Slide05 Dear Saturday" panose="02000505000000020004" pitchFamily="2" charset="77"/>
                <a:cs typeface="#9Slide05 Pattaya" pitchFamily="2" charset="-34"/>
              </a:rPr>
              <a:t>Nói và Nghe</a:t>
            </a:r>
          </a:p>
        </p:txBody>
      </p:sp>
      <p:grpSp>
        <p:nvGrpSpPr>
          <p:cNvPr id="15" name="Group 14">
            <a:extLst>
              <a:ext uri="{FF2B5EF4-FFF2-40B4-BE49-F238E27FC236}">
                <a16:creationId xmlns:a16="http://schemas.microsoft.com/office/drawing/2014/main" id="{BC752F66-8DEF-E342-9B7A-EF6FC193778D}"/>
              </a:ext>
            </a:extLst>
          </p:cNvPr>
          <p:cNvGrpSpPr/>
          <p:nvPr/>
        </p:nvGrpSpPr>
        <p:grpSpPr>
          <a:xfrm>
            <a:off x="1544580" y="2658843"/>
            <a:ext cx="9102840" cy="3221029"/>
            <a:chOff x="1513850" y="2981650"/>
            <a:chExt cx="9102840" cy="3221029"/>
          </a:xfrm>
        </p:grpSpPr>
        <p:pic>
          <p:nvPicPr>
            <p:cNvPr id="6" name="Picture 5">
              <a:extLst>
                <a:ext uri="{FF2B5EF4-FFF2-40B4-BE49-F238E27FC236}">
                  <a16:creationId xmlns:a16="http://schemas.microsoft.com/office/drawing/2014/main" id="{94F2742F-946D-184D-BB19-178A0EFDDF0B}"/>
                </a:ext>
              </a:extLst>
            </p:cNvPr>
            <p:cNvPicPr>
              <a:picLocks noChangeAspect="1"/>
            </p:cNvPicPr>
            <p:nvPr/>
          </p:nvPicPr>
          <p:blipFill rotWithShape="1">
            <a:blip r:embed="rId2">
              <a:extLst>
                <a:ext uri="{28A0092B-C50C-407E-A947-70E740481C1C}">
                  <a14:useLocalDpi xmlns:a14="http://schemas.microsoft.com/office/drawing/2010/main" val="0"/>
                </a:ext>
              </a:extLst>
            </a:blip>
            <a:srcRect t="50582" b="10547"/>
            <a:stretch/>
          </p:blipFill>
          <p:spPr>
            <a:xfrm>
              <a:off x="2349485" y="2981650"/>
              <a:ext cx="7680960" cy="3221029"/>
            </a:xfrm>
            <a:prstGeom prst="rect">
              <a:avLst/>
            </a:prstGeom>
          </p:spPr>
        </p:pic>
        <p:grpSp>
          <p:nvGrpSpPr>
            <p:cNvPr id="8" name="Group 7">
              <a:extLst>
                <a:ext uri="{FF2B5EF4-FFF2-40B4-BE49-F238E27FC236}">
                  <a16:creationId xmlns:a16="http://schemas.microsoft.com/office/drawing/2014/main" id="{16B9E883-5D23-9642-80BD-E6420C3A26CE}"/>
                </a:ext>
              </a:extLst>
            </p:cNvPr>
            <p:cNvGrpSpPr/>
            <p:nvPr/>
          </p:nvGrpSpPr>
          <p:grpSpPr>
            <a:xfrm>
              <a:off x="1513850" y="3224363"/>
              <a:ext cx="9102840" cy="1338680"/>
              <a:chOff x="1389904" y="2868288"/>
              <a:chExt cx="9102840" cy="1338680"/>
            </a:xfrm>
          </p:grpSpPr>
          <p:sp>
            <p:nvSpPr>
              <p:cNvPr id="7" name="TextBox 6">
                <a:extLst>
                  <a:ext uri="{FF2B5EF4-FFF2-40B4-BE49-F238E27FC236}">
                    <a16:creationId xmlns:a16="http://schemas.microsoft.com/office/drawing/2014/main" id="{747E6CE2-E40E-364F-9F5D-33D439EB180A}"/>
                  </a:ext>
                </a:extLst>
              </p:cNvPr>
              <p:cNvSpPr txBox="1"/>
              <p:nvPr/>
            </p:nvSpPr>
            <p:spPr>
              <a:xfrm>
                <a:off x="2225040" y="2883529"/>
                <a:ext cx="7463049" cy="1323439"/>
              </a:xfrm>
              <a:prstGeom prst="rect">
                <a:avLst/>
              </a:prstGeom>
              <a:noFill/>
            </p:spPr>
            <p:txBody>
              <a:bodyPr wrap="square" rtlCol="0">
                <a:spAutoFit/>
              </a:bodyPr>
              <a:lstStyle/>
              <a:p>
                <a:pPr algn="ctr"/>
                <a:r>
                  <a:rPr lang="en-VN" sz="8000" dirty="0">
                    <a:solidFill>
                      <a:schemeClr val="bg1"/>
                    </a:solidFill>
                    <a:latin typeface="#9Slide07 Cadena" panose="02000503000000020004" pitchFamily="2" charset="77"/>
                  </a:rPr>
                  <a:t>CHIẾC ĐÈN LỒNG</a:t>
                </a:r>
              </a:p>
            </p:txBody>
          </p:sp>
          <p:sp>
            <p:nvSpPr>
              <p:cNvPr id="9" name="TextBox 8">
                <a:extLst>
                  <a:ext uri="{FF2B5EF4-FFF2-40B4-BE49-F238E27FC236}">
                    <a16:creationId xmlns:a16="http://schemas.microsoft.com/office/drawing/2014/main" id="{15C27015-3E23-4F49-B7DC-FC4ECA682631}"/>
                  </a:ext>
                </a:extLst>
              </p:cNvPr>
              <p:cNvSpPr txBox="1"/>
              <p:nvPr/>
            </p:nvSpPr>
            <p:spPr>
              <a:xfrm>
                <a:off x="1389904" y="2868288"/>
                <a:ext cx="9102840" cy="1323439"/>
              </a:xfrm>
              <a:prstGeom prst="rect">
                <a:avLst/>
              </a:prstGeom>
              <a:noFill/>
            </p:spPr>
            <p:txBody>
              <a:bodyPr wrap="square" rtlCol="0">
                <a:spAutoFit/>
              </a:bodyPr>
              <a:lstStyle/>
              <a:p>
                <a:pPr algn="ctr"/>
                <a:r>
                  <a:rPr lang="en-VN" sz="8000" dirty="0">
                    <a:solidFill>
                      <a:schemeClr val="accent2"/>
                    </a:solidFill>
                    <a:latin typeface="#9Slide07 Cadena" panose="02000503000000020004" pitchFamily="2" charset="77"/>
                    <a:cs typeface="#9Slide05 Pattaya" pitchFamily="2" charset="-34"/>
                  </a:rPr>
                  <a:t>CHIẾC</a:t>
                </a:r>
                <a:r>
                  <a:rPr lang="en-VN" sz="8000" dirty="0">
                    <a:solidFill>
                      <a:schemeClr val="accent4"/>
                    </a:solidFill>
                    <a:latin typeface="#9Slide07 Cadena" panose="02000503000000020004" pitchFamily="2" charset="77"/>
                    <a:cs typeface="#9Slide05 Pattaya" pitchFamily="2" charset="-34"/>
                  </a:rPr>
                  <a:t> </a:t>
                </a:r>
                <a:r>
                  <a:rPr lang="en-VN" sz="8000" dirty="0">
                    <a:solidFill>
                      <a:srgbClr val="00B0F0"/>
                    </a:solidFill>
                    <a:latin typeface="#9Slide07 Cadena" panose="02000503000000020004" pitchFamily="2" charset="77"/>
                    <a:cs typeface="#9Slide05 Pattaya" pitchFamily="2" charset="-34"/>
                  </a:rPr>
                  <a:t>ĐÈN</a:t>
                </a:r>
                <a:r>
                  <a:rPr lang="en-VN" sz="8000" dirty="0">
                    <a:solidFill>
                      <a:schemeClr val="accent4"/>
                    </a:solidFill>
                    <a:latin typeface="#9Slide07 Cadena" panose="02000503000000020004" pitchFamily="2" charset="77"/>
                    <a:cs typeface="#9Slide05 Pattaya" pitchFamily="2" charset="-34"/>
                  </a:rPr>
                  <a:t> </a:t>
                </a:r>
                <a:r>
                  <a:rPr lang="en-VN" sz="8000" dirty="0">
                    <a:solidFill>
                      <a:schemeClr val="accent6"/>
                    </a:solidFill>
                    <a:latin typeface="#9Slide07 Cadena" panose="02000503000000020004" pitchFamily="2" charset="77"/>
                    <a:cs typeface="#9Slide05 Pattaya" pitchFamily="2" charset="-34"/>
                  </a:rPr>
                  <a:t>LỒNG</a:t>
                </a:r>
              </a:p>
            </p:txBody>
          </p:sp>
        </p:grpSp>
      </p:grpSp>
      <p:sp>
        <p:nvSpPr>
          <p:cNvPr id="2" name="TextBox 1">
            <a:extLst>
              <a:ext uri="{FF2B5EF4-FFF2-40B4-BE49-F238E27FC236}">
                <a16:creationId xmlns:a16="http://schemas.microsoft.com/office/drawing/2014/main" id="{430C0756-1988-C546-9172-D2AF103DCD3A}"/>
              </a:ext>
            </a:extLst>
          </p:cNvPr>
          <p:cNvSpPr txBox="1"/>
          <p:nvPr/>
        </p:nvSpPr>
        <p:spPr>
          <a:xfrm>
            <a:off x="3035785" y="815942"/>
            <a:ext cx="6369820" cy="830997"/>
          </a:xfrm>
          <a:prstGeom prst="rect">
            <a:avLst/>
          </a:prstGeom>
          <a:noFill/>
        </p:spPr>
        <p:txBody>
          <a:bodyPr wrap="square" rtlCol="0">
            <a:spAutoFit/>
          </a:bodyPr>
          <a:lstStyle/>
          <a:p>
            <a:r>
              <a:rPr lang="en-VN" sz="4800" dirty="0">
                <a:solidFill>
                  <a:srgbClr val="FFFF00"/>
                </a:solidFill>
                <a:latin typeface="#9Slide05 Pattaya" pitchFamily="2" charset="-34"/>
                <a:cs typeface="#9Slide05 Pattaya" pitchFamily="2" charset="-34"/>
              </a:rPr>
              <a:t>Nói và Nghe – Kể chuyện</a:t>
            </a:r>
          </a:p>
        </p:txBody>
      </p:sp>
      <p:sp>
        <p:nvSpPr>
          <p:cNvPr id="16" name="TextBox 15">
            <a:extLst>
              <a:ext uri="{FF2B5EF4-FFF2-40B4-BE49-F238E27FC236}">
                <a16:creationId xmlns:a16="http://schemas.microsoft.com/office/drawing/2014/main" id="{AE132669-4CF1-E847-8B0C-F0045C5827A6}"/>
              </a:ext>
            </a:extLst>
          </p:cNvPr>
          <p:cNvSpPr txBox="1"/>
          <p:nvPr/>
        </p:nvSpPr>
        <p:spPr>
          <a:xfrm>
            <a:off x="6601445" y="4766533"/>
            <a:ext cx="2804160" cy="830997"/>
          </a:xfrm>
          <a:prstGeom prst="rect">
            <a:avLst/>
          </a:prstGeom>
          <a:noFill/>
        </p:spPr>
        <p:txBody>
          <a:bodyPr wrap="square" rtlCol="0">
            <a:spAutoFit/>
          </a:bodyPr>
          <a:lstStyle/>
          <a:p>
            <a:r>
              <a:rPr lang="en-VN" sz="4800" b="1" dirty="0">
                <a:solidFill>
                  <a:schemeClr val="bg1"/>
                </a:solidFill>
                <a:latin typeface="#9Slide03 Arima Madurai Light" pitchFamily="2" charset="77"/>
                <a:cs typeface="#9Slide03 Arima Madurai Light" pitchFamily="2" charset="77"/>
              </a:rPr>
              <a:t>Trang 25</a:t>
            </a:r>
          </a:p>
        </p:txBody>
      </p:sp>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già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nghĩ</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nhìn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bầy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nhỏ</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rước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đèn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lồng</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687674" y="3005769"/>
            <a:ext cx="10816652" cy="2777094"/>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Khi nhìn bầy đom đóm nhỏ rước đèn lồng, bác đom đóm già nghĩ: Trông chúng giống như những ngôi sao nhỏ lấp lánh. Ôi chao! Mình thực sự già rồi!</a:t>
            </a:r>
            <a:endParaRPr lang="zh-CN" altLang="en-US" sz="16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97675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227133"/>
            <a:ext cx="10129251"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tiếng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ong</a:t>
            </a:r>
            <a:r>
              <a:rPr lang="en-US" sz="4000" b="1" dirty="0">
                <a:latin typeface="Cambria" panose="02040503050406030204" pitchFamily="18" charset="0"/>
                <a:ea typeface="Cambria" panose="02040503050406030204" pitchFamily="18" charset="0"/>
              </a:rPr>
              <a:t> non</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18949" y="3429000"/>
            <a:ext cx="10379113" cy="261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 Khi thấy ong non bị lạc đường, bác đom đóm già đã an ủi: “Đừng quá lo lắng, ta sẽ đưa cháu về”. Rồi bác thắp chiếc đèn lồng của mình lên đưa ong non về bên ong mẹ. </a:t>
            </a:r>
            <a:endParaRPr lang="en-US" sz="239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194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Chuyện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xảy</a:t>
            </a:r>
            <a:r>
              <a:rPr lang="en-US" sz="4000" b="1" i="1" dirty="0">
                <a:solidFill>
                  <a:srgbClr val="C00000"/>
                </a:solidFill>
                <a:latin typeface="Cambria" panose="02040503050406030204" pitchFamily="18" charset="0"/>
                <a:ea typeface="Cambria" panose="02040503050406030204" pitchFamily="18" charset="0"/>
              </a:rPr>
              <a:t> ra </a:t>
            </a:r>
            <a:r>
              <a:rPr lang="en-US" sz="4000" b="1" i="1" dirty="0" err="1">
                <a:solidFill>
                  <a:srgbClr val="C00000"/>
                </a:solidFill>
                <a:latin typeface="Cambria" panose="02040503050406030204" pitchFamily="18" charset="0"/>
                <a:ea typeface="Cambria" panose="02040503050406030204" pitchFamily="18" charset="0"/>
              </a:rPr>
              <a:t>với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sau</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đưa</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ong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nhà</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987477" y="2960799"/>
            <a:ext cx="10599919" cy="239069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Bác đom đóm quay trở về nhưng chiếc đèn lồng của bác cứ tối dần rồi tắt hẳn. Bác đập nhẹ đôi cánh, chậm chạp bay trong bóng tối.</a:t>
            </a:r>
            <a:endParaRPr lang="zh-CN" altLang="en-US" sz="49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669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336009"/>
            <a:ext cx="10129251"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Điều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endParaRPr lang="en-US" sz="4000" b="1" dirty="0">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00043" y="2991719"/>
            <a:ext cx="10398019" cy="227486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Đột nhiên, bầy đom đóm nhỏ xuất hiện soi đường cho bác đom đóm già. Bác cảm động, hạnh phúc.  </a:t>
            </a:r>
            <a:endParaRPr lang="en-US" sz="595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318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1015663"/>
          </a:xfrm>
          <a:prstGeom prst="rect">
            <a:avLst/>
          </a:prstGeom>
          <a:noFill/>
        </p:spPr>
        <p:txBody>
          <a:bodyPr wrap="square">
            <a:spAutoFit/>
          </a:bodyPr>
          <a:lstStyle/>
          <a:p>
            <a:pPr algn="ct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lại</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từng</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của</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endParaRPr lang="zh-CN" altLang="en-US"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grpSp>
        <p:nvGrpSpPr>
          <p:cNvPr id="13" name="Group 12">
            <a:extLst>
              <a:ext uri="{FF2B5EF4-FFF2-40B4-BE49-F238E27FC236}">
                <a16:creationId xmlns:a16="http://schemas.microsoft.com/office/drawing/2014/main" id="{03852E76-2E6E-3049-8B51-B9BC872C75F8}"/>
              </a:ext>
            </a:extLst>
          </p:cNvPr>
          <p:cNvGrpSpPr/>
          <p:nvPr/>
        </p:nvGrpSpPr>
        <p:grpSpPr>
          <a:xfrm>
            <a:off x="1250570" y="1224199"/>
            <a:ext cx="9575123" cy="4438273"/>
            <a:chOff x="710836" y="1134617"/>
            <a:chExt cx="9575123" cy="4438273"/>
          </a:xfrm>
        </p:grpSpPr>
        <p:sp>
          <p:nvSpPr>
            <p:cNvPr id="14" name="TextBox 13">
              <a:extLst>
                <a:ext uri="{FF2B5EF4-FFF2-40B4-BE49-F238E27FC236}">
                  <a16:creationId xmlns:a16="http://schemas.microsoft.com/office/drawing/2014/main" id="{CCD9B75E-E72F-E044-9690-2D9DCC24F155}"/>
                </a:ext>
              </a:extLst>
            </p:cNvPr>
            <p:cNvSpPr txBox="1"/>
            <p:nvPr/>
          </p:nvSpPr>
          <p:spPr>
            <a:xfrm>
              <a:off x="5458996" y="2274838"/>
              <a:ext cx="4826963"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tập</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5" name="Picture 14">
              <a:extLst>
                <a:ext uri="{FF2B5EF4-FFF2-40B4-BE49-F238E27FC236}">
                  <a16:creationId xmlns:a16="http://schemas.microsoft.com/office/drawing/2014/main" id="{FF74BC27-AA2D-E349-80E2-8BAF99DA4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129245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923330"/>
          </a:xfrm>
          <a:prstGeom prst="rect">
            <a:avLst/>
          </a:prstGeom>
          <a:noFill/>
        </p:spPr>
        <p:txBody>
          <a:bodyPr wrap="square">
            <a:spAutoFit/>
          </a:bodyPr>
          <a:lstStyle/>
          <a:p>
            <a:pPr algn="ct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trước</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lớp</a:t>
            </a:r>
            <a:endParaRPr lang="zh-CN" altLang="en-US"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6897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0.70"/>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293400" y="1147130"/>
            <a:ext cx="9059221" cy="4178376"/>
            <a:chOff x="1365617" y="2613362"/>
            <a:chExt cx="4834678"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365617" y="2992710"/>
              <a:ext cx="1080489" cy="55326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rPr>
                <a:t>03</a:t>
              </a:r>
              <a:endParaRPr lang="zh-CN" altLang="en-US"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chemeClr val="accent1"/>
                  </a:solidFill>
                  <a:latin typeface="Segoe UI Black" panose="020B0A02040204020203" pitchFamily="34" charset="0"/>
                  <a:ea typeface="Segoe UI Black" panose="020B0A02040204020203" pitchFamily="34" charset="0"/>
                  <a:cs typeface="胡晓波男神体" panose="02010600030101010101" pitchFamily="2" charset="-122"/>
                </a:rPr>
                <a:t>VẬN DỤNG</a:t>
              </a:r>
              <a:endParaRPr lang="zh-CN" altLang="en-US" sz="9600" dirty="0">
                <a:ln>
                  <a:solidFill>
                    <a:schemeClr val="tx1"/>
                  </a:solidFill>
                </a:ln>
                <a:solidFill>
                  <a:schemeClr val="accent1"/>
                </a:solidFill>
                <a:latin typeface="Segoe UI Black" panose="020B0A02040204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47449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203587" y="1182849"/>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63712" y="3423249"/>
              <a:ext cx="3268736" cy="2590716"/>
            </a:xfrm>
            <a:prstGeom prst="rect">
              <a:avLst/>
            </a:prstGeom>
            <a:noFill/>
          </p:spPr>
          <p:txBody>
            <a:bodyPr wrap="square" rtlCol="0">
              <a:spAutoFit/>
            </a:bodyPr>
            <a:lstStyle/>
            <a:p>
              <a:pPr lvl="0" algn="ctr"/>
              <a:r>
                <a:rPr lang="en-US" sz="7200" dirty="0" err="1">
                  <a:solidFill>
                    <a:srgbClr val="C00000"/>
                  </a:solidFill>
                  <a:latin typeface="#9Slide05 Pattaya" pitchFamily="2" charset="-34"/>
                  <a:cs typeface="#9Slide05 Pattaya" pitchFamily="2" charset="-34"/>
                </a:rPr>
                <a:t>Viết</a:t>
              </a:r>
              <a:r>
                <a:rPr lang="en-US" sz="7200" dirty="0">
                  <a:solidFill>
                    <a:srgbClr val="C00000"/>
                  </a:solidFill>
                  <a:latin typeface="#9Slide05 Pattaya" pitchFamily="2" charset="-34"/>
                  <a:cs typeface="#9Slide05 Pattaya" pitchFamily="2" charset="-34"/>
                </a:rPr>
                <a:t> 2-3 </a:t>
              </a:r>
              <a:r>
                <a:rPr lang="en-US" sz="7200" dirty="0" err="1">
                  <a:solidFill>
                    <a:srgbClr val="C00000"/>
                  </a:solidFill>
                  <a:latin typeface="#9Slide05 Pattaya" pitchFamily="2" charset="-34"/>
                  <a:cs typeface="#9Slide05 Pattaya" pitchFamily="2" charset="-34"/>
                </a:rPr>
                <a:t>câu</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về</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bác</a:t>
              </a:r>
              <a:r>
                <a:rPr lang="en-US" sz="7200" dirty="0">
                  <a:solidFill>
                    <a:srgbClr val="C00000"/>
                  </a:solidFill>
                  <a:latin typeface="#9Slide05 Pattaya" pitchFamily="2" charset="-34"/>
                  <a:cs typeface="#9Slide05 Pattaya" pitchFamily="2" charset="-34"/>
                </a:rPr>
                <a:t> </a:t>
              </a:r>
            </a:p>
            <a:p>
              <a:pPr lvl="0" algn="ctr"/>
              <a:r>
                <a:rPr lang="en-US" sz="7200" dirty="0" err="1">
                  <a:solidFill>
                    <a:srgbClr val="C00000"/>
                  </a:solidFill>
                  <a:latin typeface="#9Slide05 Pattaya" pitchFamily="2" charset="-34"/>
                  <a:cs typeface="#9Slide05 Pattaya" pitchFamily="2" charset="-34"/>
                </a:rPr>
                <a:t>đom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đóm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già</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trong</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chuyện</a:t>
              </a:r>
              <a:r>
                <a:rPr lang="en-VN" sz="7200" dirty="0">
                  <a:solidFill>
                    <a:srgbClr val="C00000"/>
                  </a:solidFill>
                  <a:latin typeface="#9Slide05 Pattaya" pitchFamily="2" charset="-34"/>
                  <a:cs typeface="#9Slide05 Pattaya" pitchFamily="2" charset="-34"/>
                </a:rPr>
                <a:t> </a:t>
              </a:r>
              <a:endParaRPr lang="en-US" sz="7200" dirty="0">
                <a:solidFill>
                  <a:srgbClr val="C00000"/>
                </a:solidFill>
                <a:latin typeface="#9Slide05 Pattaya" pitchFamily="2" charset="-34"/>
                <a:cs typeface="#9Slide05 Pattaya" pitchFamily="2" charset="-34"/>
              </a:endParaRPr>
            </a:p>
          </p:txBody>
        </p:sp>
      </p:grpSp>
    </p:spTree>
    <p:extLst>
      <p:ext uri="{BB962C8B-B14F-4D97-AF65-F5344CB8AC3E}">
        <p14:creationId xmlns:p14="http://schemas.microsoft.com/office/powerpoint/2010/main" val="312493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501231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Khởi</a:t>
              </a: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động</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180376" y="1309866"/>
            <a:ext cx="8296347" cy="42382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rPr>
              <a:t>Ban đêm bay khắp nẻo đường,</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cây đèn nhỏ anh thường mang theo,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anh trò nhỏ nhà nghèo,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Bắt bỏ vỏ trứng đem treo học bài</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Là con gì?</a:t>
            </a:r>
            <a:endParaRPr lang="zh-CN" altLang="en-US" sz="3600" dirty="0">
              <a:solidFill>
                <a:schemeClr val="tx1"/>
              </a:solidFill>
              <a:latin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043898" y="62144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Đố</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 </a:t>
              </a: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em</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a:t>
              </a:r>
              <a:endParaRPr lang="zh-CN" altLang="en-US" sz="3600" dirty="0">
                <a:solidFill>
                  <a:schemeClr val="bg1"/>
                </a:solidFill>
                <a:latin typeface="#9Slide05 Pattaya" pitchFamily="2" charset="-34"/>
                <a:ea typeface="胡晓波男神体" panose="02010600030101010101" pitchFamily="2" charset="-122"/>
                <a:cs typeface="#9Slide05 Pattaya" pitchFamily="2" charset="-34"/>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组合 44">
            <a:extLst>
              <a:ext uri="{FF2B5EF4-FFF2-40B4-BE49-F238E27FC236}">
                <a16:creationId xmlns:a16="http://schemas.microsoft.com/office/drawing/2014/main" id="{E6FB5BFF-F244-0945-90E6-D7A9E1B7C6AA}"/>
              </a:ext>
            </a:extLst>
          </p:cNvPr>
          <p:cNvGrpSpPr/>
          <p:nvPr/>
        </p:nvGrpSpPr>
        <p:grpSpPr>
          <a:xfrm>
            <a:off x="6096004" y="4879551"/>
            <a:ext cx="4709156" cy="1227251"/>
            <a:chOff x="2360278" y="2671667"/>
            <a:chExt cx="1374677" cy="892630"/>
          </a:xfrm>
        </p:grpSpPr>
        <p:grpSp>
          <p:nvGrpSpPr>
            <p:cNvPr id="9" name="组合 30">
              <a:extLst>
                <a:ext uri="{FF2B5EF4-FFF2-40B4-BE49-F238E27FC236}">
                  <a16:creationId xmlns:a16="http://schemas.microsoft.com/office/drawing/2014/main" id="{7D2F1264-6B25-2B41-9583-41688095C179}"/>
                </a:ext>
              </a:extLst>
            </p:cNvPr>
            <p:cNvGrpSpPr/>
            <p:nvPr/>
          </p:nvGrpSpPr>
          <p:grpSpPr>
            <a:xfrm>
              <a:off x="2360278" y="2671667"/>
              <a:ext cx="1374677" cy="892630"/>
              <a:chOff x="1336246" y="3302000"/>
              <a:chExt cx="1073717" cy="990602"/>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C8EC14DF-C885-9348-AB93-B483A0545462}"/>
                  </a:ext>
                </a:extLst>
              </p:cNvPr>
              <p:cNvSpPr/>
              <p:nvPr/>
            </p:nvSpPr>
            <p:spPr>
              <a:xfrm>
                <a:off x="1336246" y="3302000"/>
                <a:ext cx="1073717" cy="990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B0B31AA-A645-EE48-BF0D-263E375660F4}"/>
                  </a:ext>
                </a:extLst>
              </p:cNvPr>
              <p:cNvSpPr/>
              <p:nvPr/>
            </p:nvSpPr>
            <p:spPr>
              <a:xfrm>
                <a:off x="1385299" y="3360798"/>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CA67A4D-2ABC-1F40-B4E6-09DF49A6B0FD}"/>
                </a:ext>
              </a:extLst>
            </p:cNvPr>
            <p:cNvSpPr txBox="1"/>
            <p:nvPr/>
          </p:nvSpPr>
          <p:spPr>
            <a:xfrm>
              <a:off x="2530097" y="2797878"/>
              <a:ext cx="1051952" cy="559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Cambria" panose="02040503050406030204" pitchFamily="18" charset="0"/>
                  <a:ea typeface="Cambria" panose="02040503050406030204" pitchFamily="18" charset="0"/>
                </a:rPr>
                <a:t>Con </a:t>
              </a:r>
              <a:r>
                <a:rPr lang="en-US" sz="4400" b="1" i="1" dirty="0" err="1">
                  <a:solidFill>
                    <a:srgbClr val="FF0000"/>
                  </a:solidFill>
                  <a:latin typeface="Cambria" panose="02040503050406030204" pitchFamily="18" charset="0"/>
                  <a:ea typeface="Cambria" panose="02040503050406030204" pitchFamily="18" charset="0"/>
                </a:rPr>
                <a:t>đom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đóm</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Khám</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phá</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5C2C"/>
        </a:solidFill>
        <a:effectLst/>
      </p:bgPr>
    </p:bg>
    <p:spTree>
      <p:nvGrpSpPr>
        <p:cNvPr id="1" name=""/>
        <p:cNvGrpSpPr/>
        <p:nvPr/>
      </p:nvGrpSpPr>
      <p:grpSpPr>
        <a:xfrm>
          <a:off x="0" y="0"/>
          <a:ext cx="0" cy="0"/>
          <a:chOff x="0" y="0"/>
          <a:chExt cx="0" cy="0"/>
        </a:xfrm>
      </p:grpSpPr>
      <p:sp>
        <p:nvSpPr>
          <p:cNvPr id="7" name="Rounded Rectangle 6"/>
          <p:cNvSpPr/>
          <p:nvPr/>
        </p:nvSpPr>
        <p:spPr>
          <a:xfrm>
            <a:off x="432954" y="509154"/>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36317" y="758618"/>
            <a:ext cx="5756563" cy="923330"/>
          </a:xfrm>
          <a:prstGeom prst="rect">
            <a:avLst/>
          </a:prstGeom>
          <a:noFill/>
        </p:spPr>
        <p:txBody>
          <a:bodyPr wrap="square" rtlCol="0">
            <a:spAutoFit/>
          </a:bodyPr>
          <a:lstStyle/>
          <a:p>
            <a:r>
              <a:rPr lang="en-US" sz="5400" b="1" dirty="0" err="1">
                <a:solidFill>
                  <a:srgbClr val="C00000"/>
                </a:solidFill>
                <a:latin typeface="#9Slide07 Altus" panose="020B0604020202020204" charset="0"/>
              </a:rPr>
              <a:t>Quan</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sát</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tranh</a:t>
            </a:r>
            <a:endParaRPr lang="en-US" sz="5400" b="1" dirty="0">
              <a:solidFill>
                <a:srgbClr val="C00000"/>
              </a:solidFill>
              <a:latin typeface="#9Slide07 Altus" panose="020B0604020202020204" charset="0"/>
            </a:endParaRPr>
          </a:p>
        </p:txBody>
      </p:sp>
      <p:sp>
        <p:nvSpPr>
          <p:cNvPr id="9" name="Cloud Callout 8"/>
          <p:cNvSpPr/>
          <p:nvPr/>
        </p:nvSpPr>
        <p:spPr>
          <a:xfrm>
            <a:off x="6096000" y="1850371"/>
            <a:ext cx="4099560" cy="1875662"/>
          </a:xfrm>
          <a:prstGeom prst="cloudCallout">
            <a:avLst>
              <a:gd name="adj1" fmla="val -53965"/>
              <a:gd name="adj2" fmla="val 54621"/>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Bức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vẽ</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FE7BA701-AAAB-DB47-8A62-C170AD0905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939989" y="-179988"/>
            <a:ext cx="2690536" cy="2690536"/>
          </a:xfrm>
          <a:prstGeom prst="rect">
            <a:avLst/>
          </a:prstGeom>
        </p:spPr>
      </p:pic>
      <p:pic>
        <p:nvPicPr>
          <p:cNvPr id="12" name="Picture 11">
            <a:extLst>
              <a:ext uri="{FF2B5EF4-FFF2-40B4-BE49-F238E27FC236}">
                <a16:creationId xmlns:a16="http://schemas.microsoft.com/office/drawing/2014/main" id="{11E8A81B-7F17-9648-B75F-6EDF7290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63" y="1189589"/>
            <a:ext cx="4610507" cy="4875931"/>
          </a:xfrm>
          <a:prstGeom prst="rect">
            <a:avLst/>
          </a:prstGeom>
        </p:spPr>
      </p:pic>
      <p:sp>
        <p:nvSpPr>
          <p:cNvPr id="13" name="Rounded Rectangle 12">
            <a:extLst>
              <a:ext uri="{FF2B5EF4-FFF2-40B4-BE49-F238E27FC236}">
                <a16:creationId xmlns:a16="http://schemas.microsoft.com/office/drawing/2014/main" id="{40834BEC-AAE0-AC46-B928-FC2C8140E2A4}"/>
              </a:ext>
            </a:extLst>
          </p:cNvPr>
          <p:cNvSpPr/>
          <p:nvPr/>
        </p:nvSpPr>
        <p:spPr>
          <a:xfrm>
            <a:off x="5647191" y="3987037"/>
            <a:ext cx="5527923" cy="163068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rPr>
              <a:t>Câu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chuyện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ong</a:t>
            </a:r>
            <a:r>
              <a:rPr lang="en-US" sz="2800" dirty="0">
                <a:solidFill>
                  <a:schemeClr val="tx1"/>
                </a:solidFill>
                <a:latin typeface="Cambria" panose="02040503050406030204" pitchFamily="18" charset="0"/>
              </a:rPr>
              <a:t> non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bầy</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nhỏ</a:t>
            </a:r>
            <a:r>
              <a:rPr lang="en-VN" sz="2800" dirty="0">
                <a:solidFill>
                  <a:schemeClr val="tx1"/>
                </a:solidFill>
                <a:latin typeface="Cambria" panose="02040503050406030204" pitchFamily="18"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4" y="76200"/>
            <a:ext cx="1954583" cy="1954583"/>
          </a:xfrm>
          <a:prstGeom prst="rect">
            <a:avLst/>
          </a:prstGeom>
        </p:spPr>
      </p:pic>
    </p:spTree>
    <p:extLst>
      <p:ext uri="{BB962C8B-B14F-4D97-AF65-F5344CB8AC3E}">
        <p14:creationId xmlns:p14="http://schemas.microsoft.com/office/powerpoint/2010/main" val="39045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0172D6-7A18-8E73-BD32-ADA6D9ACC22D}"/>
              </a:ext>
            </a:extLst>
          </p:cNvPr>
          <p:cNvGrpSpPr/>
          <p:nvPr/>
        </p:nvGrpSpPr>
        <p:grpSpPr>
          <a:xfrm>
            <a:off x="1053969" y="96550"/>
            <a:ext cx="10137645" cy="811638"/>
            <a:chOff x="1053969" y="96550"/>
            <a:chExt cx="10137645" cy="811638"/>
          </a:xfrm>
        </p:grpSpPr>
        <p:sp>
          <p:nvSpPr>
            <p:cNvPr id="4" name="Rounded Rectangle 1">
              <a:extLst>
                <a:ext uri="{FF2B5EF4-FFF2-40B4-BE49-F238E27FC236}">
                  <a16:creationId xmlns:a16="http://schemas.microsoft.com/office/drawing/2014/main" id="{95B95154-2CC5-F7EB-74EB-DCAAD2C0370B}"/>
                </a:ext>
              </a:extLst>
            </p:cNvPr>
            <p:cNvSpPr/>
            <p:nvPr/>
          </p:nvSpPr>
          <p:spPr>
            <a:xfrm>
              <a:off x="1053969" y="138746"/>
              <a:ext cx="10137645" cy="769442"/>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文本框 11">
              <a:extLst>
                <a:ext uri="{FF2B5EF4-FFF2-40B4-BE49-F238E27FC236}">
                  <a16:creationId xmlns:a16="http://schemas.microsoft.com/office/drawing/2014/main" id="{3B520CE6-BBF5-0A7A-9C14-160FA6D6832D}"/>
                </a:ext>
              </a:extLst>
            </p:cNvPr>
            <p:cNvSpPr txBox="1"/>
            <p:nvPr/>
          </p:nvSpPr>
          <p:spPr>
            <a:xfrm>
              <a:off x="1189953" y="96550"/>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6" name="Kể chuyện _Chiếc Đèn Lồng_ _ Tuần 21 _ Tiếng Việt 2 _ Kết nối tri thức với cuộc sống">
            <a:hlinkClick r:id="" action="ppaction://media"/>
            <a:extLst>
              <a:ext uri="{FF2B5EF4-FFF2-40B4-BE49-F238E27FC236}">
                <a16:creationId xmlns:a16="http://schemas.microsoft.com/office/drawing/2014/main" id="{EED71C0C-3CD9-9C51-2144-E1DAA6D07C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5991" y="1110028"/>
            <a:ext cx="9753600" cy="5486400"/>
          </a:xfrm>
          <a:prstGeom prst="rect">
            <a:avLst/>
          </a:prstGeom>
        </p:spPr>
      </p:pic>
    </p:spTree>
    <p:extLst>
      <p:ext uri="{BB962C8B-B14F-4D97-AF65-F5344CB8AC3E}">
        <p14:creationId xmlns:p14="http://schemas.microsoft.com/office/powerpoint/2010/main" val="314942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533400"/>
            <a:ext cx="11241849" cy="5958839"/>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351318" y="523467"/>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4" name="TextBox 13">
            <a:extLst>
              <a:ext uri="{FF2B5EF4-FFF2-40B4-BE49-F238E27FC236}">
                <a16:creationId xmlns:a16="http://schemas.microsoft.com/office/drawing/2014/main" id="{3AB70CC5-79DA-F042-86FC-10E59E5E73E4}"/>
              </a:ext>
            </a:extLst>
          </p:cNvPr>
          <p:cNvSpPr txBox="1"/>
          <p:nvPr/>
        </p:nvSpPr>
        <p:spPr>
          <a:xfrm>
            <a:off x="580390" y="1475481"/>
            <a:ext cx="10929216" cy="5016758"/>
          </a:xfrm>
          <a:prstGeom prst="rect">
            <a:avLst/>
          </a:prstGeom>
          <a:noFill/>
        </p:spPr>
        <p:txBody>
          <a:bodyPr wrap="square">
            <a:spAutoFit/>
          </a:bodyPr>
          <a:lstStyle/>
          <a:p>
            <a:pPr algn="just" latinLnBrk="0"/>
            <a:r>
              <a:rPr lang="vi-VN" sz="2000" b="0" i="0" dirty="0">
                <a:effectLst/>
                <a:latin typeface="Cambria" panose="02040503050406030204" pitchFamily="18" charset="0"/>
              </a:rPr>
              <a:t>Bác đom đóm già ngồi nhìn bầy đom đóm nhỏ tuổi rước đèn lồng làm sáng rực cả con đường. Trong chúng giống như những ngôi sao nhỏ lấp lánh.</a:t>
            </a:r>
          </a:p>
          <a:p>
            <a:pPr algn="just" latinLnBrk="0"/>
            <a:r>
              <a:rPr lang="vi-VN" sz="2000" b="0" i="0" dirty="0">
                <a:effectLst/>
                <a:latin typeface="Cambria" panose="02040503050406030204" pitchFamily="18" charset="0"/>
              </a:rPr>
              <a:t>- Ôi chao! Mình thực sự già rồi! – Bác đom đóm thở dài.</a:t>
            </a:r>
          </a:p>
          <a:p>
            <a:pPr algn="just" latinLnBrk="0"/>
            <a:r>
              <a:rPr lang="vi-VN" sz="2000" b="0" i="0" dirty="0">
                <a:effectLst/>
                <a:latin typeface="Cambria" panose="02040503050406030204" pitchFamily="18" charset="0"/>
              </a:rPr>
              <a:t>Chợt bác nghe thấy tiếng khóc từ dưới bãi cỏ. Bác bay tới và nhận ra đó là chú ong non. Anh bạn nhỏ này bị lạc đường.</a:t>
            </a:r>
          </a:p>
          <a:p>
            <a:pPr algn="just" latinLnBrk="0"/>
            <a:r>
              <a:rPr lang="vi-VN" sz="2000" b="0" i="0" dirty="0">
                <a:effectLst/>
                <a:latin typeface="Cambria" panose="02040503050406030204" pitchFamily="18" charset="0"/>
              </a:rPr>
              <a:t>- Đừng quá lo lắng, ta sẽ đưa cháu về.</a:t>
            </a:r>
          </a:p>
          <a:p>
            <a:pPr algn="just" latinLnBrk="0"/>
            <a:r>
              <a:rPr lang="vi-VN" sz="2000" b="0" i="0" dirty="0">
                <a:effectLst/>
                <a:latin typeface="Cambria" panose="02040503050406030204" pitchFamily="18" charset="0"/>
              </a:rPr>
              <a:t>Bác đom đóm an ủi ong non, rồi bác thắp chiếc đèn lồng của mình lên, dắt cu cậu bay đi. Bác bay mãi, bay mãi, cuối cùng cũng đưa được ong non về bên ong mę.</a:t>
            </a:r>
          </a:p>
          <a:p>
            <a:pPr algn="just" latinLnBrk="0"/>
            <a:r>
              <a:rPr lang="vi-VN" sz="2000" b="0" i="0" dirty="0">
                <a:effectLst/>
                <a:latin typeface="Cambria" panose="02040503050406030204" pitchFamily="18" charset="0"/>
              </a:rPr>
              <a:t>Bác đom đóm quay trở về. Nhưng chiếc đèn lồng của bác cứ tối dần, tối dần rồi tắt hẳn. Chao ôi! Tuổi già thật phiền phức! Nhưng bác thấy vui vì chút ánh sáng cuối cùng của mình thật có ích. Bác đom đóm đập nhẹ đôi cánh, chậm chạp bay trong bóng tối...</a:t>
            </a:r>
          </a:p>
          <a:p>
            <a:pPr algn="just" latinLnBrk="0"/>
            <a:r>
              <a:rPr lang="vi-VN" sz="2000" b="0" i="0" dirty="0">
                <a:effectLst/>
                <a:latin typeface="Cambria" panose="02040503050406030204" pitchFamily="18" charset="0"/>
              </a:rPr>
              <a:t>Đột nhiên, có những chiếc đèn lồng lung linh tiến về phía bác:</a:t>
            </a:r>
          </a:p>
          <a:p>
            <a:pPr algn="just" latinLnBrk="0"/>
            <a:r>
              <a:rPr lang="vi-VN" sz="2000" b="0" i="0" dirty="0">
                <a:effectLst/>
                <a:latin typeface="Cambria" panose="02040503050406030204" pitchFamily="18" charset="0"/>
              </a:rPr>
              <a:t>- Bác ơi! Bác đã đưa bạn ong về nhà. Chúng cháu tới để soi đường cho bác ạ!</a:t>
            </a:r>
          </a:p>
          <a:p>
            <a:pPr algn="just" latinLnBrk="0"/>
            <a:r>
              <a:rPr lang="vi-VN" sz="2000" b="0" i="0" dirty="0">
                <a:effectLst/>
                <a:latin typeface="Cambria" panose="02040503050406030204" pitchFamily="18" charset="0"/>
              </a:rPr>
              <a:t>Thì ra là bầy đom đóm nhỏ.</a:t>
            </a:r>
          </a:p>
          <a:p>
            <a:pPr algn="just" latinLnBrk="0"/>
            <a:r>
              <a:rPr lang="vi-VN" sz="2000" b="0" i="0" dirty="0">
                <a:effectLst/>
                <a:latin typeface="Cambria" panose="02040503050406030204" pitchFamily="18" charset="0"/>
              </a:rPr>
              <a:t>- Các cháu ngoan lắm! – Bác đom đóm cảm động nói. Giọt nước mắt hạnh phúc trào ra trên khuôn mặt nhăn nheo của bác.</a:t>
            </a:r>
          </a:p>
        </p:txBody>
      </p:sp>
    </p:spTree>
    <p:extLst>
      <p:ext uri="{BB962C8B-B14F-4D97-AF65-F5344CB8AC3E}">
        <p14:creationId xmlns:p14="http://schemas.microsoft.com/office/powerpoint/2010/main" val="178402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272975" y="1043396"/>
            <a:ext cx="954294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161852" y="55307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Group 7">
            <a:extLst>
              <a:ext uri="{FF2B5EF4-FFF2-40B4-BE49-F238E27FC236}">
                <a16:creationId xmlns:a16="http://schemas.microsoft.com/office/drawing/2014/main" id="{7D8BAFAB-9B83-8745-87E0-FECDFF122698}"/>
              </a:ext>
            </a:extLst>
          </p:cNvPr>
          <p:cNvGrpSpPr/>
          <p:nvPr/>
        </p:nvGrpSpPr>
        <p:grpSpPr>
          <a:xfrm>
            <a:off x="127705" y="-388449"/>
            <a:ext cx="11728154" cy="2621280"/>
            <a:chOff x="127705" y="-388449"/>
            <a:chExt cx="11728154" cy="2621280"/>
          </a:xfrm>
        </p:grpSpPr>
        <p:sp>
          <p:nvSpPr>
            <p:cNvPr id="6" name="圆角矩形 2">
              <a:extLst>
                <a:ext uri="{FF2B5EF4-FFF2-40B4-BE49-F238E27FC236}">
                  <a16:creationId xmlns:a16="http://schemas.microsoft.com/office/drawing/2014/main" id="{DB68713E-A567-06E1-1406-E13EECDB98AE}"/>
                </a:ext>
              </a:extLst>
            </p:cNvPr>
            <p:cNvSpPr/>
            <p:nvPr/>
          </p:nvSpPr>
          <p:spPr>
            <a:xfrm>
              <a:off x="1584098" y="733158"/>
              <a:ext cx="10271761" cy="854718"/>
            </a:xfrm>
            <a:prstGeom prst="roundRect">
              <a:avLst>
                <a:gd name="adj"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Làm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việc</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nhóm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2,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quan</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sát</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tranh</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và</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trả</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lời</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câu</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hỏi</a:t>
              </a:r>
              <a:endParaRPr lang="zh-CN" altLang="en-US" sz="3200" dirty="0">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3D39E60F-B3EE-CF41-8DA0-3BB0253215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705" y="-388449"/>
              <a:ext cx="2621280" cy="2621280"/>
            </a:xfrm>
            <a:prstGeom prst="rect">
              <a:avLst/>
            </a:prstGeom>
          </p:spPr>
        </p:pic>
      </p:grpSp>
      <p:pic>
        <p:nvPicPr>
          <p:cNvPr id="10" name="Picture 9">
            <a:extLst>
              <a:ext uri="{FF2B5EF4-FFF2-40B4-BE49-F238E27FC236}">
                <a16:creationId xmlns:a16="http://schemas.microsoft.com/office/drawing/2014/main" id="{154F7908-22A9-AF4C-8FE3-B0A2CAC8EEE2}"/>
              </a:ext>
            </a:extLst>
          </p:cNvPr>
          <p:cNvPicPr>
            <a:picLocks noChangeAspect="1"/>
          </p:cNvPicPr>
          <p:nvPr/>
        </p:nvPicPr>
        <p:blipFill rotWithShape="1">
          <a:blip r:embed="rId3">
            <a:extLst>
              <a:ext uri="{28A0092B-C50C-407E-A947-70E740481C1C}">
                <a14:useLocalDpi xmlns:a14="http://schemas.microsoft.com/office/drawing/2010/main" val="0"/>
              </a:ext>
            </a:extLst>
          </a:blip>
          <a:srcRect r="48591" b="50814"/>
          <a:stretch/>
        </p:blipFill>
        <p:spPr>
          <a:xfrm>
            <a:off x="231779" y="2259789"/>
            <a:ext cx="3005340" cy="3040899"/>
          </a:xfrm>
          <a:prstGeom prst="rect">
            <a:avLst/>
          </a:prstGeom>
        </p:spPr>
      </p:pic>
      <p:pic>
        <p:nvPicPr>
          <p:cNvPr id="11" name="Picture 10">
            <a:extLst>
              <a:ext uri="{FF2B5EF4-FFF2-40B4-BE49-F238E27FC236}">
                <a16:creationId xmlns:a16="http://schemas.microsoft.com/office/drawing/2014/main" id="{55AAF86D-E55A-B347-9410-08242E14544B}"/>
              </a:ext>
            </a:extLst>
          </p:cNvPr>
          <p:cNvPicPr>
            <a:picLocks noChangeAspect="1"/>
          </p:cNvPicPr>
          <p:nvPr/>
        </p:nvPicPr>
        <p:blipFill rotWithShape="1">
          <a:blip r:embed="rId3">
            <a:extLst>
              <a:ext uri="{28A0092B-C50C-407E-A947-70E740481C1C}">
                <a14:useLocalDpi xmlns:a14="http://schemas.microsoft.com/office/drawing/2010/main" val="0"/>
              </a:ext>
            </a:extLst>
          </a:blip>
          <a:srcRect l="49999" t="-423" r="2079" b="51237"/>
          <a:stretch/>
        </p:blipFill>
        <p:spPr>
          <a:xfrm>
            <a:off x="3307046" y="2246309"/>
            <a:ext cx="2826295" cy="3067858"/>
          </a:xfrm>
          <a:prstGeom prst="rect">
            <a:avLst/>
          </a:prstGeom>
        </p:spPr>
      </p:pic>
      <p:pic>
        <p:nvPicPr>
          <p:cNvPr id="12" name="Picture 11">
            <a:extLst>
              <a:ext uri="{FF2B5EF4-FFF2-40B4-BE49-F238E27FC236}">
                <a16:creationId xmlns:a16="http://schemas.microsoft.com/office/drawing/2014/main" id="{B8CCC569-26B0-6A4F-94D2-71FA030199DE}"/>
              </a:ext>
            </a:extLst>
          </p:cNvPr>
          <p:cNvPicPr>
            <a:picLocks noChangeAspect="1"/>
          </p:cNvPicPr>
          <p:nvPr/>
        </p:nvPicPr>
        <p:blipFill rotWithShape="1">
          <a:blip r:embed="rId3">
            <a:extLst>
              <a:ext uri="{28A0092B-C50C-407E-A947-70E740481C1C}">
                <a14:useLocalDpi xmlns:a14="http://schemas.microsoft.com/office/drawing/2010/main" val="0"/>
              </a:ext>
            </a:extLst>
          </a:blip>
          <a:srcRect l="3512" t="50000" r="48566" b="814"/>
          <a:stretch/>
        </p:blipFill>
        <p:spPr>
          <a:xfrm>
            <a:off x="6203268" y="2259789"/>
            <a:ext cx="2826296" cy="3067859"/>
          </a:xfrm>
          <a:prstGeom prst="rect">
            <a:avLst/>
          </a:prstGeom>
        </p:spPr>
      </p:pic>
      <p:pic>
        <p:nvPicPr>
          <p:cNvPr id="13" name="Picture 12">
            <a:extLst>
              <a:ext uri="{FF2B5EF4-FFF2-40B4-BE49-F238E27FC236}">
                <a16:creationId xmlns:a16="http://schemas.microsoft.com/office/drawing/2014/main" id="{0B0A98EB-72C6-094F-BCDD-5CF2C8801B5B}"/>
              </a:ext>
            </a:extLst>
          </p:cNvPr>
          <p:cNvPicPr>
            <a:picLocks noChangeAspect="1"/>
          </p:cNvPicPr>
          <p:nvPr/>
        </p:nvPicPr>
        <p:blipFill rotWithShape="1">
          <a:blip r:embed="rId3">
            <a:extLst>
              <a:ext uri="{28A0092B-C50C-407E-A947-70E740481C1C}">
                <a14:useLocalDpi xmlns:a14="http://schemas.microsoft.com/office/drawing/2010/main" val="0"/>
              </a:ext>
            </a:extLst>
          </a:blip>
          <a:srcRect l="50249" t="49556" r="1829" b="1258"/>
          <a:stretch/>
        </p:blipFill>
        <p:spPr>
          <a:xfrm>
            <a:off x="9029564" y="2291076"/>
            <a:ext cx="2826295" cy="3067858"/>
          </a:xfrm>
          <a:prstGeom prst="rect">
            <a:avLst/>
          </a:prstGeom>
        </p:spPr>
      </p:pic>
      <p:sp>
        <p:nvSpPr>
          <p:cNvPr id="14" name="Oval 13">
            <a:extLst>
              <a:ext uri="{FF2B5EF4-FFF2-40B4-BE49-F238E27FC236}">
                <a16:creationId xmlns:a16="http://schemas.microsoft.com/office/drawing/2014/main" id="{3F791149-270F-664D-9231-E32354AC69B3}"/>
              </a:ext>
            </a:extLst>
          </p:cNvPr>
          <p:cNvSpPr/>
          <p:nvPr/>
        </p:nvSpPr>
        <p:spPr>
          <a:xfrm>
            <a:off x="1260994" y="544792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15" name="Oval 14">
            <a:extLst>
              <a:ext uri="{FF2B5EF4-FFF2-40B4-BE49-F238E27FC236}">
                <a16:creationId xmlns:a16="http://schemas.microsoft.com/office/drawing/2014/main" id="{B73D3C4F-29BA-274B-9712-2C0F3056AC0A}"/>
              </a:ext>
            </a:extLst>
          </p:cNvPr>
          <p:cNvSpPr/>
          <p:nvPr/>
        </p:nvSpPr>
        <p:spPr>
          <a:xfrm>
            <a:off x="4246738"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16" name="Oval 15">
            <a:extLst>
              <a:ext uri="{FF2B5EF4-FFF2-40B4-BE49-F238E27FC236}">
                <a16:creationId xmlns:a16="http://schemas.microsoft.com/office/drawing/2014/main" id="{9866B757-80D7-D948-86A0-C8E3F8AB073F}"/>
              </a:ext>
            </a:extLst>
          </p:cNvPr>
          <p:cNvSpPr/>
          <p:nvPr/>
        </p:nvSpPr>
        <p:spPr>
          <a:xfrm>
            <a:off x="7142961"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17" name="Oval 16">
            <a:extLst>
              <a:ext uri="{FF2B5EF4-FFF2-40B4-BE49-F238E27FC236}">
                <a16:creationId xmlns:a16="http://schemas.microsoft.com/office/drawing/2014/main" id="{3944209D-130F-C343-88AB-84330BF910FE}"/>
              </a:ext>
            </a:extLst>
          </p:cNvPr>
          <p:cNvSpPr/>
          <p:nvPr/>
        </p:nvSpPr>
        <p:spPr>
          <a:xfrm>
            <a:off x="9969256"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4</a:t>
            </a:r>
          </a:p>
        </p:txBody>
      </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TotalTime>
  <Words>632</Words>
  <Application>Microsoft Office PowerPoint</Application>
  <PresentationFormat>Widescreen</PresentationFormat>
  <Paragraphs>59</Paragraphs>
  <Slides>18</Slides>
  <Notes>5</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18</vt:i4>
      </vt:variant>
    </vt:vector>
  </HeadingPairs>
  <TitlesOfParts>
    <vt:vector size="36" baseType="lpstr">
      <vt:lpstr>等线</vt:lpstr>
      <vt:lpstr>#9Slide03 SVNNexa Rust Sans Bla</vt:lpstr>
      <vt:lpstr>Arial</vt:lpstr>
      <vt:lpstr>SVN-Yahoo</vt:lpstr>
      <vt:lpstr>#9Slide07 Koni</vt:lpstr>
      <vt:lpstr>#9Slide07 Cadena</vt:lpstr>
      <vt:lpstr>#9Slide07 Altus</vt:lpstr>
      <vt:lpstr>字魂27号-布丁体</vt:lpstr>
      <vt:lpstr>#9Slide05 Pattaya</vt:lpstr>
      <vt:lpstr>Cambria</vt:lpstr>
      <vt:lpstr>#9Slide05 Dear Saturday</vt:lpstr>
      <vt:lpstr>Segoe UI Black</vt:lpstr>
      <vt:lpstr>Forte</vt:lpstr>
      <vt:lpstr>#9Slide03 IcielNovecento sans E</vt:lpstr>
      <vt:lpstr>Calibri</vt:lpstr>
      <vt:lpstr>#9Slide03 Arima Madurai Light</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27</cp:revision>
  <dcterms:created xsi:type="dcterms:W3CDTF">2022-09-21T10:29:11Z</dcterms:created>
  <dcterms:modified xsi:type="dcterms:W3CDTF">2025-06-02T09:13:31Z</dcterms:modified>
</cp:coreProperties>
</file>