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324" r:id="rId5"/>
    <p:sldId id="322" r:id="rId6"/>
    <p:sldId id="270" r:id="rId7"/>
    <p:sldId id="262" r:id="rId8"/>
    <p:sldId id="256" r:id="rId9"/>
    <p:sldId id="273" r:id="rId10"/>
    <p:sldId id="259" r:id="rId11"/>
    <p:sldId id="261" r:id="rId12"/>
    <p:sldId id="269" r:id="rId13"/>
    <p:sldId id="271" r:id="rId14"/>
    <p:sldId id="272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260" r:id="rId23"/>
    <p:sldId id="266" r:id="rId24"/>
    <p:sldId id="319" r:id="rId25"/>
    <p:sldId id="32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3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7DFB9-EC34-4337-B2CC-B56CC28BCF71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86A21-E99B-4D28-8982-857CD3CE1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062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60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65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412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599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2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918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5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40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690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4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53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858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E342F0-4DD0-4426-9B35-7D1BF3ED976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265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6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4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45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D1F45-D48D-4102-8D43-F8D3CF0BD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F693F1-9726-4E0F-BDB1-E5170C67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436B7E-C83D-4488-A44C-D50D9DEF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813619-C3FC-4460-A4F6-88321A53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3294C5-66B1-4782-BB54-3951985B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365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CA5F-4DE3-488C-8C68-C5B1393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92CB39-84F7-4774-91FF-B7254FB9D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ED4388-3575-49CC-AC48-6760A3A9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48D5A-4339-49F5-8952-AA131843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35DF0A-9CFD-42D1-BF59-492EB99D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70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17E64-3210-49B8-838F-7D28482F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6A387A-D31F-4BC0-A39D-75D597684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259D19-BB8A-4ECE-8703-DE59F1E2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67E923-7904-49B6-9728-37D5E121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50C006-8674-4945-9EA0-6DF0C1C5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26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57781-566C-4007-9400-E1BBF2CC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F4EE65-07F2-4FED-89C7-2149AE054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211B50-0782-4B4A-BEEB-524ED45F0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2B23A6-2CCA-4317-8A74-19A7CB98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DA0E9B-8F6C-420B-8300-1653926F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FB5DEB-833D-4C7A-8FCB-5153919A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53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31001-A4CE-42CB-89CB-DEA29CF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CAD4D5-7F9C-43D7-B57D-E4D5AE1D1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F8C879-4BEE-4DC2-AABB-5CD12E6CC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5E142F-DD1D-4E3D-A494-37680FC4D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4DDE320-5B69-4B61-9729-911654112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D5351A-0C18-43EC-81D0-096246E7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D957F6-E65F-4D01-A59E-B68EC8BF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EBA76D-C516-4CFE-A62D-76A60715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02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4A186-0C81-42B5-B813-31BC362CE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D89BC-B7D6-4C60-8426-437C813C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5FDA4D-F543-4016-A283-A480F728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6848A0-3A64-4FCD-B73D-BA4BD8F4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1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0D59DD-F38E-4A14-8067-584159B3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8E271-A6DB-4EAB-A5B7-0E4F1872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554154-B1D8-4F35-89B6-8D8BDDAF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36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1699C-BEDE-4954-BEC0-ECE0ADAC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CB2C7-54DB-4A1A-94B0-BC508506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4E2EDD-67B9-4D8D-BDB7-19D9D48CA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B3DD4-80DF-429F-8EE8-EA0A2E46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86866-52C6-4F5D-9F79-60601289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86DEDA-05A6-4B6B-B41C-84DCD63A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4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64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3965B-DFCE-4DE2-821A-1D0D8E4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82D6DD-FEFB-4DA0-8083-AAF53C945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14C992-7600-4FB7-A972-A2AD8D357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E52AC9-9C30-4C59-80A8-FE9C7EF9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AB249-4E30-4D86-8178-E2106689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9576A-F5B9-486F-A595-9C885C00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931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08156-6517-4E88-9482-DB7EEE62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EF7D57-ECE5-45A9-9622-14A8B22C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0F5F27-FFE6-4ACA-B176-2FCBDD04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83308E-2F80-4507-91BF-A49DC9D7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A2499-6432-493C-9F8A-99A706B2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08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E3486D-B586-48C1-B235-8D34B1FC3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24B8F5-1484-49E8-A9EB-428FC22A9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F342D4-1B0D-4FF6-B99F-3E0A5C1F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B76DF-DB53-421B-BD43-AEBB31E6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BEDFB2-8B77-4C22-8624-C32E45FE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0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D1F45-D48D-4102-8D43-F8D3CF0BD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F693F1-9726-4E0F-BDB1-E5170C67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436B7E-C83D-4488-A44C-D50D9DEF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813619-C3FC-4460-A4F6-88321A53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3294C5-66B1-4782-BB54-3951985B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585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CA5F-4DE3-488C-8C68-C5B13936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92CB39-84F7-4774-91FF-B7254FB9D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ED4388-3575-49CC-AC48-6760A3A9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48D5A-4339-49F5-8952-AA131843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35DF0A-9CFD-42D1-BF59-492EB99D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75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17E64-3210-49B8-838F-7D28482F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6A387A-D31F-4BC0-A39D-75D597684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259D19-BB8A-4ECE-8703-DE59F1E2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67E923-7904-49B6-9728-37D5E121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50C006-8674-4945-9EA0-6DF0C1C5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899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57781-566C-4007-9400-E1BBF2CC3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F4EE65-07F2-4FED-89C7-2149AE054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211B50-0782-4B4A-BEEB-524ED45F0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2B23A6-2CCA-4317-8A74-19A7CB98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DA0E9B-8F6C-420B-8300-1653926F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FB5DEB-833D-4C7A-8FCB-5153919A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92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31001-A4CE-42CB-89CB-DEA29CF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CAD4D5-7F9C-43D7-B57D-E4D5AE1D1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F8C879-4BEE-4DC2-AABB-5CD12E6CC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5E142F-DD1D-4E3D-A494-37680FC4D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4DDE320-5B69-4B61-9729-911654112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D5351A-0C18-43EC-81D0-096246E7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D957F6-E65F-4D01-A59E-B68EC8BF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EBA76D-C516-4CFE-A62D-76A60715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01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4A186-0C81-42B5-B813-31BC362CE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D89BC-B7D6-4C60-8426-437C813C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5FDA4D-F543-4016-A283-A480F728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6848A0-3A64-4FCD-B73D-BA4BD8F4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764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0D59DD-F38E-4A14-8067-584159B3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8E271-A6DB-4EAB-A5B7-0E4F1872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554154-B1D8-4F35-89B6-8D8BDDAF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6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1699C-BEDE-4954-BEC0-ECE0ADAC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CB2C7-54DB-4A1A-94B0-BC508506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4E2EDD-67B9-4D8D-BDB7-19D9D48CA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B3DD4-80DF-429F-8EE8-EA0A2E46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86866-52C6-4F5D-9F79-60601289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86DEDA-05A6-4B6B-B41C-84DCD63A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84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3965B-DFCE-4DE2-821A-1D0D8E4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82D6DD-FEFB-4DA0-8083-AAF53C945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14C992-7600-4FB7-A972-A2AD8D357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E52AC9-9C30-4C59-80A8-FE9C7EF9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AB249-4E30-4D86-8178-E2106689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9576A-F5B9-486F-A595-9C885C00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6238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08156-6517-4E88-9482-DB7EEE624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EF7D57-ECE5-45A9-9622-14A8B22C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0F5F27-FFE6-4ACA-B176-2FCBDD04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83308E-2F80-4507-91BF-A49DC9D7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A2499-6432-493C-9F8A-99A706B2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825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E3486D-B586-48C1-B235-8D34B1FC3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24B8F5-1484-49E8-A9EB-428FC22A9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F342D4-1B0D-4FF6-B99F-3E0A5C1F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B76DF-DB53-421B-BD43-AEBB31E6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BEDFB2-8B77-4C22-8624-C32E45FE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59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9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42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874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54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376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5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59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1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463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38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011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790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7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9655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8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06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51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54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E2F1C-5774-4A45-BF5E-D8949BE4D46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DEB7CB-201E-4930-BB50-46DEA42B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58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95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45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02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90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8349" y="296214"/>
            <a:ext cx="576973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fgfg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2983" cy="544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69133" y="216307"/>
            <a:ext cx="72961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SzTx/>
              <a:buFontTx/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5A2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81873" y="5674897"/>
            <a:ext cx="83128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0000"/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2983" y="0"/>
            <a:ext cx="1420750" cy="133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996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895350" y="114300"/>
            <a:ext cx="10429875" cy="165735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số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lớn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Việt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Nam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theo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thứ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tự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từ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bắc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vào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nam</a:t>
            </a:r>
            <a:r>
              <a:rPr lang="en-US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Hồng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Đà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Cả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Ba,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Đồng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Nai,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Tiền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sông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Hậu</a:t>
            </a:r>
            <a:r>
              <a:rPr lang="en-US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...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7538289C-B2D2-4D21-69EF-F4D194FE7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95013F92-C78B-B67C-0033-FB73B73AA4DE}"/>
              </a:ext>
            </a:extLst>
          </p:cNvPr>
          <p:cNvSpPr/>
          <p:nvPr/>
        </p:nvSpPr>
        <p:spPr>
          <a:xfrm>
            <a:off x="1676400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07A02D9B-CB1A-BD18-882A-CC763649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4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">
            <a:extLst>
              <a:ext uri="{FF2B5EF4-FFF2-40B4-BE49-F238E27FC236}">
                <a16:creationId xmlns:a16="http://schemas.microsoft.com/office/drawing/2014/main" id="{D116719A-A800-FA80-CCC9-F03A7DE6E63D}"/>
              </a:ext>
            </a:extLst>
          </p:cNvPr>
          <p:cNvSpPr/>
          <p:nvPr/>
        </p:nvSpPr>
        <p:spPr>
          <a:xfrm>
            <a:off x="6743700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4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5" name="Plaque 4">
            <a:extLst>
              <a:ext uri="{FF2B5EF4-FFF2-40B4-BE49-F238E27FC236}">
                <a16:creationId xmlns:a16="http://schemas.microsoft.com/office/drawing/2014/main" id="{65400CF9-6AF4-8E3D-441D-F2228C2D992D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6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C70ECD4F-09FA-14FD-CBCD-B35D3225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5D66BDD9-3265-EFE7-7E30-E8C4B77BFCB3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4768BEE3-DC29-3755-CD59-35A11281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68CCB549-3869-2E56-0273-50B4A643D45E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3600" b="1" dirty="0" err="1">
                <a:solidFill>
                  <a:srgbClr val="009999"/>
                </a:solidFill>
              </a:rPr>
              <a:t>Hồ</a:t>
            </a:r>
            <a:r>
              <a:rPr lang="en-US" sz="3600" b="1" dirty="0">
                <a:solidFill>
                  <a:srgbClr val="009999"/>
                </a:solidFill>
              </a:rPr>
              <a:t> </a:t>
            </a:r>
            <a:r>
              <a:rPr lang="en-US" sz="3600" b="1" dirty="0" err="1">
                <a:solidFill>
                  <a:srgbClr val="009999"/>
                </a:solidFill>
              </a:rPr>
              <a:t>Dầu</a:t>
            </a:r>
            <a:r>
              <a:rPr lang="en-US" sz="3600" b="1" dirty="0">
                <a:solidFill>
                  <a:srgbClr val="009999"/>
                </a:solidFill>
              </a:rPr>
              <a:t> </a:t>
            </a:r>
            <a:r>
              <a:rPr lang="en-US" sz="3600" b="1" dirty="0" err="1">
                <a:solidFill>
                  <a:srgbClr val="009999"/>
                </a:solidFill>
              </a:rPr>
              <a:t>Tiếng</a:t>
            </a:r>
            <a:r>
              <a:rPr lang="en-US" sz="3600" b="1" dirty="0">
                <a:solidFill>
                  <a:srgbClr val="009999"/>
                </a:solidFill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251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CDC219-6671-3C39-4975-14464482883C}"/>
              </a:ext>
            </a:extLst>
          </p:cNvPr>
          <p:cNvGrpSpPr/>
          <p:nvPr/>
        </p:nvGrpSpPr>
        <p:grpSpPr>
          <a:xfrm>
            <a:off x="1765692" y="910800"/>
            <a:ext cx="9372988" cy="3346875"/>
            <a:chOff x="1834517" y="822309"/>
            <a:chExt cx="9372988" cy="42511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E8B68BF-CC4C-0294-F6FF-77A744599CE1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805D5A5-26F2-F6ED-DB77-300C1F5A0CAD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4631AF3E-6729-F434-B8DA-67279AC0D5E7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0" name="图片 14">
              <a:extLst>
                <a:ext uri="{FF2B5EF4-FFF2-40B4-BE49-F238E27FC236}">
                  <a16:creationId xmlns:a16="http://schemas.microsoft.com/office/drawing/2014/main" id="{F4E3F00B-B679-4789-7E74-2D7775E31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C272B65-FC7B-D5D9-EF42-4E71B0F08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8994DF-7465-794C-1029-9F26C4381E53}"/>
              </a:ext>
            </a:extLst>
          </p:cNvPr>
          <p:cNvSpPr txBox="1"/>
          <p:nvPr/>
        </p:nvSpPr>
        <p:spPr>
          <a:xfrm>
            <a:off x="3009900" y="2114550"/>
            <a:ext cx="6486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Tìm hiểu về đất và rừng ở Việt Nam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889844" y="114300"/>
            <a:ext cx="10435381" cy="1381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defRPr/>
            </a:pPr>
            <a:r>
              <a:rPr lang="en-US" altLang="zh-CN" sz="360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 thông tin và quan sát các hình từ 3 đến 6, em hãy hoàn thành bảng sau: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072B47-9C33-6BA2-F458-723ED341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058553"/>
              </p:ext>
            </p:extLst>
          </p:nvPr>
        </p:nvGraphicFramePr>
        <p:xfrm>
          <a:off x="838199" y="2066924"/>
          <a:ext cx="10658475" cy="40862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4942">
                  <a:extLst>
                    <a:ext uri="{9D8B030D-6E8A-4147-A177-3AD203B41FA5}">
                      <a16:colId xmlns:a16="http://schemas.microsoft.com/office/drawing/2014/main" val="2437922240"/>
                    </a:ext>
                  </a:extLst>
                </a:gridCol>
                <a:gridCol w="3237259">
                  <a:extLst>
                    <a:ext uri="{9D8B030D-6E8A-4147-A177-3AD203B41FA5}">
                      <a16:colId xmlns:a16="http://schemas.microsoft.com/office/drawing/2014/main" val="3949025072"/>
                    </a:ext>
                  </a:extLst>
                </a:gridCol>
                <a:gridCol w="4486274">
                  <a:extLst>
                    <a:ext uri="{9D8B030D-6E8A-4147-A177-3AD203B41FA5}">
                      <a16:colId xmlns:a16="http://schemas.microsoft.com/office/drawing/2014/main" val="1256954246"/>
                    </a:ext>
                  </a:extLst>
                </a:gridCol>
              </a:tblGrid>
              <a:tr h="58374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 bố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976624"/>
                  </a:ext>
                </a:extLst>
              </a:tr>
              <a:tr h="583746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 ĐẤT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135021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Phe-ra-lít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834095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sa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506884"/>
                  </a:ext>
                </a:extLst>
              </a:tr>
              <a:tr h="583746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KIỂU RỪNG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37072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rậm nhiệt đới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28315"/>
                  </a:ext>
                </a:extLst>
              </a:tr>
              <a:tr h="58374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ngập mặn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36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56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6072B47-9C33-6BA2-F458-723ED3419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261787"/>
              </p:ext>
            </p:extLst>
          </p:nvPr>
        </p:nvGraphicFramePr>
        <p:xfrm>
          <a:off x="838199" y="742950"/>
          <a:ext cx="10658475" cy="5486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34942">
                  <a:extLst>
                    <a:ext uri="{9D8B030D-6E8A-4147-A177-3AD203B41FA5}">
                      <a16:colId xmlns:a16="http://schemas.microsoft.com/office/drawing/2014/main" val="2437922240"/>
                    </a:ext>
                  </a:extLst>
                </a:gridCol>
                <a:gridCol w="3237259">
                  <a:extLst>
                    <a:ext uri="{9D8B030D-6E8A-4147-A177-3AD203B41FA5}">
                      <a16:colId xmlns:a16="http://schemas.microsoft.com/office/drawing/2014/main" val="3949025072"/>
                    </a:ext>
                  </a:extLst>
                </a:gridCol>
                <a:gridCol w="4486274">
                  <a:extLst>
                    <a:ext uri="{9D8B030D-6E8A-4147-A177-3AD203B41FA5}">
                      <a16:colId xmlns:a16="http://schemas.microsoft.com/office/drawing/2014/main" val="1256954246"/>
                    </a:ext>
                  </a:extLst>
                </a:gridCol>
              </a:tblGrid>
              <a:tr h="585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 bố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976624"/>
                  </a:ext>
                </a:extLst>
              </a:tr>
              <a:tr h="537548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 ĐẤT</a:t>
                      </a:r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135021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Phe-ra-lít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834095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sa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1506884"/>
                  </a:ext>
                </a:extLst>
              </a:tr>
              <a:tr h="486355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KIỂU RỪNG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137072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rậm nhiệt đới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28315"/>
                  </a:ext>
                </a:extLst>
              </a:tr>
              <a:tr h="96929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Rừng ngập mặn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40363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BD9D595-38ED-24D8-FBDC-0556441FF58E}"/>
              </a:ext>
            </a:extLst>
          </p:cNvPr>
          <p:cNvSpPr txBox="1"/>
          <p:nvPr/>
        </p:nvSpPr>
        <p:spPr>
          <a:xfrm>
            <a:off x="3971925" y="1990725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Vùng đồi núi 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3FBCDF-1947-B3F9-576B-B96C10B32338}"/>
              </a:ext>
            </a:extLst>
          </p:cNvPr>
          <p:cNvSpPr txBox="1"/>
          <p:nvPr/>
        </p:nvSpPr>
        <p:spPr>
          <a:xfrm>
            <a:off x="7172324" y="1895475"/>
            <a:ext cx="4010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Màu đỏ vàng, chua và nghèo mùn. </a:t>
            </a:r>
          </a:p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Đất được hình thành trên đá badan tơi xốp và phì nhiêu hơn.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5C846-95A1-95B2-A78F-132D88E967A8}"/>
              </a:ext>
            </a:extLst>
          </p:cNvPr>
          <p:cNvSpPr txBox="1"/>
          <p:nvPr/>
        </p:nvSpPr>
        <p:spPr>
          <a:xfrm>
            <a:off x="3971925" y="3000375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đồng bằng 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62ACE-5D91-677E-E3AC-9E8FB5D254B3}"/>
              </a:ext>
            </a:extLst>
          </p:cNvPr>
          <p:cNvSpPr txBox="1"/>
          <p:nvPr/>
        </p:nvSpPr>
        <p:spPr>
          <a:xfrm>
            <a:off x="7172324" y="2905125"/>
            <a:ext cx="4267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Được hình thành do sông và biển bồi đắp. </a:t>
            </a:r>
          </a:p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Rất màu mỡ.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2E4728-5C4C-CE44-D3F1-C75144735919}"/>
              </a:ext>
            </a:extLst>
          </p:cNvPr>
          <p:cNvSpPr txBox="1"/>
          <p:nvPr/>
        </p:nvSpPr>
        <p:spPr>
          <a:xfrm>
            <a:off x="4029075" y="4552950"/>
            <a:ext cx="287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đồi núi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9180C-BF1D-4623-5B7B-167D99D0AE75}"/>
              </a:ext>
            </a:extLst>
          </p:cNvPr>
          <p:cNvSpPr txBox="1"/>
          <p:nvPr/>
        </p:nvSpPr>
        <p:spPr>
          <a:xfrm>
            <a:off x="7229474" y="4429125"/>
            <a:ext cx="4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Cây cao thấp khác nhau</a:t>
            </a:r>
          </a:p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Cây leo chằng chịt.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E5DDB-69D2-697E-0ED2-AB02F26057F1}"/>
              </a:ext>
            </a:extLst>
          </p:cNvPr>
          <p:cNvSpPr txBox="1"/>
          <p:nvPr/>
        </p:nvSpPr>
        <p:spPr>
          <a:xfrm>
            <a:off x="3924300" y="5514975"/>
            <a:ext cx="3000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đất thấp ven biển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FB2633-146B-D43B-F3E5-201820B6579B}"/>
              </a:ext>
            </a:extLst>
          </p:cNvPr>
          <p:cNvSpPr txBox="1"/>
          <p:nvPr/>
        </p:nvSpPr>
        <p:spPr>
          <a:xfrm>
            <a:off x="7248524" y="5391150"/>
            <a:ext cx="4267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cây như: đước, vẹt, sú,... có bộ rễ chùm to, khỏe và có tác dụng giữ đất. </a:t>
            </a:r>
          </a:p>
        </p:txBody>
      </p:sp>
    </p:spTree>
    <p:extLst>
      <p:ext uri="{BB962C8B-B14F-4D97-AF65-F5344CB8AC3E}">
        <p14:creationId xmlns:p14="http://schemas.microsoft.com/office/powerpoint/2010/main" val="6666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0" name="Picture 9" descr="Đất feralit có đặc tính gì và ảnh hưởng như thế nào đến">
            <a:extLst>
              <a:ext uri="{FF2B5EF4-FFF2-40B4-BE49-F238E27FC236}">
                <a16:creationId xmlns:a16="http://schemas.microsoft.com/office/drawing/2014/main" id="{1D116414-56D1-DEC6-DB9D-D996E09C0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9" y="931545"/>
            <a:ext cx="4872991" cy="434341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7A01F8-7F56-5E7D-2949-0672C0C02C08}"/>
              </a:ext>
            </a:extLst>
          </p:cNvPr>
          <p:cNvSpPr txBox="1"/>
          <p:nvPr/>
        </p:nvSpPr>
        <p:spPr>
          <a:xfrm>
            <a:off x="1647825" y="5486400"/>
            <a:ext cx="398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F3D678-3133-AEB4-EB9B-460DA649B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617" y="1083945"/>
            <a:ext cx="4295458" cy="41071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6F5DD0-F1AD-D626-A2C7-A0A0D17F692F}"/>
              </a:ext>
            </a:extLst>
          </p:cNvPr>
          <p:cNvSpPr txBox="1"/>
          <p:nvPr/>
        </p:nvSpPr>
        <p:spPr>
          <a:xfrm>
            <a:off x="7305675" y="5372100"/>
            <a:ext cx="3981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i="1">
                <a:latin typeface="Cambria" panose="02040503050406030204" pitchFamily="18" charset="0"/>
                <a:ea typeface="Cambria" panose="02040503050406030204" pitchFamily="18" charset="0"/>
              </a:rPr>
              <a:t>Đất phù sa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0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2" name="Picture 1" descr="Giá xuất khẩu hạt tiêu tăng gần 19%">
            <a:extLst>
              <a:ext uri="{FF2B5EF4-FFF2-40B4-BE49-F238E27FC236}">
                <a16:creationId xmlns:a16="http://schemas.microsoft.com/office/drawing/2014/main" id="{7E3EA8C7-7134-B9EB-8825-0CC3CF69A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85" y="832167"/>
            <a:ext cx="4168140" cy="39538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ABEC7-3000-5F1E-61E6-3517440F012B}"/>
              </a:ext>
            </a:extLst>
          </p:cNvPr>
          <p:cNvSpPr txBox="1"/>
          <p:nvPr/>
        </p:nvSpPr>
        <p:spPr>
          <a:xfrm>
            <a:off x="942975" y="4972050"/>
            <a:ext cx="4514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feralit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SG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Phương pháp canh tác mới có thể làm thay đổi 5.000 năm kinh nghiệm trồng lúa">
            <a:extLst>
              <a:ext uri="{FF2B5EF4-FFF2-40B4-BE49-F238E27FC236}">
                <a16:creationId xmlns:a16="http://schemas.microsoft.com/office/drawing/2014/main" id="{42362D39-E03D-E2E9-1E9E-70C90E351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0" y="946467"/>
            <a:ext cx="4220530" cy="38065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4D408-2057-A55E-74B9-DADA1B8AA073}"/>
              </a:ext>
            </a:extLst>
          </p:cNvPr>
          <p:cNvSpPr txBox="1"/>
          <p:nvPr/>
        </p:nvSpPr>
        <p:spPr>
          <a:xfrm>
            <a:off x="6505575" y="5029200"/>
            <a:ext cx="4514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>
                <a:latin typeface="Cambria" panose="02040503050406030204" pitchFamily="18" charset="0"/>
                <a:ea typeface="Cambria" panose="02040503050406030204" pitchFamily="18" charset="0"/>
              </a:rPr>
              <a:t>Cây lúa nước trồng trên đất phù sa đồng bằng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36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9FCF-D40E-EF94-16A8-8F587F4BD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10" y="819150"/>
            <a:ext cx="4377690" cy="40134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459C5C-0AFA-B1BC-82A0-0C3FC0000DA7}"/>
              </a:ext>
            </a:extLst>
          </p:cNvPr>
          <p:cNvSpPr txBox="1"/>
          <p:nvPr/>
        </p:nvSpPr>
        <p:spPr>
          <a:xfrm>
            <a:off x="942975" y="4972050"/>
            <a:ext cx="451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Rừng mưa nhiệt đới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25488C-3364-C79B-1F92-EAA4384F9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726" y="909955"/>
            <a:ext cx="4495800" cy="39192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C1E5BA-1EE7-04FA-A5DC-9AF3664789D9}"/>
              </a:ext>
            </a:extLst>
          </p:cNvPr>
          <p:cNvSpPr txBox="1"/>
          <p:nvPr/>
        </p:nvSpPr>
        <p:spPr>
          <a:xfrm>
            <a:off x="6705600" y="5029200"/>
            <a:ext cx="4514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Rừng ngập mặn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3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51478" y="514351"/>
            <a:ext cx="10127974" cy="1885949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nhiều loại đất. Hai loại đất chiếm diện tích lớn hơn cả là đất phe-ra-lit và đất phù sa.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矩形 27">
            <a:extLst>
              <a:ext uri="{FF2B5EF4-FFF2-40B4-BE49-F238E27FC236}">
                <a16:creationId xmlns:a16="http://schemas.microsoft.com/office/drawing/2014/main" id="{14D52250-E351-424E-877F-9B44CC569515}"/>
              </a:ext>
            </a:extLst>
          </p:cNvPr>
          <p:cNvSpPr/>
          <p:nvPr/>
        </p:nvSpPr>
        <p:spPr>
          <a:xfrm>
            <a:off x="6642737" y="2337766"/>
            <a:ext cx="184732" cy="186204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127000" dist="127000" dir="13500000" algn="br" rotWithShape="0">
                  <a:prstClr val="black">
                    <a:alpha val="12000"/>
                  </a:prstClr>
                </a:outerShdw>
              </a:effectLst>
              <a:uLnTx/>
              <a:uFillTx/>
              <a:latin typeface="#9Slide06 SVNStella" panose="02000000000000000000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184DBD91-47EB-930F-C406-34AC08F51690}"/>
              </a:ext>
            </a:extLst>
          </p:cNvPr>
          <p:cNvSpPr/>
          <p:nvPr/>
        </p:nvSpPr>
        <p:spPr>
          <a:xfrm>
            <a:off x="1000125" y="3057526"/>
            <a:ext cx="10446027" cy="1885949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nhiêu kiểu rừng, trong đó rừng rậm nhiệt đới và rừng ngập mặn chiếm diện tích lớn.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2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473" y="1353956"/>
            <a:ext cx="9199661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01" y="1366775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710131" y="820353"/>
            <a:ext cx="10869452" cy="13542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vi-VN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Theo em sông ngòi ở nước ta là những con sông dài hay ngắn?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2" y="3159760"/>
            <a:ext cx="10825332" cy="3698240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CB5A66FB-33F6-DD5D-922F-4A851D6AFDEC}"/>
              </a:ext>
            </a:extLst>
          </p:cNvPr>
          <p:cNvSpPr/>
          <p:nvPr/>
        </p:nvSpPr>
        <p:spPr>
          <a:xfrm>
            <a:off x="3048000" y="3190043"/>
            <a:ext cx="561975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dốc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5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710131" y="820353"/>
            <a:ext cx="10869452" cy="13542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Vì sao sông ngòi ở nước ta ngắn và dốc?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1" y="3159760"/>
            <a:ext cx="11178953" cy="3698240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:a16="http://schemas.microsoft.com/office/drawing/2014/main" id="{CB5A66FB-33F6-DD5D-922F-4A851D6AFDEC}"/>
              </a:ext>
            </a:extLst>
          </p:cNvPr>
          <p:cNvSpPr/>
          <p:nvPr/>
        </p:nvSpPr>
        <p:spPr>
          <a:xfrm>
            <a:off x="2505076" y="2838450"/>
            <a:ext cx="7115174" cy="2695575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vi-VN" sz="3600" b="1" dirty="0">
                <a:solidFill>
                  <a:srgbClr val="009999"/>
                </a:solidFill>
                <a:latin typeface="Calibri" panose="020F0502020204030204"/>
              </a:rPr>
              <a:t>Do địa hình nước ta chủ yếu là đồi núi, hình dạng lãnh thổ hẹp ngang nên sông ngòi nước ta chủ yếu là các con sông nhỏ, ngắn và dốc.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981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B0521A-AC7D-A936-460B-253B742E7A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6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OÀN CẢNH SÔNG HƯƠNG THƠ MỘNG_v720P">
            <a:hlinkClick r:id="" action="ppaction://media"/>
            <a:extLst>
              <a:ext uri="{FF2B5EF4-FFF2-40B4-BE49-F238E27FC236}">
                <a16:creationId xmlns:a16="http://schemas.microsoft.com/office/drawing/2014/main" id="{A8881AFC-6BF0-2DCE-003F-D50B38EC5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39657" y="-2694342"/>
            <a:ext cx="6858000" cy="1224668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464505-0135-4239-9A0E-69C9DB43E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4" y="4532244"/>
            <a:ext cx="12326178" cy="23257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6789DE-0F17-4048-9ED0-690CB990C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195"/>
            <a:ext cx="1779689" cy="135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5" y="1260140"/>
            <a:ext cx="5847462" cy="5855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423958"/>
            <a:ext cx="5425122" cy="341632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Nam?</a:t>
            </a:r>
          </a:p>
        </p:txBody>
      </p:sp>
    </p:spTree>
    <p:extLst>
      <p:ext uri="{BB962C8B-B14F-4D97-AF65-F5344CB8AC3E}">
        <p14:creationId xmlns:p14="http://schemas.microsoft.com/office/powerpoint/2010/main" val="7040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61053" y="1015998"/>
            <a:ext cx="10127974" cy="4113038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lue text&#10;&#10;Description automatically generated">
            <a:extLst>
              <a:ext uri="{FF2B5EF4-FFF2-40B4-BE49-F238E27FC236}">
                <a16:creationId xmlns:a16="http://schemas.microsoft.com/office/drawing/2014/main" id="{C75EFD8A-E0FA-1BBF-5800-CDE24AA7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831657"/>
            <a:ext cx="10886326" cy="2328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B3C255-B2A1-EA20-BBCF-7CD439DC6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061" y="313624"/>
            <a:ext cx="2304488" cy="1524132"/>
          </a:xfrm>
          <a:prstGeom prst="rect">
            <a:avLst/>
          </a:prstGeom>
        </p:spPr>
      </p:pic>
      <p:sp>
        <p:nvSpPr>
          <p:cNvPr id="8" name="圆角矩形 173">
            <a:extLst>
              <a:ext uri="{FF2B5EF4-FFF2-40B4-BE49-F238E27FC236}">
                <a16:creationId xmlns:a16="http://schemas.microsoft.com/office/drawing/2014/main" id="{E95F5103-66FE-F936-1B41-BF93CE2DCB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354425" y="768293"/>
            <a:ext cx="4111163" cy="648335"/>
          </a:xfrm>
          <a:prstGeom prst="roundRect">
            <a:avLst>
              <a:gd name="adj" fmla="val 50000"/>
            </a:avLst>
          </a:prstGeom>
          <a:solidFill>
            <a:srgbClr val="F1A0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50291E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 Medium" panose="020B0600000000000000" charset="-122"/>
              </a:rPr>
              <a:t>LỊCH SỬ VÀ ĐỊA LÍ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50291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思源黑体 CN Medium" panose="020B0600000000000000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57FFCE-5F52-B44C-A45B-387618DAC1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688" y="3416380"/>
            <a:ext cx="2767824" cy="1072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76EE3B-F341-4CB3-1492-6DD3D57F5E2F}"/>
              </a:ext>
            </a:extLst>
          </p:cNvPr>
          <p:cNvSpPr txBox="1"/>
          <p:nvPr/>
        </p:nvSpPr>
        <p:spPr>
          <a:xfrm>
            <a:off x="7721600" y="6399014"/>
            <a:ext cx="7172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- 0972115126</a:t>
            </a:r>
          </a:p>
        </p:txBody>
      </p:sp>
    </p:spTree>
    <p:extLst>
      <p:ext uri="{BB962C8B-B14F-4D97-AF65-F5344CB8AC3E}">
        <p14:creationId xmlns:p14="http://schemas.microsoft.com/office/powerpoint/2010/main" val="22673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27">
            <a:extLst>
              <a:ext uri="{FF2B5EF4-FFF2-40B4-BE49-F238E27FC236}">
                <a16:creationId xmlns:a16="http://schemas.microsoft.com/office/drawing/2014/main" id="{14D52250-E351-424E-877F-9B44CC569515}"/>
              </a:ext>
            </a:extLst>
          </p:cNvPr>
          <p:cNvSpPr/>
          <p:nvPr/>
        </p:nvSpPr>
        <p:spPr>
          <a:xfrm>
            <a:off x="6642737" y="2337766"/>
            <a:ext cx="184732" cy="186204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127000" dist="127000" dir="13500000" algn="br" rotWithShape="0">
                  <a:prstClr val="black">
                    <a:alpha val="12000"/>
                  </a:prstClr>
                </a:outerShdw>
              </a:effectLst>
              <a:uLnTx/>
              <a:uFillTx/>
              <a:latin typeface="#9Slide06 SVNStella" panose="02000000000000000000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BCDC219-6671-3C39-4975-14464482883C}"/>
              </a:ext>
            </a:extLst>
          </p:cNvPr>
          <p:cNvGrpSpPr/>
          <p:nvPr/>
        </p:nvGrpSpPr>
        <p:grpSpPr>
          <a:xfrm>
            <a:off x="1765692" y="910800"/>
            <a:ext cx="9372988" cy="3346875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E8B68BF-CC4C-0294-F6FF-77A744599CE1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805D5A5-26F2-F6ED-DB77-300C1F5A0CAD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631AF3E-6729-F434-B8DA-67279AC0D5E7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" name="图片 14">
              <a:extLst>
                <a:ext uri="{FF2B5EF4-FFF2-40B4-BE49-F238E27FC236}">
                  <a16:creationId xmlns:a16="http://schemas.microsoft.com/office/drawing/2014/main" id="{F4E3F00B-B679-4789-7E74-2D7775E31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C272B65-FC7B-D5D9-EF42-4E71B0F085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8994DF-7465-794C-1029-9F26C4381E53}"/>
              </a:ext>
            </a:extLst>
          </p:cNvPr>
          <p:cNvSpPr txBox="1"/>
          <p:nvPr/>
        </p:nvSpPr>
        <p:spPr>
          <a:xfrm>
            <a:off x="3009900" y="2114550"/>
            <a:ext cx="64865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hiểu về sông ngòi ở Việt Nam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4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6" name="Picture 5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6A74A04C-9192-2EBF-06C5-FFA6C32B1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08" y="853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9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889844" y="114300"/>
            <a:ext cx="10435381" cy="138112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defRPr/>
            </a:pP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Đọc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thông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tin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và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quan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sát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các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hình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1, 2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trang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11, 12 SGK,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hãy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: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E1460-BCD7-64D7-A26C-23E20E72F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" y="1809750"/>
            <a:ext cx="5610225" cy="4476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11D92F-49BE-5155-2ED2-0168A03BF0C7}"/>
              </a:ext>
            </a:extLst>
          </p:cNvPr>
          <p:cNvGrpSpPr/>
          <p:nvPr/>
        </p:nvGrpSpPr>
        <p:grpSpPr>
          <a:xfrm>
            <a:off x="6115049" y="1834150"/>
            <a:ext cx="5673725" cy="1318626"/>
            <a:chOff x="5409377" y="1706686"/>
            <a:chExt cx="4807974" cy="65305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CB98EF-0AAE-4266-2AB5-597DDF5600E6}"/>
                </a:ext>
              </a:extLst>
            </p:cNvPr>
            <p:cNvSpPr/>
            <p:nvPr/>
          </p:nvSpPr>
          <p:spPr>
            <a:xfrm>
              <a:off x="5409377" y="1706686"/>
              <a:ext cx="4807974" cy="653056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29FB45-103E-04B4-96B6-D1DB26B94A34}"/>
                </a:ext>
              </a:extLst>
            </p:cNvPr>
            <p:cNvSpPr txBox="1"/>
            <p:nvPr/>
          </p:nvSpPr>
          <p:spPr>
            <a:xfrm>
              <a:off x="5521097" y="1741052"/>
              <a:ext cx="4696253" cy="249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 bày một số đặc điểm sông ngòi ở Việt Nam.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74BD79-DF57-3AD1-203F-0497140A3722}"/>
              </a:ext>
            </a:extLst>
          </p:cNvPr>
          <p:cNvGrpSpPr/>
          <p:nvPr/>
        </p:nvGrpSpPr>
        <p:grpSpPr>
          <a:xfrm>
            <a:off x="6172199" y="3929649"/>
            <a:ext cx="5673725" cy="2575926"/>
            <a:chOff x="5409377" y="1706686"/>
            <a:chExt cx="4807974" cy="89761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F1CAD23-C6EE-9EF3-EAD4-0FC089E02D63}"/>
                </a:ext>
              </a:extLst>
            </p:cNvPr>
            <p:cNvSpPr/>
            <p:nvPr/>
          </p:nvSpPr>
          <p:spPr>
            <a:xfrm>
              <a:off x="5409377" y="1706686"/>
              <a:ext cx="4807974" cy="653056"/>
            </a:xfrm>
            <a:prstGeom prst="roundRect">
              <a:avLst/>
            </a:prstGeom>
            <a:grpFill/>
            <a:ln w="28575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16F83C-4A97-4AB8-5AD3-CA974B3A1C18}"/>
                </a:ext>
              </a:extLst>
            </p:cNvPr>
            <p:cNvSpPr txBox="1"/>
            <p:nvPr/>
          </p:nvSpPr>
          <p:spPr>
            <a:xfrm>
              <a:off x="5521097" y="1741052"/>
              <a:ext cx="4696253" cy="863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 tên và chỉ trên lược đồ một số sông lớn của Việt Nam theo thứ tự từ bắc vào nam.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7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56253" y="1162051"/>
            <a:ext cx="10127974" cy="2990850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mạng lưới sông ngòi dày đặc, phân bố rộng khắp trên cả nước; tuy nhiên có ít sông lớn. Sông ngòi nước ta có lượng nước thay đổi theo mùa và có nhiều phù sa. 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矩形 27">
            <a:extLst>
              <a:ext uri="{FF2B5EF4-FFF2-40B4-BE49-F238E27FC236}">
                <a16:creationId xmlns:a16="http://schemas.microsoft.com/office/drawing/2014/main" id="{14D52250-E351-424E-877F-9B44CC569515}"/>
              </a:ext>
            </a:extLst>
          </p:cNvPr>
          <p:cNvSpPr/>
          <p:nvPr/>
        </p:nvSpPr>
        <p:spPr>
          <a:xfrm>
            <a:off x="6642737" y="2337766"/>
            <a:ext cx="184732" cy="1862048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noProof="0" dirty="0">
              <a:ln w="127000">
                <a:solidFill>
                  <a:schemeClr val="bg1"/>
                </a:solidFill>
              </a:ln>
              <a:solidFill>
                <a:prstClr val="white"/>
              </a:solidFill>
              <a:effectLst>
                <a:outerShdw blurRad="127000" dist="127000" dir="13500000" algn="br" rotWithShape="0">
                  <a:prstClr val="black">
                    <a:alpha val="12000"/>
                  </a:prstClr>
                </a:outerShdw>
              </a:effectLst>
              <a:uLnTx/>
              <a:uFillTx/>
              <a:latin typeface="#9Slide06 SVNStella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8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uhvtmim">
      <a:majorFont>
        <a:latin typeface="" panose="020F0302020204030204"/>
        <a:ea typeface="仓耳玄三M W05"/>
        <a:cs typeface=""/>
      </a:majorFont>
      <a:minorFont>
        <a:latin typeface="" panose="020F0502020204030204"/>
        <a:ea typeface="仓耳玄三M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uhvtmim">
      <a:majorFont>
        <a:latin typeface="" panose="020F0302020204030204"/>
        <a:ea typeface="仓耳玄三M W05"/>
        <a:cs typeface=""/>
      </a:majorFont>
      <a:minorFont>
        <a:latin typeface="" panose="020F0502020204030204"/>
        <a:ea typeface="仓耳玄三M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1388</TotalTime>
  <Words>551</Words>
  <Application>Microsoft Office PowerPoint</Application>
  <PresentationFormat>Widescreen</PresentationFormat>
  <Paragraphs>93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#9Slide06 SVNStella</vt:lpstr>
      <vt:lpstr>等线</vt:lpstr>
      <vt:lpstr>微软雅黑</vt:lpstr>
      <vt:lpstr>Vogue-ExtraBold</vt:lpstr>
      <vt:lpstr>仓耳玄三M W05</vt:lpstr>
      <vt:lpstr>字魂131号-酷乐潮玩体</vt:lpstr>
      <vt:lpstr>思源黑体 CN Medium</vt:lpstr>
      <vt:lpstr>Arial</vt:lpstr>
      <vt:lpstr>Calibri</vt:lpstr>
      <vt:lpstr>Calibri Light</vt:lpstr>
      <vt:lpstr>Cambria</vt:lpstr>
      <vt:lpstr>Times New Roman</vt:lpstr>
      <vt:lpstr>Office Theme</vt:lpstr>
      <vt:lpstr>Office 主题​​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21</cp:revision>
  <dcterms:created xsi:type="dcterms:W3CDTF">2023-06-24T09:53:12Z</dcterms:created>
  <dcterms:modified xsi:type="dcterms:W3CDTF">2025-06-02T09:01:31Z</dcterms:modified>
  <cp:version>MNT37</cp:version>
</cp:coreProperties>
</file>