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  <p:sldMasterId id="2147483718" r:id="rId2"/>
  </p:sldMasterIdLst>
  <p:notesMasterIdLst>
    <p:notesMasterId r:id="rId23"/>
  </p:notesMasterIdLst>
  <p:sldIdLst>
    <p:sldId id="486" r:id="rId3"/>
    <p:sldId id="2007577133" r:id="rId4"/>
    <p:sldId id="474" r:id="rId5"/>
    <p:sldId id="547" r:id="rId6"/>
    <p:sldId id="540" r:id="rId7"/>
    <p:sldId id="535" r:id="rId8"/>
    <p:sldId id="543" r:id="rId9"/>
    <p:sldId id="544" r:id="rId10"/>
    <p:sldId id="551" r:id="rId11"/>
    <p:sldId id="545" r:id="rId12"/>
    <p:sldId id="552" r:id="rId13"/>
    <p:sldId id="553" r:id="rId14"/>
    <p:sldId id="536" r:id="rId15"/>
    <p:sldId id="549" r:id="rId16"/>
    <p:sldId id="554" r:id="rId17"/>
    <p:sldId id="550" r:id="rId18"/>
    <p:sldId id="537" r:id="rId19"/>
    <p:sldId id="476" r:id="rId20"/>
    <p:sldId id="555" r:id="rId21"/>
    <p:sldId id="54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B86085-3181-4CFB-A0EF-02BED04E336E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22918C-D718-44A1-8AF5-72AC757A5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7165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55B1C9-8EEC-4DF4-A574-462BDB3CB63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3897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79676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0836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22918C-D718-44A1-8AF5-72AC757A579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1527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22918C-D718-44A1-8AF5-72AC757A579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5709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443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504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5066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49202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68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9706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56773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93193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49076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65740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3785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2251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28124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02085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5628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44851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01192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647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901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938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765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911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529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959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156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335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31" r:id="rId12"/>
    <p:sldLayoutId id="214748373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193177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970670" y="4713541"/>
            <a:ext cx="10902462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华文楷体" panose="02010600040101010101" pitchFamily="2" charset="-122"/>
                <a:cs typeface="+mn-cs"/>
              </a:rPr>
              <a:t> 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华文楷体" panose="02010600040101010101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671" y="647115"/>
            <a:ext cx="6748803" cy="599893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459493" y="211949"/>
            <a:ext cx="7916449" cy="2768252"/>
          </a:xfrm>
          <a:prstGeom prst="ellipse">
            <a:avLst/>
          </a:prstGeom>
          <a:solidFill>
            <a:srgbClr val="FFFF00"/>
          </a:solidFill>
          <a:ln>
            <a:solidFill>
              <a:srgbClr val="94BC7F"/>
            </a:solidFill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3" name="Text Box 2"/>
          <p:cNvSpPr txBox="1"/>
          <p:nvPr>
            <p:custDataLst>
              <p:tags r:id="rId1"/>
            </p:custDataLst>
          </p:nvPr>
        </p:nvSpPr>
        <p:spPr>
          <a:xfrm>
            <a:off x="2134286" y="879835"/>
            <a:ext cx="6566862" cy="120032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TIẾT 28: LUYỆN TỪ VÀ CÂU:</a:t>
            </a:r>
          </a:p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TỪ CHỈ ĐẶC ĐIỂM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201ACA9-AB16-4AD4-8926-3D7456C88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081" y="33943"/>
            <a:ext cx="7348405" cy="829994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6D9F05-934C-419D-98B5-5841AFA1C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062" y="857617"/>
            <a:ext cx="10592972" cy="221390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F982779-8D62-15E7-0B34-3E6555561091}"/>
              </a:ext>
            </a:extLst>
          </p:cNvPr>
          <p:cNvCxnSpPr>
            <a:cxnSpLocks/>
          </p:cNvCxnSpPr>
          <p:nvPr/>
        </p:nvCxnSpPr>
        <p:spPr>
          <a:xfrm>
            <a:off x="2166425" y="661181"/>
            <a:ext cx="479708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8A487B36-544D-688F-37BC-178176406C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2416630"/>
              </p:ext>
            </p:extLst>
          </p:nvPr>
        </p:nvGraphicFramePr>
        <p:xfrm>
          <a:off x="611944" y="3031203"/>
          <a:ext cx="11057208" cy="18428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28604">
                  <a:extLst>
                    <a:ext uri="{9D8B030D-6E8A-4147-A177-3AD203B41FA5}">
                      <a16:colId xmlns:a16="http://schemas.microsoft.com/office/drawing/2014/main" val="3908788901"/>
                    </a:ext>
                  </a:extLst>
                </a:gridCol>
                <a:gridCol w="5528604">
                  <a:extLst>
                    <a:ext uri="{9D8B030D-6E8A-4147-A177-3AD203B41FA5}">
                      <a16:colId xmlns:a16="http://schemas.microsoft.com/office/drawing/2014/main" val="1799283304"/>
                    </a:ext>
                  </a:extLst>
                </a:gridCol>
              </a:tblGrid>
              <a:tr h="53457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phận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endParaRPr lang="vi-VN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vi-VN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410486"/>
                  </a:ext>
                </a:extLst>
              </a:tr>
              <a:tr h="897990">
                <a:tc>
                  <a:txBody>
                    <a:bodyPr/>
                    <a:lstStyle/>
                    <a:p>
                      <a:endParaRPr lang="vi-VN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2462825"/>
                  </a:ext>
                </a:extLst>
              </a:tr>
              <a:tr h="351692">
                <a:tc>
                  <a:txBody>
                    <a:bodyPr/>
                    <a:lstStyle/>
                    <a:p>
                      <a:endParaRPr lang="vi-VN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868694"/>
                  </a:ext>
                </a:extLst>
              </a:tr>
            </a:tbl>
          </a:graphicData>
        </a:graphic>
      </p:graphicFrame>
      <p:sp>
        <p:nvSpPr>
          <p:cNvPr id="10" name="Oval 9">
            <a:extLst>
              <a:ext uri="{FF2B5EF4-FFF2-40B4-BE49-F238E27FC236}">
                <a16:creationId xmlns:a16="http://schemas.microsoft.com/office/drawing/2014/main" id="{08E5D718-348A-3DD8-7014-334E318362A9}"/>
              </a:ext>
            </a:extLst>
          </p:cNvPr>
          <p:cNvSpPr/>
          <p:nvPr/>
        </p:nvSpPr>
        <p:spPr>
          <a:xfrm>
            <a:off x="1157068" y="1316366"/>
            <a:ext cx="2018714" cy="91502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30F7C6-13E1-403A-97B8-B6FE71209529}"/>
              </a:ext>
            </a:extLst>
          </p:cNvPr>
          <p:cNvSpPr txBox="1"/>
          <p:nvPr/>
        </p:nvSpPr>
        <p:spPr>
          <a:xfrm>
            <a:off x="844062" y="3618856"/>
            <a:ext cx="3559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79E936-6D6E-3F82-A4EC-E109836EC257}"/>
              </a:ext>
            </a:extLst>
          </p:cNvPr>
          <p:cNvSpPr txBox="1"/>
          <p:nvPr/>
        </p:nvSpPr>
        <p:spPr>
          <a:xfrm>
            <a:off x="1024216" y="4889051"/>
            <a:ext cx="110572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sếp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3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4614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201ACA9-AB16-4AD4-8926-3D7456C88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081" y="33943"/>
            <a:ext cx="7348405" cy="829994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6D9F05-934C-419D-98B5-5841AFA1C3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062" y="857617"/>
            <a:ext cx="10592972" cy="221390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F982779-8D62-15E7-0B34-3E6555561091}"/>
              </a:ext>
            </a:extLst>
          </p:cNvPr>
          <p:cNvCxnSpPr>
            <a:cxnSpLocks/>
          </p:cNvCxnSpPr>
          <p:nvPr/>
        </p:nvCxnSpPr>
        <p:spPr>
          <a:xfrm>
            <a:off x="2166425" y="661181"/>
            <a:ext cx="479708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8A487B36-544D-688F-37BC-178176406C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0036996"/>
              </p:ext>
            </p:extLst>
          </p:nvPr>
        </p:nvGraphicFramePr>
        <p:xfrm>
          <a:off x="611944" y="3031203"/>
          <a:ext cx="11057208" cy="16431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28604">
                  <a:extLst>
                    <a:ext uri="{9D8B030D-6E8A-4147-A177-3AD203B41FA5}">
                      <a16:colId xmlns:a16="http://schemas.microsoft.com/office/drawing/2014/main" val="3908788901"/>
                    </a:ext>
                  </a:extLst>
                </a:gridCol>
                <a:gridCol w="5528604">
                  <a:extLst>
                    <a:ext uri="{9D8B030D-6E8A-4147-A177-3AD203B41FA5}">
                      <a16:colId xmlns:a16="http://schemas.microsoft.com/office/drawing/2014/main" val="1799283304"/>
                    </a:ext>
                  </a:extLst>
                </a:gridCol>
              </a:tblGrid>
              <a:tr h="450318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phận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endParaRPr lang="vi-VN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vi-VN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410486"/>
                  </a:ext>
                </a:extLst>
              </a:tr>
              <a:tr h="698268">
                <a:tc>
                  <a:txBody>
                    <a:bodyPr/>
                    <a:lstStyle/>
                    <a:p>
                      <a:endParaRPr lang="vi-VN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2462825"/>
                  </a:ext>
                </a:extLst>
              </a:tr>
              <a:tr h="284411">
                <a:tc>
                  <a:txBody>
                    <a:bodyPr/>
                    <a:lstStyle/>
                    <a:p>
                      <a:endParaRPr lang="vi-VN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868694"/>
                  </a:ext>
                </a:extLst>
              </a:tr>
            </a:tbl>
          </a:graphicData>
        </a:graphic>
      </p:graphicFrame>
      <p:sp>
        <p:nvSpPr>
          <p:cNvPr id="10" name="Oval 9">
            <a:extLst>
              <a:ext uri="{FF2B5EF4-FFF2-40B4-BE49-F238E27FC236}">
                <a16:creationId xmlns:a16="http://schemas.microsoft.com/office/drawing/2014/main" id="{08E5D718-348A-3DD8-7014-334E318362A9}"/>
              </a:ext>
            </a:extLst>
          </p:cNvPr>
          <p:cNvSpPr/>
          <p:nvPr/>
        </p:nvSpPr>
        <p:spPr>
          <a:xfrm>
            <a:off x="1157068" y="1316366"/>
            <a:ext cx="2018714" cy="91502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30F7C6-13E1-403A-97B8-B6FE71209529}"/>
              </a:ext>
            </a:extLst>
          </p:cNvPr>
          <p:cNvSpPr txBox="1"/>
          <p:nvPr/>
        </p:nvSpPr>
        <p:spPr>
          <a:xfrm>
            <a:off x="844062" y="3618856"/>
            <a:ext cx="3559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27A233-AD8C-4F98-9C21-307802DBCFAE}"/>
              </a:ext>
            </a:extLst>
          </p:cNvPr>
          <p:cNvSpPr txBox="1"/>
          <p:nvPr/>
        </p:nvSpPr>
        <p:spPr>
          <a:xfrm>
            <a:off x="844062" y="4725477"/>
            <a:ext cx="9101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bĩnh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vi-VN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BC25F7-AEC4-5D36-EF7F-469CF2C52D62}"/>
              </a:ext>
            </a:extLst>
          </p:cNvPr>
          <p:cNvSpPr txBox="1"/>
          <p:nvPr/>
        </p:nvSpPr>
        <p:spPr>
          <a:xfrm>
            <a:off x="766690" y="5354052"/>
            <a:ext cx="9101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láy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vi-VN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E89470-13E3-3968-C675-3134463A2E73}"/>
              </a:ext>
            </a:extLst>
          </p:cNvPr>
          <p:cNvSpPr txBox="1"/>
          <p:nvPr/>
        </p:nvSpPr>
        <p:spPr>
          <a:xfrm>
            <a:off x="805376" y="5873653"/>
            <a:ext cx="9101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mượt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endParaRPr lang="vi-VN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A4E664E-4CC5-1147-7265-408DD556D87A}"/>
              </a:ext>
            </a:extLst>
          </p:cNvPr>
          <p:cNvSpPr/>
          <p:nvPr/>
        </p:nvSpPr>
        <p:spPr>
          <a:xfrm>
            <a:off x="2898926" y="748716"/>
            <a:ext cx="2018714" cy="915029"/>
          </a:xfrm>
          <a:prstGeom prst="ellipse">
            <a:avLst/>
          </a:prstGeom>
          <a:noFill/>
          <a:ln w="3810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95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C8A16-7F16-4BDA-A9B1-64E6C8919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284" y="365126"/>
            <a:ext cx="11846796" cy="912814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Ghép</a:t>
            </a:r>
            <a:r>
              <a:rPr lang="en-US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r>
              <a:rPr lang="en-US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r>
              <a:rPr lang="en-US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tạo</a:t>
            </a:r>
            <a:r>
              <a:rPr lang="en-US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lang="en-US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r>
              <a:rPr lang="en-US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55E9912-13CB-46E7-B328-14CE45CE89DD}"/>
              </a:ext>
            </a:extLst>
          </p:cNvPr>
          <p:cNvSpPr txBox="1">
            <a:spLocks/>
          </p:cNvSpPr>
          <p:nvPr/>
        </p:nvSpPr>
        <p:spPr>
          <a:xfrm>
            <a:off x="1275703" y="1105761"/>
            <a:ext cx="1113051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M.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Đôi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đen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láy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5CB73C-B539-E49E-ADC4-133E73FF65B1}"/>
              </a:ext>
            </a:extLst>
          </p:cNvPr>
          <p:cNvCxnSpPr>
            <a:cxnSpLocks/>
          </p:cNvCxnSpPr>
          <p:nvPr/>
        </p:nvCxnSpPr>
        <p:spPr>
          <a:xfrm>
            <a:off x="892671" y="1141412"/>
            <a:ext cx="543779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8A39637-CD14-D719-3ECC-32F7663D9F65}"/>
              </a:ext>
            </a:extLst>
          </p:cNvPr>
          <p:cNvCxnSpPr>
            <a:cxnSpLocks/>
          </p:cNvCxnSpPr>
          <p:nvPr/>
        </p:nvCxnSpPr>
        <p:spPr>
          <a:xfrm>
            <a:off x="7258929" y="1105761"/>
            <a:ext cx="424844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9969D3C-32AE-734D-7EAF-D0E22C7FAED2}"/>
              </a:ext>
            </a:extLst>
          </p:cNvPr>
          <p:cNvSpPr txBox="1"/>
          <p:nvPr/>
        </p:nvSpPr>
        <p:spPr>
          <a:xfrm>
            <a:off x="4121835" y="1340762"/>
            <a:ext cx="62179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đen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láy</a:t>
            </a:r>
            <a:endParaRPr lang="vi-VN" sz="44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14B5D4-2942-AC41-40FE-AC92252549BB}"/>
              </a:ext>
            </a:extLst>
          </p:cNvPr>
          <p:cNvSpPr txBox="1"/>
          <p:nvPr/>
        </p:nvSpPr>
        <p:spPr>
          <a:xfrm>
            <a:off x="571417" y="2585701"/>
            <a:ext cx="11539966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* </a:t>
            </a:r>
            <a:r>
              <a:rPr lang="en-US" sz="4400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sz="44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hiệu</a:t>
            </a:r>
            <a:r>
              <a:rPr lang="en-US" sz="44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sz="44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44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sz="44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lang="en-US" sz="44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r>
              <a:rPr lang="en-US" sz="44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4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- Trong </a:t>
            </a:r>
            <a:r>
              <a:rPr lang="en-US" sz="4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- </a:t>
            </a:r>
            <a:r>
              <a:rPr lang="en-US" sz="4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4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4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32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0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55E9912-13CB-46E7-B328-14CE45CE89DD}"/>
              </a:ext>
            </a:extLst>
          </p:cNvPr>
          <p:cNvSpPr txBox="1">
            <a:spLocks/>
          </p:cNvSpPr>
          <p:nvPr/>
        </p:nvSpPr>
        <p:spPr>
          <a:xfrm>
            <a:off x="1275703" y="1105761"/>
            <a:ext cx="1113051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M.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Đôi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đen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láy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5CB73C-B539-E49E-ADC4-133E73FF65B1}"/>
              </a:ext>
            </a:extLst>
          </p:cNvPr>
          <p:cNvCxnSpPr>
            <a:cxnSpLocks/>
          </p:cNvCxnSpPr>
          <p:nvPr/>
        </p:nvCxnSpPr>
        <p:spPr>
          <a:xfrm>
            <a:off x="1061484" y="1154515"/>
            <a:ext cx="526897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8A39637-CD14-D719-3ECC-32F7663D9F65}"/>
              </a:ext>
            </a:extLst>
          </p:cNvPr>
          <p:cNvCxnSpPr>
            <a:cxnSpLocks/>
          </p:cNvCxnSpPr>
          <p:nvPr/>
        </p:nvCxnSpPr>
        <p:spPr>
          <a:xfrm>
            <a:off x="7230795" y="1105761"/>
            <a:ext cx="4302368" cy="4875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943CE98-8873-44C8-4B79-FBA20910B11E}"/>
              </a:ext>
            </a:extLst>
          </p:cNvPr>
          <p:cNvSpPr txBox="1"/>
          <p:nvPr/>
        </p:nvSpPr>
        <p:spPr>
          <a:xfrm>
            <a:off x="646214" y="2494146"/>
            <a:ext cx="1100093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HĐN2: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họn</a:t>
            </a:r>
            <a:r>
              <a:rPr lang="en-US" sz="4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4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4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4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4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4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4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ghép</a:t>
            </a:r>
            <a:r>
              <a:rPr lang="en-US" sz="4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4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4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4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4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4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4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4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4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4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4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4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en-US" sz="4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4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4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: 2 </a:t>
            </a:r>
            <a:r>
              <a:rPr lang="en-US" sz="4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phút</a:t>
            </a:r>
            <a:endParaRPr lang="vi-VN" sz="4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969D3C-32AE-734D-7EAF-D0E22C7FAED2}"/>
              </a:ext>
            </a:extLst>
          </p:cNvPr>
          <p:cNvSpPr txBox="1"/>
          <p:nvPr/>
        </p:nvSpPr>
        <p:spPr>
          <a:xfrm>
            <a:off x="4121835" y="1355685"/>
            <a:ext cx="62179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đen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láy</a:t>
            </a:r>
            <a:endParaRPr lang="vi-VN" sz="4400" dirty="0">
              <a:solidFill>
                <a:srgbClr val="FF0000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51B7BFF-B453-7AB2-2C3B-F601E6F05E49}"/>
              </a:ext>
            </a:extLst>
          </p:cNvPr>
          <p:cNvSpPr txBox="1">
            <a:spLocks/>
          </p:cNvSpPr>
          <p:nvPr/>
        </p:nvSpPr>
        <p:spPr>
          <a:xfrm>
            <a:off x="223284" y="365126"/>
            <a:ext cx="11846796" cy="9128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Ghép</a:t>
            </a:r>
            <a:r>
              <a:rPr lang="en-US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r>
              <a:rPr lang="en-US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r>
              <a:rPr lang="en-US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tạo</a:t>
            </a:r>
            <a:r>
              <a:rPr lang="en-US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lang="en-US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r>
              <a:rPr lang="en-US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7474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55E9912-13CB-46E7-B328-14CE45CE89DD}"/>
              </a:ext>
            </a:extLst>
          </p:cNvPr>
          <p:cNvSpPr txBox="1">
            <a:spLocks/>
          </p:cNvSpPr>
          <p:nvPr/>
        </p:nvSpPr>
        <p:spPr>
          <a:xfrm>
            <a:off x="1275703" y="1105761"/>
            <a:ext cx="1113051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M.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Đôi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đen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láy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94AB4E69-4DCA-4FE3-B4C4-897D4F1CD93D}"/>
              </a:ext>
            </a:extLst>
          </p:cNvPr>
          <p:cNvSpPr/>
          <p:nvPr/>
        </p:nvSpPr>
        <p:spPr>
          <a:xfrm>
            <a:off x="2099341" y="2606206"/>
            <a:ext cx="7308690" cy="3132614"/>
          </a:xfrm>
          <a:prstGeom prst="wedge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buFontTx/>
              <a:buChar char="-"/>
            </a:pP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Khuôn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bầu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bĩnh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Vầng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trán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tóc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mượt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5CB73C-B539-E49E-ADC4-133E73FF65B1}"/>
              </a:ext>
            </a:extLst>
          </p:cNvPr>
          <p:cNvCxnSpPr>
            <a:cxnSpLocks/>
          </p:cNvCxnSpPr>
          <p:nvPr/>
        </p:nvCxnSpPr>
        <p:spPr>
          <a:xfrm flipV="1">
            <a:off x="1061484" y="1105761"/>
            <a:ext cx="5085198" cy="4875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8A39637-CD14-D719-3ECC-32F7663D9F65}"/>
              </a:ext>
            </a:extLst>
          </p:cNvPr>
          <p:cNvCxnSpPr>
            <a:cxnSpLocks/>
          </p:cNvCxnSpPr>
          <p:nvPr/>
        </p:nvCxnSpPr>
        <p:spPr>
          <a:xfrm>
            <a:off x="7230794" y="1105761"/>
            <a:ext cx="4302369" cy="4875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F30CFB8C-46C2-FED9-5F21-D16FD39E373D}"/>
              </a:ext>
            </a:extLst>
          </p:cNvPr>
          <p:cNvSpPr txBox="1">
            <a:spLocks/>
          </p:cNvSpPr>
          <p:nvPr/>
        </p:nvSpPr>
        <p:spPr>
          <a:xfrm>
            <a:off x="223284" y="365126"/>
            <a:ext cx="11846796" cy="9128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Ghép</a:t>
            </a:r>
            <a:r>
              <a:rPr lang="en-US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r>
              <a:rPr lang="en-US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r>
              <a:rPr lang="en-US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tạo</a:t>
            </a:r>
            <a:r>
              <a:rPr lang="en-US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lang="en-US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r>
              <a:rPr lang="en-US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0665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D978C29-1F09-6D08-AC4D-231FAF24B5F9}"/>
              </a:ext>
            </a:extLst>
          </p:cNvPr>
          <p:cNvSpPr txBox="1"/>
          <p:nvPr/>
        </p:nvSpPr>
        <p:spPr>
          <a:xfrm>
            <a:off x="200463" y="504651"/>
            <a:ext cx="1123188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sz="4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Mẫu</a:t>
            </a:r>
            <a:r>
              <a:rPr lang="en-US" sz="4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4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4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vi-VN" sz="48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AF7019-38F4-140E-43CC-25ABFEB14DDA}"/>
              </a:ext>
            </a:extLst>
          </p:cNvPr>
          <p:cNvSpPr txBox="1"/>
          <p:nvPr/>
        </p:nvSpPr>
        <p:spPr>
          <a:xfrm>
            <a:off x="1787767" y="2244060"/>
            <a:ext cx="1123188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5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5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5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thiệu</a:t>
            </a:r>
            <a:endParaRPr lang="vi-VN" sz="5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5ECF2C-07CC-2509-7120-CD033A849522}"/>
              </a:ext>
            </a:extLst>
          </p:cNvPr>
          <p:cNvSpPr txBox="1"/>
          <p:nvPr/>
        </p:nvSpPr>
        <p:spPr>
          <a:xfrm>
            <a:off x="1787766" y="3152472"/>
            <a:ext cx="1123188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5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5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5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5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endParaRPr lang="vi-VN" sz="54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2B8124-4DE0-7066-F425-74B683FF3FE2}"/>
              </a:ext>
            </a:extLst>
          </p:cNvPr>
          <p:cNvSpPr txBox="1"/>
          <p:nvPr/>
        </p:nvSpPr>
        <p:spPr>
          <a:xfrm>
            <a:off x="1787766" y="4081759"/>
            <a:ext cx="1123188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5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5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5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5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endParaRPr lang="vi-VN" sz="5400" b="1" dirty="0"/>
          </a:p>
        </p:txBody>
      </p:sp>
    </p:spTree>
    <p:extLst>
      <p:ext uri="{BB962C8B-B14F-4D97-AF65-F5344CB8AC3E}">
        <p14:creationId xmlns:p14="http://schemas.microsoft.com/office/powerpoint/2010/main" val="3318431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C94B487-038B-97A4-D7BC-375FEEDF5378}"/>
              </a:ext>
            </a:extLst>
          </p:cNvPr>
          <p:cNvSpPr txBox="1"/>
          <p:nvPr/>
        </p:nvSpPr>
        <p:spPr>
          <a:xfrm>
            <a:off x="238857" y="392110"/>
            <a:ext cx="1123188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giống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3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mẫu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vi-VN" sz="4400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C875EE0-7F8B-8581-C3E0-275B3DC26A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2725245"/>
              </p:ext>
            </p:extLst>
          </p:nvPr>
        </p:nvGraphicFramePr>
        <p:xfrm>
          <a:off x="238857" y="1314770"/>
          <a:ext cx="11714285" cy="5151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3635">
                  <a:extLst>
                    <a:ext uri="{9D8B030D-6E8A-4147-A177-3AD203B41FA5}">
                      <a16:colId xmlns:a16="http://schemas.microsoft.com/office/drawing/2014/main" val="601462964"/>
                    </a:ext>
                  </a:extLst>
                </a:gridCol>
                <a:gridCol w="2911382">
                  <a:extLst>
                    <a:ext uri="{9D8B030D-6E8A-4147-A177-3AD203B41FA5}">
                      <a16:colId xmlns:a16="http://schemas.microsoft.com/office/drawing/2014/main" val="1968180514"/>
                    </a:ext>
                  </a:extLst>
                </a:gridCol>
                <a:gridCol w="140677">
                  <a:extLst>
                    <a:ext uri="{9D8B030D-6E8A-4147-A177-3AD203B41FA5}">
                      <a16:colId xmlns:a16="http://schemas.microsoft.com/office/drawing/2014/main" val="633846614"/>
                    </a:ext>
                  </a:extLst>
                </a:gridCol>
                <a:gridCol w="3559126">
                  <a:extLst>
                    <a:ext uri="{9D8B030D-6E8A-4147-A177-3AD203B41FA5}">
                      <a16:colId xmlns:a16="http://schemas.microsoft.com/office/drawing/2014/main" val="3801653375"/>
                    </a:ext>
                  </a:extLst>
                </a:gridCol>
                <a:gridCol w="3629465">
                  <a:extLst>
                    <a:ext uri="{9D8B030D-6E8A-4147-A177-3AD203B41FA5}">
                      <a16:colId xmlns:a16="http://schemas.microsoft.com/office/drawing/2014/main" val="916860359"/>
                    </a:ext>
                  </a:extLst>
                </a:gridCol>
              </a:tblGrid>
              <a:tr h="667369">
                <a:tc>
                  <a:txBody>
                    <a:bodyPr/>
                    <a:lstStyle/>
                    <a:p>
                      <a:endParaRPr lang="vi-VN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thiệu</a:t>
                      </a:r>
                      <a:endParaRPr lang="vi-VN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vi-VN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vi-VN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6128687"/>
                  </a:ext>
                </a:extLst>
              </a:tr>
              <a:tr h="667369">
                <a:tc>
                  <a:txBody>
                    <a:bodyPr/>
                    <a:lstStyle/>
                    <a:p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Giống</a:t>
                      </a:r>
                      <a:r>
                        <a:rPr lang="en-US" sz="4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endParaRPr lang="vi-VN" sz="4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/>
                      <a:r>
                        <a:rPr lang="en-US" sz="4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4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phận</a:t>
                      </a:r>
                      <a:r>
                        <a:rPr lang="en-US" sz="4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đứng</a:t>
                      </a:r>
                      <a:r>
                        <a:rPr lang="en-US" sz="4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4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4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đều</a:t>
                      </a:r>
                      <a:r>
                        <a:rPr lang="en-US" sz="4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4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4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4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4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4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vi-VN" sz="6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vi-VN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vi-VN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3375204"/>
                  </a:ext>
                </a:extLst>
              </a:tr>
              <a:tr h="667369">
                <a:tc>
                  <a:txBody>
                    <a:bodyPr/>
                    <a:lstStyle/>
                    <a:p>
                      <a:endParaRPr lang="en-US" sz="4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4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endParaRPr lang="vi-VN" sz="4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Trong </a:t>
                      </a:r>
                      <a:r>
                        <a:rPr lang="en-US" sz="4000" i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câu</a:t>
                      </a:r>
                      <a:r>
                        <a:rPr lang="en-US" sz="40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4000" i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có</a:t>
                      </a:r>
                      <a:r>
                        <a:rPr lang="en-US" sz="40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4000" i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từ</a:t>
                      </a:r>
                      <a:r>
                        <a:rPr lang="en-US" sz="40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40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“</a:t>
                      </a:r>
                      <a:r>
                        <a:rPr lang="en-US" sz="4000" b="1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là</a:t>
                      </a:r>
                      <a:r>
                        <a:rPr lang="en-US" sz="4000" b="1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”</a:t>
                      </a:r>
                      <a:r>
                        <a:rPr lang="en-US" sz="40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4000" i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trước</a:t>
                      </a:r>
                      <a:r>
                        <a:rPr lang="en-US" sz="40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4000" i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từ</a:t>
                      </a:r>
                      <a:r>
                        <a:rPr lang="en-US" sz="40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4000" i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là</a:t>
                      </a:r>
                      <a:r>
                        <a:rPr lang="en-US" sz="40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4000" i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phải</a:t>
                      </a:r>
                      <a:r>
                        <a:rPr lang="en-US" sz="40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4000" i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là</a:t>
                      </a:r>
                      <a:r>
                        <a:rPr lang="en-US" sz="40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4000" i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từ</a:t>
                      </a:r>
                      <a:r>
                        <a:rPr lang="en-US" sz="40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4000" i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chỉ</a:t>
                      </a:r>
                      <a:r>
                        <a:rPr lang="en-US" sz="40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4000" i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sự</a:t>
                      </a:r>
                      <a:r>
                        <a:rPr lang="en-US" sz="40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4000" i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vật</a:t>
                      </a:r>
                      <a:r>
                        <a:rPr lang="en-US" sz="40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  <a:endParaRPr lang="vi-VN" sz="40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/>
                      <a:r>
                        <a:rPr lang="en-US" sz="40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Trong </a:t>
                      </a:r>
                      <a:r>
                        <a:rPr lang="en-US" sz="4000" i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câu</a:t>
                      </a:r>
                      <a:r>
                        <a:rPr lang="en-US" sz="40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4000" i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có</a:t>
                      </a:r>
                      <a:r>
                        <a:rPr lang="en-US" sz="40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4000" i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từ</a:t>
                      </a:r>
                      <a:r>
                        <a:rPr lang="en-US" sz="40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4000" i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chỉ</a:t>
                      </a:r>
                      <a:r>
                        <a:rPr lang="en-US" sz="40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4000" i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hoạt</a:t>
                      </a:r>
                      <a:r>
                        <a:rPr lang="en-US" sz="40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4000" i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động</a:t>
                      </a:r>
                      <a:endParaRPr lang="vi-VN" sz="40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Trong </a:t>
                      </a:r>
                      <a:r>
                        <a:rPr lang="en-US" sz="4000" i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câu</a:t>
                      </a:r>
                      <a:r>
                        <a:rPr lang="en-US" sz="40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4000" i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có</a:t>
                      </a:r>
                      <a:r>
                        <a:rPr lang="en-US" sz="40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4000" b="1" i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từ</a:t>
                      </a:r>
                      <a:r>
                        <a:rPr lang="en-US" sz="4000" b="1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4000" b="1" i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chỉ</a:t>
                      </a:r>
                      <a:r>
                        <a:rPr lang="en-US" sz="4000" b="1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4000" b="1" i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hoạt</a:t>
                      </a:r>
                      <a:r>
                        <a:rPr lang="en-US" sz="4000" b="1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4000" b="1" i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động</a:t>
                      </a:r>
                      <a:r>
                        <a:rPr lang="en-US" sz="4000" b="1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  <a:endParaRPr lang="vi-VN" sz="4000" b="1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Trong </a:t>
                      </a:r>
                      <a:r>
                        <a:rPr lang="en-US" sz="4000" i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câu</a:t>
                      </a:r>
                      <a:r>
                        <a:rPr lang="en-US" sz="40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4000" i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có</a:t>
                      </a:r>
                      <a:r>
                        <a:rPr lang="en-US" sz="40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</a:t>
                      </a:r>
                      <a:r>
                        <a:rPr lang="en-US" sz="4000" b="1" i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từ</a:t>
                      </a:r>
                      <a:r>
                        <a:rPr lang="en-US" sz="4000" b="1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4000" b="1" i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chỉ</a:t>
                      </a:r>
                      <a:r>
                        <a:rPr lang="en-US" sz="4000" b="1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4000" b="1" i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đặc</a:t>
                      </a:r>
                      <a:r>
                        <a:rPr lang="en-US" sz="4000" b="1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4000" b="1" i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điểm</a:t>
                      </a:r>
                      <a:r>
                        <a:rPr lang="en-US" sz="4000" b="1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  <a:endParaRPr lang="vi-VN" sz="4000" b="1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059830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95407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480060" y="191970"/>
            <a:ext cx="112318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ngoại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ột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ACF783C-5C73-39A5-8C0A-F0CF8901AF59}"/>
              </a:ext>
            </a:extLst>
          </p:cNvPr>
          <p:cNvCxnSpPr>
            <a:cxnSpLocks/>
          </p:cNvCxnSpPr>
          <p:nvPr/>
        </p:nvCxnSpPr>
        <p:spPr>
          <a:xfrm>
            <a:off x="5317588" y="972728"/>
            <a:ext cx="511712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83F28F2-32CF-9BAA-E487-23945C39334C}"/>
              </a:ext>
            </a:extLst>
          </p:cNvPr>
          <p:cNvCxnSpPr>
            <a:cxnSpLocks/>
          </p:cNvCxnSpPr>
          <p:nvPr/>
        </p:nvCxnSpPr>
        <p:spPr>
          <a:xfrm>
            <a:off x="480060" y="1719426"/>
            <a:ext cx="414997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C2131A8-0763-EE74-5C21-EBA4F4736DE4}"/>
              </a:ext>
            </a:extLst>
          </p:cNvPr>
          <p:cNvSpPr txBox="1"/>
          <p:nvPr/>
        </p:nvSpPr>
        <p:spPr>
          <a:xfrm>
            <a:off x="1195754" y="3044279"/>
            <a:ext cx="1123188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Kiệt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khuôn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đầy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đặn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4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2E3F7B-7B2B-B410-9874-FE5EF936FEBD}"/>
              </a:ext>
            </a:extLst>
          </p:cNvPr>
          <p:cNvSpPr txBox="1"/>
          <p:nvPr/>
        </p:nvSpPr>
        <p:spPr>
          <a:xfrm>
            <a:off x="1195753" y="4054808"/>
            <a:ext cx="1123188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Tùng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Lâm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dáng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nhắn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44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4424499-3CF7-2A46-4546-3A705BCD0CCB}"/>
              </a:ext>
            </a:extLst>
          </p:cNvPr>
          <p:cNvCxnSpPr>
            <a:cxnSpLocks/>
          </p:cNvCxnSpPr>
          <p:nvPr/>
        </p:nvCxnSpPr>
        <p:spPr>
          <a:xfrm>
            <a:off x="4428978" y="3786958"/>
            <a:ext cx="22813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CAE4D79-AECB-D257-813C-DDBBADE8ADB3}"/>
              </a:ext>
            </a:extLst>
          </p:cNvPr>
          <p:cNvCxnSpPr>
            <a:cxnSpLocks/>
          </p:cNvCxnSpPr>
          <p:nvPr/>
        </p:nvCxnSpPr>
        <p:spPr>
          <a:xfrm>
            <a:off x="4854479" y="4824249"/>
            <a:ext cx="24044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563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20"/>
          <p:cNvSpPr/>
          <p:nvPr/>
        </p:nvSpPr>
        <p:spPr>
          <a:xfrm>
            <a:off x="854050" y="1740516"/>
            <a:ext cx="10100603" cy="184665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600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6000" b="1" i="0" u="none" strike="noStrike" kern="1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6000" b="1" i="0" u="none" strike="noStrike" kern="1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kumimoji="0" lang="en-US" sz="6000" b="1" i="0" u="none" strike="noStrike" kern="1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kumimoji="0" lang="en-US" sz="6000" b="1" i="0" u="none" strike="noStrike" kern="1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6000" b="1" i="0" u="none" strike="noStrike" kern="1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6000" b="1" i="0" u="none" strike="noStrike" kern="1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kumimoji="0" lang="en-US" sz="6000" b="1" i="0" u="none" strike="noStrike" kern="1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kumimoji="0" lang="en-US" sz="6000" b="1" i="0" u="none" strike="noStrike" kern="1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6000" b="1" i="0" u="none" strike="noStrike" kern="1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6000" b="1" i="0" u="none" strike="noStrike" kern="1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77911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904875" y="2113548"/>
            <a:ext cx="9775598" cy="2018009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1112"/>
              </a:avLst>
            </a:prstTxWarp>
          </a:bodyPr>
          <a:lstStyle/>
          <a:p>
            <a:pPr algn="ctr"/>
            <a:r>
              <a:rPr lang="en-US" sz="3200" b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2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-55519" y="1005552"/>
            <a:ext cx="11880763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  <a:defRPr/>
            </a:pPr>
            <a:r>
              <a:rPr lang="en-US" altLang="vi-VN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vi-VN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altLang="vi-VN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altLang="vi-VN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endParaRPr lang="en-US" altLang="vi-VN" sz="1600" dirty="0">
              <a:solidFill>
                <a:srgbClr val="CC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32-Point Star 2"/>
          <p:cNvSpPr>
            <a:spLocks noChangeArrowheads="1"/>
          </p:cNvSpPr>
          <p:nvPr/>
        </p:nvSpPr>
        <p:spPr bwMode="auto">
          <a:xfrm>
            <a:off x="4915446" y="65882"/>
            <a:ext cx="812800" cy="609600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  <a:headEnd/>
            <a:tailEnd/>
          </a:ln>
        </p:spPr>
        <p:txBody>
          <a:bodyPr/>
          <a:lstStyle/>
          <a:p>
            <a:endParaRPr lang="vi-VN" altLang="vi-VN" sz="1800" b="1">
              <a:latin typeface="Calibri" pitchFamily="34" charset="0"/>
            </a:endParaRPr>
          </a:p>
        </p:txBody>
      </p:sp>
      <p:sp>
        <p:nvSpPr>
          <p:cNvPr id="6" name="32-Point Star 2"/>
          <p:cNvSpPr>
            <a:spLocks noChangeArrowheads="1"/>
          </p:cNvSpPr>
          <p:nvPr/>
        </p:nvSpPr>
        <p:spPr bwMode="auto">
          <a:xfrm>
            <a:off x="11379200" y="75010"/>
            <a:ext cx="812800" cy="457200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  <a:headEnd/>
            <a:tailEnd/>
          </a:ln>
        </p:spPr>
        <p:txBody>
          <a:bodyPr/>
          <a:lstStyle/>
          <a:p>
            <a:endParaRPr lang="vi-VN" altLang="vi-VN" sz="1800" b="1">
              <a:latin typeface="Calibri" pitchFamily="34" charset="0"/>
            </a:endParaRPr>
          </a:p>
        </p:txBody>
      </p:sp>
      <p:sp>
        <p:nvSpPr>
          <p:cNvPr id="7" name="32-Point Star 2"/>
          <p:cNvSpPr>
            <a:spLocks noChangeArrowheads="1"/>
          </p:cNvSpPr>
          <p:nvPr/>
        </p:nvSpPr>
        <p:spPr bwMode="auto">
          <a:xfrm>
            <a:off x="11378766" y="1025174"/>
            <a:ext cx="1117600" cy="685800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  <a:headEnd/>
            <a:tailEnd/>
          </a:ln>
        </p:spPr>
        <p:txBody>
          <a:bodyPr/>
          <a:lstStyle/>
          <a:p>
            <a:endParaRPr lang="vi-VN" altLang="vi-VN" sz="1800" b="1">
              <a:latin typeface="Calibri" pitchFamily="34" charset="0"/>
            </a:endParaRPr>
          </a:p>
        </p:txBody>
      </p:sp>
      <p:sp>
        <p:nvSpPr>
          <p:cNvPr id="8" name="32-Point Star 2"/>
          <p:cNvSpPr>
            <a:spLocks noChangeArrowheads="1"/>
          </p:cNvSpPr>
          <p:nvPr/>
        </p:nvSpPr>
        <p:spPr bwMode="auto">
          <a:xfrm>
            <a:off x="-9525" y="65882"/>
            <a:ext cx="914400" cy="762000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  <a:headEnd/>
            <a:tailEnd/>
          </a:ln>
        </p:spPr>
        <p:txBody>
          <a:bodyPr/>
          <a:lstStyle/>
          <a:p>
            <a:endParaRPr lang="vi-VN" altLang="vi-VN" sz="1800" b="1">
              <a:latin typeface="Calibri" pitchFamily="34" charset="0"/>
            </a:endParaRPr>
          </a:p>
        </p:txBody>
      </p:sp>
      <p:sp>
        <p:nvSpPr>
          <p:cNvPr id="9" name="32-Point Star 2"/>
          <p:cNvSpPr>
            <a:spLocks noChangeArrowheads="1"/>
          </p:cNvSpPr>
          <p:nvPr/>
        </p:nvSpPr>
        <p:spPr bwMode="auto">
          <a:xfrm>
            <a:off x="-55519" y="1207386"/>
            <a:ext cx="812800" cy="609600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  <a:headEnd/>
            <a:tailEnd/>
          </a:ln>
        </p:spPr>
        <p:txBody>
          <a:bodyPr/>
          <a:lstStyle/>
          <a:p>
            <a:endParaRPr lang="vi-VN" altLang="vi-VN" sz="1800" b="1">
              <a:latin typeface="Calibri" pitchFamily="34" charset="0"/>
            </a:endParaRPr>
          </a:p>
        </p:txBody>
      </p:sp>
      <p:sp>
        <p:nvSpPr>
          <p:cNvPr id="10" name="32-Point Star 2"/>
          <p:cNvSpPr>
            <a:spLocks noChangeArrowheads="1"/>
          </p:cNvSpPr>
          <p:nvPr/>
        </p:nvSpPr>
        <p:spPr bwMode="auto">
          <a:xfrm>
            <a:off x="3879249" y="142082"/>
            <a:ext cx="812800" cy="609600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  <a:headEnd/>
            <a:tailEnd/>
          </a:ln>
        </p:spPr>
        <p:txBody>
          <a:bodyPr/>
          <a:lstStyle/>
          <a:p>
            <a:endParaRPr lang="vi-VN" altLang="vi-VN" sz="1800" b="1">
              <a:latin typeface="Calibri" pitchFamily="34" charset="0"/>
            </a:endParaRPr>
          </a:p>
        </p:txBody>
      </p:sp>
      <p:sp>
        <p:nvSpPr>
          <p:cNvPr id="12" name="WordArt 3"/>
          <p:cNvSpPr>
            <a:spLocks noChangeArrowheads="1" noChangeShapeType="1" noTextEdit="1"/>
          </p:cNvSpPr>
          <p:nvPr/>
        </p:nvSpPr>
        <p:spPr bwMode="auto">
          <a:xfrm>
            <a:off x="2835821" y="4568710"/>
            <a:ext cx="4972050" cy="791369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239"/>
              </a:avLst>
            </a:prstTxWarp>
          </a:bodyPr>
          <a:lstStyle/>
          <a:p>
            <a:pPr algn="ctr"/>
            <a:r>
              <a:rPr lang="en-US" sz="16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Môn </a:t>
            </a:r>
            <a:r>
              <a:rPr lang="en-US" sz="16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Tiếng</a:t>
            </a:r>
            <a:r>
              <a:rPr lang="en-US" sz="16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16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Việt</a:t>
            </a:r>
            <a:r>
              <a:rPr lang="en-US" sz="16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– </a:t>
            </a:r>
            <a:r>
              <a:rPr lang="en-US" sz="16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Lớp</a:t>
            </a:r>
            <a:r>
              <a:rPr lang="en-US" sz="16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2A1</a:t>
            </a:r>
          </a:p>
        </p:txBody>
      </p:sp>
    </p:spTree>
    <p:extLst>
      <p:ext uri="{BB962C8B-B14F-4D97-AF65-F5344CB8AC3E}">
        <p14:creationId xmlns:p14="http://schemas.microsoft.com/office/powerpoint/2010/main" val="94183659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201ACA9-AB16-4AD4-8926-3D7456C88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6D9F05-934C-419D-98B5-5841AFA1C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806" y="1887443"/>
            <a:ext cx="9739422" cy="3715915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7A49F1E0-6BEF-49B0-BC1C-BFD3A9B10191}"/>
              </a:ext>
            </a:extLst>
          </p:cNvPr>
          <p:cNvSpPr/>
          <p:nvPr/>
        </p:nvSpPr>
        <p:spPr>
          <a:xfrm>
            <a:off x="2806995" y="1766665"/>
            <a:ext cx="2466754" cy="13255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7A6009A-8EB7-4FFA-8BE4-E0679B223D8C}"/>
              </a:ext>
            </a:extLst>
          </p:cNvPr>
          <p:cNvSpPr/>
          <p:nvPr/>
        </p:nvSpPr>
        <p:spPr>
          <a:xfrm>
            <a:off x="7985051" y="1899736"/>
            <a:ext cx="2466754" cy="13255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773D454-6F82-42AF-9120-F086F419CFCA}"/>
              </a:ext>
            </a:extLst>
          </p:cNvPr>
          <p:cNvSpPr/>
          <p:nvPr/>
        </p:nvSpPr>
        <p:spPr>
          <a:xfrm>
            <a:off x="6305107" y="2969920"/>
            <a:ext cx="2466754" cy="13255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1C625FB-97BB-4085-9403-A774F0EAC846}"/>
              </a:ext>
            </a:extLst>
          </p:cNvPr>
          <p:cNvSpPr/>
          <p:nvPr/>
        </p:nvSpPr>
        <p:spPr>
          <a:xfrm>
            <a:off x="8771861" y="3271336"/>
            <a:ext cx="2466754" cy="13255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85CCF78-C588-4E97-98F6-CCA6F2AFE6BB}"/>
              </a:ext>
            </a:extLst>
          </p:cNvPr>
          <p:cNvSpPr/>
          <p:nvPr/>
        </p:nvSpPr>
        <p:spPr>
          <a:xfrm>
            <a:off x="2089297" y="4090043"/>
            <a:ext cx="2466754" cy="13255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A115FBD-8692-59C9-1B68-8862E1EBB4C7}"/>
              </a:ext>
            </a:extLst>
          </p:cNvPr>
          <p:cNvSpPr/>
          <p:nvPr/>
        </p:nvSpPr>
        <p:spPr>
          <a:xfrm>
            <a:off x="7165799" y="4398573"/>
            <a:ext cx="2466754" cy="13255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F982779-8D62-15E7-0B34-3E6555561091}"/>
              </a:ext>
            </a:extLst>
          </p:cNvPr>
          <p:cNvCxnSpPr/>
          <p:nvPr/>
        </p:nvCxnSpPr>
        <p:spPr>
          <a:xfrm>
            <a:off x="3502855" y="1322363"/>
            <a:ext cx="69489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2870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0" grpId="0" animBg="1"/>
      <p:bldP spid="22" grpId="0" animBg="1"/>
      <p:bldP spid="23" grpId="0" animBg="1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3130"/>
            <a:r>
              <a:rPr lang="en-US" sz="66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lang="en-US" sz="66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lang="en-US" sz="6600" b="1" dirty="0">
              <a:solidFill>
                <a:srgbClr val="FF0000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ú thỏ con( chuẩn 2)">
            <a:hlinkClick r:id="" action="ppaction://media"/>
            <a:extLst>
              <a:ext uri="{FF2B5EF4-FFF2-40B4-BE49-F238E27FC236}">
                <a16:creationId xmlns:a16="http://schemas.microsoft.com/office/drawing/2014/main" id="{386B7A24-5CAE-B93B-D799-13CEAD958E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231" y="98475"/>
            <a:ext cx="11957538" cy="6460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844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768694" y="-2733005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060240" y="2001528"/>
            <a:ext cx="5492476" cy="280071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tập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8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thực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hành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3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4590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201ACA9-AB16-4AD4-8926-3D7456C88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6D9F05-934C-419D-98B5-5841AFA1C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806" y="1887443"/>
            <a:ext cx="9739422" cy="3715915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F982779-8D62-15E7-0B34-3E6555561091}"/>
              </a:ext>
            </a:extLst>
          </p:cNvPr>
          <p:cNvCxnSpPr/>
          <p:nvPr/>
        </p:nvCxnSpPr>
        <p:spPr>
          <a:xfrm>
            <a:off x="3502855" y="1322363"/>
            <a:ext cx="69489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971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20AF12-C243-1180-1ACA-2CBA85DA90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293" y="703384"/>
            <a:ext cx="7762435" cy="5978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725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71D2284-00EE-B894-7FDA-7B5707D8ED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4923" y="436098"/>
            <a:ext cx="6682154" cy="564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60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ục nhuộm răng đen của người Việt dần không còn phù hợp">
            <a:extLst>
              <a:ext uri="{FF2B5EF4-FFF2-40B4-BE49-F238E27FC236}">
                <a16:creationId xmlns:a16="http://schemas.microsoft.com/office/drawing/2014/main" id="{6FE73E92-E115-DC87-53A2-00A5D1FBD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37" y="123092"/>
            <a:ext cx="9833317" cy="661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556135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1313630907_1_1"/>
</p:tagLst>
</file>

<file path=ppt/theme/theme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842</TotalTime>
  <Words>477</Words>
  <Application>Microsoft Office PowerPoint</Application>
  <PresentationFormat>Widescreen</PresentationFormat>
  <Paragraphs>65</Paragraphs>
  <Slides>20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宋体</vt:lpstr>
      <vt:lpstr>Arial</vt:lpstr>
      <vt:lpstr>Arial-Rounded</vt:lpstr>
      <vt:lpstr>Calibri</vt:lpstr>
      <vt:lpstr>Calibri Light</vt:lpstr>
      <vt:lpstr>等线</vt:lpstr>
      <vt:lpstr>Franklin Gothic Book</vt:lpstr>
      <vt:lpstr>黑体</vt:lpstr>
      <vt:lpstr>华文楷体</vt:lpstr>
      <vt:lpstr>Times New Roman</vt:lpstr>
      <vt:lpstr>6_Office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Những từ nào dưới đây chỉ đặc điểm?</vt:lpstr>
      <vt:lpstr>PowerPoint Presentation</vt:lpstr>
      <vt:lpstr>PowerPoint Presentation</vt:lpstr>
      <vt:lpstr>PowerPoint Presentation</vt:lpstr>
      <vt:lpstr>1. Những từ nào dưới đây chỉ đặc điểm?</vt:lpstr>
      <vt:lpstr>1. Những từ nào dưới đây chỉ đặc điểm?</vt:lpstr>
      <vt:lpstr>2. Ghép các từ ngữ ở bài tập 1 để tạo câu nêu đặc điểm.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Những từ nào dưới đây chỉ đặc điểm?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63</cp:revision>
  <dcterms:created xsi:type="dcterms:W3CDTF">2021-05-22T09:15:26Z</dcterms:created>
  <dcterms:modified xsi:type="dcterms:W3CDTF">2024-11-01T14:39:43Z</dcterms:modified>
</cp:coreProperties>
</file>