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4" r:id="rId2"/>
  </p:sldMasterIdLst>
  <p:notesMasterIdLst>
    <p:notesMasterId r:id="rId24"/>
  </p:notesMasterIdLst>
  <p:sldIdLst>
    <p:sldId id="275" r:id="rId3"/>
    <p:sldId id="4418" r:id="rId4"/>
    <p:sldId id="261" r:id="rId5"/>
    <p:sldId id="257" r:id="rId6"/>
    <p:sldId id="276" r:id="rId7"/>
    <p:sldId id="263" r:id="rId8"/>
    <p:sldId id="264" r:id="rId9"/>
    <p:sldId id="4430" r:id="rId10"/>
    <p:sldId id="4419" r:id="rId11"/>
    <p:sldId id="4431" r:id="rId12"/>
    <p:sldId id="4413" r:id="rId13"/>
    <p:sldId id="4422" r:id="rId14"/>
    <p:sldId id="4414" r:id="rId15"/>
    <p:sldId id="4415" r:id="rId16"/>
    <p:sldId id="4432" r:id="rId17"/>
    <p:sldId id="4433" r:id="rId18"/>
    <p:sldId id="4420" r:id="rId19"/>
    <p:sldId id="4427" r:id="rId20"/>
    <p:sldId id="4428" r:id="rId21"/>
    <p:sldId id="4434" r:id="rId22"/>
    <p:sldId id="26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0066"/>
    <a:srgbClr val="FF5050"/>
    <a:srgbClr val="A82067"/>
    <a:srgbClr val="C8FCE6"/>
    <a:srgbClr val="F5A54D"/>
    <a:srgbClr val="EA8030"/>
    <a:srgbClr val="33CCCC"/>
    <a:srgbClr val="00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59" autoAdjust="0"/>
    <p:restoredTop sz="94660"/>
  </p:normalViewPr>
  <p:slideViewPr>
    <p:cSldViewPr snapToGrid="0">
      <p:cViewPr>
        <p:scale>
          <a:sx n="115" d="100"/>
          <a:sy n="115" d="100"/>
        </p:scale>
        <p:origin x="-19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F21E3-6E13-4B4E-AE63-29875BA8E1D6}" type="datetimeFigureOut">
              <a:rPr lang="en-US" smtClean="0"/>
              <a:t>6/2/2025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D78A2-239F-4296-BFB6-A51A39C7B6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7D78A2-239F-4296-BFB6-A51A39C7B69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30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2025/6/2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</p:cSld>
  <p:clrMapOvr>
    <a:masterClrMapping/>
  </p:clrMapOvr>
  <p:transition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10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4009141" y="4943575"/>
            <a:ext cx="2380088" cy="2515867"/>
          </a:xfrm>
          <a:prstGeom prst="rect">
            <a:avLst/>
          </a:prstGeom>
        </p:spPr>
      </p:pic>
      <p:pic>
        <p:nvPicPr>
          <p:cNvPr id="9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-58767" y="5084252"/>
            <a:ext cx="2380088" cy="2515867"/>
          </a:xfrm>
          <a:prstGeom prst="rect">
            <a:avLst/>
          </a:prstGeom>
        </p:spPr>
      </p:pic>
      <p:pic>
        <p:nvPicPr>
          <p:cNvPr id="6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 rot="8225332">
            <a:off x="10187202" y="4703251"/>
            <a:ext cx="2380088" cy="2515867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316523" y="263769"/>
            <a:ext cx="11641015" cy="633046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814" y="-706568"/>
            <a:ext cx="1940673" cy="1940673"/>
          </a:xfrm>
          <a:prstGeom prst="rect">
            <a:avLst/>
          </a:prstGeom>
        </p:spPr>
      </p:pic>
      <p:pic>
        <p:nvPicPr>
          <p:cNvPr id="8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3122" y="-44488"/>
            <a:ext cx="1466109" cy="146610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116236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31820" y="206061"/>
            <a:ext cx="11745532" cy="6490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78863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B61C277-1607-FE47-7E81-56B51B57C6CD}"/>
              </a:ext>
            </a:extLst>
          </p:cNvPr>
          <p:cNvGrpSpPr/>
          <p:nvPr userDrawn="1"/>
        </p:nvGrpSpPr>
        <p:grpSpPr>
          <a:xfrm>
            <a:off x="-184919" y="-311962"/>
            <a:ext cx="12376919" cy="7169962"/>
            <a:chOff x="-184919" y="-311962"/>
            <a:chExt cx="12376919" cy="716996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E46863C7-F879-78B5-D334-7E2B18E3A42D}"/>
                </a:ext>
              </a:extLst>
            </p:cNvPr>
            <p:cNvGrpSpPr/>
            <p:nvPr/>
          </p:nvGrpSpPr>
          <p:grpSpPr>
            <a:xfrm>
              <a:off x="0" y="-311962"/>
              <a:ext cx="12192000" cy="7169962"/>
              <a:chOff x="0" y="-311962"/>
              <a:chExt cx="12192000" cy="7169962"/>
            </a:xfrm>
          </p:grpSpPr>
          <p:pic>
            <p:nvPicPr>
              <p:cNvPr id="6" name="图片 17" descr="图片包含 游戏机, 食物&#10;&#10;描述已自动生成">
                <a:extLst>
                  <a:ext uri="{FF2B5EF4-FFF2-40B4-BE49-F238E27FC236}">
                    <a16:creationId xmlns:a16="http://schemas.microsoft.com/office/drawing/2014/main" xmlns="" id="{4B23ACD5-5BCC-F21B-3DA3-32AB1A8BE7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58000"/>
              </a:xfrm>
              <a:prstGeom prst="rect">
                <a:avLst/>
              </a:prstGeom>
            </p:spPr>
          </p:pic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69DA6E63-059C-27C6-01EB-53A7603214A1}"/>
                  </a:ext>
                </a:extLst>
              </p:cNvPr>
              <p:cNvSpPr/>
              <p:nvPr/>
            </p:nvSpPr>
            <p:spPr>
              <a:xfrm>
                <a:off x="595086" y="551542"/>
                <a:ext cx="11190514" cy="5863771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E08FC2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图片 52" descr="徽标&#10;&#10;描述已自动生成">
                <a:extLst>
                  <a:ext uri="{FF2B5EF4-FFF2-40B4-BE49-F238E27FC236}">
                    <a16:creationId xmlns:a16="http://schemas.microsoft.com/office/drawing/2014/main" xmlns="" id="{E15A0024-27F4-5B4A-2DF1-428333DFFB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-311962"/>
                <a:ext cx="2007668" cy="2007668"/>
              </a:xfrm>
              <a:prstGeom prst="rect">
                <a:avLst/>
              </a:prstGeom>
            </p:spPr>
          </p:pic>
        </p:grp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EE497477-A99B-BDFF-EFCF-FDDA5211F9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2756" b="99911" l="9750" r="32950">
                          <a14:foregroundMark x1="12850" y1="96533" x2="18400" y2="95467"/>
                          <a14:foregroundMark x1="18650" y1="90667" x2="29250" y2="98222"/>
                          <a14:foregroundMark x1="31850" y1="95111" x2="31850" y2="97600"/>
                          <a14:foregroundMark x1="32850" y1="94311" x2="32950" y2="97333"/>
                          <a14:foregroundMark x1="30250" y1="98489" x2="30700" y2="99378"/>
                          <a14:foregroundMark x1="27850" y1="92622" x2="25350" y2="98844"/>
                          <a14:foregroundMark x1="25350" y1="98844" x2="25250" y2="98933"/>
                          <a14:foregroundMark x1="22450" y1="98844" x2="24450" y2="99822"/>
                          <a14:foregroundMark x1="10600" y1="90489" x2="11600" y2="98844"/>
                          <a14:foregroundMark x1="9750" y1="90489" x2="9750" y2="95200"/>
                          <a14:foregroundMark x1="11450" y1="99911" x2="13550" y2="99822"/>
                        </a14:backgroundRemoval>
                      </a14:imgEffect>
                    </a14:imgLayer>
                  </a14:imgProps>
                </a:ext>
              </a:extLst>
            </a:blip>
            <a:srcRect l="8703" t="58836" r="66535"/>
            <a:stretch/>
          </p:blipFill>
          <p:spPr>
            <a:xfrm>
              <a:off x="-184919" y="2605157"/>
              <a:ext cx="4548026" cy="42528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9369135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字魂107号-萌趣欢乐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1AD81659-9FF7-9FC5-AA7B-F8ACE995A83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食物&#10;&#10;描述已自动生成">
              <a:extLst>
                <a:ext uri="{FF2B5EF4-FFF2-40B4-BE49-F238E27FC236}">
                  <a16:creationId xmlns:a16="http://schemas.microsoft.com/office/drawing/2014/main" xmlns="" id="{85F2B219-726F-05FF-D459-95812F73B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游戏机, 食物, 房间&#10;&#10;描述已自动生成">
              <a:extLst>
                <a:ext uri="{FF2B5EF4-FFF2-40B4-BE49-F238E27FC236}">
                  <a16:creationId xmlns:a16="http://schemas.microsoft.com/office/drawing/2014/main" xmlns="" id="{D5EA4AD2-344B-F4B8-8330-B2CD73385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725"/>
              <a:ext cx="12192000" cy="6856549"/>
            </a:xfrm>
            <a:custGeom>
              <a:avLst/>
              <a:gdLst>
                <a:gd name="connsiteX0" fmla="*/ 9506858 w 12192000"/>
                <a:gd name="connsiteY0" fmla="*/ 264160 h 6856549"/>
                <a:gd name="connsiteX1" fmla="*/ 7924801 w 12192000"/>
                <a:gd name="connsiteY1" fmla="*/ 1846217 h 6856549"/>
                <a:gd name="connsiteX2" fmla="*/ 9506858 w 12192000"/>
                <a:gd name="connsiteY2" fmla="*/ 3428274 h 6856549"/>
                <a:gd name="connsiteX3" fmla="*/ 11088915 w 12192000"/>
                <a:gd name="connsiteY3" fmla="*/ 1846217 h 6856549"/>
                <a:gd name="connsiteX4" fmla="*/ 9506858 w 12192000"/>
                <a:gd name="connsiteY4" fmla="*/ 264160 h 6856549"/>
                <a:gd name="connsiteX5" fmla="*/ 0 w 12192000"/>
                <a:gd name="connsiteY5" fmla="*/ 0 h 6856549"/>
                <a:gd name="connsiteX6" fmla="*/ 12192000 w 12192000"/>
                <a:gd name="connsiteY6" fmla="*/ 0 h 6856549"/>
                <a:gd name="connsiteX7" fmla="*/ 12192000 w 12192000"/>
                <a:gd name="connsiteY7" fmla="*/ 6856549 h 6856549"/>
                <a:gd name="connsiteX8" fmla="*/ 0 w 12192000"/>
                <a:gd name="connsiteY8" fmla="*/ 6856549 h 6856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192000" h="6856549">
                  <a:moveTo>
                    <a:pt x="9506858" y="264160"/>
                  </a:moveTo>
                  <a:cubicBezTo>
                    <a:pt x="8633112" y="264160"/>
                    <a:pt x="7924801" y="972471"/>
                    <a:pt x="7924801" y="1846217"/>
                  </a:cubicBezTo>
                  <a:cubicBezTo>
                    <a:pt x="7924801" y="2719963"/>
                    <a:pt x="8633112" y="3428274"/>
                    <a:pt x="9506858" y="3428274"/>
                  </a:cubicBezTo>
                  <a:cubicBezTo>
                    <a:pt x="10380604" y="3428274"/>
                    <a:pt x="11088915" y="2719963"/>
                    <a:pt x="11088915" y="1846217"/>
                  </a:cubicBezTo>
                  <a:cubicBezTo>
                    <a:pt x="11088915" y="972471"/>
                    <a:pt x="10380604" y="264160"/>
                    <a:pt x="9506858" y="264160"/>
                  </a:cubicBezTo>
                  <a:close/>
                  <a:moveTo>
                    <a:pt x="0" y="0"/>
                  </a:moveTo>
                  <a:lnTo>
                    <a:pt x="12192000" y="0"/>
                  </a:lnTo>
                  <a:lnTo>
                    <a:pt x="12192000" y="6856549"/>
                  </a:lnTo>
                  <a:lnTo>
                    <a:pt x="0" y="6856549"/>
                  </a:lnTo>
                  <a:close/>
                </a:path>
              </a:pathLst>
            </a:custGeom>
          </p:spPr>
        </p:pic>
        <p:pic>
          <p:nvPicPr>
            <p:cNvPr id="10" name="图片 9" descr="房间的摆设布局&#10;&#10;低可信度描述已自动生成">
              <a:extLst>
                <a:ext uri="{FF2B5EF4-FFF2-40B4-BE49-F238E27FC236}">
                  <a16:creationId xmlns:a16="http://schemas.microsoft.com/office/drawing/2014/main" xmlns="" id="{401D4304-61ED-95E1-4A1F-C46114CB5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43" t="10453" r="4592" b="9598"/>
            <a:stretch/>
          </p:blipFill>
          <p:spPr>
            <a:xfrm>
              <a:off x="0" y="0"/>
              <a:ext cx="12177486" cy="6783978"/>
            </a:xfrm>
            <a:custGeom>
              <a:avLst/>
              <a:gdLst>
                <a:gd name="connsiteX0" fmla="*/ 0 w 12177486"/>
                <a:gd name="connsiteY0" fmla="*/ 0 h 6783978"/>
                <a:gd name="connsiteX1" fmla="*/ 12177486 w 12177486"/>
                <a:gd name="connsiteY1" fmla="*/ 0 h 6783978"/>
                <a:gd name="connsiteX2" fmla="*/ 12177486 w 12177486"/>
                <a:gd name="connsiteY2" fmla="*/ 6783978 h 6783978"/>
                <a:gd name="connsiteX3" fmla="*/ 0 w 12177486"/>
                <a:gd name="connsiteY3" fmla="*/ 6783978 h 6783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77486" h="6783978">
                  <a:moveTo>
                    <a:pt x="0" y="0"/>
                  </a:moveTo>
                  <a:lnTo>
                    <a:pt x="12177486" y="0"/>
                  </a:lnTo>
                  <a:lnTo>
                    <a:pt x="12177486" y="6783978"/>
                  </a:lnTo>
                  <a:lnTo>
                    <a:pt x="0" y="6783978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99769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5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36.png"/><Relationship Id="rId4" Type="http://schemas.openxmlformats.org/officeDocument/2006/relationships/image" Target="../media/image11.png"/><Relationship Id="rId9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A14CC4D-E094-008F-FC81-9E6FEB9942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50" y="88367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04564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3EE85DDC-B03B-510D-9CFC-95DE9A3C42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943" y="2517568"/>
            <a:ext cx="7781157" cy="207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9354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B4F457-0828-302F-3586-60A815C62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293838"/>
            <a:ext cx="11140440" cy="355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32195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99CE0D6-DA59-0F13-46CB-154EDD61D2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16" y="2208111"/>
            <a:ext cx="5332755" cy="52474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172BB5B-16CD-B2F4-1F2E-E1F1B802C27E}"/>
              </a:ext>
            </a:extLst>
          </p:cNvPr>
          <p:cNvGrpSpPr/>
          <p:nvPr/>
        </p:nvGrpSpPr>
        <p:grpSpPr>
          <a:xfrm>
            <a:off x="1473774" y="427989"/>
            <a:ext cx="8841166" cy="1743711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E6A0520B-D00F-095F-8120-376529684EA2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69D9F7A6-38CC-35B7-E783-F1EC40C67D28}"/>
                </a:ext>
              </a:extLst>
            </p:cNvPr>
            <p:cNvSpPr txBox="1"/>
            <p:nvPr/>
          </p:nvSpPr>
          <p:spPr>
            <a:xfrm>
              <a:off x="1271719" y="3299653"/>
              <a:ext cx="4986316" cy="596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Xâm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hại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dục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gồm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lang="en-US" sz="4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vi </a:t>
              </a:r>
              <a:r>
                <a:rPr lang="en-US" sz="4800" b="1" dirty="0" err="1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4800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mbria" panose="02040503050406030204" pitchFamily="18" charset="0"/>
                </a:rPr>
                <a:t>?</a:t>
              </a:r>
              <a:endParaRPr kumimoji="0" lang="en-US" sz="48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9762655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D7A4915-5FFB-0AD0-D02C-F72EF61374D4}"/>
              </a:ext>
            </a:extLst>
          </p:cNvPr>
          <p:cNvSpPr txBox="1"/>
          <p:nvPr/>
        </p:nvSpPr>
        <p:spPr>
          <a:xfrm>
            <a:off x="2286000" y="377190"/>
            <a:ext cx="8606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Lựa chọn một trong các tình huống sau: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91436E-754A-0B9D-AD35-20133CCE7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99" y="1892617"/>
            <a:ext cx="10855175" cy="2450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1327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kids sitting at a table&#10;&#10;Description automatically generated">
            <a:extLst>
              <a:ext uri="{FF2B5EF4-FFF2-40B4-BE49-F238E27FC236}">
                <a16:creationId xmlns:a16="http://schemas.microsoft.com/office/drawing/2014/main" xmlns="" id="{CF224441-5E78-3B44-69AF-6FA712A042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72" y="2476377"/>
            <a:ext cx="5801133" cy="395871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222A3541-0245-2549-9CE1-CA3872EB4256}"/>
              </a:ext>
            </a:extLst>
          </p:cNvPr>
          <p:cNvGrpSpPr/>
          <p:nvPr/>
        </p:nvGrpSpPr>
        <p:grpSpPr>
          <a:xfrm>
            <a:off x="1473774" y="427989"/>
            <a:ext cx="9979086" cy="1915161"/>
            <a:chOff x="1122333" y="3266422"/>
            <a:chExt cx="5177983" cy="66248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xmlns="" id="{F1F0FF18-E56D-7C83-3CCC-A0757E58AD48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16097"/>
                <a:gd name="adj2" fmla="val 84866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CBCAAD7-ABE1-964C-BA7D-37D2A4C1C613}"/>
                </a:ext>
              </a:extLst>
            </p:cNvPr>
            <p:cNvSpPr txBox="1"/>
            <p:nvPr/>
          </p:nvSpPr>
          <p:spPr>
            <a:xfrm>
              <a:off x="1271719" y="3299653"/>
              <a:ext cx="4986316" cy="606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Thảo luận nhóm, phân tích nguy cơ có thể bị xâm hại tình dục trong mỗi tình huống đó và nêu biện pháp phòng tránh.</a:t>
              </a:r>
              <a:endPara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483996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1B5CAAA-E5D7-8870-AD27-8E8F4471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32" y="1564957"/>
            <a:ext cx="10119336" cy="37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400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rtoon girls standing next to a blackboard&#10;&#10;Description automatically generated">
            <a:extLst>
              <a:ext uri="{FF2B5EF4-FFF2-40B4-BE49-F238E27FC236}">
                <a16:creationId xmlns:a16="http://schemas.microsoft.com/office/drawing/2014/main" xmlns="" id="{CCE81091-4FEA-005A-9D10-9FBD591060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28" y="1122161"/>
            <a:ext cx="8644265" cy="488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78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C0719F89-5CDB-3DBF-8D3C-53AEFC4519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205802"/>
              </p:ext>
            </p:extLst>
          </p:nvPr>
        </p:nvGraphicFramePr>
        <p:xfrm>
          <a:off x="758190" y="1040924"/>
          <a:ext cx="10515600" cy="4693920"/>
        </p:xfrm>
        <a:graphic>
          <a:graphicData uri="http://schemas.openxmlformats.org/drawingml/2006/table">
            <a:tbl>
              <a:tblPr/>
              <a:tblGrid>
                <a:gridCol w="3048000">
                  <a:extLst>
                    <a:ext uri="{9D8B030D-6E8A-4147-A177-3AD203B41FA5}">
                      <a16:colId xmlns:a16="http://schemas.microsoft.com/office/drawing/2014/main" xmlns="" val="3052203830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xmlns="" val="149375330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xmlns="" val="35561638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huống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 cơ có thể bị xâm hại tình dục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Biện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endParaRPr lang="en-US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281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Kết bạn với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mất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vừa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hại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mở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cửa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mình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270755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 một mình nơi vắng vẻ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 thể bị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bắt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hoặc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xâm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hại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cùng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011035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vi-VN" sz="28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Lên xe của người lạ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lợi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kẻ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xấu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thực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vi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  <a:endParaRPr lang="vi-VN" sz="28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xa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để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tránh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mình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nơi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vắng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vẻ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466792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7615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0E983A4-4964-D57C-9C77-6AC8F48BFA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048" y="53314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60998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867CB4E-D1CC-256D-49C2-6059D5F7BF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907503"/>
            <a:ext cx="11186160" cy="203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8265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5 NGÓN TAY XINH - Dạy bé bảo vệ mình khỏi xâm hại tình dục">
            <a:hlinkClick r:id="" action="ppaction://media"/>
            <a:extLst>
              <a:ext uri="{FF2B5EF4-FFF2-40B4-BE49-F238E27FC236}">
                <a16:creationId xmlns:a16="http://schemas.microsoft.com/office/drawing/2014/main" xmlns="" id="{DDCDD0A4-7792-E65F-C2E2-43B519FC31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7083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ổng đài 111 - Bảo vệ trẻ em">
            <a:hlinkClick r:id="" action="ppaction://media"/>
            <a:extLst>
              <a:ext uri="{FF2B5EF4-FFF2-40B4-BE49-F238E27FC236}">
                <a16:creationId xmlns:a16="http://schemas.microsoft.com/office/drawing/2014/main" xmlns="" id="{F948CD34-1111-7B18-4A67-A32136CC23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795924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8599544" y="4077202"/>
            <a:ext cx="2380088" cy="2515867"/>
          </a:xfrm>
          <a:prstGeom prst="rect">
            <a:avLst/>
          </a:prstGeom>
        </p:spPr>
      </p:pic>
      <p:pic>
        <p:nvPicPr>
          <p:cNvPr id="3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64"/>
          <a:stretch>
            <a:fillRect/>
          </a:stretch>
        </p:blipFill>
        <p:spPr>
          <a:xfrm>
            <a:off x="-553239" y="-1042757"/>
            <a:ext cx="3793743" cy="8887366"/>
          </a:xfrm>
          <a:prstGeom prst="rect">
            <a:avLst/>
          </a:prstGeom>
        </p:spPr>
      </p:pic>
      <p:pic>
        <p:nvPicPr>
          <p:cNvPr id="4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5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61007" r="221" b="7766"/>
          <a:stretch>
            <a:fillRect/>
          </a:stretch>
        </p:blipFill>
        <p:spPr>
          <a:xfrm>
            <a:off x="9512967" y="2866590"/>
            <a:ext cx="2679032" cy="3678354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0" y="4647771"/>
            <a:ext cx="1466109" cy="1466109"/>
          </a:xfrm>
          <a:prstGeom prst="rect">
            <a:avLst/>
          </a:prstGeom>
        </p:spPr>
      </p:pic>
      <p:pic>
        <p:nvPicPr>
          <p:cNvPr id="9" name="图片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345" y="323239"/>
            <a:ext cx="1940673" cy="1940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40137" y="1655671"/>
            <a:ext cx="7365649" cy="3126219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9D5DE9B-E896-49CE-4A46-0A46C80CB54D}"/>
              </a:ext>
            </a:extLst>
          </p:cNvPr>
          <p:cNvGrpSpPr/>
          <p:nvPr/>
        </p:nvGrpSpPr>
        <p:grpSpPr>
          <a:xfrm>
            <a:off x="2639634" y="942975"/>
            <a:ext cx="6880286" cy="1538131"/>
            <a:chOff x="1122333" y="3266422"/>
            <a:chExt cx="5177983" cy="662484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2C4B705E-674C-8D3A-EC1F-5CC7E78AD867}"/>
                </a:ext>
              </a:extLst>
            </p:cNvPr>
            <p:cNvSpPr/>
            <p:nvPr/>
          </p:nvSpPr>
          <p:spPr>
            <a:xfrm>
              <a:off x="1122333" y="3266422"/>
              <a:ext cx="5177983" cy="662484"/>
            </a:xfrm>
            <a:prstGeom prst="wedgeRoundRectCallout">
              <a:avLst>
                <a:gd name="adj1" fmla="val -44151"/>
                <a:gd name="adj2" fmla="val 94043"/>
                <a:gd name="adj3" fmla="val 16667"/>
              </a:avLst>
            </a:prstGeom>
            <a:solidFill>
              <a:srgbClr val="FEE9E4"/>
            </a:solidFill>
            <a:ln w="19050">
              <a:solidFill>
                <a:srgbClr val="242D2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7B4AEAE-107B-4573-2A4F-50F4AAF10340}"/>
                </a:ext>
              </a:extLst>
            </p:cNvPr>
            <p:cNvSpPr txBox="1"/>
            <p:nvPr/>
          </p:nvSpPr>
          <p:spPr>
            <a:xfrm>
              <a:off x="1218166" y="3305276"/>
              <a:ext cx="4986316" cy="463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êu những hành động vi phạm quyền được an toàn của trẻ em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0BA3309-0EA5-D1B0-7D83-F7DCC73247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252" r="71731"/>
          <a:stretch/>
        </p:blipFill>
        <p:spPr>
          <a:xfrm>
            <a:off x="624970" y="2676525"/>
            <a:ext cx="2935396" cy="372104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29CAA9D-36EA-E7DB-7711-86EC79FE52B3}"/>
              </a:ext>
            </a:extLst>
          </p:cNvPr>
          <p:cNvSpPr/>
          <p:nvPr/>
        </p:nvSpPr>
        <p:spPr>
          <a:xfrm>
            <a:off x="3969385" y="3282950"/>
            <a:ext cx="7663815" cy="21424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VD: Bạo lực, lạm dụng, bóc lột trẻ em; xâm hại tình dục; xúc phạm nhân phẩm…..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9908163" y="4147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5" b="89994" l="3510" r="98288">
                        <a14:foregroundMark x1="54880" y1="49121" x2="55822" y2="51425"/>
                        <a14:foregroundMark x1="40068" y1="50091" x2="45334" y2="50273"/>
                        <a14:foregroundMark x1="80308" y1="39054" x2="80009" y2="455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13" y="3429000"/>
            <a:ext cx="5716696" cy="4036380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C2F235F6-600D-DED1-DFB1-96ACA7516D8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976" y="349957"/>
            <a:ext cx="1626327" cy="1626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0EC02A7-4933-4550-ADE4-2A9EB05185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7333" y="1329540"/>
            <a:ext cx="9071634" cy="3444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86E70E-314C-844A-9B3D-CC7CEE8B01B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2268" y="4018746"/>
            <a:ext cx="2170364" cy="96934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AB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7" t="8760" r="9459" b="11091"/>
          <a:stretch>
            <a:fillRect/>
          </a:stretch>
        </p:blipFill>
        <p:spPr>
          <a:xfrm rot="16200000">
            <a:off x="2307321" y="-2412662"/>
            <a:ext cx="6801855" cy="1162717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35"/>
          <a:stretch>
            <a:fillRect/>
          </a:stretch>
        </p:blipFill>
        <p:spPr>
          <a:xfrm>
            <a:off x="516513" y="3766655"/>
            <a:ext cx="2380088" cy="251586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1" t="10530" r="3335" b="60062"/>
          <a:stretch>
            <a:fillRect/>
          </a:stretch>
        </p:blipFill>
        <p:spPr>
          <a:xfrm>
            <a:off x="9789588" y="-48127"/>
            <a:ext cx="2434496" cy="346402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" t="61676" b="8620"/>
          <a:stretch>
            <a:fillRect/>
          </a:stretch>
        </p:blipFill>
        <p:spPr>
          <a:xfrm>
            <a:off x="-24063" y="5197641"/>
            <a:ext cx="12216062" cy="1636295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932" y="-371606"/>
            <a:ext cx="1940673" cy="1940673"/>
          </a:xfrm>
          <a:prstGeom prst="rect">
            <a:avLst/>
          </a:prstGeom>
        </p:spPr>
      </p:pic>
      <p:pic>
        <p:nvPicPr>
          <p:cNvPr id="27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214" y="-54329"/>
            <a:ext cx="1466109" cy="1466109"/>
          </a:xfrm>
          <a:prstGeom prst="rect">
            <a:avLst/>
          </a:prstGeom>
        </p:spPr>
      </p:pic>
      <p:pic>
        <p:nvPicPr>
          <p:cNvPr id="3" name="Picture 2" descr="A blue and red text&#10;&#10;AI-generated content may be incorrect.">
            <a:extLst>
              <a:ext uri="{FF2B5EF4-FFF2-40B4-BE49-F238E27FC236}">
                <a16:creationId xmlns:a16="http://schemas.microsoft.com/office/drawing/2014/main" xmlns="" id="{E4A1E6EB-0698-525F-0AAB-FE0ACC3473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" y="888832"/>
            <a:ext cx="10180320" cy="496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090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11EBC0D-0819-46B3-BE18-3C3EF97B12FF}"/>
              </a:ext>
            </a:extLst>
          </p:cNvPr>
          <p:cNvSpPr txBox="1"/>
          <p:nvPr/>
        </p:nvSpPr>
        <p:spPr>
          <a:xfrm>
            <a:off x="843933" y="316770"/>
            <a:ext cx="102603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71013A-F9D6-881A-2DE8-9AC1AC460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1753080"/>
            <a:ext cx="10763250" cy="3416773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A9CE821-9612-4ABC-501C-278505B58300}"/>
              </a:ext>
            </a:extLst>
          </p:cNvPr>
          <p:cNvSpPr/>
          <p:nvPr/>
        </p:nvSpPr>
        <p:spPr>
          <a:xfrm>
            <a:off x="2880360" y="2891790"/>
            <a:ext cx="7189470" cy="3040380"/>
          </a:xfrm>
          <a:prstGeom prst="roundRect">
            <a:avLst/>
          </a:prstGeom>
          <a:solidFill>
            <a:srgbClr val="FED6C9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 động trêu đùa quá mức của người anh họ đã xúc phạm đến sự an toàn về thân thể của bạn nam cần phản đối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4000" i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E1C86C-235B-B167-F771-2825604B9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332235"/>
            <a:ext cx="10603230" cy="1853541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A9CE821-9612-4ABC-501C-278505B58300}"/>
              </a:ext>
            </a:extLst>
          </p:cNvPr>
          <p:cNvSpPr/>
          <p:nvPr/>
        </p:nvSpPr>
        <p:spPr>
          <a:xfrm>
            <a:off x="2663190" y="2891790"/>
            <a:ext cx="7578090" cy="3040380"/>
          </a:xfrm>
          <a:prstGeom prst="roundRect">
            <a:avLst/>
          </a:prstGeom>
          <a:solidFill>
            <a:srgbClr val="FED6C9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defRPr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Hành động nhóm H</a:t>
            </a: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lớn hơn đi theo và trêu chọc bạn nữ là xâm hại đến quyền riêng tư và sự an toàn của bạn nữ cần phản đối.</a:t>
            </a:r>
            <a:endParaRPr kumimoji="0" lang="vi-VN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9A513D-F9F3-2009-22EB-26A2A08A4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627509"/>
            <a:ext cx="11243310" cy="147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4253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4A9CE821-9612-4ABC-501C-278505B58300}"/>
              </a:ext>
            </a:extLst>
          </p:cNvPr>
          <p:cNvSpPr/>
          <p:nvPr/>
        </p:nvSpPr>
        <p:spPr>
          <a:xfrm>
            <a:off x="5737860" y="1503679"/>
            <a:ext cx="5745480" cy="3719831"/>
          </a:xfrm>
          <a:prstGeom prst="roundRect">
            <a:avLst/>
          </a:prstGeom>
          <a:solidFill>
            <a:srgbClr val="FED6C9"/>
          </a:solidFill>
          <a:ln w="381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609630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 nhỏ trong hình 1b có cảm giác an toàn thì mỗi khi bạn về thăm ông bà, ông bà ra đón và ôm bạn vào lòng</a:t>
            </a:r>
            <a:r>
              <a:rPr lang="en-US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24FE5A3-BDF3-B3B2-1C66-465864922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177" y="1503997"/>
            <a:ext cx="477202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1711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4">
      <a:dk1>
        <a:sysClr val="windowText" lastClr="000000"/>
      </a:dk1>
      <a:lt1>
        <a:sysClr val="window" lastClr="FFFFFF"/>
      </a:lt1>
      <a:dk2>
        <a:srgbClr val="ED7D31"/>
      </a:dk2>
      <a:lt2>
        <a:srgbClr val="E7E6E6"/>
      </a:lt2>
      <a:accent1>
        <a:srgbClr val="ED7D31"/>
      </a:accent1>
      <a:accent2>
        <a:srgbClr val="ED7D31"/>
      </a:accent2>
      <a:accent3>
        <a:srgbClr val="A5A5A5"/>
      </a:accent3>
      <a:accent4>
        <a:srgbClr val="FFC000"/>
      </a:accent4>
      <a:accent5>
        <a:srgbClr val="A5A5A5"/>
      </a:accent5>
      <a:accent6>
        <a:srgbClr val="F4B183"/>
      </a:accent6>
      <a:hlink>
        <a:srgbClr val="0C0C0C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299</Words>
  <Application>Microsoft Office PowerPoint</Application>
  <PresentationFormat>Custom</PresentationFormat>
  <Paragraphs>22</Paragraphs>
  <Slides>21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主题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Măngnon</cp:keywords>
  <cp:lastModifiedBy>Ha Dung</cp:lastModifiedBy>
  <cp:revision>119</cp:revision>
  <dcterms:created xsi:type="dcterms:W3CDTF">2023-07-22T16:47:00Z</dcterms:created>
  <dcterms:modified xsi:type="dcterms:W3CDTF">2025-06-02T08:26:14Z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FED60CFFD7F244BA8966EE8F8DAA4546_13</vt:lpwstr>
  </property>
  <property fmtid="{D5CDD505-2E9C-101B-9397-08002B2CF9AE}" pid="3" name="KSOProductBuildVer">
    <vt:lpwstr>1033-12.2.0.13201</vt:lpwstr>
  </property>
</Properties>
</file>