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5" r:id="rId3"/>
    <p:sldMasterId id="2147483708" r:id="rId4"/>
  </p:sldMasterIdLst>
  <p:notesMasterIdLst>
    <p:notesMasterId r:id="rId21"/>
  </p:notesMasterIdLst>
  <p:sldIdLst>
    <p:sldId id="2905" r:id="rId5"/>
    <p:sldId id="2901" r:id="rId6"/>
    <p:sldId id="275" r:id="rId7"/>
    <p:sldId id="465" r:id="rId8"/>
    <p:sldId id="463" r:id="rId9"/>
    <p:sldId id="955" r:id="rId10"/>
    <p:sldId id="2902" r:id="rId11"/>
    <p:sldId id="361" r:id="rId12"/>
    <p:sldId id="269" r:id="rId13"/>
    <p:sldId id="957" r:id="rId14"/>
    <p:sldId id="2903" r:id="rId15"/>
    <p:sldId id="257" r:id="rId16"/>
    <p:sldId id="2904" r:id="rId17"/>
    <p:sldId id="959" r:id="rId18"/>
    <p:sldId id="436" r:id="rId19"/>
    <p:sldId id="290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77EA1-2E5A-4A06-8B77-C7983D8D8BAC}" v="99" dt="2021-06-16T15:09:51.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59" d="100"/>
          <a:sy n="59" d="100"/>
        </p:scale>
        <p:origin x="96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DF7C82-864A-4440-8FCE-308F1BF04F4D}"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2F96CE-096E-48C5-A77A-AF94568C3A8A}" type="slidenum">
              <a:rPr lang="en-US" smtClean="0"/>
              <a:t>‹#›</a:t>
            </a:fld>
            <a:endParaRPr lang="en-US"/>
          </a:p>
        </p:txBody>
      </p:sp>
    </p:spTree>
    <p:extLst>
      <p:ext uri="{BB962C8B-B14F-4D97-AF65-F5344CB8AC3E}">
        <p14:creationId xmlns:p14="http://schemas.microsoft.com/office/powerpoint/2010/main" val="3675733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8193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4386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DEDC8-F581-455B-85E1-5B2F4409E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925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77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4</a:t>
            </a:fld>
            <a:endParaRPr lang="en-US"/>
          </a:p>
        </p:txBody>
      </p:sp>
    </p:spTree>
    <p:extLst>
      <p:ext uri="{BB962C8B-B14F-4D97-AF65-F5344CB8AC3E}">
        <p14:creationId xmlns:p14="http://schemas.microsoft.com/office/powerpoint/2010/main" val="3895543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6806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7</a:t>
            </a:fld>
            <a:endParaRPr lang="en-US"/>
          </a:p>
        </p:txBody>
      </p:sp>
    </p:spTree>
    <p:extLst>
      <p:ext uri="{BB962C8B-B14F-4D97-AF65-F5344CB8AC3E}">
        <p14:creationId xmlns:p14="http://schemas.microsoft.com/office/powerpoint/2010/main" val="4193816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6179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12</a:t>
            </a:fld>
            <a:endParaRPr lang="en-US"/>
          </a:p>
        </p:txBody>
      </p:sp>
    </p:spTree>
    <p:extLst>
      <p:ext uri="{BB962C8B-B14F-4D97-AF65-F5344CB8AC3E}">
        <p14:creationId xmlns:p14="http://schemas.microsoft.com/office/powerpoint/2010/main" val="3670581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153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2025/6/2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7228211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descr="025"/>
          <p:cNvPicPr>
            <a:picLocks noChangeAspect="1"/>
          </p:cNvPicPr>
          <p:nvPr userDrawn="1"/>
        </p:nvPicPr>
        <p:blipFill rotWithShape="1">
          <a:blip r:embed="rId2"/>
          <a:srcRect l="13131" t="15242" r="18441"/>
          <a:stretch>
            <a:fillRect/>
          </a:stretch>
        </p:blipFill>
        <p:spPr>
          <a:xfrm>
            <a:off x="-10161" y="-11723"/>
            <a:ext cx="12215945" cy="6166344"/>
          </a:xfrm>
          <a:prstGeom prst="rect">
            <a:avLst/>
          </a:prstGeom>
          <a:solidFill>
            <a:srgbClr val="FFF8DC"/>
          </a:solidFill>
        </p:spPr>
      </p:pic>
    </p:spTree>
    <p:extLst>
      <p:ext uri="{BB962C8B-B14F-4D97-AF65-F5344CB8AC3E}">
        <p14:creationId xmlns:p14="http://schemas.microsoft.com/office/powerpoint/2010/main" val="12195100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872792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3914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727DE-7DB9-4C8E-9169-38AF78848443}"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925151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727DE-7DB9-4C8E-9169-38AF78848443}" type="datetimeFigureOut">
              <a:rPr lang="en-US" smtClean="0"/>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10789821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727DE-7DB9-4C8E-9169-38AF78848443}" type="datetimeFigureOut">
              <a:rPr lang="en-US" smtClean="0"/>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3298385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727DE-7DB9-4C8E-9169-38AF78848443}" type="datetimeFigureOut">
              <a:rPr lang="en-US" smtClean="0"/>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88706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4353325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8227213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760319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2025/6/2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1462543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11455026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标题和内容">
    <p:bg>
      <p:bgPr>
        <a:solidFill>
          <a:srgbClr val="FFF8DC"/>
        </a:solidFill>
        <a:effectLst/>
      </p:bgPr>
    </p:bg>
    <p:spTree>
      <p:nvGrpSpPr>
        <p:cNvPr id="1" name=""/>
        <p:cNvGrpSpPr/>
        <p:nvPr/>
      </p:nvGrpSpPr>
      <p:grpSpPr>
        <a:xfrm>
          <a:off x="0" y="0"/>
          <a:ext cx="0" cy="0"/>
          <a:chOff x="0" y="0"/>
          <a:chExt cx="0" cy="0"/>
        </a:xfrm>
      </p:grpSpPr>
      <p:sp>
        <p:nvSpPr>
          <p:cNvPr id="18"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220201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9096901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4944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847881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7488250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2848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A78CB5C-E911-4A57-8B81-AC88EC02216F}" type="datetimeFigureOut">
              <a:rPr lang="en-US" smtClean="0"/>
              <a:t>2/6/2025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F6EE61-2632-4C7E-A965-B9389A6434ED}" type="slidenum">
              <a:rPr lang="en-US" smtClean="0"/>
              <a:t>‹#›</a:t>
            </a:fld>
            <a:endParaRPr lang="en-US"/>
          </a:p>
        </p:txBody>
      </p:sp>
    </p:spTree>
    <p:extLst>
      <p:ext uri="{BB962C8B-B14F-4D97-AF65-F5344CB8AC3E}">
        <p14:creationId xmlns:p14="http://schemas.microsoft.com/office/powerpoint/2010/main" val="29316441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2025/6/2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0324292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9684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6820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40661524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818980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6549525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pattFill prst="sm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endParaRPr>
          </a:p>
        </p:txBody>
      </p:sp>
    </p:spTree>
    <p:extLst>
      <p:ext uri="{BB962C8B-B14F-4D97-AF65-F5344CB8AC3E}">
        <p14:creationId xmlns:p14="http://schemas.microsoft.com/office/powerpoint/2010/main" val="18667891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2025/6/2</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607719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726" r:id="rId4"/>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35890645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76" r:id="rId5"/>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727DE-7DB9-4C8E-9169-38AF78848443}" type="datetimeFigureOut">
              <a:rPr lang="en-US" smtClean="0"/>
              <a:t>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9204C-3B34-4015-A717-5A06486B2B9E}" type="slidenum">
              <a:rPr lang="en-US" smtClean="0"/>
              <a:t>‹#›</a:t>
            </a:fld>
            <a:endParaRPr lang="en-US"/>
          </a:p>
        </p:txBody>
      </p:sp>
    </p:spTree>
    <p:extLst>
      <p:ext uri="{BB962C8B-B14F-4D97-AF65-F5344CB8AC3E}">
        <p14:creationId xmlns:p14="http://schemas.microsoft.com/office/powerpoint/2010/main" val="427450439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5106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27" r:id="rId6"/>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a:latin typeface="HP001 4 hàng" panose="020B0603050302020204" pitchFamily="34" charset="0"/>
                <a:ea typeface="字魂17号-萌趣果冻体"/>
                <a:cs typeface="Times New Roman" panose="02020603050405020304" pitchFamily="18" charset="0"/>
              </a:rPr>
              <a:t>Xin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spTree>
    <p:extLst>
      <p:ext uri="{BB962C8B-B14F-4D97-AF65-F5344CB8AC3E}">
        <p14:creationId xmlns:p14="http://schemas.microsoft.com/office/powerpoint/2010/main" val="14882979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Mở</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rộng</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20789811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DFE54F-69DB-418F-8FE2-8CD35FC47C75}"/>
              </a:ext>
            </a:extLst>
          </p:cNvPr>
          <p:cNvSpPr txBox="1"/>
          <p:nvPr/>
        </p:nvSpPr>
        <p:spPr>
          <a:xfrm>
            <a:off x="3244709" y="1174327"/>
            <a:ext cx="7360920" cy="923330"/>
          </a:xfrm>
          <a:prstGeom prst="rect">
            <a:avLst/>
          </a:prstGeom>
          <a:noFill/>
        </p:spPr>
        <p:txBody>
          <a:bodyPr wrap="square" rtlCol="0">
            <a:spAutoFit/>
          </a:bodyPr>
          <a:lstStyle/>
          <a:p>
            <a:r>
              <a:rPr lang="en-US" sz="5400" dirty="0" err="1">
                <a:solidFill>
                  <a:srgbClr val="0070C0"/>
                </a:solidFill>
              </a:rPr>
              <a:t>Trò</a:t>
            </a:r>
            <a:r>
              <a:rPr lang="en-US" sz="5400" dirty="0">
                <a:solidFill>
                  <a:srgbClr val="0070C0"/>
                </a:solidFill>
              </a:rPr>
              <a:t> </a:t>
            </a:r>
            <a:r>
              <a:rPr lang="en-US" sz="5400" dirty="0" err="1">
                <a:solidFill>
                  <a:srgbClr val="0070C0"/>
                </a:solidFill>
              </a:rPr>
              <a:t>chơi</a:t>
            </a:r>
            <a:r>
              <a:rPr lang="en-US" sz="5400" dirty="0">
                <a:solidFill>
                  <a:srgbClr val="0070C0"/>
                </a:solidFill>
              </a:rPr>
              <a:t>: </a:t>
            </a:r>
            <a:r>
              <a:rPr lang="en-US" sz="5400" dirty="0" err="1">
                <a:solidFill>
                  <a:srgbClr val="0070C0"/>
                </a:solidFill>
              </a:rPr>
              <a:t>Ném</a:t>
            </a:r>
            <a:r>
              <a:rPr lang="en-US" sz="5400" dirty="0">
                <a:solidFill>
                  <a:srgbClr val="0070C0"/>
                </a:solidFill>
              </a:rPr>
              <a:t> </a:t>
            </a:r>
            <a:r>
              <a:rPr lang="en-US" sz="5400" dirty="0" err="1">
                <a:solidFill>
                  <a:srgbClr val="0070C0"/>
                </a:solidFill>
              </a:rPr>
              <a:t>bóng</a:t>
            </a:r>
            <a:endParaRPr lang="en-US" sz="5400" dirty="0">
              <a:solidFill>
                <a:srgbClr val="0070C0"/>
              </a:solidFill>
            </a:endParaRPr>
          </a:p>
        </p:txBody>
      </p:sp>
      <p:sp>
        <p:nvSpPr>
          <p:cNvPr id="3" name="Rectangle 2">
            <a:extLst>
              <a:ext uri="{FF2B5EF4-FFF2-40B4-BE49-F238E27FC236}">
                <a16:creationId xmlns:a16="http://schemas.microsoft.com/office/drawing/2014/main" id="{23DE61AB-EAF1-40D3-B2AB-AF55B6BE83A1}"/>
              </a:ext>
            </a:extLst>
          </p:cNvPr>
          <p:cNvSpPr/>
          <p:nvPr/>
        </p:nvSpPr>
        <p:spPr>
          <a:xfrm>
            <a:off x="128234" y="2408767"/>
            <a:ext cx="11871855" cy="27774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3400" dirty="0"/>
              <a:t>L</a:t>
            </a:r>
            <a:r>
              <a:rPr lang="vi-VN" sz="3400" dirty="0"/>
              <a:t>uật chơi: Khi cô nói một câu chưa hoàn chỉnh (có liên quan đến chủ đề hoạt động) và ném bóng cho một bạn bất kì trong lớp thì bạn được nhận bóng phải kết thúc nốt câu đó.</a:t>
            </a:r>
            <a:endParaRPr lang="en-US" sz="3400" dirty="0"/>
          </a:p>
          <a:p>
            <a:pPr algn="ctr"/>
            <a:r>
              <a:rPr lang="vi-VN" sz="3400" dirty="0"/>
              <a:t>Ví dụ:</a:t>
            </a:r>
            <a:r>
              <a:rPr lang="en-US" sz="3400" dirty="0"/>
              <a:t> </a:t>
            </a:r>
            <a:r>
              <a:rPr lang="vi-VN" sz="3400" dirty="0"/>
              <a:t>Khi ra đường, đầu tóc cần …</a:t>
            </a:r>
            <a:r>
              <a:rPr lang="en-US" sz="3400" dirty="0"/>
              <a:t>…….</a:t>
            </a:r>
            <a:r>
              <a:rPr lang="vi-VN" sz="3400" dirty="0"/>
              <a:t> </a:t>
            </a:r>
            <a:endParaRPr lang="en-US" sz="3400" dirty="0"/>
          </a:p>
        </p:txBody>
      </p:sp>
      <p:sp>
        <p:nvSpPr>
          <p:cNvPr id="4" name="TextBox 3">
            <a:extLst>
              <a:ext uri="{FF2B5EF4-FFF2-40B4-BE49-F238E27FC236}">
                <a16:creationId xmlns:a16="http://schemas.microsoft.com/office/drawing/2014/main" id="{F0B8C023-5E5B-4897-933C-928AFDF1869F}"/>
              </a:ext>
            </a:extLst>
          </p:cNvPr>
          <p:cNvSpPr txBox="1"/>
          <p:nvPr/>
        </p:nvSpPr>
        <p:spPr>
          <a:xfrm>
            <a:off x="8514009" y="4220346"/>
            <a:ext cx="3328035" cy="584775"/>
          </a:xfrm>
          <a:prstGeom prst="rect">
            <a:avLst/>
          </a:prstGeom>
          <a:noFill/>
        </p:spPr>
        <p:txBody>
          <a:bodyPr wrap="square" rtlCol="0">
            <a:spAutoFit/>
          </a:bodyPr>
          <a:lstStyle/>
          <a:p>
            <a:r>
              <a:rPr lang="en-US" sz="3200" dirty="0" err="1">
                <a:solidFill>
                  <a:srgbClr val="FF0000"/>
                </a:solidFill>
              </a:rPr>
              <a:t>chải</a:t>
            </a:r>
            <a:r>
              <a:rPr lang="en-US" sz="3200" dirty="0">
                <a:solidFill>
                  <a:srgbClr val="FF0000"/>
                </a:solidFill>
              </a:rPr>
              <a:t> </a:t>
            </a:r>
            <a:r>
              <a:rPr lang="en-US" sz="3200" dirty="0" err="1">
                <a:solidFill>
                  <a:srgbClr val="FF0000"/>
                </a:solidFill>
              </a:rPr>
              <a:t>gọn</a:t>
            </a:r>
            <a:r>
              <a:rPr lang="en-US" sz="3200" dirty="0">
                <a:solidFill>
                  <a:srgbClr val="FF0000"/>
                </a:solidFill>
              </a:rPr>
              <a:t> </a:t>
            </a:r>
            <a:r>
              <a:rPr lang="en-US" sz="3200" dirty="0" err="1">
                <a:solidFill>
                  <a:srgbClr val="FF0000"/>
                </a:solidFill>
              </a:rPr>
              <a:t>gàng</a:t>
            </a:r>
            <a:endParaRPr lang="en-US" sz="3200" dirty="0">
              <a:solidFill>
                <a:srgbClr val="FF0000"/>
              </a:solidFill>
            </a:endParaRPr>
          </a:p>
        </p:txBody>
      </p:sp>
    </p:spTree>
    <p:extLst>
      <p:ext uri="{BB962C8B-B14F-4D97-AF65-F5344CB8AC3E}">
        <p14:creationId xmlns:p14="http://schemas.microsoft.com/office/powerpoint/2010/main" val="23527753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3" name="3"/>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4" name="1165"/>
          <p:cNvPicPr>
            <a:picLocks noChangeAspect="1"/>
          </p:cNvPicPr>
          <p:nvPr/>
        </p:nvPicPr>
        <p:blipFill>
          <a:blip r:embed="rId5"/>
          <a:stretch>
            <a:fillRect/>
          </a:stretch>
        </p:blipFill>
        <p:spPr>
          <a:xfrm>
            <a:off x="9176958" y="4528501"/>
            <a:ext cx="2795624" cy="2199309"/>
          </a:xfrm>
          <a:prstGeom prst="rect">
            <a:avLst/>
          </a:prstGeom>
        </p:spPr>
      </p:pic>
      <p:pic>
        <p:nvPicPr>
          <p:cNvPr id="5" name="1166"/>
          <p:cNvPicPr>
            <a:picLocks noChangeAspect="1"/>
          </p:cNvPicPr>
          <p:nvPr/>
        </p:nvPicPr>
        <p:blipFill>
          <a:blip r:embed="rId6"/>
          <a:stretch>
            <a:fillRect/>
          </a:stretch>
        </p:blipFill>
        <p:spPr>
          <a:xfrm>
            <a:off x="219418" y="3064617"/>
            <a:ext cx="1737567" cy="2758388"/>
          </a:xfrm>
          <a:prstGeom prst="rect">
            <a:avLst/>
          </a:prstGeom>
        </p:spPr>
      </p:pic>
      <p:pic>
        <p:nvPicPr>
          <p:cNvPr id="6" name="6"/>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911438" y="1901776"/>
            <a:ext cx="616684" cy="795704"/>
          </a:xfrm>
          <a:prstGeom prst="rect">
            <a:avLst/>
          </a:prstGeom>
        </p:spPr>
      </p:pic>
      <p:sp>
        <p:nvSpPr>
          <p:cNvPr id="8" name="8"/>
          <p:cNvSpPr txBox="1"/>
          <p:nvPr/>
        </p:nvSpPr>
        <p:spPr>
          <a:xfrm>
            <a:off x="3775009" y="2063243"/>
            <a:ext cx="8058026"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chúc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Tết</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trang</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phục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cần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9" name="5"/>
          <p:cNvPicPr>
            <a:picLocks noChangeAspect="1"/>
          </p:cNvPicPr>
          <p:nvPr/>
        </p:nvPicPr>
        <p:blipFill>
          <a:blip r:embed="rId8"/>
          <a:stretch>
            <a:fillRect/>
          </a:stretch>
        </p:blipFill>
        <p:spPr>
          <a:xfrm>
            <a:off x="2911438" y="2941127"/>
            <a:ext cx="766609" cy="544586"/>
          </a:xfrm>
          <a:prstGeom prst="rect">
            <a:avLst/>
          </a:prstGeom>
        </p:spPr>
      </p:pic>
      <p:sp>
        <p:nvSpPr>
          <p:cNvPr id="10" name="11"/>
          <p:cNvSpPr txBox="1"/>
          <p:nvPr/>
        </p:nvSpPr>
        <p:spPr>
          <a:xfrm>
            <a:off x="3219780" y="2907886"/>
            <a:ext cx="7350460"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lvl="0" algn="ctr"/>
            <a:r>
              <a:rPr lang="en-US" altLang="zh-CN" sz="3600" b="1" dirty="0">
                <a:solidFill>
                  <a:srgbClr val="F74F4F"/>
                </a:solidFill>
                <a:cs typeface="+mn-ea"/>
                <a:sym typeface="+mn-lt"/>
              </a:rPr>
              <a:t>Khi </a:t>
            </a:r>
            <a:r>
              <a:rPr lang="en-US" altLang="zh-CN" sz="3600" b="1" dirty="0" err="1">
                <a:solidFill>
                  <a:srgbClr val="F74F4F"/>
                </a:solidFill>
                <a:cs typeface="+mn-ea"/>
                <a:sym typeface="+mn-lt"/>
              </a:rPr>
              <a:t>đi</a:t>
            </a:r>
            <a:r>
              <a:rPr lang="en-US" altLang="zh-CN" sz="3600" b="1" dirty="0">
                <a:solidFill>
                  <a:srgbClr val="F74F4F"/>
                </a:solidFill>
                <a:cs typeface="+mn-ea"/>
                <a:sym typeface="+mn-lt"/>
              </a:rPr>
              <a:t> </a:t>
            </a:r>
            <a:r>
              <a:rPr lang="en-US" altLang="zh-CN" sz="3600" b="1" dirty="0" err="1">
                <a:solidFill>
                  <a:srgbClr val="F74F4F"/>
                </a:solidFill>
                <a:cs typeface="+mn-ea"/>
                <a:sym typeface="+mn-lt"/>
              </a:rPr>
              <a:t>ngủ</a:t>
            </a:r>
            <a:r>
              <a:rPr lang="en-US" altLang="zh-CN" sz="3600" b="1" dirty="0">
                <a:solidFill>
                  <a:srgbClr val="F74F4F"/>
                </a:solidFill>
                <a:cs typeface="+mn-ea"/>
                <a:sym typeface="+mn-lt"/>
              </a:rPr>
              <a:t>, </a:t>
            </a:r>
            <a:r>
              <a:rPr lang="en-US" altLang="zh-CN" sz="3600" b="1" dirty="0" err="1">
                <a:solidFill>
                  <a:srgbClr val="F74F4F"/>
                </a:solidFill>
                <a:cs typeface="+mn-ea"/>
                <a:sym typeface="+mn-lt"/>
              </a:rPr>
              <a:t>không</a:t>
            </a:r>
            <a:r>
              <a:rPr lang="en-US" altLang="zh-CN" sz="3600" b="1" dirty="0">
                <a:solidFill>
                  <a:srgbClr val="F74F4F"/>
                </a:solidFill>
                <a:cs typeface="+mn-ea"/>
                <a:sym typeface="+mn-lt"/>
              </a:rPr>
              <a:t> </a:t>
            </a:r>
            <a:r>
              <a:rPr lang="en-US" altLang="zh-CN" sz="3600" b="1" dirty="0" err="1">
                <a:solidFill>
                  <a:srgbClr val="F74F4F"/>
                </a:solidFill>
                <a:cs typeface="+mn-ea"/>
                <a:sym typeface="+mn-lt"/>
              </a:rPr>
              <a:t>nên</a:t>
            </a:r>
            <a:r>
              <a:rPr lang="en-US" altLang="zh-CN" sz="3600" b="1" dirty="0">
                <a:solidFill>
                  <a:srgbClr val="F74F4F"/>
                </a:solidFill>
                <a:cs typeface="+mn-ea"/>
                <a:sym typeface="+mn-lt"/>
              </a:rPr>
              <a:t> </a:t>
            </a:r>
            <a:r>
              <a:rPr lang="en-US" altLang="zh-CN" sz="3600" b="1" dirty="0" err="1">
                <a:solidFill>
                  <a:srgbClr val="F74F4F"/>
                </a:solidFill>
                <a:cs typeface="+mn-ea"/>
                <a:sym typeface="+mn-lt"/>
              </a:rPr>
              <a:t>mặc</a:t>
            </a:r>
            <a:r>
              <a:rPr lang="en-US" altLang="zh-CN" sz="3600" b="1" dirty="0">
                <a:solidFill>
                  <a:srgbClr val="F74F4F"/>
                </a:solidFill>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11" name="12"/>
          <p:cNvPicPr>
            <a:picLocks noChangeAspect="1"/>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911438" y="3838263"/>
            <a:ext cx="616684" cy="795704"/>
          </a:xfrm>
          <a:prstGeom prst="rect">
            <a:avLst/>
          </a:prstGeom>
        </p:spPr>
      </p:pic>
      <p:sp>
        <p:nvSpPr>
          <p:cNvPr id="12" name="13"/>
          <p:cNvSpPr txBox="1"/>
          <p:nvPr/>
        </p:nvSpPr>
        <p:spPr>
          <a:xfrm>
            <a:off x="3775010" y="3999730"/>
            <a:ext cx="643014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đi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chơi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nên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mặc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13" name="14"/>
          <p:cNvPicPr>
            <a:picLocks noChangeAspect="1"/>
          </p:cNvPicPr>
          <p:nvPr/>
        </p:nvPicPr>
        <p:blipFill>
          <a:blip r:embed="rId8"/>
          <a:stretch>
            <a:fillRect/>
          </a:stretch>
        </p:blipFill>
        <p:spPr>
          <a:xfrm>
            <a:off x="2950457" y="4969815"/>
            <a:ext cx="766609" cy="544586"/>
          </a:xfrm>
          <a:prstGeom prst="rect">
            <a:avLst/>
          </a:prstGeom>
        </p:spPr>
      </p:pic>
      <p:sp>
        <p:nvSpPr>
          <p:cNvPr id="14" name="15"/>
          <p:cNvSpPr txBox="1"/>
          <p:nvPr/>
        </p:nvSpPr>
        <p:spPr>
          <a:xfrm>
            <a:off x="3813440" y="5048478"/>
            <a:ext cx="5503492"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đi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bơi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nên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mặc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sp>
        <p:nvSpPr>
          <p:cNvPr id="15" name="TextBox 14">
            <a:extLst>
              <a:ext uri="{FF2B5EF4-FFF2-40B4-BE49-F238E27FC236}">
                <a16:creationId xmlns:a16="http://schemas.microsoft.com/office/drawing/2014/main" id="{24B509AB-CBDD-4149-8D21-00AB98A5C6CC}"/>
              </a:ext>
            </a:extLst>
          </p:cNvPr>
          <p:cNvSpPr txBox="1"/>
          <p:nvPr/>
        </p:nvSpPr>
        <p:spPr>
          <a:xfrm>
            <a:off x="9204720" y="1974435"/>
            <a:ext cx="2731039" cy="584775"/>
          </a:xfrm>
          <a:prstGeom prst="rect">
            <a:avLst/>
          </a:prstGeom>
          <a:noFill/>
        </p:spPr>
        <p:txBody>
          <a:bodyPr wrap="square" rtlCol="0">
            <a:spAutoFit/>
          </a:bodyPr>
          <a:lstStyle/>
          <a:p>
            <a:r>
              <a:rPr lang="en-US" sz="3200" dirty="0" err="1">
                <a:solidFill>
                  <a:srgbClr val="002060"/>
                </a:solidFill>
              </a:rPr>
              <a:t>sạch</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lịch</a:t>
            </a:r>
            <a:r>
              <a:rPr lang="en-US" sz="3200" dirty="0">
                <a:solidFill>
                  <a:srgbClr val="002060"/>
                </a:solidFill>
              </a:rPr>
              <a:t> </a:t>
            </a:r>
            <a:r>
              <a:rPr lang="en-US" sz="3200" dirty="0" err="1">
                <a:solidFill>
                  <a:srgbClr val="002060"/>
                </a:solidFill>
              </a:rPr>
              <a:t>sự</a:t>
            </a:r>
            <a:endParaRPr lang="en-US" sz="3200" dirty="0">
              <a:solidFill>
                <a:srgbClr val="002060"/>
              </a:solidFill>
            </a:endParaRPr>
          </a:p>
        </p:txBody>
      </p:sp>
      <p:sp>
        <p:nvSpPr>
          <p:cNvPr id="16" name="TextBox 15">
            <a:extLst>
              <a:ext uri="{FF2B5EF4-FFF2-40B4-BE49-F238E27FC236}">
                <a16:creationId xmlns:a16="http://schemas.microsoft.com/office/drawing/2014/main" id="{BCF2F6BE-5AFC-4638-A516-8FAFAE528680}"/>
              </a:ext>
            </a:extLst>
          </p:cNvPr>
          <p:cNvSpPr txBox="1"/>
          <p:nvPr/>
        </p:nvSpPr>
        <p:spPr>
          <a:xfrm>
            <a:off x="8839636" y="2811232"/>
            <a:ext cx="2731039" cy="584775"/>
          </a:xfrm>
          <a:prstGeom prst="rect">
            <a:avLst/>
          </a:prstGeom>
          <a:noFill/>
        </p:spPr>
        <p:txBody>
          <a:bodyPr wrap="square" rtlCol="0">
            <a:spAutoFit/>
          </a:bodyPr>
          <a:lstStyle/>
          <a:p>
            <a:r>
              <a:rPr lang="en-US" sz="3200" dirty="0" err="1">
                <a:solidFill>
                  <a:srgbClr val="002060"/>
                </a:solidFill>
              </a:rPr>
              <a:t>quần</a:t>
            </a:r>
            <a:r>
              <a:rPr lang="en-US" sz="3200" dirty="0">
                <a:solidFill>
                  <a:srgbClr val="002060"/>
                </a:solidFill>
              </a:rPr>
              <a:t> </a:t>
            </a:r>
            <a:r>
              <a:rPr lang="en-US" sz="3200" dirty="0" err="1">
                <a:solidFill>
                  <a:srgbClr val="002060"/>
                </a:solidFill>
              </a:rPr>
              <a:t>áo</a:t>
            </a:r>
            <a:r>
              <a:rPr lang="en-US" sz="3200" dirty="0">
                <a:solidFill>
                  <a:srgbClr val="002060"/>
                </a:solidFill>
              </a:rPr>
              <a:t> </a:t>
            </a:r>
            <a:r>
              <a:rPr lang="en-US" sz="3200" dirty="0" err="1">
                <a:solidFill>
                  <a:srgbClr val="002060"/>
                </a:solidFill>
              </a:rPr>
              <a:t>đi</a:t>
            </a:r>
            <a:r>
              <a:rPr lang="en-US" sz="3200" dirty="0">
                <a:solidFill>
                  <a:srgbClr val="002060"/>
                </a:solidFill>
              </a:rPr>
              <a:t> </a:t>
            </a:r>
            <a:r>
              <a:rPr lang="en-US" sz="3200" dirty="0" err="1">
                <a:solidFill>
                  <a:srgbClr val="002060"/>
                </a:solidFill>
              </a:rPr>
              <a:t>học</a:t>
            </a:r>
            <a:endParaRPr lang="en-US" sz="3200" dirty="0">
              <a:solidFill>
                <a:srgbClr val="002060"/>
              </a:solidFill>
            </a:endParaRPr>
          </a:p>
        </p:txBody>
      </p:sp>
      <p:sp>
        <p:nvSpPr>
          <p:cNvPr id="17" name="TextBox 16">
            <a:extLst>
              <a:ext uri="{FF2B5EF4-FFF2-40B4-BE49-F238E27FC236}">
                <a16:creationId xmlns:a16="http://schemas.microsoft.com/office/drawing/2014/main" id="{0DDB4469-2F1C-43F7-9634-07DD6CF3F42F}"/>
              </a:ext>
            </a:extLst>
          </p:cNvPr>
          <p:cNvSpPr txBox="1"/>
          <p:nvPr/>
        </p:nvSpPr>
        <p:spPr>
          <a:xfrm>
            <a:off x="7643930" y="3943727"/>
            <a:ext cx="3786011" cy="584775"/>
          </a:xfrm>
          <a:prstGeom prst="rect">
            <a:avLst/>
          </a:prstGeom>
          <a:noFill/>
        </p:spPr>
        <p:txBody>
          <a:bodyPr wrap="square" rtlCol="0">
            <a:spAutoFit/>
          </a:bodyPr>
          <a:lstStyle/>
          <a:p>
            <a:r>
              <a:rPr lang="en-US" sz="3200" dirty="0" err="1">
                <a:solidFill>
                  <a:srgbClr val="002060"/>
                </a:solidFill>
              </a:rPr>
              <a:t>quần</a:t>
            </a:r>
            <a:r>
              <a:rPr lang="en-US" sz="3200" dirty="0">
                <a:solidFill>
                  <a:srgbClr val="002060"/>
                </a:solidFill>
              </a:rPr>
              <a:t> </a:t>
            </a:r>
            <a:r>
              <a:rPr lang="en-US" sz="3200" dirty="0" err="1">
                <a:solidFill>
                  <a:srgbClr val="002060"/>
                </a:solidFill>
              </a:rPr>
              <a:t>áo</a:t>
            </a:r>
            <a:r>
              <a:rPr lang="en-US" sz="3200" dirty="0">
                <a:solidFill>
                  <a:srgbClr val="002060"/>
                </a:solidFill>
              </a:rPr>
              <a:t> </a:t>
            </a:r>
            <a:r>
              <a:rPr lang="en-US" sz="3200" dirty="0" err="1">
                <a:solidFill>
                  <a:srgbClr val="002060"/>
                </a:solidFill>
              </a:rPr>
              <a:t>thoáng</a:t>
            </a:r>
            <a:r>
              <a:rPr lang="en-US" sz="3200" dirty="0">
                <a:solidFill>
                  <a:srgbClr val="002060"/>
                </a:solidFill>
              </a:rPr>
              <a:t> </a:t>
            </a:r>
            <a:r>
              <a:rPr lang="en-US" sz="3200" dirty="0" err="1">
                <a:solidFill>
                  <a:srgbClr val="002060"/>
                </a:solidFill>
              </a:rPr>
              <a:t>mát</a:t>
            </a:r>
            <a:endParaRPr lang="en-US" sz="3200" dirty="0">
              <a:solidFill>
                <a:srgbClr val="002060"/>
              </a:solidFill>
            </a:endParaRPr>
          </a:p>
        </p:txBody>
      </p:sp>
      <p:sp>
        <p:nvSpPr>
          <p:cNvPr id="18" name="TextBox 17">
            <a:extLst>
              <a:ext uri="{FF2B5EF4-FFF2-40B4-BE49-F238E27FC236}">
                <a16:creationId xmlns:a16="http://schemas.microsoft.com/office/drawing/2014/main" id="{25F6CBB0-A5F6-4296-87AA-7053E9787DF4}"/>
              </a:ext>
            </a:extLst>
          </p:cNvPr>
          <p:cNvSpPr txBox="1"/>
          <p:nvPr/>
        </p:nvSpPr>
        <p:spPr>
          <a:xfrm>
            <a:off x="7505225" y="5054001"/>
            <a:ext cx="2731039" cy="584775"/>
          </a:xfrm>
          <a:prstGeom prst="rect">
            <a:avLst/>
          </a:prstGeom>
          <a:noFill/>
        </p:spPr>
        <p:txBody>
          <a:bodyPr wrap="square" rtlCol="0">
            <a:spAutoFit/>
          </a:bodyPr>
          <a:lstStyle/>
          <a:p>
            <a:r>
              <a:rPr lang="en-US" sz="3200" dirty="0" err="1">
                <a:solidFill>
                  <a:srgbClr val="002060"/>
                </a:solidFill>
              </a:rPr>
              <a:t>đồ</a:t>
            </a:r>
            <a:r>
              <a:rPr lang="en-US" sz="3200" dirty="0">
                <a:solidFill>
                  <a:srgbClr val="002060"/>
                </a:solidFill>
              </a:rPr>
              <a:t> </a:t>
            </a:r>
            <a:r>
              <a:rPr lang="en-US" sz="3200" dirty="0" err="1">
                <a:solidFill>
                  <a:srgbClr val="002060"/>
                </a:solidFill>
              </a:rPr>
              <a:t>bơi</a:t>
            </a:r>
            <a:endParaRPr lang="en-US" sz="3200" dirty="0">
              <a:solidFill>
                <a:srgbClr val="002060"/>
              </a:solidFill>
            </a:endParaRPr>
          </a:p>
        </p:txBody>
      </p:sp>
    </p:spTree>
    <p:extLst>
      <p:ext uri="{BB962C8B-B14F-4D97-AF65-F5344CB8AC3E}">
        <p14:creationId xmlns:p14="http://schemas.microsoft.com/office/powerpoint/2010/main" val="37005121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 calcmode="lin" valueType="num">
                                      <p:cBhvr additive="base">
                                        <p:cTn id="4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 calcmode="lin" valueType="num">
                                      <p:cBhvr additive="base">
                                        <p:cTn id="5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 calcmode="lin" valueType="num">
                                      <p:cBhvr additive="base">
                                        <p:cTn id="5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8">
                                            <p:txEl>
                                              <p:pRg st="0" end="0"/>
                                            </p:txEl>
                                          </p:spTgt>
                                        </p:tgtEl>
                                        <p:attrNameLst>
                                          <p:attrName>style.visibility</p:attrName>
                                        </p:attrNameLst>
                                      </p:cBhvr>
                                      <p:to>
                                        <p:strVal val="visible"/>
                                      </p:to>
                                    </p:set>
                                    <p:anim calcmode="lin" valueType="num">
                                      <p:cBhvr additive="base">
                                        <p:cTn id="64"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701593" y="2008642"/>
            <a:ext cx="8322906" cy="2554545"/>
          </a:xfrm>
          <a:prstGeom prst="rect">
            <a:avLst/>
          </a:prstGeom>
          <a:noFill/>
        </p:spPr>
        <p:txBody>
          <a:bodyPr wrap="square" rtlCol="0">
            <a:spAutoFit/>
          </a:bodyPr>
          <a:lstStyle/>
          <a:p>
            <a:pPr lvl="0" algn="ctr">
              <a:defRPr/>
            </a:pPr>
            <a:r>
              <a:rPr lang="vi-VN" sz="4000">
                <a:solidFill>
                  <a:srgbClr val="FF0000"/>
                </a:solidFill>
                <a:latin typeface="Calibri" panose="020F0502020204030204" pitchFamily="34" charset="0"/>
                <a:cs typeface="Arial" panose="020B0604020202020204" pitchFamily="34" charset="0"/>
              </a:rPr>
              <a:t>Trước khi đi ra ngoài, chúng ta cần giữ vệ sinh cá nhân sạch sẽ, đầu tóc chải gọn gàng, chọn trang phục phù hợp với tính chất hoạt động.</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491946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uLnTx/>
                <a:uFillTx/>
                <a:latin typeface="Arial"/>
                <a:ea typeface="微软雅黑"/>
                <a:cs typeface="+mn-cs"/>
              </a:rPr>
              <a:t>BT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về</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nhà</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20717613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id="{7CB46224-7161-4940-BE99-82083C11CA6E}"/>
              </a:ext>
            </a:extLst>
          </p:cNvPr>
          <p:cNvSpPr txBox="1"/>
          <p:nvPr/>
        </p:nvSpPr>
        <p:spPr>
          <a:xfrm>
            <a:off x="2426454" y="2085392"/>
            <a:ext cx="7495896" cy="2677656"/>
          </a:xfrm>
          <a:prstGeom prst="rect">
            <a:avLst/>
          </a:prstGeom>
          <a:noFill/>
        </p:spPr>
        <p:txBody>
          <a:bodyPr wrap="square" rtlCol="0">
            <a:spAutoFit/>
          </a:bodyPr>
          <a:lstStyle/>
          <a:p>
            <a:pPr lvl="0" algn="ctr" defTabSz="914377">
              <a:defRPr/>
            </a:pPr>
            <a:r>
              <a:rPr lang="vi-VN" sz="4200" b="1">
                <a:solidFill>
                  <a:srgbClr val="FFFF00"/>
                </a:solidFill>
                <a:effectLst>
                  <a:outerShdw blurRad="38100" dist="38100" dir="2700000" algn="tl">
                    <a:srgbClr val="000000">
                      <a:alpha val="43137"/>
                    </a:srgbClr>
                  </a:outerShdw>
                </a:effectLst>
                <a:latin typeface="Calibri" panose="020F0502020204030204"/>
                <a:cs typeface="iCiel Cucho" pitchFamily="50" charset="0"/>
              </a:rPr>
              <a:t>Về nhà em hãy cắt móng chân, móng tay theo hướng dẫn của cha mẹ và tự chuẩn bị quần áo, giầy dép trước khi đi học.</a:t>
            </a:r>
            <a:endParaRPr kumimoji="0" lang="en-US" sz="4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extLst>
      <p:ext uri="{BB962C8B-B14F-4D97-AF65-F5344CB8AC3E}">
        <p14:creationId xmlns:p14="http://schemas.microsoft.com/office/powerpoint/2010/main" val="40237475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80">
                                          <p:stCondLst>
                                            <p:cond delay="0"/>
                                          </p:stCondLst>
                                        </p:cTn>
                                        <p:tgtEl>
                                          <p:spTgt spid="16"/>
                                        </p:tgtEl>
                                      </p:cBhvr>
                                    </p:animEffect>
                                    <p:anim calcmode="lin" valueType="num">
                                      <p:cBhvr>
                                        <p:cTn id="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5" dur="26">
                                          <p:stCondLst>
                                            <p:cond delay="650"/>
                                          </p:stCondLst>
                                        </p:cTn>
                                        <p:tgtEl>
                                          <p:spTgt spid="16"/>
                                        </p:tgtEl>
                                      </p:cBhvr>
                                      <p:to x="100000" y="60000"/>
                                    </p:animScale>
                                    <p:animScale>
                                      <p:cBhvr>
                                        <p:cTn id="76" dur="166" decel="50000">
                                          <p:stCondLst>
                                            <p:cond delay="676"/>
                                          </p:stCondLst>
                                        </p:cTn>
                                        <p:tgtEl>
                                          <p:spTgt spid="16"/>
                                        </p:tgtEl>
                                      </p:cBhvr>
                                      <p:to x="100000" y="100000"/>
                                    </p:animScale>
                                    <p:animScale>
                                      <p:cBhvr>
                                        <p:cTn id="77" dur="26">
                                          <p:stCondLst>
                                            <p:cond delay="1312"/>
                                          </p:stCondLst>
                                        </p:cTn>
                                        <p:tgtEl>
                                          <p:spTgt spid="16"/>
                                        </p:tgtEl>
                                      </p:cBhvr>
                                      <p:to x="100000" y="80000"/>
                                    </p:animScale>
                                    <p:animScale>
                                      <p:cBhvr>
                                        <p:cTn id="78" dur="166" decel="50000">
                                          <p:stCondLst>
                                            <p:cond delay="1338"/>
                                          </p:stCondLst>
                                        </p:cTn>
                                        <p:tgtEl>
                                          <p:spTgt spid="16"/>
                                        </p:tgtEl>
                                      </p:cBhvr>
                                      <p:to x="100000" y="100000"/>
                                    </p:animScale>
                                    <p:animScale>
                                      <p:cBhvr>
                                        <p:cTn id="79" dur="26">
                                          <p:stCondLst>
                                            <p:cond delay="1642"/>
                                          </p:stCondLst>
                                        </p:cTn>
                                        <p:tgtEl>
                                          <p:spTgt spid="16"/>
                                        </p:tgtEl>
                                      </p:cBhvr>
                                      <p:to x="100000" y="90000"/>
                                    </p:animScale>
                                    <p:animScale>
                                      <p:cBhvr>
                                        <p:cTn id="80" dur="166" decel="50000">
                                          <p:stCondLst>
                                            <p:cond delay="1668"/>
                                          </p:stCondLst>
                                        </p:cTn>
                                        <p:tgtEl>
                                          <p:spTgt spid="16"/>
                                        </p:tgtEl>
                                      </p:cBhvr>
                                      <p:to x="100000" y="100000"/>
                                    </p:animScale>
                                    <p:animScale>
                                      <p:cBhvr>
                                        <p:cTn id="81" dur="26">
                                          <p:stCondLst>
                                            <p:cond delay="1808"/>
                                          </p:stCondLst>
                                        </p:cTn>
                                        <p:tgtEl>
                                          <p:spTgt spid="16"/>
                                        </p:tgtEl>
                                      </p:cBhvr>
                                      <p:to x="100000" y="95000"/>
                                    </p:animScale>
                                    <p:animScale>
                                      <p:cBhvr>
                                        <p:cTn id="8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spTree>
    <p:extLst>
      <p:ext uri="{BB962C8B-B14F-4D97-AF65-F5344CB8AC3E}">
        <p14:creationId xmlns:p14="http://schemas.microsoft.com/office/powerpoint/2010/main" val="33440945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
            <a:ext cx="12192000" cy="6903157"/>
          </a:xfrm>
          <a:prstGeom prst="rect">
            <a:avLst/>
          </a:prstGeom>
        </p:spPr>
      </p:pic>
      <p:sp>
        <p:nvSpPr>
          <p:cNvPr id="2" name="矩形 1"/>
          <p:cNvSpPr/>
          <p:nvPr/>
        </p:nvSpPr>
        <p:spPr>
          <a:xfrm>
            <a:off x="810228" y="1312498"/>
            <a:ext cx="10686372" cy="152140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707">
              <a:solidFill>
                <a:prstClr val="white"/>
              </a:solidFill>
              <a:latin typeface="微软雅黑"/>
              <a:ea typeface="微软雅黑"/>
              <a:cs typeface="+mn-ea"/>
              <a:sym typeface="+mn-lt"/>
            </a:endParaRPr>
          </a:p>
        </p:txBody>
      </p:sp>
      <p:sp>
        <p:nvSpPr>
          <p:cNvPr id="6" name="文本框 8"/>
          <p:cNvSpPr txBox="1"/>
          <p:nvPr/>
        </p:nvSpPr>
        <p:spPr>
          <a:xfrm>
            <a:off x="1248528" y="1568084"/>
            <a:ext cx="10009112" cy="1061000"/>
          </a:xfrm>
          <a:prstGeom prst="rect">
            <a:avLst/>
          </a:prstGeom>
          <a:noFill/>
          <a:ln>
            <a:noFill/>
          </a:ln>
        </p:spPr>
        <p:txBody>
          <a:bodyPr wrap="square" lIns="0" tIns="0" rIns="0" bIns="0" anchor="ctr" anchorCtr="1">
            <a:noAutofit/>
          </a:bodyPr>
          <a:lstStyle/>
          <a:p>
            <a:pPr algn="ctr" defTabSz="914277">
              <a:defRPr/>
            </a:pPr>
            <a:r>
              <a:rPr lang="en-US" altLang="zh-CN" sz="6637" b="1" kern="0" dirty="0" err="1">
                <a:solidFill>
                  <a:prstClr val="white"/>
                </a:solidFill>
                <a:latin typeface="Calibri" panose="020F0502020204030204" pitchFamily="34" charset="0"/>
                <a:ea typeface="微软雅黑"/>
                <a:cs typeface="+mn-ea"/>
                <a:sym typeface="+mn-lt"/>
              </a:rPr>
              <a:t>Bài</a:t>
            </a:r>
            <a:r>
              <a:rPr lang="en-US" altLang="zh-CN" sz="6637" b="1" kern="0" dirty="0">
                <a:solidFill>
                  <a:prstClr val="white"/>
                </a:solidFill>
                <a:latin typeface="Calibri" panose="020F0502020204030204" pitchFamily="34" charset="0"/>
                <a:ea typeface="微软雅黑"/>
                <a:cs typeface="+mn-ea"/>
                <a:sym typeface="+mn-lt"/>
              </a:rPr>
              <a:t> 16: </a:t>
            </a:r>
            <a:r>
              <a:rPr lang="en-US" altLang="zh-CN" sz="6637" b="1" kern="0" dirty="0" err="1">
                <a:solidFill>
                  <a:prstClr val="white"/>
                </a:solidFill>
                <a:latin typeface="Calibri" panose="020F0502020204030204" pitchFamily="34" charset="0"/>
                <a:ea typeface="微软雅黑"/>
                <a:cs typeface="+mn-ea"/>
                <a:sym typeface="+mn-lt"/>
              </a:rPr>
              <a:t>Lựa</a:t>
            </a:r>
            <a:r>
              <a:rPr lang="en-US" altLang="zh-CN" sz="6637" b="1" kern="0" dirty="0">
                <a:solidFill>
                  <a:prstClr val="white"/>
                </a:solidFill>
                <a:latin typeface="Calibri" panose="020F0502020204030204" pitchFamily="34" charset="0"/>
                <a:ea typeface="微软雅黑"/>
                <a:cs typeface="+mn-ea"/>
                <a:sym typeface="+mn-lt"/>
              </a:rPr>
              <a:t> </a:t>
            </a:r>
            <a:r>
              <a:rPr lang="en-US" altLang="zh-CN" sz="6637" b="1" kern="0" dirty="0" err="1">
                <a:solidFill>
                  <a:prstClr val="white"/>
                </a:solidFill>
                <a:latin typeface="Calibri" panose="020F0502020204030204" pitchFamily="34" charset="0"/>
                <a:ea typeface="微软雅黑"/>
                <a:cs typeface="+mn-ea"/>
                <a:sym typeface="+mn-lt"/>
              </a:rPr>
              <a:t>chọn</a:t>
            </a:r>
            <a:r>
              <a:rPr lang="en-US" altLang="zh-CN" sz="6637" b="1" kern="0" dirty="0">
                <a:solidFill>
                  <a:prstClr val="white"/>
                </a:solidFill>
                <a:latin typeface="Calibri" panose="020F0502020204030204" pitchFamily="34" charset="0"/>
                <a:ea typeface="微软雅黑"/>
                <a:cs typeface="+mn-ea"/>
                <a:sym typeface="+mn-lt"/>
              </a:rPr>
              <a:t> </a:t>
            </a:r>
            <a:r>
              <a:rPr lang="en-US" altLang="zh-CN" sz="6637" b="1" kern="0" dirty="0" err="1">
                <a:solidFill>
                  <a:prstClr val="white"/>
                </a:solidFill>
                <a:latin typeface="Calibri" panose="020F0502020204030204" pitchFamily="34" charset="0"/>
                <a:ea typeface="微软雅黑"/>
                <a:cs typeface="+mn-ea"/>
                <a:sym typeface="+mn-lt"/>
              </a:rPr>
              <a:t>trang</a:t>
            </a:r>
            <a:r>
              <a:rPr lang="en-US" altLang="zh-CN" sz="6637" b="1" kern="0" dirty="0">
                <a:solidFill>
                  <a:prstClr val="white"/>
                </a:solidFill>
                <a:latin typeface="Calibri" panose="020F0502020204030204" pitchFamily="34" charset="0"/>
                <a:ea typeface="微软雅黑"/>
                <a:cs typeface="+mn-ea"/>
                <a:sym typeface="+mn-lt"/>
              </a:rPr>
              <a:t> </a:t>
            </a:r>
            <a:r>
              <a:rPr lang="en-US" altLang="zh-CN" sz="6637" b="1" kern="0" dirty="0" err="1">
                <a:solidFill>
                  <a:prstClr val="white"/>
                </a:solidFill>
                <a:latin typeface="Calibri" panose="020F0502020204030204" pitchFamily="34" charset="0"/>
                <a:ea typeface="微软雅黑"/>
                <a:cs typeface="+mn-ea"/>
                <a:sym typeface="+mn-lt"/>
              </a:rPr>
              <a:t>phục</a:t>
            </a:r>
            <a:endParaRPr lang="zh-CN" altLang="en-US" sz="6637" b="1" kern="0" dirty="0">
              <a:solidFill>
                <a:prstClr val="white"/>
              </a:solidFill>
              <a:latin typeface="Calibri" panose="020F0502020204030204" pitchFamily="34" charset="0"/>
              <a:ea typeface="微软雅黑"/>
              <a:cs typeface="+mn-ea"/>
              <a:sym typeface="+mn-lt"/>
            </a:endParaRPr>
          </a:p>
        </p:txBody>
      </p:sp>
    </p:spTree>
    <p:extLst>
      <p:ext uri="{BB962C8B-B14F-4D97-AF65-F5344CB8AC3E}">
        <p14:creationId xmlns:p14="http://schemas.microsoft.com/office/powerpoint/2010/main" val="32000678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Khởi</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động</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40239989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Bài 16">
            <a:hlinkClick r:id="" action="ppaction://media"/>
            <a:extLst>
              <a:ext uri="{FF2B5EF4-FFF2-40B4-BE49-F238E27FC236}">
                <a16:creationId xmlns:a16="http://schemas.microsoft.com/office/drawing/2014/main" id="{3E3C2592-B60F-4CAE-992D-D826A25CCFC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0894" y="139457"/>
            <a:ext cx="11734800" cy="6600825"/>
          </a:xfrm>
          <a:prstGeom prst="rect">
            <a:avLst/>
          </a:prstGeom>
        </p:spPr>
      </p:pic>
    </p:spTree>
    <p:extLst>
      <p:ext uri="{BB962C8B-B14F-4D97-AF65-F5344CB8AC3E}">
        <p14:creationId xmlns:p14="http://schemas.microsoft.com/office/powerpoint/2010/main" val="17458129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H:\ppt\素材包\边框-1\956e9d60f655100a844a557877f1ce05.png">
            <a:extLst>
              <a:ext uri="{FF2B5EF4-FFF2-40B4-BE49-F238E27FC236}">
                <a16:creationId xmlns:a16="http://schemas.microsoft.com/office/drawing/2014/main" id="{3A16D57E-B29A-46FF-A3D5-8A244D106C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57350" y="908408"/>
            <a:ext cx="9381490" cy="5041184"/>
          </a:xfrm>
          <a:prstGeom prst="rect">
            <a:avLst/>
          </a:prstGeom>
          <a:noFill/>
          <a:ln>
            <a:noFill/>
          </a:ln>
        </p:spPr>
      </p:pic>
      <p:sp>
        <p:nvSpPr>
          <p:cNvPr id="3" name="TextBox 2">
            <a:extLst>
              <a:ext uri="{FF2B5EF4-FFF2-40B4-BE49-F238E27FC236}">
                <a16:creationId xmlns:a16="http://schemas.microsoft.com/office/drawing/2014/main" id="{FC19AC50-8416-4BE7-84DC-C6DCC953E1B6}"/>
              </a:ext>
            </a:extLst>
          </p:cNvPr>
          <p:cNvSpPr txBox="1"/>
          <p:nvPr/>
        </p:nvSpPr>
        <p:spPr>
          <a:xfrm>
            <a:off x="2399030" y="2376377"/>
            <a:ext cx="78981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noProof="0" dirty="0">
                <a:solidFill>
                  <a:srgbClr val="0070C0"/>
                </a:solidFill>
                <a:latin typeface="Calibri" panose="020F0502020204030204" pitchFamily="34" charset="0"/>
                <a:ea typeface="微软雅黑"/>
              </a:rPr>
              <a:t>Ở </a:t>
            </a:r>
            <a:r>
              <a:rPr lang="en-US" sz="4000" noProof="0" dirty="0" err="1">
                <a:solidFill>
                  <a:srgbClr val="0070C0"/>
                </a:solidFill>
                <a:latin typeface="Calibri" panose="020F0502020204030204" pitchFamily="34" charset="0"/>
                <a:ea typeface="微软雅黑"/>
              </a:rPr>
              <a:t>nhà</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em</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đã</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tự</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biết</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lựa</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chọn</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trang</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phục</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và</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tự</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mặc</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quần</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áo</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chưa</a:t>
            </a:r>
            <a:r>
              <a:rPr lang="en-US" sz="4000" noProof="0" dirty="0">
                <a:solidFill>
                  <a:srgbClr val="0070C0"/>
                </a:solidFill>
                <a:latin typeface="Calibri" panose="020F0502020204030204" pitchFamily="34" charset="0"/>
                <a:ea typeface="微软雅黑"/>
              </a:rPr>
              <a:t>?</a:t>
            </a:r>
            <a:endParaRPr kumimoji="0" lang="en-US" sz="4000" b="0" i="0" u="none" strike="noStrike" kern="1200" cap="none" spc="0" normalizeH="0" baseline="0" noProof="0" dirty="0">
              <a:ln>
                <a:noFill/>
              </a:ln>
              <a:solidFill>
                <a:srgbClr val="0070C0"/>
              </a:solidFill>
              <a:effectLst/>
              <a:uLnTx/>
              <a:uFillTx/>
              <a:latin typeface="Calibri" panose="020F0502020204030204" pitchFamily="34" charset="0"/>
              <a:ea typeface="微软雅黑"/>
            </a:endParaRPr>
          </a:p>
        </p:txBody>
      </p:sp>
    </p:spTree>
    <p:extLst>
      <p:ext uri="{BB962C8B-B14F-4D97-AF65-F5344CB8AC3E}">
        <p14:creationId xmlns:p14="http://schemas.microsoft.com/office/powerpoint/2010/main" val="24068358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gtEl>
                                        <p:attrNameLst>
                                          <p:attrName>style.color</p:attrName>
                                        </p:attrNameLst>
                                      </p:cBhvr>
                                      <p:to>
                                        <p:clrVal>
                                          <a:schemeClr val="accent2"/>
                                        </p:clrVal>
                                      </p:to>
                                    </p:set>
                                    <p:set>
                                      <p:cBhvr>
                                        <p:cTn id="7" dur="500" fill="hold"/>
                                        <p:tgtEl>
                                          <p:spTgt spid="3"/>
                                        </p:tgtEl>
                                        <p:attrNameLst>
                                          <p:attrName>fillcolor</p:attrName>
                                        </p:attrNameLst>
                                      </p:cBhvr>
                                      <p:to>
                                        <p:clrVal>
                                          <a:schemeClr val="accent2"/>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Khám</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phá</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3417738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0A73F3-E465-4D1C-901A-974D084DA6E3}"/>
              </a:ext>
            </a:extLst>
          </p:cNvPr>
          <p:cNvSpPr txBox="1"/>
          <p:nvPr/>
        </p:nvSpPr>
        <p:spPr>
          <a:xfrm>
            <a:off x="331470" y="171450"/>
            <a:ext cx="10949940" cy="600164"/>
          </a:xfrm>
          <a:prstGeom prst="rect">
            <a:avLst/>
          </a:prstGeom>
          <a:noFill/>
        </p:spPr>
        <p:txBody>
          <a:bodyPr wrap="square" rtlCol="0">
            <a:spAutoFit/>
          </a:bodyPr>
          <a:lstStyle/>
          <a:p>
            <a:r>
              <a:rPr lang="en-US" sz="3300" dirty="0">
                <a:highlight>
                  <a:srgbClr val="FFFF00"/>
                </a:highlight>
                <a:latin typeface="Calibri" panose="020F0502020204030204" pitchFamily="34" charset="0"/>
              </a:rPr>
              <a:t>2.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Lựa</a:t>
            </a:r>
            <a:r>
              <a:rPr lang="en-US" sz="33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chọn</a:t>
            </a:r>
            <a:r>
              <a:rPr lang="en-US" sz="33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trang</a:t>
            </a:r>
            <a:r>
              <a:rPr lang="en-US" sz="33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phục</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phù</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hợp</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với</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các</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hoạt</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động</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dưới</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đây</a:t>
            </a:r>
            <a:endParaRPr lang="en-US" sz="33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7AC6DD1-3DC0-444B-8078-ED0A3925D968}"/>
              </a:ext>
            </a:extLst>
          </p:cNvPr>
          <p:cNvPicPr>
            <a:picLocks noChangeAspect="1"/>
          </p:cNvPicPr>
          <p:nvPr/>
        </p:nvPicPr>
        <p:blipFill>
          <a:blip r:embed="rId4"/>
          <a:stretch>
            <a:fillRect/>
          </a:stretch>
        </p:blipFill>
        <p:spPr>
          <a:xfrm>
            <a:off x="331470" y="1367605"/>
            <a:ext cx="3859324" cy="3067235"/>
          </a:xfrm>
          <a:prstGeom prst="rect">
            <a:avLst/>
          </a:prstGeom>
        </p:spPr>
      </p:pic>
      <p:pic>
        <p:nvPicPr>
          <p:cNvPr id="7" name="Picture 6">
            <a:extLst>
              <a:ext uri="{FF2B5EF4-FFF2-40B4-BE49-F238E27FC236}">
                <a16:creationId xmlns:a16="http://schemas.microsoft.com/office/drawing/2014/main" id="{3A9C7F20-D4FD-4596-A6BC-57E95B9FFA6C}"/>
              </a:ext>
            </a:extLst>
          </p:cNvPr>
          <p:cNvPicPr>
            <a:picLocks noChangeAspect="1"/>
          </p:cNvPicPr>
          <p:nvPr/>
        </p:nvPicPr>
        <p:blipFill>
          <a:blip r:embed="rId5"/>
          <a:stretch>
            <a:fillRect/>
          </a:stretch>
        </p:blipFill>
        <p:spPr>
          <a:xfrm>
            <a:off x="4344355" y="1367605"/>
            <a:ext cx="3572825" cy="3067236"/>
          </a:xfrm>
          <a:prstGeom prst="rect">
            <a:avLst/>
          </a:prstGeom>
        </p:spPr>
      </p:pic>
      <p:pic>
        <p:nvPicPr>
          <p:cNvPr id="9" name="Picture 8">
            <a:extLst>
              <a:ext uri="{FF2B5EF4-FFF2-40B4-BE49-F238E27FC236}">
                <a16:creationId xmlns:a16="http://schemas.microsoft.com/office/drawing/2014/main" id="{713DE2FE-A982-4523-860B-E4C0DF69F915}"/>
              </a:ext>
            </a:extLst>
          </p:cNvPr>
          <p:cNvPicPr>
            <a:picLocks noChangeAspect="1"/>
          </p:cNvPicPr>
          <p:nvPr/>
        </p:nvPicPr>
        <p:blipFill>
          <a:blip r:embed="rId6"/>
          <a:stretch>
            <a:fillRect/>
          </a:stretch>
        </p:blipFill>
        <p:spPr>
          <a:xfrm>
            <a:off x="8144738" y="1508760"/>
            <a:ext cx="3572825" cy="2813995"/>
          </a:xfrm>
          <a:prstGeom prst="rect">
            <a:avLst/>
          </a:prstGeom>
        </p:spPr>
      </p:pic>
      <p:sp>
        <p:nvSpPr>
          <p:cNvPr id="10" name="Rectangle: Rounded Corners 9">
            <a:extLst>
              <a:ext uri="{FF2B5EF4-FFF2-40B4-BE49-F238E27FC236}">
                <a16:creationId xmlns:a16="http://schemas.microsoft.com/office/drawing/2014/main" id="{72E97500-B9F7-4E88-A84F-7A735897B978}"/>
              </a:ext>
            </a:extLst>
          </p:cNvPr>
          <p:cNvSpPr/>
          <p:nvPr/>
        </p:nvSpPr>
        <p:spPr>
          <a:xfrm>
            <a:off x="331470" y="47205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áo</a:t>
            </a:r>
            <a:r>
              <a:rPr lang="en-US" sz="3200" dirty="0">
                <a:latin typeface="Calibri" panose="020F0502020204030204" pitchFamily="34" charset="0"/>
              </a:rPr>
              <a:t> </a:t>
            </a:r>
            <a:r>
              <a:rPr lang="en-US" sz="3200" dirty="0" err="1">
                <a:latin typeface="Calibri" panose="020F0502020204030204" pitchFamily="34" charset="0"/>
              </a:rPr>
              <a:t>thun</a:t>
            </a:r>
            <a:r>
              <a:rPr lang="en-US" sz="3200" dirty="0">
                <a:latin typeface="Calibri" panose="020F0502020204030204" pitchFamily="34" charset="0"/>
              </a:rPr>
              <a:t> </a:t>
            </a:r>
            <a:r>
              <a:rPr lang="en-US" sz="3200" dirty="0" err="1">
                <a:latin typeface="Calibri" panose="020F0502020204030204" pitchFamily="34" charset="0"/>
              </a:rPr>
              <a:t>và</a:t>
            </a:r>
            <a:r>
              <a:rPr lang="en-US" sz="3200" dirty="0">
                <a:latin typeface="Calibri" panose="020F0502020204030204" pitchFamily="34" charset="0"/>
              </a:rPr>
              <a:t> </a:t>
            </a:r>
            <a:r>
              <a:rPr lang="en-US" sz="3200" dirty="0" err="1">
                <a:latin typeface="Calibri" panose="020F0502020204030204" pitchFamily="34" charset="0"/>
              </a:rPr>
              <a:t>quần</a:t>
            </a:r>
            <a:r>
              <a:rPr lang="en-US" sz="3200" dirty="0">
                <a:latin typeface="Calibri" panose="020F0502020204030204" pitchFamily="34" charset="0"/>
              </a:rPr>
              <a:t> </a:t>
            </a:r>
            <a:r>
              <a:rPr lang="en-US" sz="3200" dirty="0" err="1">
                <a:latin typeface="Calibri" panose="020F0502020204030204" pitchFamily="34" charset="0"/>
              </a:rPr>
              <a:t>đùi</a:t>
            </a:r>
            <a:r>
              <a:rPr lang="en-US" sz="3200" dirty="0">
                <a:latin typeface="Calibri" panose="020F0502020204030204" pitchFamily="34" charset="0"/>
              </a:rPr>
              <a:t>, </a:t>
            </a:r>
            <a:r>
              <a:rPr lang="en-US" sz="3200" dirty="0" err="1">
                <a:latin typeface="Calibri" panose="020F0502020204030204" pitchFamily="34" charset="0"/>
              </a:rPr>
              <a:t>chất</a:t>
            </a:r>
            <a:r>
              <a:rPr lang="en-US" sz="3200" dirty="0">
                <a:latin typeface="Calibri" panose="020F0502020204030204" pitchFamily="34" charset="0"/>
              </a:rPr>
              <a:t> </a:t>
            </a:r>
            <a:r>
              <a:rPr lang="en-US" sz="3200" dirty="0" err="1">
                <a:latin typeface="Calibri" panose="020F0502020204030204" pitchFamily="34" charset="0"/>
              </a:rPr>
              <a:t>liệu</a:t>
            </a:r>
            <a:r>
              <a:rPr lang="en-US" sz="3200" dirty="0">
                <a:latin typeface="Calibri" panose="020F0502020204030204" pitchFamily="34" charset="0"/>
              </a:rPr>
              <a:t> </a:t>
            </a:r>
            <a:r>
              <a:rPr lang="en-US" sz="3200" dirty="0" err="1">
                <a:latin typeface="Calibri" panose="020F0502020204030204" pitchFamily="34" charset="0"/>
              </a:rPr>
              <a:t>rộng</a:t>
            </a:r>
            <a:r>
              <a:rPr lang="en-US" sz="3200" dirty="0">
                <a:latin typeface="Calibri" panose="020F0502020204030204" pitchFamily="34" charset="0"/>
              </a:rPr>
              <a:t> </a:t>
            </a:r>
            <a:r>
              <a:rPr lang="en-US" sz="3200" dirty="0" err="1">
                <a:latin typeface="Calibri" panose="020F0502020204030204" pitchFamily="34" charset="0"/>
              </a:rPr>
              <a:t>rãi</a:t>
            </a:r>
            <a:r>
              <a:rPr lang="en-US" sz="3200" dirty="0">
                <a:latin typeface="Calibri" panose="020F0502020204030204" pitchFamily="34" charset="0"/>
              </a:rPr>
              <a:t> </a:t>
            </a:r>
            <a:r>
              <a:rPr lang="en-US" sz="3200" dirty="0" err="1">
                <a:latin typeface="Calibri" panose="020F0502020204030204" pitchFamily="34" charset="0"/>
              </a:rPr>
              <a:t>thoáng</a:t>
            </a:r>
            <a:r>
              <a:rPr lang="en-US" sz="3200" dirty="0">
                <a:latin typeface="Calibri" panose="020F0502020204030204" pitchFamily="34" charset="0"/>
              </a:rPr>
              <a:t> </a:t>
            </a:r>
            <a:r>
              <a:rPr lang="en-US" sz="3200" dirty="0" err="1">
                <a:latin typeface="Calibri" panose="020F0502020204030204" pitchFamily="34" charset="0"/>
              </a:rPr>
              <a:t>mát</a:t>
            </a:r>
            <a:endParaRPr lang="en-US" sz="3200" dirty="0">
              <a:latin typeface="Calibri" panose="020F0502020204030204" pitchFamily="34" charset="0"/>
            </a:endParaRPr>
          </a:p>
        </p:txBody>
      </p:sp>
      <p:sp>
        <p:nvSpPr>
          <p:cNvPr id="11" name="Rectangle: Rounded Corners 10">
            <a:extLst>
              <a:ext uri="{FF2B5EF4-FFF2-40B4-BE49-F238E27FC236}">
                <a16:creationId xmlns:a16="http://schemas.microsoft.com/office/drawing/2014/main" id="{D9D24DF6-7B8A-4901-9CEB-A1CEBB3F4089}"/>
              </a:ext>
            </a:extLst>
          </p:cNvPr>
          <p:cNvSpPr/>
          <p:nvPr/>
        </p:nvSpPr>
        <p:spPr>
          <a:xfrm>
            <a:off x="4491990" y="474173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quần</a:t>
            </a:r>
            <a:r>
              <a:rPr lang="en-US" sz="3200" dirty="0">
                <a:latin typeface="Calibri" panose="020F0502020204030204" pitchFamily="34" charset="0"/>
              </a:rPr>
              <a:t> </a:t>
            </a:r>
            <a:r>
              <a:rPr lang="en-US" sz="3200" dirty="0" err="1">
                <a:latin typeface="Calibri" panose="020F0502020204030204" pitchFamily="34" charset="0"/>
              </a:rPr>
              <a:t>áo</a:t>
            </a:r>
            <a:r>
              <a:rPr lang="en-US" sz="3200" dirty="0">
                <a:latin typeface="Calibri" panose="020F0502020204030204" pitchFamily="34" charset="0"/>
              </a:rPr>
              <a:t> </a:t>
            </a:r>
            <a:r>
              <a:rPr lang="en-US" sz="3200" dirty="0" err="1">
                <a:latin typeface="Calibri" panose="020F0502020204030204" pitchFamily="34" charset="0"/>
              </a:rPr>
              <a:t>đẹp</a:t>
            </a:r>
            <a:r>
              <a:rPr lang="en-US" sz="3200" dirty="0">
                <a:latin typeface="Calibri" panose="020F0502020204030204" pitchFamily="34" charset="0"/>
              </a:rPr>
              <a:t>, </a:t>
            </a:r>
            <a:r>
              <a:rPr lang="en-US" sz="3200" dirty="0" err="1">
                <a:latin typeface="Calibri" panose="020F0502020204030204" pitchFamily="34" charset="0"/>
              </a:rPr>
              <a:t>lịch</a:t>
            </a:r>
            <a:r>
              <a:rPr lang="en-US" sz="3200" dirty="0">
                <a:latin typeface="Calibri" panose="020F0502020204030204" pitchFamily="34" charset="0"/>
              </a:rPr>
              <a:t> </a:t>
            </a:r>
            <a:r>
              <a:rPr lang="en-US" sz="3200" dirty="0" err="1">
                <a:latin typeface="Calibri" panose="020F0502020204030204" pitchFamily="34" charset="0"/>
              </a:rPr>
              <a:t>sự</a:t>
            </a:r>
            <a:r>
              <a:rPr lang="en-US" sz="3200" dirty="0">
                <a:latin typeface="Calibri" panose="020F0502020204030204" pitchFamily="34" charset="0"/>
              </a:rPr>
              <a:t>.</a:t>
            </a:r>
          </a:p>
        </p:txBody>
      </p:sp>
      <p:sp>
        <p:nvSpPr>
          <p:cNvPr id="12" name="Rectangle: Rounded Corners 11">
            <a:extLst>
              <a:ext uri="{FF2B5EF4-FFF2-40B4-BE49-F238E27FC236}">
                <a16:creationId xmlns:a16="http://schemas.microsoft.com/office/drawing/2014/main" id="{48EF7A11-3BBA-46D5-8EBE-ACD66DE9C6D4}"/>
              </a:ext>
            </a:extLst>
          </p:cNvPr>
          <p:cNvSpPr/>
          <p:nvPr/>
        </p:nvSpPr>
        <p:spPr>
          <a:xfrm>
            <a:off x="8526780" y="46942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thoái</a:t>
            </a:r>
            <a:r>
              <a:rPr lang="en-US" sz="3200" dirty="0">
                <a:latin typeface="Calibri" panose="020F0502020204030204" pitchFamily="34" charset="0"/>
              </a:rPr>
              <a:t> </a:t>
            </a:r>
            <a:r>
              <a:rPr lang="en-US" sz="3200" dirty="0" err="1">
                <a:latin typeface="Calibri" panose="020F0502020204030204" pitchFamily="34" charset="0"/>
              </a:rPr>
              <a:t>mái</a:t>
            </a:r>
            <a:r>
              <a:rPr lang="en-US" sz="3200" dirty="0">
                <a:latin typeface="Calibri" panose="020F0502020204030204" pitchFamily="34" charset="0"/>
              </a:rPr>
              <a:t>, co </a:t>
            </a:r>
            <a:r>
              <a:rPr lang="en-US" sz="3200" dirty="0" err="1">
                <a:latin typeface="Calibri" panose="020F0502020204030204" pitchFamily="34" charset="0"/>
              </a:rPr>
              <a:t>giãn</a:t>
            </a:r>
            <a:r>
              <a:rPr lang="en-US" sz="3200" dirty="0">
                <a:latin typeface="Calibri" panose="020F0502020204030204" pitchFamily="34" charset="0"/>
              </a:rPr>
              <a:t>.</a:t>
            </a:r>
          </a:p>
        </p:txBody>
      </p:sp>
    </p:spTree>
    <p:extLst>
      <p:ext uri="{BB962C8B-B14F-4D97-AF65-F5344CB8AC3E}">
        <p14:creationId xmlns:p14="http://schemas.microsoft.com/office/powerpoint/2010/main" val="708875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EE78EEE5-0060-4590-BC60-AB7273D831C5}"/>
              </a:ext>
            </a:extLst>
          </p:cNvPr>
          <p:cNvSpPr/>
          <p:nvPr/>
        </p:nvSpPr>
        <p:spPr>
          <a:xfrm>
            <a:off x="1816608" y="2021139"/>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ngày</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cuối</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tuần</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thường</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gì</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 name="Thought Bubble: Cloud 3">
            <a:extLst>
              <a:ext uri="{FF2B5EF4-FFF2-40B4-BE49-F238E27FC236}">
                <a16:creationId xmlns:a16="http://schemas.microsoft.com/office/drawing/2014/main" id="{52A32CE9-A1D6-44E9-A9FC-98DF99414924}"/>
              </a:ext>
            </a:extLst>
          </p:cNvPr>
          <p:cNvSpPr/>
          <p:nvPr/>
        </p:nvSpPr>
        <p:spPr>
          <a:xfrm>
            <a:off x="1816608" y="2021138"/>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Những việc</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gì em thường xuyên tự làm không cần ai nhắc?</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hought Bubble: Cloud 4">
            <a:extLst>
              <a:ext uri="{FF2B5EF4-FFF2-40B4-BE49-F238E27FC236}">
                <a16:creationId xmlns:a16="http://schemas.microsoft.com/office/drawing/2014/main" id="{8592D197-DF44-45E6-8B4E-027BBC004445}"/>
              </a:ext>
            </a:extLst>
          </p:cNvPr>
          <p:cNvSpPr/>
          <p:nvPr/>
        </p:nvSpPr>
        <p:spPr>
          <a:xfrm>
            <a:off x="1816608" y="1615441"/>
            <a:ext cx="8461248" cy="3627118"/>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vi-VN" sz="4400">
                <a:solidFill>
                  <a:prstClr val="white"/>
                </a:solidFill>
                <a:latin typeface="Calibri" panose="020F0502020204030204"/>
              </a:rPr>
              <a:t>Em đã từng lựa chọn quần áo chưa phù hợp và không thấy thoải mái chưa?</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6997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xit" presetSubtype="21" fill="hold" grpId="1" nodeType="clickEffect">
                                  <p:stCondLst>
                                    <p:cond delay="0"/>
                                  </p:stCondLst>
                                  <p:childTnLst>
                                    <p:animEffect transition="out" filter="barn(inVertic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701593" y="2008642"/>
            <a:ext cx="8322906" cy="3170099"/>
          </a:xfrm>
          <a:prstGeom prst="rect">
            <a:avLst/>
          </a:prstGeom>
          <a:noFill/>
        </p:spPr>
        <p:txBody>
          <a:bodyPr wrap="square" rtlCol="0">
            <a:spAutoFit/>
          </a:bodyPr>
          <a:lstStyle/>
          <a:p>
            <a:pPr lvl="0" algn="ctr">
              <a:defRPr/>
            </a:pPr>
            <a:r>
              <a:rPr lang="vi-VN" sz="4000">
                <a:solidFill>
                  <a:srgbClr val="FF0000"/>
                </a:solidFill>
                <a:latin typeface="Calibri" panose="020F0502020204030204" pitchFamily="34" charset="0"/>
                <a:cs typeface="Arial" panose="020B0604020202020204" pitchFamily="34" charset="0"/>
              </a:rPr>
              <a:t>Lựa chọn trang phục phù hợp với hoạt động giúp em thuận tiện, thoải mái hơn khi tham gia hoạt động, đồng thời thể hiện sự tôn trọng mọi người xung quanh. </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342947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347</Words>
  <Application>Microsoft Office PowerPoint</Application>
  <PresentationFormat>Widescreen</PresentationFormat>
  <Paragraphs>43</Paragraphs>
  <Slides>16</Slides>
  <Notes>11</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16</vt:i4>
      </vt:variant>
    </vt:vector>
  </HeadingPairs>
  <TitlesOfParts>
    <vt:vector size="30" baseType="lpstr">
      <vt:lpstr>等线</vt:lpstr>
      <vt:lpstr>微软雅黑</vt:lpstr>
      <vt:lpstr>Arial</vt:lpstr>
      <vt:lpstr>Averta Std CY Bold</vt:lpstr>
      <vt:lpstr>Calibri</vt:lpstr>
      <vt:lpstr>Calibri Light</vt:lpstr>
      <vt:lpstr>HP001 4 hàng</vt:lpstr>
      <vt:lpstr>Quicksand Medium</vt:lpstr>
      <vt:lpstr>UTM Avo</vt:lpstr>
      <vt:lpstr>印品黑体</vt:lpstr>
      <vt:lpstr>自定义设计方案</vt:lpstr>
      <vt:lpstr>包图主题2</vt:lpstr>
      <vt:lpstr>1_Office Theme</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9</cp:revision>
  <dcterms:created xsi:type="dcterms:W3CDTF">2021-06-16T14:20:35Z</dcterms:created>
  <dcterms:modified xsi:type="dcterms:W3CDTF">2025-06-02T08:38:21Z</dcterms:modified>
</cp:coreProperties>
</file>