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876" r:id="rId3"/>
    <p:sldId id="321" r:id="rId4"/>
    <p:sldId id="2877" r:id="rId5"/>
    <p:sldId id="318" r:id="rId6"/>
    <p:sldId id="2878" r:id="rId7"/>
    <p:sldId id="315" r:id="rId8"/>
    <p:sldId id="2892" r:id="rId9"/>
    <p:sldId id="281" r:id="rId10"/>
    <p:sldId id="302" r:id="rId11"/>
    <p:sldId id="303" r:id="rId12"/>
    <p:sldId id="304" r:id="rId13"/>
    <p:sldId id="2893" r:id="rId14"/>
    <p:sldId id="2894" r:id="rId15"/>
    <p:sldId id="2895" r:id="rId16"/>
    <p:sldId id="301" r:id="rId17"/>
    <p:sldId id="2885" r:id="rId18"/>
    <p:sldId id="2886" r:id="rId19"/>
    <p:sldId id="307" r:id="rId20"/>
    <p:sldId id="2887" r:id="rId21"/>
    <p:sldId id="2888" r:id="rId22"/>
    <p:sldId id="2889" r:id="rId23"/>
    <p:sldId id="320" r:id="rId24"/>
    <p:sldId id="305" r:id="rId25"/>
    <p:sldId id="2890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22" autoAdjust="0"/>
  </p:normalViewPr>
  <p:slideViewPr>
    <p:cSldViewPr>
      <p:cViewPr>
        <p:scale>
          <a:sx n="77" d="100"/>
          <a:sy n="77" d="100"/>
        </p:scale>
        <p:origin x="-3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2CF0-A4DF-403F-ADBD-73E06A88FA4D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EFAB-90F5-474B-B3B0-860E49A1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9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40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5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8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3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81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4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Đánh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trống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4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32657"/>
            <a:ext cx="18288000" cy="10287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1419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33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0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68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8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1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15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1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43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99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8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89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74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7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97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61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43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8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86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64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26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58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25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5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84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44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91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0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47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469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7" y="444843"/>
            <a:ext cx="14606703" cy="98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8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5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ontrol" Target="../activeX/activeX2.xml"/><Relationship Id="rId7" Type="http://schemas.openxmlformats.org/officeDocument/2006/relationships/image" Target="../media/image46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5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E7793E-9892-5F1F-FE1D-44EB29BC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16" y="3904322"/>
            <a:ext cx="12263168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786873" y="1829698"/>
            <a:ext cx="5080117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3522" y="1829698"/>
            <a:ext cx="11463316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02" y="1829698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135" y="2250803"/>
            <a:ext cx="579684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46" y="6419894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042" y="5246189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7971" y="4982458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39261" y="4833136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Nòng nọc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57863" y="5050400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15198" y="8542312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 sùng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037097" y="8613491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4425" y="531161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 ra từ trứng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21731" y="490477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ra đã thành con</a:t>
            </a:r>
          </a:p>
        </p:txBody>
      </p:sp>
    </p:spTree>
    <p:extLst>
      <p:ext uri="{BB962C8B-B14F-4D97-AF65-F5344CB8AC3E}">
        <p14:creationId xmlns:p14="http://schemas.microsoft.com/office/powerpoint/2010/main" val="215381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vật nào đẻ con ?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29870" y="5197526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67021" y="533948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Dơi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93437" y="561275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heo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71125" y="899716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Rùa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55827" y="9058159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08286" y="911722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sấu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4376" y="2128638"/>
            <a:ext cx="2636557" cy="3385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8686">
            <a:off x="13532769" y="2189422"/>
            <a:ext cx="4075731" cy="4425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2154" y="6686659"/>
            <a:ext cx="3332631" cy="2083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504" y="6390683"/>
            <a:ext cx="2429214" cy="2610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4978" y="6961882"/>
            <a:ext cx="6153022" cy="23073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9890" y="5444365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622191" y="5544247"/>
            <a:ext cx="2646624" cy="990965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Mèo Ragdoll giá bao nhiêu? Giống mèo này có đặc điểm gì, cách chăm sóc -  IAS Link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98" y="2626854"/>
            <a:ext cx="3263302" cy="23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779534" y="5232199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45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  <p:bldP spid="11" grpId="0" animBg="1"/>
      <p:bldP spid="28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xmlns="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xmlns="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1431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7188" algn="just">
                <a:buFontTx/>
                <a:buChar char="-"/>
              </a:pP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Cơ quan sinh dục của con đực và con cái tạo ra gì?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:a16="http://schemas.microsoft.com/office/drawing/2014/main" xmlns="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0134600" cy="29718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xmlns="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 có cơ quan sinh dục đực tạo ra tinh trùng. Con cái có cơ quan sinh dục cái tạo ra trứng.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2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1A36DCB-516D-B318-0F6D-4588BDE6C86A}"/>
              </a:ext>
            </a:extLst>
          </p:cNvPr>
          <p:cNvGrpSpPr/>
          <p:nvPr/>
        </p:nvGrpSpPr>
        <p:grpSpPr>
          <a:xfrm>
            <a:off x="4876800" y="2095500"/>
            <a:ext cx="12192000" cy="2743200"/>
            <a:chOff x="4638198" y="989838"/>
            <a:chExt cx="7145383" cy="2883862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xmlns="" id="{D4E6D960-76D6-661C-5CFD-C5E06791CA27}"/>
                </a:ext>
              </a:extLst>
            </p:cNvPr>
            <p:cNvGrpSpPr/>
            <p:nvPr/>
          </p:nvGrpSpPr>
          <p:grpSpPr>
            <a:xfrm>
              <a:off x="4638198" y="989838"/>
              <a:ext cx="7145383" cy="2883862"/>
              <a:chOff x="0" y="711780"/>
              <a:chExt cx="9454516" cy="3861212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xmlns="" id="{547B0F60-5561-C3A0-FD76-93F34619DB17}"/>
                  </a:ext>
                </a:extLst>
              </p:cNvPr>
              <p:cNvSpPr/>
              <p:nvPr/>
            </p:nvSpPr>
            <p:spPr>
              <a:xfrm>
                <a:off x="0" y="711780"/>
                <a:ext cx="9454516" cy="386121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83540733-2D67-F514-C0FE-5201E60D9A38}"/>
                </a:ext>
              </a:extLst>
            </p:cNvPr>
            <p:cNvSpPr txBox="1"/>
            <p:nvPr/>
          </p:nvSpPr>
          <p:spPr>
            <a:xfrm>
              <a:off x="4906150" y="1167043"/>
              <a:ext cx="6673411" cy="19413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357188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Cơ thể mới của động vật được hình thành như thế nào?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13518A1C-197C-92D5-D91A-B71589186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8200" y="4610100"/>
            <a:ext cx="4372987" cy="56769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7">
            <a:extLst>
              <a:ext uri="{FF2B5EF4-FFF2-40B4-BE49-F238E27FC236}">
                <a16:creationId xmlns:a16="http://schemas.microsoft.com/office/drawing/2014/main" xmlns="" id="{55899ECF-BA85-B34E-27C1-11640749BE2F}"/>
              </a:ext>
            </a:extLst>
          </p:cNvPr>
          <p:cNvGrpSpPr/>
          <p:nvPr/>
        </p:nvGrpSpPr>
        <p:grpSpPr>
          <a:xfrm>
            <a:off x="5867400" y="5829300"/>
            <a:ext cx="11430000" cy="3505200"/>
            <a:chOff x="0" y="0"/>
            <a:chExt cx="2031273" cy="812800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AF173144-A98D-6FAC-8B7F-8010BF1D8D47}"/>
                </a:ext>
              </a:extLst>
            </p:cNvPr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xmlns="" id="{0A6ACE7A-EA9E-E7FA-66A0-A84BFE53B0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8D2F5B4-9125-2E8A-25B2-E4966A43FB81}"/>
              </a:ext>
            </a:extLst>
          </p:cNvPr>
          <p:cNvSpPr txBox="1"/>
          <p:nvPr/>
        </p:nvSpPr>
        <p:spPr>
          <a:xfrm>
            <a:off x="6324600" y="6134100"/>
            <a:ext cx="1066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kết hợp với tinh trùng trong quá trình thụ tinh tạo thành hợp tử. Hợp tử phát triển thành phôi. Phôi phát triển thành cơ thể mới.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083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E5CDAE0E-B099-0EDE-A121-03FD96CDB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462548"/>
              </p:ext>
            </p:extLst>
          </p:nvPr>
        </p:nvGraphicFramePr>
        <p:xfrm>
          <a:off x="2743200" y="3467100"/>
          <a:ext cx="14630400" cy="582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5" imgW="8369730" imgH="2324219" progId="Paint.Picture">
                  <p:embed/>
                </p:oleObj>
              </mc:Choice>
              <mc:Fallback>
                <p:oleObj name="Bitmap Image" r:id="rId5" imgW="8369730" imgH="232421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467100"/>
                        <a:ext cx="14630400" cy="5824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7743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15925800" cy="3423206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38096">
            <a:off x="14464554" y="5311046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0786" y="4686300"/>
            <a:ext cx="1780509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362200" y="3238500"/>
            <a:ext cx="1399894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Sinh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đẻ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trứng</a:t>
            </a:r>
            <a:endParaRPr kumimoji="0" lang="en-US" sz="34400" b="0" i="0" u="none" strike="noStrike" kern="1200" cap="none" spc="0" normalizeH="0" baseline="0" noProof="0" dirty="0">
              <a:ln>
                <a:noFill/>
              </a:ln>
              <a:solidFill>
                <a:srgbClr val="FAFFE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 vào hình và nói về sự sinh sản của động vật ở hình 2 và hình 3.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E50966-C9DD-7E18-F06C-8DA1C88CE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009899"/>
            <a:ext cx="11506200" cy="67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4AD24A-BB40-E874-922C-C7175E219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028700"/>
            <a:ext cx="14616113" cy="83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ryonic development of the chicken">
            <a:hlinkClick r:id="" action="ppaction://media"/>
            <a:extLst>
              <a:ext uri="{FF2B5EF4-FFF2-40B4-BE49-F238E27FC236}">
                <a16:creationId xmlns:a16="http://schemas.microsoft.com/office/drawing/2014/main" xmlns="" id="{68B36739-00E2-4CA1-82A1-A4DADF1E4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D539613-BD68-D502-4774-BB189F120C0A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2903060"/>
          <a:ext cx="16002000" cy="5593241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379710671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xmlns="" val="1638735345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xmlns="" val="1057749581"/>
                    </a:ext>
                  </a:extLst>
                </a:gridCol>
              </a:tblGrid>
              <a:tr h="79903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Gà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3000930"/>
                  </a:ext>
                </a:extLst>
              </a:tr>
              <a:tr h="159806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0840230"/>
                  </a:ext>
                </a:extLst>
              </a:tr>
              <a:tr h="3196138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395697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058EC3-FE10-431E-BED5-6580FB7AE816}"/>
              </a:ext>
            </a:extLst>
          </p:cNvPr>
          <p:cNvSpPr txBox="1"/>
          <p:nvPr/>
        </p:nvSpPr>
        <p:spPr>
          <a:xfrm>
            <a:off x="1752600" y="40005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A7B919-5A69-6586-BA23-4B8022CAF6F0}"/>
              </a:ext>
            </a:extLst>
          </p:cNvPr>
          <p:cNvSpPr txBox="1"/>
          <p:nvPr/>
        </p:nvSpPr>
        <p:spPr>
          <a:xfrm>
            <a:off x="5943600" y="38481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 tinh diễn ra bên ngoài cơ thể cá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B59D59-8358-57D0-7A1B-ACD8B78E8B9F}"/>
              </a:ext>
            </a:extLst>
          </p:cNvPr>
          <p:cNvSpPr txBox="1"/>
          <p:nvPr/>
        </p:nvSpPr>
        <p:spPr>
          <a:xfrm>
            <a:off x="11049000" y="37719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 tinh diễn ra bên trong cơ thể gà mái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7E8720-ED6C-39D0-C552-92473B942EB6}"/>
              </a:ext>
            </a:extLst>
          </p:cNvPr>
          <p:cNvSpPr txBox="1"/>
          <p:nvPr/>
        </p:nvSpPr>
        <p:spPr>
          <a:xfrm>
            <a:off x="1828800" y="56007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 trình tạo thành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FE1255C-77BA-EAD0-42DC-A2B53F399888}"/>
              </a:ext>
            </a:extLst>
          </p:cNvPr>
          <p:cNvSpPr txBox="1"/>
          <p:nvPr/>
        </p:nvSpPr>
        <p:spPr>
          <a:xfrm>
            <a:off x="6019800" y="5448300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 tử phát triển thành phôi → Cá bột → Cá con.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D472F8-EEBF-D4D4-DBD0-BE28A6E650FD}"/>
              </a:ext>
            </a:extLst>
          </p:cNvPr>
          <p:cNvSpPr txBox="1"/>
          <p:nvPr/>
        </p:nvSpPr>
        <p:spPr>
          <a:xfrm>
            <a:off x="11201400" y="5372100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 tử → Phôi → Gà mái đẻ trứng → Trứng đã thụ tinh → Gà mái ấp trứng → Trứng nở ra gà con.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Động Vật  Little Angel tiếng Việt Nhạc   Little Angel Tiếng Việt_720pFH">
            <a:hlinkClick r:id="" action="ppaction://media"/>
            <a:extLst>
              <a:ext uri="{FF2B5EF4-FFF2-40B4-BE49-F238E27FC236}">
                <a16:creationId xmlns:a16="http://schemas.microsoft.com/office/drawing/2014/main" xmlns="" id="{615A6AB1-22AD-4578-F08F-1DEC436C9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4" y="0"/>
            <a:ext cx="18260786" cy="10172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548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B2EE45-2F5A-65F4-C7A9-02B15F2D5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09900"/>
            <a:ext cx="17526000" cy="45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FC625F-CD69-460E-E849-1834EBA97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8" y="2933700"/>
            <a:ext cx="10090677" cy="779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0392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 flipH="1">
            <a:off x="16237337" y="8521728"/>
            <a:ext cx="1670001" cy="16485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16365810" y="563316"/>
            <a:ext cx="1991154" cy="2076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70426" y="2808599"/>
            <a:ext cx="1562946" cy="16700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60C96C5-2638-4BC5-99CB-EC858C8A9597}"/>
              </a:ext>
            </a:extLst>
          </p:cNvPr>
          <p:cNvGrpSpPr/>
          <p:nvPr/>
        </p:nvGrpSpPr>
        <p:grpSpPr>
          <a:xfrm>
            <a:off x="1219201" y="120315"/>
            <a:ext cx="15104048" cy="2279985"/>
            <a:chOff x="940903" y="299988"/>
            <a:chExt cx="10515600" cy="14711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99612734-B9CD-4674-9F1C-8330C466ED0B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rgbClr val="FF99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0A1F25D-C386-4D78-A2B3-262DA1C27440}"/>
                </a:ext>
              </a:extLst>
            </p:cNvPr>
            <p:cNvSpPr/>
            <p:nvPr/>
          </p:nvSpPr>
          <p:spPr>
            <a:xfrm>
              <a:off x="1022793" y="372783"/>
              <a:ext cx="10332720" cy="132595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9EB369-99B5-440B-AF1D-53DD3C08859F}"/>
              </a:ext>
            </a:extLst>
          </p:cNvPr>
          <p:cNvSpPr txBox="1"/>
          <p:nvPr/>
        </p:nvSpPr>
        <p:spPr>
          <a:xfrm>
            <a:off x="1752600" y="419100"/>
            <a:ext cx="1410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số 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ững động vật đẻ trứng mà em biết, động vật nào thụ tinh trong, động vật nào thụ tinh ngoài?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4592686-5846-480B-AF6B-9952B788F3F3}"/>
              </a:ext>
            </a:extLst>
          </p:cNvPr>
          <p:cNvGraphicFramePr>
            <a:graphicFrameLocks noGrp="1"/>
          </p:cNvGraphicFramePr>
          <p:nvPr/>
        </p:nvGraphicFramePr>
        <p:xfrm>
          <a:off x="2066301" y="3643598"/>
          <a:ext cx="14074902" cy="6239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7451">
                  <a:extLst>
                    <a:ext uri="{9D8B030D-6E8A-4147-A177-3AD203B41FA5}">
                      <a16:colId xmlns:a16="http://schemas.microsoft.com/office/drawing/2014/main" xmlns="" val="1576467313"/>
                    </a:ext>
                  </a:extLst>
                </a:gridCol>
                <a:gridCol w="7037451">
                  <a:extLst>
                    <a:ext uri="{9D8B030D-6E8A-4147-A177-3AD203B41FA5}">
                      <a16:colId xmlns:a16="http://schemas.microsoft.com/office/drawing/2014/main" xmlns="" val="3319324491"/>
                    </a:ext>
                  </a:extLst>
                </a:gridCol>
              </a:tblGrid>
              <a:tr h="136488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thụ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tinh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trong</a:t>
                      </a:r>
                      <a:endParaRPr lang="en-US" sz="4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Động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thụ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tinh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+mj-lt"/>
                        </a:rPr>
                        <a:t>ngoài</a:t>
                      </a:r>
                      <a:endParaRPr lang="en-US" sz="48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7522779"/>
                  </a:ext>
                </a:extLst>
              </a:tr>
              <a:tr h="4874229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60010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FDBDB9-234D-8DE4-6A14-104A08D95505}"/>
              </a:ext>
            </a:extLst>
          </p:cNvPr>
          <p:cNvSpPr txBox="1"/>
          <p:nvPr/>
        </p:nvSpPr>
        <p:spPr>
          <a:xfrm>
            <a:off x="2590800" y="5753100"/>
            <a:ext cx="5867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Khỉ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rùa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3CF34D-BC8B-B849-B2FD-DD5C312ADE82}"/>
              </a:ext>
            </a:extLst>
          </p:cNvPr>
          <p:cNvSpPr txBox="1"/>
          <p:nvPr/>
        </p:nvSpPr>
        <p:spPr>
          <a:xfrm>
            <a:off x="9525000" y="5905500"/>
            <a:ext cx="624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6756480" imgH="4597560"/>
        </mc:Choice>
        <mc:Fallback>
          <p:control name="TextBox1" r:id="rId2" imgW="6756480" imgH="45975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46300" y="5167313"/>
                  <a:ext cx="6756400" cy="45958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6756480" imgH="4597560"/>
        </mc:Choice>
        <mc:Fallback>
          <p:control name="TextBox2" r:id="rId3" imgW="6756480" imgH="45975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32900" y="5167313"/>
                  <a:ext cx="6756400" cy="45958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45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6" y="1"/>
            <a:ext cx="1829693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800" y="2476500"/>
            <a:ext cx="7467600" cy="6516313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5333999" y="419100"/>
            <a:ext cx="7162801" cy="3124200"/>
          </a:xfrm>
          <a:prstGeom prst="cloudCallout">
            <a:avLst>
              <a:gd name="adj1" fmla="val 33656"/>
              <a:gd name="adj2" fmla="val 578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?</a:t>
            </a:r>
          </a:p>
        </p:txBody>
      </p:sp>
    </p:spTree>
    <p:extLst>
      <p:ext uri="{BB962C8B-B14F-4D97-AF65-F5344CB8AC3E}">
        <p14:creationId xmlns:p14="http://schemas.microsoft.com/office/powerpoint/2010/main" val="1518430873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9098" y="2022346"/>
            <a:ext cx="3372618" cy="76979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391984" y="4718302"/>
            <a:ext cx="3456432" cy="44780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7592369" y="4740115"/>
            <a:ext cx="2962656" cy="4478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698480" y="4718303"/>
            <a:ext cx="4440234" cy="44780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29" y="3812406"/>
            <a:ext cx="3410727" cy="550670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37160" y="6528816"/>
            <a:ext cx="18425160" cy="3758184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792685" y="4402008"/>
            <a:ext cx="3836367" cy="48828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3818905" y="2078391"/>
            <a:ext cx="2304288" cy="2463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4661641" y="44001"/>
            <a:ext cx="4097411" cy="13449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13707981" y="-358663"/>
            <a:ext cx="4862034" cy="15859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74248" y="479123"/>
            <a:ext cx="3048695" cy="1086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F18672-3362-C21F-4A94-83A89B7B6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2628900"/>
            <a:ext cx="1142772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746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3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1333500"/>
            <a:ext cx="9582099" cy="4905713"/>
            <a:chOff x="0" y="0"/>
            <a:chExt cx="2383197" cy="1292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197" cy="1292040"/>
            </a:xfrm>
            <a:custGeom>
              <a:avLst/>
              <a:gdLst/>
              <a:ahLst/>
              <a:cxnLst/>
              <a:rect l="l" t="t" r="r" b="b"/>
              <a:pathLst>
                <a:path w="2383197" h="1292040">
                  <a:moveTo>
                    <a:pt x="43635" y="0"/>
                  </a:moveTo>
                  <a:lnTo>
                    <a:pt x="2339562" y="0"/>
                  </a:lnTo>
                  <a:cubicBezTo>
                    <a:pt x="2351134" y="0"/>
                    <a:pt x="2362233" y="4597"/>
                    <a:pt x="2370416" y="12780"/>
                  </a:cubicBezTo>
                  <a:cubicBezTo>
                    <a:pt x="2378599" y="20963"/>
                    <a:pt x="2383197" y="32062"/>
                    <a:pt x="2383197" y="43635"/>
                  </a:cubicBezTo>
                  <a:lnTo>
                    <a:pt x="2383197" y="1248405"/>
                  </a:lnTo>
                  <a:cubicBezTo>
                    <a:pt x="2383197" y="1259978"/>
                    <a:pt x="2378599" y="1271076"/>
                    <a:pt x="2370416" y="1279259"/>
                  </a:cubicBezTo>
                  <a:cubicBezTo>
                    <a:pt x="2362233" y="1287443"/>
                    <a:pt x="2351134" y="1292040"/>
                    <a:pt x="2339562" y="1292040"/>
                  </a:cubicBezTo>
                  <a:lnTo>
                    <a:pt x="43635" y="1292040"/>
                  </a:lnTo>
                  <a:cubicBezTo>
                    <a:pt x="32062" y="1292040"/>
                    <a:pt x="20963" y="1287443"/>
                    <a:pt x="12780" y="1279259"/>
                  </a:cubicBezTo>
                  <a:cubicBezTo>
                    <a:pt x="4597" y="1271076"/>
                    <a:pt x="0" y="1259978"/>
                    <a:pt x="0" y="1248405"/>
                  </a:cubicBezTo>
                  <a:lnTo>
                    <a:pt x="0" y="43635"/>
                  </a:lnTo>
                  <a:cubicBezTo>
                    <a:pt x="0" y="32062"/>
                    <a:pt x="4597" y="20963"/>
                    <a:pt x="12780" y="12780"/>
                  </a:cubicBezTo>
                  <a:cubicBezTo>
                    <a:pt x="20963" y="4597"/>
                    <a:pt x="32062" y="0"/>
                    <a:pt x="43635" y="0"/>
                  </a:cubicBezTo>
                  <a:close/>
                </a:path>
              </a:pathLst>
            </a:custGeom>
            <a:solidFill>
              <a:srgbClr val="C0E4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9596903" y="3016397"/>
            <a:ext cx="8044928" cy="72706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7200" y="1638300"/>
            <a:ext cx="90678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7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9098" y="2022346"/>
            <a:ext cx="3372618" cy="76979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391984" y="4718302"/>
            <a:ext cx="3456432" cy="44780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7592369" y="4740115"/>
            <a:ext cx="2962656" cy="4478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698480" y="4718303"/>
            <a:ext cx="4440234" cy="44780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29" y="3812406"/>
            <a:ext cx="3410727" cy="550670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37160" y="6528816"/>
            <a:ext cx="18425160" cy="3758184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792685" y="4402008"/>
            <a:ext cx="3836367" cy="48828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3818905" y="2078391"/>
            <a:ext cx="2304288" cy="2463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4661641" y="44001"/>
            <a:ext cx="4097411" cy="13449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13707981" y="-358663"/>
            <a:ext cx="4862034" cy="15859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74248" y="479123"/>
            <a:ext cx="3048695" cy="1086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564BAA-543E-2EA3-E39C-D66768EB0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190500"/>
            <a:ext cx="16759357" cy="145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DAB4C7-277A-262E-F01B-134835B764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09700"/>
            <a:ext cx="15011400" cy="3723531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0B8DD6C-9787-7532-EC34-D8C2722D46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0" y="8115300"/>
            <a:ext cx="1958539" cy="19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4932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273342"/>
            <a:ext cx="5829300" cy="9204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A2B06F-4F3A-F686-D5FE-E1204B867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305300"/>
            <a:ext cx="1198577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8416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991" y="4761242"/>
            <a:ext cx="5964009" cy="552575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3770" y="6528816"/>
            <a:ext cx="18551771" cy="3758184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527944" y="2122495"/>
            <a:ext cx="157513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81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zh-CN" altLang="en-US" sz="8100" dirty="0">
              <a:solidFill>
                <a:srgbClr val="CF734E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7792" y="490355"/>
            <a:ext cx="203886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900" dirty="0">
                <a:solidFill>
                  <a:srgbClr val="CF7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zh-CN" altLang="en-US" sz="24900" dirty="0">
              <a:solidFill>
                <a:srgbClr val="CF734E"/>
              </a:solidFill>
              <a:latin typeface="Cambria" panose="0204050305040603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527945" y="3717460"/>
            <a:ext cx="15178166" cy="64832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6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6719 0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 tên những động vật trong hình 1. Động vật nào đẻ trứng, động vật nào đẻ con?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6A093E-DA02-0064-A40C-C823E6D5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009899"/>
            <a:ext cx="11582400" cy="6934685"/>
          </a:xfrm>
          <a:prstGeom prst="rect">
            <a:avLst/>
          </a:prstGeom>
        </p:spPr>
      </p:pic>
      <p:sp>
        <p:nvSpPr>
          <p:cNvPr id="2" name="Rounded Rectangle 16">
            <a:extLst>
              <a:ext uri="{FF2B5EF4-FFF2-40B4-BE49-F238E27FC236}">
                <a16:creationId xmlns:a16="http://schemas.microsoft.com/office/drawing/2014/main" xmlns="" id="{D1F2D6F2-8EBF-25B0-D249-8BBA424E61A9}"/>
              </a:ext>
            </a:extLst>
          </p:cNvPr>
          <p:cNvSpPr/>
          <p:nvPr/>
        </p:nvSpPr>
        <p:spPr>
          <a:xfrm>
            <a:off x="1371600" y="5295900"/>
            <a:ext cx="24384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xmlns="" id="{D8E6E443-9846-A6F0-AFE0-823DB53C5BBB}"/>
              </a:ext>
            </a:extLst>
          </p:cNvPr>
          <p:cNvSpPr/>
          <p:nvPr/>
        </p:nvSpPr>
        <p:spPr>
          <a:xfrm>
            <a:off x="7772400" y="2552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xmlns="" id="{F824CE06-A12F-FAAB-66C6-2EDCBE530110}"/>
              </a:ext>
            </a:extLst>
          </p:cNvPr>
          <p:cNvSpPr/>
          <p:nvPr/>
        </p:nvSpPr>
        <p:spPr>
          <a:xfrm>
            <a:off x="14401800" y="52959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xmlns="" id="{26CE4470-FA7E-7F13-92F7-8BE2AE8F728E}"/>
              </a:ext>
            </a:extLst>
          </p:cNvPr>
          <p:cNvSpPr/>
          <p:nvPr/>
        </p:nvSpPr>
        <p:spPr>
          <a:xfrm>
            <a:off x="914400" y="8648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46E06EA8-CE19-B595-1E24-2FF432408071}"/>
              </a:ext>
            </a:extLst>
          </p:cNvPr>
          <p:cNvSpPr/>
          <p:nvPr/>
        </p:nvSpPr>
        <p:spPr>
          <a:xfrm>
            <a:off x="8077200" y="89535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xmlns="" id="{E970F613-8AF9-C7EA-5368-8581ACDEBCDE}"/>
              </a:ext>
            </a:extLst>
          </p:cNvPr>
          <p:cNvSpPr/>
          <p:nvPr/>
        </p:nvSpPr>
        <p:spPr>
          <a:xfrm>
            <a:off x="14859000" y="8267700"/>
            <a:ext cx="2743200" cy="1143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7924800" cy="4414530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38096">
            <a:off x="7329650" y="6244345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6479" y="405416"/>
            <a:ext cx="2192094" cy="25329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19201" y="4084666"/>
            <a:ext cx="708660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7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loài động vật có những cách sinh sản nào ?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810853" y="2705102"/>
            <a:ext cx="1933347" cy="21335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0756232" y="1429872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880558" y="5699750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Đẻ con</a:t>
            </a:r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8763000" y="4902756"/>
            <a:ext cx="2117558" cy="17634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7628" y="2209185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5" y="2491978"/>
            <a:ext cx="642725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15" y="6594708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72" y="5444365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65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Londrina Solid Black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AFF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vật nào nở ra từ trứng ?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0" y="529590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56108" y="4984339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Nòng nọc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301154" y="5121357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96201" y="864487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Thạch sùng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54407" y="863254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686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410</Words>
  <Application>Microsoft Office PowerPoint</Application>
  <PresentationFormat>Custom</PresentationFormat>
  <Paragraphs>68</Paragraphs>
  <Slides>24</Slides>
  <Notes>10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Ha Dung</cp:lastModifiedBy>
  <cp:revision>83</cp:revision>
  <dcterms:created xsi:type="dcterms:W3CDTF">2006-08-16T00:00:00Z</dcterms:created>
  <dcterms:modified xsi:type="dcterms:W3CDTF">2025-06-02T07:50:49Z</dcterms:modified>
  <dc:identifier>DAFeKZrhtj8</dc:identifier>
</cp:coreProperties>
</file>