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ben" panose="020B0604020202020204" charset="0"/>
      <p:bold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Carter One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DmJZsG/QliBNE4bsQZUkO2qW1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00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3054033" y="1977814"/>
            <a:ext cx="6859365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6 + UNIT 7 + UNIT 8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REVISION 4B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0806" y="3383259"/>
            <a:ext cx="5121406" cy="360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41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9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9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2" name="Google Shape;222;p9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3" name="Google Shape;223;p9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224" name="Google Shape;224;p9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" name="Google Shape;226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27" name="Google Shape;227;p9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8" name="Google Shape;228;p9"/>
          <p:cNvSpPr/>
          <p:nvPr/>
        </p:nvSpPr>
        <p:spPr>
          <a:xfrm>
            <a:off x="8063955" y="1275072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bride</a:t>
            </a: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8029500" y="302112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groom</a:t>
            </a: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honeymoon</a:t>
            </a:r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9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66731" y="3642764"/>
            <a:ext cx="2940885" cy="258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0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3" name="Google Shape;243;p10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4" name="Google Shape;244;p10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245" name="Google Shape;245;p10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7" name="Google Shape;247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48" name="Google Shape;248;p10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9" name="Google Shape;249;p10"/>
          <p:cNvSpPr/>
          <p:nvPr/>
        </p:nvSpPr>
        <p:spPr>
          <a:xfrm>
            <a:off x="8029500" y="475893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twenty-fifth</a:t>
            </a: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8029500" y="302112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twenty-five</a:t>
            </a: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10"/>
          <p:cNvSpPr/>
          <p:nvPr/>
        </p:nvSpPr>
        <p:spPr>
          <a:xfrm>
            <a:off x="7983750" y="128331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twenty-fiveth</a:t>
            </a: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0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0"/>
          <p:cNvPicPr preferRelativeResize="0"/>
          <p:nvPr/>
        </p:nvPicPr>
        <p:blipFill rotWithShape="1">
          <a:blip r:embed="rId10">
            <a:alphaModFix/>
          </a:blip>
          <a:srcRect b="36653"/>
          <a:stretch/>
        </p:blipFill>
        <p:spPr>
          <a:xfrm>
            <a:off x="1766087" y="4217068"/>
            <a:ext cx="3937000" cy="145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1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1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1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5" name="Google Shape;265;p11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266" name="Google Shape;266;p11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8" name="Google Shape;268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69" name="Google Shape;269;p11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0" name="Google Shape;270;p11"/>
          <p:cNvSpPr/>
          <p:nvPr/>
        </p:nvSpPr>
        <p:spPr>
          <a:xfrm>
            <a:off x="8063954" y="1288881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Earth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Venus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1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1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8029499" y="3028033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Mercury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0818" y="3717682"/>
            <a:ext cx="2747538" cy="2421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2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2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2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5" name="Google Shape;285;p12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86" name="Google Shape;286;p12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287" name="Google Shape;287;p12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9" name="Google Shape;289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90" name="Google Shape;290;p12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1" name="Google Shape;291;p12"/>
          <p:cNvSpPr/>
          <p:nvPr/>
        </p:nvSpPr>
        <p:spPr>
          <a:xfrm>
            <a:off x="8063954" y="1288881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comet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2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station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2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2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2"/>
          <p:cNvSpPr/>
          <p:nvPr/>
        </p:nvSpPr>
        <p:spPr>
          <a:xfrm>
            <a:off x="8029499" y="3028033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spacesuit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07042" y="3655022"/>
            <a:ext cx="2255090" cy="2554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3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6" name="Google Shape;306;p13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07" name="Google Shape;307;p13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308" name="Google Shape;308;p13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0" name="Google Shape;310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11" name="Google Shape;311;p13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12" name="Google Shape;312;p13"/>
          <p:cNvSpPr/>
          <p:nvPr/>
        </p:nvSpPr>
        <p:spPr>
          <a:xfrm>
            <a:off x="8063954" y="1288881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fifty hundred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fifteen thousand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3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3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3"/>
          <p:cNvSpPr/>
          <p:nvPr/>
        </p:nvSpPr>
        <p:spPr>
          <a:xfrm>
            <a:off x="8029499" y="3028033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fifty thousand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96286" y="4202623"/>
            <a:ext cx="4387062" cy="1540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4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4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325" name="Google Shape;325;p14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4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4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7" name="Google Shape;327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28" name="Google Shape;328;p14" descr="Mario Tennis: Ultra Smash has a Small Day 1 Patch - Nintendo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8299" y="446596"/>
            <a:ext cx="4267199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4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Good job!</a:t>
            </a:r>
            <a:endParaRPr sz="11500" b="1" i="0" u="none" strike="noStrike" cap="none">
              <a:solidFill>
                <a:srgbClr val="FFFF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330" name="Google Shape;330;p14">
            <a:hlinkClick r:id=""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144" y="194415"/>
            <a:ext cx="11564404" cy="56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/>
          <p:nvPr/>
        </p:nvSpPr>
        <p:spPr>
          <a:xfrm>
            <a:off x="9029700" y="657225"/>
            <a:ext cx="1114425" cy="285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5"/>
          <p:cNvSpPr/>
          <p:nvPr/>
        </p:nvSpPr>
        <p:spPr>
          <a:xfrm>
            <a:off x="10222173" y="5231736"/>
            <a:ext cx="1611802" cy="5257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KEYWORD</a:t>
            </a:r>
            <a:endParaRPr dirty="0"/>
          </a:p>
        </p:txBody>
      </p:sp>
      <p:cxnSp>
        <p:nvCxnSpPr>
          <p:cNvPr id="341" name="Google Shape;341;p15"/>
          <p:cNvCxnSpPr/>
          <p:nvPr/>
        </p:nvCxnSpPr>
        <p:spPr>
          <a:xfrm>
            <a:off x="2566983" y="1759552"/>
            <a:ext cx="72754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3" name="Google Shape;343;p15"/>
          <p:cNvCxnSpPr/>
          <p:nvPr/>
        </p:nvCxnSpPr>
        <p:spPr>
          <a:xfrm>
            <a:off x="1262186" y="2040787"/>
            <a:ext cx="65582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4" name="Google Shape;344;p15"/>
          <p:cNvCxnSpPr/>
          <p:nvPr/>
        </p:nvCxnSpPr>
        <p:spPr>
          <a:xfrm>
            <a:off x="2935013" y="2050619"/>
            <a:ext cx="104131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5" name="Google Shape;345;p15"/>
          <p:cNvCxnSpPr/>
          <p:nvPr/>
        </p:nvCxnSpPr>
        <p:spPr>
          <a:xfrm>
            <a:off x="2810435" y="2639109"/>
            <a:ext cx="48409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6" name="Google Shape;346;p15"/>
          <p:cNvCxnSpPr/>
          <p:nvPr/>
        </p:nvCxnSpPr>
        <p:spPr>
          <a:xfrm>
            <a:off x="1401840" y="2353396"/>
            <a:ext cx="1032345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p15"/>
          <p:cNvCxnSpPr/>
          <p:nvPr/>
        </p:nvCxnSpPr>
        <p:spPr>
          <a:xfrm>
            <a:off x="2151312" y="3208802"/>
            <a:ext cx="831342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15"/>
          <p:cNvCxnSpPr/>
          <p:nvPr/>
        </p:nvCxnSpPr>
        <p:spPr>
          <a:xfrm>
            <a:off x="1744381" y="3487431"/>
            <a:ext cx="1190632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9" name="Google Shape;349;p15"/>
          <p:cNvCxnSpPr/>
          <p:nvPr/>
        </p:nvCxnSpPr>
        <p:spPr>
          <a:xfrm>
            <a:off x="2151312" y="3772278"/>
            <a:ext cx="913428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0" name="Google Shape;350;p15"/>
          <p:cNvCxnSpPr/>
          <p:nvPr/>
        </p:nvCxnSpPr>
        <p:spPr>
          <a:xfrm>
            <a:off x="3507566" y="4066954"/>
            <a:ext cx="93751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1" name="Google Shape;351;p15"/>
          <p:cNvCxnSpPr/>
          <p:nvPr/>
        </p:nvCxnSpPr>
        <p:spPr>
          <a:xfrm>
            <a:off x="3976323" y="4332137"/>
            <a:ext cx="802911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/>
          </a:p>
        </p:txBody>
      </p:sp>
      <p:sp>
        <p:nvSpPr>
          <p:cNvPr id="357" name="Google Shape;357;p16"/>
          <p:cNvSpPr/>
          <p:nvPr/>
        </p:nvSpPr>
        <p:spPr>
          <a:xfrm>
            <a:off x="9029700" y="657225"/>
            <a:ext cx="1114425" cy="285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6"/>
          <p:cNvSpPr txBox="1"/>
          <p:nvPr/>
        </p:nvSpPr>
        <p:spPr>
          <a:xfrm>
            <a:off x="71586" y="13123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(p.101)</a:t>
            </a:r>
            <a:endParaRPr/>
          </a:p>
        </p:txBody>
      </p:sp>
      <p:sp>
        <p:nvSpPr>
          <p:cNvPr id="359" name="Google Shape;359;p16"/>
          <p:cNvSpPr txBox="1"/>
          <p:nvPr/>
        </p:nvSpPr>
        <p:spPr>
          <a:xfrm>
            <a:off x="3324292" y="6033063"/>
            <a:ext cx="57054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Have students read the text again and write True or False.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Check the answers with the whole class.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439" y="1939309"/>
            <a:ext cx="11077119" cy="231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6"/>
          <p:cNvSpPr/>
          <p:nvPr/>
        </p:nvSpPr>
        <p:spPr>
          <a:xfrm>
            <a:off x="5354952" y="5089925"/>
            <a:ext cx="1482091" cy="5257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sp>
        <p:nvSpPr>
          <p:cNvPr id="362" name="Google Shape;362;p16"/>
          <p:cNvSpPr txBox="1"/>
          <p:nvPr/>
        </p:nvSpPr>
        <p:spPr>
          <a:xfrm>
            <a:off x="10393189" y="1885595"/>
            <a:ext cx="942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2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6"/>
          <p:cNvSpPr txBox="1"/>
          <p:nvPr/>
        </p:nvSpPr>
        <p:spPr>
          <a:xfrm>
            <a:off x="10393189" y="2225871"/>
            <a:ext cx="942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2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6"/>
          <p:cNvSpPr txBox="1"/>
          <p:nvPr/>
        </p:nvSpPr>
        <p:spPr>
          <a:xfrm>
            <a:off x="10433530" y="2569387"/>
            <a:ext cx="942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endParaRPr sz="2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6"/>
          <p:cNvSpPr txBox="1"/>
          <p:nvPr/>
        </p:nvSpPr>
        <p:spPr>
          <a:xfrm>
            <a:off x="10446977" y="2923110"/>
            <a:ext cx="942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endParaRPr sz="2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6"/>
          <p:cNvSpPr txBox="1"/>
          <p:nvPr/>
        </p:nvSpPr>
        <p:spPr>
          <a:xfrm>
            <a:off x="10420083" y="3270692"/>
            <a:ext cx="942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2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6"/>
          <p:cNvSpPr txBox="1"/>
          <p:nvPr/>
        </p:nvSpPr>
        <p:spPr>
          <a:xfrm>
            <a:off x="10420083" y="3610968"/>
            <a:ext cx="94268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2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 rotWithShape="1">
          <a:blip r:embed="rId3">
            <a:alphaModFix/>
          </a:blip>
          <a:srcRect l="28345" r="29907" b="36384"/>
          <a:stretch/>
        </p:blipFill>
        <p:spPr>
          <a:xfrm>
            <a:off x="9972259" y="3640184"/>
            <a:ext cx="2045129" cy="219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7"/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>
            <a:off x="38885" y="3676155"/>
            <a:ext cx="2465218" cy="212264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7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/>
          </a:p>
        </p:txBody>
      </p:sp>
      <p:sp>
        <p:nvSpPr>
          <p:cNvPr id="375" name="Google Shape;375;p17"/>
          <p:cNvSpPr txBox="1"/>
          <p:nvPr/>
        </p:nvSpPr>
        <p:spPr>
          <a:xfrm>
            <a:off x="1879744" y="6127248"/>
            <a:ext cx="84325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Work in pairs, look at the speech bubbles and have them ask and answer about the party.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Examples are on the next slides.</a:t>
            </a:r>
            <a:endParaRPr/>
          </a:p>
        </p:txBody>
      </p:sp>
      <p:sp>
        <p:nvSpPr>
          <p:cNvPr id="376" name="Google Shape;376;p17"/>
          <p:cNvSpPr txBox="1"/>
          <p:nvPr/>
        </p:nvSpPr>
        <p:spPr>
          <a:xfrm>
            <a:off x="71586" y="13123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(p.101)</a:t>
            </a:r>
            <a:endParaRPr/>
          </a:p>
        </p:txBody>
      </p:sp>
      <p:pic>
        <p:nvPicPr>
          <p:cNvPr id="377" name="Google Shape;37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494" y="1379819"/>
            <a:ext cx="9649012" cy="231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/>
          </a:p>
        </p:txBody>
      </p:sp>
      <p:sp>
        <p:nvSpPr>
          <p:cNvPr id="383" name="Google Shape;383;p18"/>
          <p:cNvSpPr txBox="1"/>
          <p:nvPr/>
        </p:nvSpPr>
        <p:spPr>
          <a:xfrm>
            <a:off x="3286444" y="5780782"/>
            <a:ext cx="60890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  Have students look at the example.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work in pairs to ask and answer about their party.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them to take turns to practice.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some pairs to present in front of the class.</a:t>
            </a:r>
            <a:endParaRPr/>
          </a:p>
        </p:txBody>
      </p:sp>
      <p:grpSp>
        <p:nvGrpSpPr>
          <p:cNvPr id="384" name="Google Shape;384;p18"/>
          <p:cNvGrpSpPr/>
          <p:nvPr/>
        </p:nvGrpSpPr>
        <p:grpSpPr>
          <a:xfrm>
            <a:off x="1274220" y="1357020"/>
            <a:ext cx="4119285" cy="916573"/>
            <a:chOff x="2095500" y="1157287"/>
            <a:chExt cx="4209572" cy="2110587"/>
          </a:xfrm>
        </p:grpSpPr>
        <p:sp>
          <p:nvSpPr>
            <p:cNvPr id="385" name="Google Shape;385;p18"/>
            <p:cNvSpPr/>
            <p:nvPr/>
          </p:nvSpPr>
          <p:spPr>
            <a:xfrm>
              <a:off x="2095500" y="1157287"/>
              <a:ext cx="4209572" cy="2110587"/>
            </a:xfrm>
            <a:prstGeom prst="wedgeEllipseCallout">
              <a:avLst>
                <a:gd name="adj1" fmla="val -45074"/>
                <a:gd name="adj2" fmla="val 43073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2331656" y="1447307"/>
              <a:ext cx="3748470" cy="765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was the party?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18"/>
          <p:cNvGrpSpPr/>
          <p:nvPr/>
        </p:nvGrpSpPr>
        <p:grpSpPr>
          <a:xfrm>
            <a:off x="7897044" y="1670764"/>
            <a:ext cx="2465218" cy="812838"/>
            <a:chOff x="4407362" y="2829836"/>
            <a:chExt cx="4503761" cy="1476559"/>
          </a:xfrm>
        </p:grpSpPr>
        <p:sp>
          <p:nvSpPr>
            <p:cNvPr id="388" name="Google Shape;388;p18"/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48961"/>
                <a:gd name="adj2" fmla="val 3849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8"/>
            <p:cNvSpPr txBox="1"/>
            <p:nvPr/>
          </p:nvSpPr>
          <p:spPr>
            <a:xfrm>
              <a:off x="4562598" y="3081774"/>
              <a:ext cx="42393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 was a ….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0" name="Google Shape;3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3718" y="2848135"/>
            <a:ext cx="5814359" cy="250618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8"/>
          <p:cNvSpPr txBox="1"/>
          <p:nvPr/>
        </p:nvSpPr>
        <p:spPr>
          <a:xfrm>
            <a:off x="121505" y="141364"/>
            <a:ext cx="5495496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(p.101)</a:t>
            </a:r>
            <a:endParaRPr/>
          </a:p>
        </p:txBody>
      </p:sp>
      <p:pic>
        <p:nvPicPr>
          <p:cNvPr id="392" name="Google Shape;392;p18"/>
          <p:cNvPicPr preferRelativeResize="0"/>
          <p:nvPr/>
        </p:nvPicPr>
        <p:blipFill rotWithShape="1">
          <a:blip r:embed="rId4">
            <a:alphaModFix/>
          </a:blip>
          <a:srcRect l="28345" r="29907"/>
          <a:stretch/>
        </p:blipFill>
        <p:spPr>
          <a:xfrm>
            <a:off x="9999478" y="2060575"/>
            <a:ext cx="2247679" cy="37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8"/>
          <p:cNvPicPr preferRelativeResize="0"/>
          <p:nvPr/>
        </p:nvPicPr>
        <p:blipFill rotWithShape="1">
          <a:blip r:embed="rId5">
            <a:alphaModFix/>
          </a:blip>
          <a:srcRect l="27814" r="28419"/>
          <a:stretch/>
        </p:blipFill>
        <p:spPr>
          <a:xfrm>
            <a:off x="26056" y="2117736"/>
            <a:ext cx="2356262" cy="379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0806" y="3383259"/>
            <a:ext cx="5121406" cy="360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8658"/>
            <a:ext cx="12192000" cy="68855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9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/>
          </a:p>
        </p:txBody>
      </p:sp>
      <p:grpSp>
        <p:nvGrpSpPr>
          <p:cNvPr id="399" name="Google Shape;399;p19"/>
          <p:cNvGrpSpPr/>
          <p:nvPr/>
        </p:nvGrpSpPr>
        <p:grpSpPr>
          <a:xfrm>
            <a:off x="1274220" y="1357020"/>
            <a:ext cx="4119285" cy="916573"/>
            <a:chOff x="2095500" y="1157287"/>
            <a:chExt cx="4209572" cy="2110587"/>
          </a:xfrm>
        </p:grpSpPr>
        <p:sp>
          <p:nvSpPr>
            <p:cNvPr id="400" name="Google Shape;400;p19"/>
            <p:cNvSpPr/>
            <p:nvPr/>
          </p:nvSpPr>
          <p:spPr>
            <a:xfrm>
              <a:off x="2095500" y="1157287"/>
              <a:ext cx="4209572" cy="2110587"/>
            </a:xfrm>
            <a:prstGeom prst="wedgeEllipseCallout">
              <a:avLst>
                <a:gd name="adj1" fmla="val -45074"/>
                <a:gd name="adj2" fmla="val 43073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9"/>
            <p:cNvSpPr txBox="1"/>
            <p:nvPr/>
          </p:nvSpPr>
          <p:spPr>
            <a:xfrm>
              <a:off x="2326050" y="1495813"/>
              <a:ext cx="3748470" cy="1204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When was the party?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19"/>
          <p:cNvGrpSpPr/>
          <p:nvPr/>
        </p:nvGrpSpPr>
        <p:grpSpPr>
          <a:xfrm>
            <a:off x="7897044" y="1670764"/>
            <a:ext cx="2465218" cy="812838"/>
            <a:chOff x="4407362" y="2829836"/>
            <a:chExt cx="4503761" cy="1476559"/>
          </a:xfrm>
        </p:grpSpPr>
        <p:sp>
          <p:nvSpPr>
            <p:cNvPr id="403" name="Google Shape;403;p19"/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48961"/>
                <a:gd name="adj2" fmla="val 3849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9"/>
            <p:cNvSpPr txBox="1"/>
            <p:nvPr/>
          </p:nvSpPr>
          <p:spPr>
            <a:xfrm>
              <a:off x="4562597" y="3081775"/>
              <a:ext cx="4239345" cy="950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 was on ….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p19"/>
          <p:cNvSpPr txBox="1"/>
          <p:nvPr/>
        </p:nvSpPr>
        <p:spPr>
          <a:xfrm>
            <a:off x="121505" y="141364"/>
            <a:ext cx="5495496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(p.101)</a:t>
            </a:r>
            <a:endParaRPr/>
          </a:p>
        </p:txBody>
      </p:sp>
      <p:pic>
        <p:nvPicPr>
          <p:cNvPr id="406" name="Google Shape;406;p19"/>
          <p:cNvPicPr preferRelativeResize="0"/>
          <p:nvPr/>
        </p:nvPicPr>
        <p:blipFill rotWithShape="1">
          <a:blip r:embed="rId3">
            <a:alphaModFix/>
          </a:blip>
          <a:srcRect l="28345" r="29907"/>
          <a:stretch/>
        </p:blipFill>
        <p:spPr>
          <a:xfrm>
            <a:off x="9999478" y="2060575"/>
            <a:ext cx="2247679" cy="37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9"/>
          <p:cNvPicPr preferRelativeResize="0"/>
          <p:nvPr/>
        </p:nvPicPr>
        <p:blipFill rotWithShape="1">
          <a:blip r:embed="rId4">
            <a:alphaModFix/>
          </a:blip>
          <a:srcRect l="27814" r="28419"/>
          <a:stretch/>
        </p:blipFill>
        <p:spPr>
          <a:xfrm>
            <a:off x="26056" y="2117736"/>
            <a:ext cx="2356262" cy="37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0275" y="2790641"/>
            <a:ext cx="5931100" cy="256332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 txBox="1"/>
          <p:nvPr/>
        </p:nvSpPr>
        <p:spPr>
          <a:xfrm>
            <a:off x="3286444" y="5780782"/>
            <a:ext cx="60890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  Have students look at the example.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work in pairs to ask and answer about their party.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them to take turns to practice.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some pairs to present in front of the class.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/>
          </a:p>
        </p:txBody>
      </p:sp>
      <p:grpSp>
        <p:nvGrpSpPr>
          <p:cNvPr id="415" name="Google Shape;415;p20"/>
          <p:cNvGrpSpPr/>
          <p:nvPr/>
        </p:nvGrpSpPr>
        <p:grpSpPr>
          <a:xfrm>
            <a:off x="1274220" y="1357020"/>
            <a:ext cx="4119285" cy="916573"/>
            <a:chOff x="2095500" y="1157287"/>
            <a:chExt cx="4209572" cy="2110587"/>
          </a:xfrm>
        </p:grpSpPr>
        <p:sp>
          <p:nvSpPr>
            <p:cNvPr id="416" name="Google Shape;416;p20"/>
            <p:cNvSpPr/>
            <p:nvPr/>
          </p:nvSpPr>
          <p:spPr>
            <a:xfrm>
              <a:off x="2095500" y="1157287"/>
              <a:ext cx="4209572" cy="2110587"/>
            </a:xfrm>
            <a:prstGeom prst="wedgeEllipseCallout">
              <a:avLst>
                <a:gd name="adj1" fmla="val -45074"/>
                <a:gd name="adj2" fmla="val 43073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0"/>
            <p:cNvSpPr txBox="1"/>
            <p:nvPr/>
          </p:nvSpPr>
          <p:spPr>
            <a:xfrm>
              <a:off x="2326050" y="1495813"/>
              <a:ext cx="3748470" cy="1204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did you do?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0"/>
          <p:cNvGrpSpPr/>
          <p:nvPr/>
        </p:nvGrpSpPr>
        <p:grpSpPr>
          <a:xfrm>
            <a:off x="8659905" y="1604290"/>
            <a:ext cx="1796486" cy="812838"/>
            <a:chOff x="4407362" y="2829836"/>
            <a:chExt cx="4503761" cy="1476559"/>
          </a:xfrm>
        </p:grpSpPr>
        <p:sp>
          <p:nvSpPr>
            <p:cNvPr id="419" name="Google Shape;419;p20"/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48961"/>
                <a:gd name="adj2" fmla="val 3849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0"/>
            <p:cNvSpPr txBox="1"/>
            <p:nvPr/>
          </p:nvSpPr>
          <p:spPr>
            <a:xfrm>
              <a:off x="4562597" y="3081775"/>
              <a:ext cx="4239345" cy="950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….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20"/>
          <p:cNvSpPr txBox="1"/>
          <p:nvPr/>
        </p:nvSpPr>
        <p:spPr>
          <a:xfrm>
            <a:off x="121505" y="141364"/>
            <a:ext cx="5495496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(p.101)</a:t>
            </a:r>
            <a:endParaRPr/>
          </a:p>
        </p:txBody>
      </p:sp>
      <p:pic>
        <p:nvPicPr>
          <p:cNvPr id="422" name="Google Shape;422;p20"/>
          <p:cNvPicPr preferRelativeResize="0"/>
          <p:nvPr/>
        </p:nvPicPr>
        <p:blipFill rotWithShape="1">
          <a:blip r:embed="rId3">
            <a:alphaModFix/>
          </a:blip>
          <a:srcRect l="28345" r="29907"/>
          <a:stretch/>
        </p:blipFill>
        <p:spPr>
          <a:xfrm>
            <a:off x="9999478" y="2060575"/>
            <a:ext cx="2247679" cy="37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0"/>
          <p:cNvPicPr preferRelativeResize="0"/>
          <p:nvPr/>
        </p:nvPicPr>
        <p:blipFill rotWithShape="1">
          <a:blip r:embed="rId4">
            <a:alphaModFix/>
          </a:blip>
          <a:srcRect l="27814" r="28419"/>
          <a:stretch/>
        </p:blipFill>
        <p:spPr>
          <a:xfrm>
            <a:off x="26056" y="2117736"/>
            <a:ext cx="2356262" cy="37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0074" y="2412284"/>
            <a:ext cx="5651852" cy="302493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0"/>
          <p:cNvSpPr txBox="1"/>
          <p:nvPr/>
        </p:nvSpPr>
        <p:spPr>
          <a:xfrm>
            <a:off x="3286444" y="5780782"/>
            <a:ext cx="60890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  Have students look at the example.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to work in pairs to ask and answer about their party.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them to take turns to practice.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some pairs to present in front of the class.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512" y="983922"/>
            <a:ext cx="10174975" cy="3662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1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/>
          </a:p>
        </p:txBody>
      </p:sp>
      <p:sp>
        <p:nvSpPr>
          <p:cNvPr id="433" name="Google Shape;433;p21"/>
          <p:cNvSpPr/>
          <p:nvPr/>
        </p:nvSpPr>
        <p:spPr>
          <a:xfrm>
            <a:off x="5305790" y="4927859"/>
            <a:ext cx="1580418" cy="5257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sp>
        <p:nvSpPr>
          <p:cNvPr id="434" name="Google Shape;434;p21"/>
          <p:cNvSpPr txBox="1"/>
          <p:nvPr/>
        </p:nvSpPr>
        <p:spPr>
          <a:xfrm>
            <a:off x="1098011" y="2629650"/>
            <a:ext cx="3621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Hello, my name is Hoa.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2875622" y="5534561"/>
            <a:ext cx="734178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11416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rgbClr val="111416"/>
                </a:solidFill>
                <a:latin typeface="Arial"/>
                <a:ea typeface="Arial"/>
                <a:cs typeface="Arial"/>
                <a:sym typeface="Arial"/>
              </a:rPr>
              <a:t>Using some of the words in the box and past simple tense.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11416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rgbClr val="111416"/>
                </a:solidFill>
                <a:latin typeface="Arial"/>
                <a:ea typeface="Arial"/>
                <a:cs typeface="Arial"/>
                <a:sym typeface="Arial"/>
              </a:rPr>
              <a:t>The teacher explains to the class that they are going to write about a birthday party that happened in the past.</a:t>
            </a:r>
            <a:endParaRPr sz="1600">
              <a:solidFill>
                <a:srgbClr val="1114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11416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rgbClr val="111416"/>
                </a:solidFill>
                <a:latin typeface="Arial"/>
                <a:ea typeface="Arial"/>
                <a:cs typeface="Arial"/>
                <a:sym typeface="Arial"/>
              </a:rPr>
              <a:t>Then, students write the text individually and compare it with their partner.</a:t>
            </a:r>
            <a:endParaRPr sz="1600">
              <a:solidFill>
                <a:srgbClr val="1114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11416"/>
              </a:buClr>
              <a:buSzPts val="1600"/>
              <a:buFont typeface="Arial"/>
              <a:buChar char="-"/>
            </a:pPr>
            <a:r>
              <a:rPr lang="en-US" sz="1600">
                <a:solidFill>
                  <a:srgbClr val="111416"/>
                </a:solidFill>
                <a:latin typeface="Arial"/>
                <a:ea typeface="Arial"/>
                <a:cs typeface="Arial"/>
                <a:sym typeface="Arial"/>
              </a:rPr>
              <a:t>Check the answers with the whole class.</a:t>
            </a:r>
            <a:endParaRPr sz="1600">
              <a:solidFill>
                <a:srgbClr val="1114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1098011" y="3125575"/>
            <a:ext cx="55179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Yesterday, I went to a birthday party.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1098011" y="3639827"/>
            <a:ext cx="83552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wore a dress, ate party food, and drank orange juice.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"/>
          <p:cNvSpPr txBox="1"/>
          <p:nvPr/>
        </p:nvSpPr>
        <p:spPr>
          <a:xfrm>
            <a:off x="1098011" y="4153678"/>
            <a:ext cx="66474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played many party games and I was happy.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1"/>
          <p:cNvSpPr txBox="1"/>
          <p:nvPr/>
        </p:nvSpPr>
        <p:spPr>
          <a:xfrm>
            <a:off x="121505" y="141364"/>
            <a:ext cx="5495496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(p.101)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2"/>
          <p:cNvSpPr txBox="1"/>
          <p:nvPr/>
        </p:nvSpPr>
        <p:spPr>
          <a:xfrm>
            <a:off x="3965865" y="1548386"/>
            <a:ext cx="681429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accent2"/>
                </a:solidFill>
                <a:latin typeface="Carter One"/>
                <a:ea typeface="Carter One"/>
                <a:cs typeface="Carter One"/>
                <a:sym typeface="Carter One"/>
              </a:rPr>
              <a:t>HOMEWORK</a:t>
            </a:r>
            <a:endParaRPr/>
          </a:p>
        </p:txBody>
      </p:sp>
      <p:sp>
        <p:nvSpPr>
          <p:cNvPr id="445" name="Google Shape;445;p22"/>
          <p:cNvSpPr/>
          <p:nvPr/>
        </p:nvSpPr>
        <p:spPr>
          <a:xfrm>
            <a:off x="2202378" y="2580194"/>
            <a:ext cx="8061563" cy="180892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2"/>
          <p:cNvSpPr txBox="1"/>
          <p:nvPr/>
        </p:nvSpPr>
        <p:spPr>
          <a:xfrm>
            <a:off x="2729136" y="3444093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78, 79).</a:t>
            </a:r>
            <a:endParaRPr/>
          </a:p>
        </p:txBody>
      </p:sp>
      <p:sp>
        <p:nvSpPr>
          <p:cNvPr id="447" name="Google Shape;447;p22"/>
          <p:cNvSpPr txBox="1"/>
          <p:nvPr/>
        </p:nvSpPr>
        <p:spPr>
          <a:xfrm>
            <a:off x="2729136" y="284551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the classroom language.</a:t>
            </a:r>
            <a:endParaRPr/>
          </a:p>
        </p:txBody>
      </p:sp>
      <p:pic>
        <p:nvPicPr>
          <p:cNvPr id="448" name="Google Shape;44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9304" y="3738065"/>
            <a:ext cx="4594726" cy="3235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2"/>
          <p:cNvSpPr txBox="1"/>
          <p:nvPr/>
        </p:nvSpPr>
        <p:spPr>
          <a:xfrm>
            <a:off x="2353216" y="6322621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172) or Active Teach.</a:t>
            </a:r>
            <a:endParaRPr/>
          </a:p>
        </p:txBody>
      </p:sp>
      <p:pic>
        <p:nvPicPr>
          <p:cNvPr id="450" name="Google Shape;450;p22"/>
          <p:cNvPicPr preferRelativeResize="0"/>
          <p:nvPr/>
        </p:nvPicPr>
        <p:blipFill rotWithShape="1">
          <a:blip r:embed="rId4">
            <a:alphaModFix/>
          </a:blip>
          <a:srcRect l="12071" r="12396"/>
          <a:stretch/>
        </p:blipFill>
        <p:spPr>
          <a:xfrm>
            <a:off x="9609579" y="3838534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0774" y="250909"/>
            <a:ext cx="827888" cy="827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"/>
          <p:cNvSpPr/>
          <p:nvPr/>
        </p:nvSpPr>
        <p:spPr>
          <a:xfrm>
            <a:off x="7294021" y="894113"/>
            <a:ext cx="4648652" cy="466353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3"/>
          <p:cNvSpPr txBox="1"/>
          <p:nvPr/>
        </p:nvSpPr>
        <p:spPr>
          <a:xfrm>
            <a:off x="7490434" y="2142926"/>
            <a:ext cx="4255827" cy="2308284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review the words related to technology, celebrations, and space.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ask and answer about technology, celebrations, and space.</a:t>
            </a:r>
            <a:endParaRPr/>
          </a:p>
        </p:txBody>
      </p:sp>
      <p:sp>
        <p:nvSpPr>
          <p:cNvPr id="459" name="Google Shape;459;p23"/>
          <p:cNvSpPr txBox="1"/>
          <p:nvPr/>
        </p:nvSpPr>
        <p:spPr>
          <a:xfrm>
            <a:off x="7490434" y="4603874"/>
            <a:ext cx="4255827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 100, 101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3"/>
          <p:cNvSpPr txBox="1"/>
          <p:nvPr/>
        </p:nvSpPr>
        <p:spPr>
          <a:xfrm>
            <a:off x="7665338" y="1090238"/>
            <a:ext cx="39060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6, 7 &amp; 8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Revision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3"/>
          <p:cNvSpPr txBox="1"/>
          <p:nvPr/>
        </p:nvSpPr>
        <p:spPr>
          <a:xfrm>
            <a:off x="8557073" y="1528638"/>
            <a:ext cx="23298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learned…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0774" y="250909"/>
            <a:ext cx="827888" cy="82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32" y="654913"/>
            <a:ext cx="3552267" cy="502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8153" y="653833"/>
            <a:ext cx="3552266" cy="502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7294021" y="894113"/>
            <a:ext cx="4648652" cy="466353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7490434" y="2142926"/>
            <a:ext cx="4255827" cy="2308284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review the words related to technology, celebrations, and space.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ask and answer about technology, celebrations, and space.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7490434" y="4603874"/>
            <a:ext cx="4255827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 100, 101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7665338" y="1090238"/>
            <a:ext cx="39060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6, 7 &amp; 8 – Revision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8557073" y="1528638"/>
            <a:ext cx="23298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0774" y="250909"/>
            <a:ext cx="827888" cy="82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32" y="654913"/>
            <a:ext cx="3552267" cy="502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8153" y="653833"/>
            <a:ext cx="3552266" cy="502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1660357" y="2127189"/>
            <a:ext cx="8632821" cy="260362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1858047" y="2441656"/>
            <a:ext cx="84759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2 teams.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team will look at pictures about vocabulary in Unit 6 or Unit 7 or Unit 8 and choose the correct answers.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ask students to raise their hands to check.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group with all correct answers will receive 2 points.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528214" y="1540906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0774" y="250909"/>
            <a:ext cx="827888" cy="82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5438" y="940161"/>
            <a:ext cx="8862657" cy="96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 descr="A picture containing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0" name="Google Shape;120;p4" descr="A picture containing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463749" t="-400000" r="-463749" b="-399999"/>
          <a:stretch/>
        </p:blipFill>
        <p:spPr>
          <a:xfrm>
            <a:off x="-56540400" y="-27432000"/>
            <a:ext cx="125272800" cy="61722000"/>
          </a:xfrm>
          <a:custGeom>
            <a:avLst/>
            <a:gdLst/>
            <a:ahLst/>
            <a:cxnLst/>
            <a:rect l="l" t="t" r="r" b="b"/>
            <a:pathLst>
              <a:path w="125272800" h="61722000" extrusionOk="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4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23" name="Google Shape;123;p4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5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5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5" name="Google Shape;125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26" name="Google Shape;126;p4" descr="Mario Tennis: Ultra Smash has a Small Day 1 Patch - Nintendo ..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38299" y="446596"/>
            <a:ext cx="4267199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7380" y="2868819"/>
            <a:ext cx="9533883" cy="303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10" y="446596"/>
            <a:ext cx="5060119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>
            <a:hlinkClick r:id="" action="ppaction://hlinkshowjump?jump=nextslide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84960" y="5638336"/>
            <a:ext cx="1372148" cy="59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9" name="Google Shape;139;p5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0" name="Google Shape;140;p5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" name="Google Shape;142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43" name="Google Shape;143;p5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8063954" y="1288881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telephone</a:t>
            </a:r>
            <a:endParaRPr/>
          </a:p>
        </p:txBody>
      </p:sp>
      <p:sp>
        <p:nvSpPr>
          <p:cNvPr id="145" name="Google Shape;145;p5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letter</a:t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7" name="Google Shape;147;p5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8029499" y="3028033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email</a:t>
            </a:r>
            <a:endParaRPr/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75809" y="3677040"/>
            <a:ext cx="3923023" cy="2534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6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0" name="Google Shape;160;p6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61" name="Google Shape;161;p6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" name="Google Shape;163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64" name="Google Shape;164;p6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5" name="Google Shape;165;p6"/>
          <p:cNvSpPr/>
          <p:nvPr/>
        </p:nvSpPr>
        <p:spPr>
          <a:xfrm>
            <a:off x="8063955" y="1275072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</a:t>
            </a:r>
            <a:endParaRPr/>
          </a:p>
        </p:txBody>
      </p:sp>
      <p:sp>
        <p:nvSpPr>
          <p:cNvPr id="166" name="Google Shape;166;p6"/>
          <p:cNvSpPr/>
          <p:nvPr/>
        </p:nvSpPr>
        <p:spPr>
          <a:xfrm>
            <a:off x="8029500" y="302112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</a:t>
            </a:r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</a:t>
            </a:r>
            <a:endParaRPr/>
          </a:p>
        </p:txBody>
      </p:sp>
      <p:sp>
        <p:nvSpPr>
          <p:cNvPr id="168" name="Google Shape;168;p6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9" name="Google Shape;169;p6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10">
            <a:alphaModFix/>
          </a:blip>
          <a:srcRect l="18951" t="7500" r="19048" b="56250"/>
          <a:stretch/>
        </p:blipFill>
        <p:spPr>
          <a:xfrm>
            <a:off x="2250833" y="3732245"/>
            <a:ext cx="2967508" cy="2447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1" name="Google Shape;181;p7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82" name="Google Shape;182;p7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" name="Google Shape;184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85" name="Google Shape;185;p7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6" name="Google Shape;186;p7"/>
          <p:cNvSpPr/>
          <p:nvPr/>
        </p:nvSpPr>
        <p:spPr>
          <a:xfrm>
            <a:off x="8029500" y="475893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arrive</a:t>
            </a: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8029500" y="302112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</a:t>
            </a:r>
            <a:endParaRPr/>
          </a:p>
        </p:txBody>
      </p:sp>
      <p:sp>
        <p:nvSpPr>
          <p:cNvPr id="188" name="Google Shape;188;p7"/>
          <p:cNvSpPr/>
          <p:nvPr/>
        </p:nvSpPr>
        <p:spPr>
          <a:xfrm>
            <a:off x="7983750" y="1283319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need</a:t>
            </a:r>
            <a:endParaRPr/>
          </a:p>
        </p:txBody>
      </p:sp>
      <p:sp>
        <p:nvSpPr>
          <p:cNvPr id="189" name="Google Shape;189;p7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p7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97551" y="3660490"/>
            <a:ext cx="3121775" cy="2530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 descr="Mario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694" y="688016"/>
            <a:ext cx="2796685" cy="2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997" y="309797"/>
            <a:ext cx="2298391" cy="275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2" name="Google Shape;202;p8"/>
          <p:cNvGrpSpPr/>
          <p:nvPr/>
        </p:nvGrpSpPr>
        <p:grpSpPr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203" name="Google Shape;203;p8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77800" dist="101600" dir="18900000" sy="23000" kx="-1200000" algn="bl" rotWithShape="0">
                <a:srgbClr val="000000">
                  <a:alpha val="5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>
                <a:gd name="adj" fmla="val 25000"/>
              </a:avLst>
            </a:prstGeom>
            <a:blipFill rotWithShape="1">
              <a:blip r:embed="rId7">
                <a:alphaModFix/>
              </a:blip>
              <a:tile tx="0" ty="0" sx="100000" sy="100000" flip="none" algn="tl"/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06" name="Google Shape;206;p8"/>
          <p:cNvPicPr preferRelativeResize="0"/>
          <p:nvPr/>
        </p:nvPicPr>
        <p:blipFill rotWithShape="1">
          <a:blip r:embed="rId6">
            <a:alphaModFix/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" name="Google Shape;207;p8"/>
          <p:cNvSpPr/>
          <p:nvPr/>
        </p:nvSpPr>
        <p:spPr>
          <a:xfrm>
            <a:off x="8063954" y="1288881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band</a:t>
            </a:r>
            <a:endParaRPr/>
          </a:p>
        </p:txBody>
      </p:sp>
      <p:sp>
        <p:nvSpPr>
          <p:cNvPr id="208" name="Google Shape;208;p8"/>
          <p:cNvSpPr/>
          <p:nvPr/>
        </p:nvSpPr>
        <p:spPr>
          <a:xfrm>
            <a:off x="8029500" y="4767186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 wheel</a:t>
            </a: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8">
            <a:hlinkClick r:id="" action="ppaction://hlinkshowjump?jump=nextslide"/>
          </p:cNvPr>
          <p:cNvPicPr preferRelativeResize="0"/>
          <p:nvPr/>
        </p:nvPicPr>
        <p:blipFill rotWithShape="1">
          <a:blip r:embed="rId9">
            <a:alphaModFix/>
          </a:blip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8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8029499" y="3028033"/>
            <a:ext cx="3637847" cy="1287000"/>
          </a:xfrm>
          <a:prstGeom prst="roundRect">
            <a:avLst>
              <a:gd name="adj" fmla="val 16667"/>
            </a:avLst>
          </a:prstGeom>
          <a:solidFill>
            <a:schemeClr val="lt1">
              <a:alpha val="78823"/>
            </a:schemeClr>
          </a:solidFill>
          <a:ln w="57150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funfair</a:t>
            </a:r>
            <a:endParaRPr/>
          </a:p>
        </p:txBody>
      </p:sp>
      <p:pic>
        <p:nvPicPr>
          <p:cNvPr id="213" name="Google Shape;21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81162" y="3744830"/>
            <a:ext cx="2804532" cy="241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2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3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4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Microsoft Office PowerPoint</Application>
  <PresentationFormat>Widescreen</PresentationFormat>
  <Paragraphs>104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Corben</vt:lpstr>
      <vt:lpstr>Arial</vt:lpstr>
      <vt:lpstr>Century Gothic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</cp:revision>
  <dcterms:created xsi:type="dcterms:W3CDTF">2023-11-28T02:26:41Z</dcterms:created>
  <dcterms:modified xsi:type="dcterms:W3CDTF">2025-06-02T07:36:52Z</dcterms:modified>
</cp:coreProperties>
</file>