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ags/tag1.xml" ContentType="application/vnd.openxmlformats-officedocument.presentationml.tags+xml"/>
  <Override PartName="/ppt/theme/themeOverride12.xml" ContentType="application/vnd.openxmlformats-officedocument.themeOverride+xml"/>
  <Override PartName="/ppt/tags/tag2.xml" ContentType="application/vnd.openxmlformats-officedocument.presentationml.tags+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51" r:id="rId4"/>
  </p:sldMasterIdLst>
  <p:notesMasterIdLst>
    <p:notesMasterId r:id="rId30"/>
  </p:notesMasterIdLst>
  <p:sldIdLst>
    <p:sldId id="257" r:id="rId5"/>
    <p:sldId id="293" r:id="rId6"/>
    <p:sldId id="283" r:id="rId7"/>
    <p:sldId id="321" r:id="rId8"/>
    <p:sldId id="287" r:id="rId9"/>
    <p:sldId id="260" r:id="rId10"/>
    <p:sldId id="294" r:id="rId11"/>
    <p:sldId id="336" r:id="rId12"/>
    <p:sldId id="339" r:id="rId13"/>
    <p:sldId id="337" r:id="rId14"/>
    <p:sldId id="340" r:id="rId15"/>
    <p:sldId id="268" r:id="rId16"/>
    <p:sldId id="286" r:id="rId17"/>
    <p:sldId id="315" r:id="rId18"/>
    <p:sldId id="295" r:id="rId19"/>
    <p:sldId id="297" r:id="rId20"/>
    <p:sldId id="316" r:id="rId21"/>
    <p:sldId id="341" r:id="rId22"/>
    <p:sldId id="338" r:id="rId23"/>
    <p:sldId id="306" r:id="rId24"/>
    <p:sldId id="324" r:id="rId25"/>
    <p:sldId id="329" r:id="rId26"/>
    <p:sldId id="342" r:id="rId27"/>
    <p:sldId id="343" r:id="rId28"/>
    <p:sldId id="280" r:id="rId29"/>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85" d="100"/>
          <a:sy n="85" d="100"/>
        </p:scale>
        <p:origin x="870" y="8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22/5/2025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22/05/2025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2025/5/22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2025/5/22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22/5/2025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22/05/2025</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5.jpeg"/><Relationship Id="rId2" Type="http://schemas.openxmlformats.org/officeDocument/2006/relationships/video" Target="https://www.youtube.com/embed/srIpWN5TVKc" TargetMode="Externa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jpeg"/><Relationship Id="rId2" Type="http://schemas.openxmlformats.org/officeDocument/2006/relationships/video" Target="https://www.youtube.com/embed/l5sIspLfmXM" TargetMode="Externa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6"/>
            <a:ext cx="5220858" cy="2677620"/>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a:t>
            </a:r>
            <a:r>
              <a:rPr lang="vi-VN" altLang="zh-CN" sz="2800" b="1" dirty="0" smtClean="0">
                <a:solidFill>
                  <a:schemeClr val="bg1"/>
                </a:solidFill>
                <a:latin typeface="Segoe Print" pitchFamily="2" charset="0"/>
                <a:ea typeface="微软雅黑" panose="020B0503020204020204" pitchFamily="34" charset="-122"/>
              </a:rPr>
              <a:t>CÔNG NGHỆ </a:t>
            </a:r>
            <a:r>
              <a:rPr lang="en-US" altLang="zh-CN" sz="2800" b="1" dirty="0" smtClean="0">
                <a:solidFill>
                  <a:schemeClr val="bg1"/>
                </a:solidFill>
                <a:latin typeface="Segoe Print" pitchFamily="2" charset="0"/>
                <a:ea typeface="微软雅黑" panose="020B0503020204020204" pitchFamily="34" charset="-122"/>
              </a:rPr>
              <a:t> </a:t>
            </a:r>
            <a:r>
              <a:rPr lang="en-US" altLang="zh-CN" sz="2800" b="1" dirty="0">
                <a:solidFill>
                  <a:schemeClr val="bg1"/>
                </a:solidFill>
                <a:latin typeface="Segoe Print" pitchFamily="2" charset="0"/>
                <a:ea typeface="微软雅黑" panose="020B0503020204020204" pitchFamily="34" charset="-122"/>
              </a:rPr>
              <a:t>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srIpWN5TVKc"/>
          <p:cNvPicPr>
            <a:picLocks noRot="1" noChangeAspect="1"/>
          </p:cNvPicPr>
          <p:nvPr>
            <a:videoFile r:link="rId2"/>
          </p:nvPr>
        </p:nvPicPr>
        <p:blipFill>
          <a:blip r:embed="rId7"/>
          <a:stretch>
            <a:fillRect/>
          </a:stretch>
        </p:blipFill>
        <p:spPr>
          <a:xfrm>
            <a:off x="1164431" y="1364456"/>
            <a:ext cx="3971925" cy="2889308"/>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4096" y="340786"/>
            <a:ext cx="4559252" cy="4071966"/>
          </a:xfrm>
          <a:prstGeom prst="rect">
            <a:avLst/>
          </a:prstGeom>
        </p:spPr>
      </p:pic>
      <p:sp>
        <p:nvSpPr>
          <p:cNvPr id="11" name="Text Box 18"/>
          <p:cNvSpPr txBox="1">
            <a:spLocks noChangeArrowheads="1"/>
          </p:cNvSpPr>
          <p:nvPr/>
        </p:nvSpPr>
        <p:spPr bwMode="auto">
          <a:xfrm>
            <a:off x="1683536" y="1703824"/>
            <a:ext cx="3064812" cy="2314468"/>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Hoạt động Nhóm !</a:t>
            </a:r>
          </a:p>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smtClean="0">
                <a:solidFill>
                  <a:srgbClr val="4472C4">
                    <a:lumMod val="75000"/>
                  </a:srgbClr>
                </a:solidFill>
                <a:latin typeface="Segoe Print" pitchFamily="2" charset="0"/>
              </a:rPr>
              <a:t>HS quan sát video trả lời câu hỏi:</a:t>
            </a:r>
            <a:br>
              <a:rPr lang="vi-VN" altLang="zh-CN" sz="1600" b="1" kern="0" dirty="0" smtClean="0">
                <a:solidFill>
                  <a:srgbClr val="4472C4">
                    <a:lumMod val="75000"/>
                  </a:srgbClr>
                </a:solidFill>
                <a:latin typeface="Segoe Print" pitchFamily="2" charset="0"/>
              </a:rPr>
            </a:br>
            <a:r>
              <a:rPr lang="vi-VN" altLang="zh-CN" sz="1600" b="1" kern="0" dirty="0" smtClean="0">
                <a:solidFill>
                  <a:srgbClr val="4472C4">
                    <a:lumMod val="75000"/>
                  </a:srgbClr>
                </a:solidFill>
                <a:latin typeface="Segoe Print" pitchFamily="2" charset="0"/>
              </a:rPr>
              <a:t>Thấy được bao nhiêu loại robot? các loại robot xuất hiện trên video?</a:t>
            </a:r>
          </a:p>
          <a:p>
            <a:pPr marL="0" marR="0" lvl="0" indent="0" algn="ctr" defTabSz="6858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71343505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438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224375" y="388796"/>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082143" y="-365760"/>
            <a:ext cx="5069006" cy="5437825"/>
          </a:xfrm>
          <a:prstGeom prst="rect">
            <a:avLst/>
          </a:prstGeom>
          <a:noFill/>
          <a:ln w="9525">
            <a:noFill/>
          </a:ln>
        </p:spPr>
      </p:pic>
      <p:sp>
        <p:nvSpPr>
          <p:cNvPr id="40" name="文本框 10248"/>
          <p:cNvSpPr txBox="1"/>
          <p:nvPr/>
        </p:nvSpPr>
        <p:spPr>
          <a:xfrm>
            <a:off x="4637315" y="675845"/>
            <a:ext cx="3984172" cy="481125"/>
          </a:xfrm>
          <a:prstGeom prst="rect">
            <a:avLst/>
          </a:prstGeom>
          <a:noFill/>
          <a:ln w="9525">
            <a:noFill/>
          </a:ln>
        </p:spPr>
        <p:txBody>
          <a:bodyPr wrap="square" lIns="49753" tIns="24876" rIns="49753" bIns="24876">
            <a:spAutoFit/>
          </a:bodyPr>
          <a:lstStyle/>
          <a:p>
            <a:pPr defTabSz="816443">
              <a:spcBef>
                <a:spcPct val="50000"/>
              </a:spcBef>
            </a:pPr>
            <a:r>
              <a:rPr lang="vi-VN" altLang="zh-CN" sz="2800" dirty="0" smtClean="0">
                <a:solidFill>
                  <a:schemeClr val="bg1"/>
                </a:solidFill>
                <a:latin typeface="Segoe Print" pitchFamily="2" charset="0"/>
                <a:ea typeface="宋体" panose="02010600030101010101" pitchFamily="2" charset="-122"/>
              </a:rPr>
              <a:t>Hoạt động chia nhóm!</a:t>
            </a:r>
            <a:endParaRPr lang="zh-CN" altLang="en-US" sz="2800" dirty="0">
              <a:solidFill>
                <a:schemeClr val="bg1"/>
              </a:solidFill>
              <a:latin typeface="Segoe Print" pitchFamily="2" charset="0"/>
              <a:ea typeface="宋体" panose="02010600030101010101" pitchFamily="2" charset="-122"/>
            </a:endParaRPr>
          </a:p>
        </p:txBody>
      </p:sp>
      <p:pic>
        <p:nvPicPr>
          <p:cNvPr id="2" name="Picture 1"/>
          <p:cNvPicPr>
            <a:picLocks noChangeAspect="1"/>
          </p:cNvPicPr>
          <p:nvPr/>
        </p:nvPicPr>
        <p:blipFill>
          <a:blip r:embed="rId6"/>
          <a:stretch>
            <a:fillRect/>
          </a:stretch>
        </p:blipFill>
        <p:spPr>
          <a:xfrm>
            <a:off x="4891722" y="1156970"/>
            <a:ext cx="3516308" cy="1951990"/>
          </a:xfrm>
          <a:prstGeom prst="rect">
            <a:avLst/>
          </a:prstGeom>
          <a:ln>
            <a:noFill/>
          </a:ln>
          <a:effectLst>
            <a:softEdge rad="112500"/>
          </a:effectLst>
        </p:spPr>
      </p:pic>
      <p:sp>
        <p:nvSpPr>
          <p:cNvPr id="3" name="Rectangle 2"/>
          <p:cNvSpPr/>
          <p:nvPr/>
        </p:nvSpPr>
        <p:spPr>
          <a:xfrm>
            <a:off x="463730" y="1499584"/>
            <a:ext cx="3533503" cy="2184701"/>
          </a:xfrm>
          <a:prstGeom prst="rect">
            <a:avLst/>
          </a:prstGeom>
        </p:spPr>
        <p:txBody>
          <a:bodyPr wrap="square">
            <a:spAutoFit/>
          </a:bodyPr>
          <a:lstStyle/>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Tiêu chí hoạt động nhóm:</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câu hỏi đúng.</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Đảm bảo tấc cả thành viên trong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nhóm điều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lời được câu hỏi </a:t>
            </a:r>
            <a:r>
              <a:rPr lang="vi-VN" sz="16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giáo viên</a:t>
            </a: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Nhóm làm việc trật tự, không gây ồn.</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Dụng cụ để gọn gàng.</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257547" y="4520006"/>
            <a:ext cx="6600825" cy="43855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just"/>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có thể</a:t>
            </a:r>
            <a:r>
              <a:rPr lang="en-US" sz="2400" b="1" i="1" dirty="0" smtClean="0">
                <a:solidFill>
                  <a:srgbClr val="FF0000"/>
                </a:solidFill>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nêu thêm các loại robot mà em biết?</a:t>
            </a:r>
            <a:endParaRPr lang="en-US" sz="2400" b="1" i="1" dirty="0">
              <a:solidFill>
                <a:srgbClr val="FF0000"/>
              </a:solidFill>
              <a:latin typeface="Times New Roman" pitchFamily="18" charset="0"/>
              <a:cs typeface="Times New Roman"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524" b="89881" l="0" r="97638"/>
                    </a14:imgEffect>
                  </a14:imgLayer>
                </a14:imgProps>
              </a:ext>
            </a:extLst>
          </a:blip>
          <a:stretch>
            <a:fillRect/>
          </a:stretch>
        </p:blipFill>
        <p:spPr>
          <a:xfrm>
            <a:off x="3788715" y="415782"/>
            <a:ext cx="1013084" cy="1340143"/>
          </a:xfrm>
          <a:prstGeom prst="rect">
            <a:avLst/>
          </a:prstGeom>
        </p:spPr>
      </p:pic>
      <p:sp>
        <p:nvSpPr>
          <p:cNvPr id="5" name="Flowchart: Decision 4"/>
          <p:cNvSpPr/>
          <p:nvPr/>
        </p:nvSpPr>
        <p:spPr>
          <a:xfrm>
            <a:off x="5626574" y="990233"/>
            <a:ext cx="1685925"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hút bụi</a:t>
            </a:r>
            <a:endParaRPr lang="en-US" dirty="0"/>
          </a:p>
        </p:txBody>
      </p:sp>
      <p:pic>
        <p:nvPicPr>
          <p:cNvPr id="6" name="Picture 5"/>
          <p:cNvPicPr>
            <a:picLocks noChangeAspect="1"/>
          </p:cNvPicPr>
          <p:nvPr/>
        </p:nvPicPr>
        <p:blipFill>
          <a:blip r:embed="rId9"/>
          <a:stretch>
            <a:fillRect/>
          </a:stretch>
        </p:blipFill>
        <p:spPr>
          <a:xfrm>
            <a:off x="3598826" y="1738515"/>
            <a:ext cx="1455174" cy="1205512"/>
          </a:xfrm>
          <a:prstGeom prst="rect">
            <a:avLst/>
          </a:prstGeom>
          <a:ln>
            <a:noFill/>
          </a:ln>
          <a:effectLst>
            <a:softEdge rad="112500"/>
          </a:effectLst>
        </p:spPr>
      </p:pic>
      <p:sp>
        <p:nvSpPr>
          <p:cNvPr id="24" name="Flowchart: Decision 23"/>
          <p:cNvSpPr/>
          <p:nvPr/>
        </p:nvSpPr>
        <p:spPr>
          <a:xfrm>
            <a:off x="5395274" y="2031185"/>
            <a:ext cx="2148526"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vận chuyển</a:t>
            </a:r>
            <a:endParaRPr lang="en-US" dirty="0"/>
          </a:p>
        </p:txBody>
      </p:sp>
      <p:pic>
        <p:nvPicPr>
          <p:cNvPr id="7" name="Picture 6"/>
          <p:cNvPicPr>
            <a:picLocks noChangeAspect="1"/>
          </p:cNvPicPr>
          <p:nvPr/>
        </p:nvPicPr>
        <p:blipFill>
          <a:blip r:embed="rId10"/>
          <a:stretch>
            <a:fillRect/>
          </a:stretch>
        </p:blipFill>
        <p:spPr>
          <a:xfrm>
            <a:off x="3649410" y="3216980"/>
            <a:ext cx="1287945" cy="1152711"/>
          </a:xfrm>
          <a:prstGeom prst="rect">
            <a:avLst/>
          </a:prstGeom>
          <a:ln>
            <a:noFill/>
          </a:ln>
          <a:effectLst>
            <a:softEdge rad="112500"/>
          </a:effectLst>
        </p:spPr>
      </p:pic>
      <p:sp>
        <p:nvSpPr>
          <p:cNvPr id="25" name="Flowchart: Decision 24"/>
          <p:cNvSpPr/>
          <p:nvPr/>
        </p:nvSpPr>
        <p:spPr>
          <a:xfrm>
            <a:off x="4900604" y="3729902"/>
            <a:ext cx="3137863"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smtClean="0"/>
              <a:t>Robot giúp người qua đường</a:t>
            </a:r>
            <a:endParaRPr lang="en-US" dirty="0"/>
          </a:p>
        </p:txBody>
      </p:sp>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Rectangle 1"/>
          <p:cNvSpPr/>
          <p:nvPr/>
        </p:nvSpPr>
        <p:spPr>
          <a:xfrm>
            <a:off x="1159500" y="1416415"/>
            <a:ext cx="7195059" cy="2677656"/>
          </a:xfrm>
          <a:prstGeom prst="rect">
            <a:avLst/>
          </a:prstGeom>
        </p:spPr>
        <p:txBody>
          <a:bodyPr wrap="square">
            <a:spAutoFit/>
          </a:bodyPr>
          <a:lstStyle/>
          <a:p>
            <a:pPr algn="just"/>
            <a:r>
              <a:rPr lang="vi-VN" sz="2800" dirty="0">
                <a:solidFill>
                  <a:schemeClr val="accent2">
                    <a:lumMod val="75000"/>
                  </a:schemeClr>
                </a:solidFill>
                <a:effectLst>
                  <a:outerShdw blurRad="38100" dist="38100" dir="2700000" algn="tl">
                    <a:srgbClr val="000000">
                      <a:alpha val="43137"/>
                    </a:srgbClr>
                  </a:outerShdw>
                </a:effectLst>
                <a:latin typeface="Mulish"/>
              </a:rPr>
              <a:t>Robot là một loại máy có thể thực hiện những công việc một cách tự động bằng sự điều khiển của máy tính hoặc các vi mạch điện tử được lập trình. </a:t>
            </a:r>
            <a:r>
              <a:rPr lang="vi-VN" sz="2800" dirty="0" smtClean="0">
                <a:solidFill>
                  <a:schemeClr val="accent2">
                    <a:lumMod val="75000"/>
                  </a:schemeClr>
                </a:solidFill>
                <a:effectLst>
                  <a:outerShdw blurRad="38100" dist="38100" dir="2700000" algn="tl">
                    <a:srgbClr val="000000">
                      <a:alpha val="43137"/>
                    </a:srgbClr>
                  </a:outerShdw>
                </a:effectLst>
                <a:latin typeface="Mulish"/>
              </a:rPr>
              <a:t/>
            </a:r>
            <a:br>
              <a:rPr lang="vi-VN" sz="2800" dirty="0" smtClean="0">
                <a:solidFill>
                  <a:schemeClr val="accent2">
                    <a:lumMod val="75000"/>
                  </a:schemeClr>
                </a:solidFill>
                <a:effectLst>
                  <a:outerShdw blurRad="38100" dist="38100" dir="2700000" algn="tl">
                    <a:srgbClr val="000000">
                      <a:alpha val="43137"/>
                    </a:srgbClr>
                  </a:outerShdw>
                </a:effectLst>
                <a:latin typeface="Mulish"/>
              </a:rPr>
            </a:br>
            <a:r>
              <a:rPr lang="vi-VN" sz="2800" dirty="0" smtClean="0">
                <a:solidFill>
                  <a:schemeClr val="accent2">
                    <a:lumMod val="75000"/>
                  </a:schemeClr>
                </a:solidFill>
                <a:effectLst>
                  <a:outerShdw blurRad="38100" dist="38100" dir="2700000" algn="tl">
                    <a:srgbClr val="000000">
                      <a:alpha val="43137"/>
                    </a:srgbClr>
                  </a:outerShdw>
                </a:effectLst>
                <a:latin typeface="Mulish"/>
              </a:rPr>
              <a:t>Robot </a:t>
            </a:r>
            <a:r>
              <a:rPr lang="vi-VN" sz="2800" dirty="0">
                <a:solidFill>
                  <a:schemeClr val="accent2">
                    <a:lumMod val="75000"/>
                  </a:schemeClr>
                </a:solidFill>
                <a:effectLst>
                  <a:outerShdw blurRad="38100" dist="38100" dir="2700000" algn="tl">
                    <a:srgbClr val="000000">
                      <a:alpha val="43137"/>
                    </a:srgbClr>
                  </a:outerShdw>
                </a:effectLst>
                <a:latin typeface="Mulish"/>
              </a:rPr>
              <a:t>là một tác nhân cơ khí, nhân tạo, ảo, thường là một hệ thống cơ khí-điện tử.</a:t>
            </a:r>
            <a:endParaRPr lang="en-US" sz="28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7" y="2090038"/>
            <a:ext cx="4643868" cy="707886"/>
            <a:chOff x="5141551" y="2177216"/>
            <a:chExt cx="4744350" cy="585059"/>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6"/>
              <a:ext cx="3947655" cy="585059"/>
            </a:xfrm>
            <a:prstGeom prst="rect">
              <a:avLst/>
            </a:prstGeom>
            <a:noFill/>
          </p:spPr>
          <p:txBody>
            <a:bodyPr wrap="squar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Tìm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hiểu</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về</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các</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bộ phận, dụng cụ để lắp ghép robot</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705836" y="2408377"/>
            <a:ext cx="2941373" cy="665791"/>
          </a:xfrm>
          <a:prstGeom prst="rect">
            <a:avLst/>
          </a:prstGeom>
          <a:noFill/>
          <a:ln w="9525">
            <a:noFill/>
          </a:ln>
        </p:spPr>
        <p:txBody>
          <a:bodyPr wrap="square" lIns="49753" tIns="24876" rIns="49753" bIns="24876">
            <a:spAutoFit/>
          </a:bodyPr>
          <a:lstStyle/>
          <a:p>
            <a:pPr algn="just"/>
            <a:r>
              <a:rPr lang="vi-VN" sz="2000" b="1" dirty="0" smtClean="0">
                <a:solidFill>
                  <a:srgbClr val="C00000"/>
                </a:solidFill>
                <a:latin typeface="Times New Roman" pitchFamily="18" charset="0"/>
                <a:cs typeface="Times New Roman" pitchFamily="18" charset="0"/>
              </a:rPr>
              <a:t>Quan sát tranh và kể các bộ phận của robot?</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dirty="0" smtClean="0">
                <a:solidFill>
                  <a:prstClr val="white"/>
                </a:solidFill>
                <a:latin typeface="Times New Roman" pitchFamily="18" charset="0"/>
                <a:cs typeface="Times New Roman" pitchFamily="18" charset="0"/>
              </a:rPr>
              <a:t>: 2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p:nvPr/>
        </p:nvPicPr>
        <p:blipFill>
          <a:blip r:embed="rId7"/>
          <a:stretch>
            <a:fillRect/>
          </a:stretch>
        </p:blipFill>
        <p:spPr>
          <a:xfrm>
            <a:off x="3703320" y="331019"/>
            <a:ext cx="3043645" cy="4255273"/>
          </a:xfrm>
          <a:prstGeom prst="rect">
            <a:avLst/>
          </a:prstGeom>
        </p:spPr>
      </p:pic>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180113" y="1835332"/>
            <a:ext cx="4839789" cy="2801982"/>
          </a:xfrm>
          <a:prstGeom prst="rect">
            <a:avLst/>
          </a:prstGeom>
          <a:ln>
            <a:noFill/>
          </a:ln>
          <a:effectLst>
            <a:softEdge rad="112500"/>
          </a:effectLst>
        </p:spPr>
      </p:pic>
      <p:sp>
        <p:nvSpPr>
          <p:cNvPr id="3" name="矩形 1"/>
          <p:cNvSpPr/>
          <p:nvPr/>
        </p:nvSpPr>
        <p:spPr>
          <a:xfrm>
            <a:off x="434874" y="1182188"/>
            <a:ext cx="3340291" cy="2862310"/>
          </a:xfrm>
          <a:prstGeom prst="rect">
            <a:avLst/>
          </a:prstGeom>
        </p:spPr>
        <p:txBody>
          <a:bodyPr wrap="square" lIns="91425" tIns="45714" rIns="91425" bIns="45714">
            <a:spAutoFit/>
          </a:bodyPr>
          <a:lstStyle/>
          <a:p>
            <a:pPr lvl="0" defTabSz="914400"/>
            <a:r>
              <a:rPr lang="vi-VN" sz="1800" kern="0" dirty="0" smtClean="0">
                <a:solidFill>
                  <a:schemeClr val="bg1"/>
                </a:solidFill>
              </a:rPr>
              <a:t>C1:</a:t>
            </a:r>
            <a:r>
              <a:rPr kumimoji="0" lang="vi-VN" sz="1800" b="0" i="0" u="none" strike="noStrike" kern="0" cap="none" spc="0" normalizeH="0" baseline="0" noProof="0" dirty="0" smtClean="0">
                <a:ln>
                  <a:noFill/>
                </a:ln>
                <a:solidFill>
                  <a:schemeClr val="bg1"/>
                </a:solidFill>
                <a:effectLst/>
                <a:uLnTx/>
                <a:uFillTx/>
              </a:rPr>
              <a:t>Nhận  xét  các  bộ  phận  robot  được  liên  kết  như  thế  nào?</a:t>
            </a:r>
          </a:p>
          <a:p>
            <a:pPr lvl="0" defTabSz="914400"/>
            <a:r>
              <a:rPr lang="vi-VN" sz="1800" kern="0" dirty="0" smtClean="0">
                <a:solidFill>
                  <a:srgbClr val="FF0000"/>
                </a:solidFill>
              </a:rPr>
              <a:t>TL: Các bộ phận được liên kết chắc chắn bởi các bộ ốc vít.</a:t>
            </a:r>
            <a:r>
              <a:rPr kumimoji="0" lang="vi-VN" sz="1800" b="0" i="0" u="none" strike="noStrike" kern="0" cap="none" spc="0" normalizeH="0" baseline="0" noProof="0" dirty="0" smtClean="0">
                <a:ln>
                  <a:noFill/>
                </a:ln>
                <a:solidFill>
                  <a:srgbClr val="FF0000"/>
                </a:solidFill>
                <a:effectLst/>
                <a:uLnTx/>
                <a:uFillTx/>
              </a:rPr>
              <a:t/>
            </a:r>
            <a:br>
              <a:rPr kumimoji="0" lang="vi-VN" sz="1800" b="0" i="0" u="none" strike="noStrike" kern="0" cap="none" spc="0" normalizeH="0" baseline="0" noProof="0" dirty="0" smtClean="0">
                <a:ln>
                  <a:noFill/>
                </a:ln>
                <a:solidFill>
                  <a:srgbClr val="FF0000"/>
                </a:solidFill>
                <a:effectLst/>
                <a:uLnTx/>
                <a:uFillTx/>
              </a:rPr>
            </a:br>
            <a:r>
              <a:rPr kumimoji="0" lang="vi-VN" sz="1800" b="0" i="0" u="none" strike="noStrike" kern="0" cap="none" spc="0" normalizeH="0" baseline="0" noProof="0" dirty="0" smtClean="0">
                <a:ln>
                  <a:noFill/>
                </a:ln>
                <a:solidFill>
                  <a:schemeClr val="bg1"/>
                </a:solidFill>
                <a:effectLst/>
                <a:uLnTx/>
                <a:uFillTx/>
              </a:rPr>
              <a:t>C2:</a:t>
            </a:r>
            <a:r>
              <a:rPr kumimoji="0" lang="vi-VN" sz="1800" b="0" i="0" u="none" strike="noStrike" kern="0" cap="none" spc="0" normalizeH="0" noProof="0" dirty="0" smtClean="0">
                <a:ln>
                  <a:noFill/>
                </a:ln>
                <a:solidFill>
                  <a:schemeClr val="bg1"/>
                </a:solidFill>
                <a:effectLst/>
                <a:uLnTx/>
                <a:uFillTx/>
              </a:rPr>
              <a:t> </a:t>
            </a:r>
            <a:r>
              <a:rPr lang="vi-VN" sz="1800" dirty="0">
                <a:solidFill>
                  <a:schemeClr val="bg1"/>
                </a:solidFill>
              </a:rPr>
              <a:t>Để  lắp  được  robot  hoàn  </a:t>
            </a:r>
            <a:r>
              <a:rPr lang="vi-VN" sz="1800" dirty="0">
                <a:solidFill>
                  <a:schemeClr val="bg1"/>
                </a:solidFill>
                <a:latin typeface="+mj-lt"/>
              </a:rPr>
              <a:t>chỉnh  thì  việc  đầu  tiên  các  em  phải  làm  gì</a:t>
            </a:r>
            <a:r>
              <a:rPr lang="vi-VN" sz="1800" dirty="0" smtClean="0">
                <a:solidFill>
                  <a:schemeClr val="bg1"/>
                </a:solidFill>
                <a:latin typeface="+mj-lt"/>
              </a:rPr>
              <a:t>?</a:t>
            </a:r>
          </a:p>
          <a:p>
            <a:pPr lvl="0" defTabSz="914400"/>
            <a:r>
              <a:rPr kumimoji="0" lang="vi-VN" sz="1800" b="0" i="0" u="none" strike="noStrike" kern="0" cap="none" spc="0" normalizeH="0" baseline="0" noProof="0" dirty="0" smtClean="0">
                <a:ln>
                  <a:noFill/>
                </a:ln>
                <a:solidFill>
                  <a:srgbClr val="FF0000"/>
                </a:solidFill>
                <a:effectLst/>
                <a:uLnTx/>
                <a:uFillTx/>
                <a:latin typeface="+mj-lt"/>
              </a:rPr>
              <a:t>Tl:  Chuẩn</a:t>
            </a:r>
            <a:r>
              <a:rPr kumimoji="0" lang="vi-VN" sz="1800" b="0" i="0" u="none" strike="noStrike" kern="0" cap="none" spc="0" normalizeH="0" noProof="0" dirty="0" smtClean="0">
                <a:ln>
                  <a:noFill/>
                </a:ln>
                <a:solidFill>
                  <a:srgbClr val="FF0000"/>
                </a:solidFill>
                <a:effectLst/>
                <a:uLnTx/>
                <a:uFillTx/>
                <a:latin typeface="+mj-lt"/>
              </a:rPr>
              <a:t> bị đầy đủ dụng cụ bộ phận</a:t>
            </a:r>
            <a:endParaRPr kumimoji="0" lang="en-US" sz="1800" b="0" i="0" u="none" strike="noStrike" kern="0" cap="none" spc="0" normalizeH="0" baseline="0" noProof="0" dirty="0" smtClean="0">
              <a:ln>
                <a:noFill/>
              </a:ln>
              <a:solidFill>
                <a:srgbClr val="FF0000"/>
              </a:solidFill>
              <a:effectLst/>
              <a:uLnTx/>
              <a:uFillTx/>
              <a:latin typeface="+mj-lt"/>
            </a:endParaRPr>
          </a:p>
        </p:txBody>
      </p:sp>
    </p:spTree>
    <p:extLst>
      <p:ext uri="{BB962C8B-B14F-4D97-AF65-F5344CB8AC3E}">
        <p14:creationId xmlns:p14="http://schemas.microsoft.com/office/powerpoint/2010/main" val="32421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568742" y="-588725"/>
            <a:ext cx="10477948" cy="5620202"/>
          </a:xfrm>
          <a:prstGeom prst="rect">
            <a:avLst/>
          </a:prstGeom>
          <a:noFill/>
          <a:ln w="9525">
            <a:noFill/>
          </a:ln>
        </p:spPr>
      </p:pic>
      <p:sp>
        <p:nvSpPr>
          <p:cNvPr id="4" name="矩形 20"/>
          <p:cNvSpPr/>
          <p:nvPr/>
        </p:nvSpPr>
        <p:spPr>
          <a:xfrm rot="19532942">
            <a:off x="688372" y="699673"/>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Kết 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pic>
        <p:nvPicPr>
          <p:cNvPr id="6" name="Picture 5"/>
          <p:cNvPicPr/>
          <p:nvPr/>
        </p:nvPicPr>
        <p:blipFill>
          <a:blip r:embed="rId4"/>
          <a:stretch>
            <a:fillRect/>
          </a:stretch>
        </p:blipFill>
        <p:spPr>
          <a:xfrm>
            <a:off x="2220034" y="1101285"/>
            <a:ext cx="4525279" cy="2836642"/>
          </a:xfrm>
          <a:prstGeom prst="rect">
            <a:avLst/>
          </a:prstGeom>
        </p:spPr>
      </p:pic>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241580" y="2277578"/>
            <a:ext cx="2499546" cy="1015626"/>
          </a:xfrm>
          <a:prstGeom prst="rect">
            <a:avLst/>
          </a:prstGeom>
          <a:noFill/>
        </p:spPr>
        <p:txBody>
          <a:bodyPr wrap="square" lIns="91401" tIns="45702" rIns="91401" bIns="45702" rtlCol="0">
            <a:spAutoFit/>
          </a:bodyPr>
          <a:lstStyle/>
          <a:p>
            <a:pPr algn="ctr">
              <a:lnSpc>
                <a:spcPct val="150000"/>
              </a:lnSpc>
            </a:pPr>
            <a:r>
              <a:rPr lang="vi-VN" altLang="zh-CN" sz="2000" b="1" dirty="0" smtClean="0">
                <a:solidFill>
                  <a:srgbClr val="00B0F0"/>
                </a:solidFill>
                <a:latin typeface="Segoe Print" pitchFamily="2" charset="0"/>
                <a:ea typeface="微软雅黑" panose="020B0503020204020204" pitchFamily="34" charset="-122"/>
              </a:rPr>
              <a:t>THỰC HÀNH NHÓM</a:t>
            </a:r>
            <a:endParaRPr lang="zh-CN" altLang="en-US" sz="20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5840" y="-469237"/>
            <a:ext cx="3749747" cy="2810239"/>
          </a:xfrm>
          <a:prstGeom prst="rect">
            <a:avLst/>
          </a:prstGeom>
        </p:spPr>
      </p:pic>
      <p:sp>
        <p:nvSpPr>
          <p:cNvPr id="11" name="Text Box 18"/>
          <p:cNvSpPr txBox="1">
            <a:spLocks noChangeArrowheads="1"/>
          </p:cNvSpPr>
          <p:nvPr/>
        </p:nvSpPr>
        <p:spPr bwMode="auto">
          <a:xfrm>
            <a:off x="389486" y="292980"/>
            <a:ext cx="2499097" cy="1862036"/>
          </a:xfrm>
          <a:prstGeom prst="rect">
            <a:avLst/>
          </a:prstGeom>
          <a:noFill/>
          <a:ln w="9525">
            <a:noFill/>
            <a:miter lim="800000"/>
            <a:headEnd/>
            <a:tailEnd/>
          </a:ln>
        </p:spPr>
        <p:txBody>
          <a:bodyPr wrap="square" lIns="91427" tIns="45714" rIns="91427" bIns="45714">
            <a:spAutoFit/>
          </a:bodyPr>
          <a:lstStyle/>
          <a:p>
            <a:pPr algn="just">
              <a:lnSpc>
                <a:spcPct val="115000"/>
              </a:lnSpc>
              <a:spcAft>
                <a:spcPts val="1000"/>
              </a:spcAft>
              <a:tabLst>
                <a:tab pos="51435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Chuẩn  bị  đầy  đủ  chi  tiết  và  dụng  cụ  để  lắp  ghép  mô  hình  robot  theo  bảng  dưới  đây.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pic>
        <p:nvPicPr>
          <p:cNvPr id="5" name="Picture 4"/>
          <p:cNvPicPr/>
          <p:nvPr/>
        </p:nvPicPr>
        <p:blipFill>
          <a:blip r:embed="rId6"/>
          <a:stretch>
            <a:fillRect/>
          </a:stretch>
        </p:blipFill>
        <p:spPr>
          <a:xfrm>
            <a:off x="2240280" y="2635073"/>
            <a:ext cx="3716383" cy="1964690"/>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30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611" y="339634"/>
            <a:ext cx="3526972" cy="2677656"/>
          </a:xfrm>
          <a:prstGeom prst="rect">
            <a:avLst/>
          </a:prstGeom>
          <a:noFill/>
        </p:spPr>
        <p:txBody>
          <a:bodyPr wrap="square" rtlCol="0">
            <a:spAutoFit/>
          </a:bodyPr>
          <a:lstStyle/>
          <a:p>
            <a:pPr algn="just"/>
            <a:r>
              <a:rPr lang="vi-VN" sz="2800" dirty="0" smtClean="0">
                <a:solidFill>
                  <a:schemeClr val="bg1"/>
                </a:solidFill>
              </a:rPr>
              <a:t>Yêu cầu :</a:t>
            </a:r>
            <a:br>
              <a:rPr lang="vi-VN" sz="2800" dirty="0" smtClean="0">
                <a:solidFill>
                  <a:schemeClr val="bg1"/>
                </a:solidFill>
              </a:rPr>
            </a:br>
            <a:r>
              <a:rPr lang="vi-VN" sz="2800" dirty="0" smtClean="0">
                <a:solidFill>
                  <a:schemeClr val="bg1"/>
                </a:solidFill>
              </a:rPr>
              <a:t>Các nhóm báo cáo số lượng dụng cụ, và nêu được tên , công dụng của các loại dụng cụ</a:t>
            </a:r>
            <a:endParaRPr lang="en-US" sz="2800" dirty="0">
              <a:solidFill>
                <a:schemeClr val="bg1"/>
              </a:solidFill>
            </a:endParaRPr>
          </a:p>
        </p:txBody>
      </p:sp>
    </p:spTree>
    <p:extLst>
      <p:ext uri="{BB962C8B-B14F-4D97-AF65-F5344CB8AC3E}">
        <p14:creationId xmlns:p14="http://schemas.microsoft.com/office/powerpoint/2010/main" val="2678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40" name="文本框 10248"/>
          <p:cNvSpPr txBox="1"/>
          <p:nvPr/>
        </p:nvSpPr>
        <p:spPr>
          <a:xfrm>
            <a:off x="4638407" y="1250144"/>
            <a:ext cx="3147055" cy="1158233"/>
          </a:xfrm>
          <a:prstGeom prst="rect">
            <a:avLst/>
          </a:prstGeom>
          <a:noFill/>
          <a:ln w="9525">
            <a:noFill/>
          </a:ln>
        </p:spPr>
        <p:txBody>
          <a:bodyPr wrap="square" lIns="49753" tIns="24876" rIns="49753" bIns="24876">
            <a:spAutoFit/>
          </a:bodyPr>
          <a:lstStyle/>
          <a:p>
            <a:pPr marL="0" marR="0" lvl="0" indent="0" algn="ctr" defTabSz="816443" rtl="0" eaLnBrk="1" fontAlgn="auto" latinLnBrk="0" hangingPunct="1">
              <a:lnSpc>
                <a:spcPct val="100000"/>
              </a:lnSpc>
              <a:spcBef>
                <a:spcPct val="50000"/>
              </a:spcBef>
              <a:spcAft>
                <a:spcPts val="0"/>
              </a:spcAft>
              <a:buClrTx/>
              <a:buSzTx/>
              <a:buFontTx/>
              <a:buNone/>
              <a:tabLst/>
              <a:defRPr/>
            </a:pPr>
            <a:r>
              <a:rPr lang="vi-VN" altLang="zh-CN" sz="3600" dirty="0" smtClean="0">
                <a:solidFill>
                  <a:prstClr val="white"/>
                </a:solidFill>
                <a:latin typeface="Segoe Print" pitchFamily="2" charset="0"/>
                <a:ea typeface="宋体" panose="02010600030101010101" pitchFamily="2" charset="-122"/>
              </a:rPr>
              <a:t>Tổng kết trao thưởng</a:t>
            </a:r>
            <a:endParaRPr kumimoji="0" lang="zh-CN" altLang="en-US" sz="2800" b="0" i="0" u="none" strike="noStrike" kern="1200" cap="none" spc="0" normalizeH="0" baseline="0" noProof="0" dirty="0">
              <a:ln>
                <a:noFill/>
              </a:ln>
              <a:solidFill>
                <a:prstClr val="white"/>
              </a:solidFill>
              <a:effectLst/>
              <a:uLnTx/>
              <a:uFillTx/>
              <a:latin typeface="Segoe Print" pitchFamily="2" charset="0"/>
              <a:ea typeface="宋体" panose="02010600030101010101" pitchFamily="2" charset="-122"/>
              <a:cs typeface="+mn-cs"/>
            </a:endParaRPr>
          </a:p>
        </p:txBody>
      </p:sp>
    </p:spTree>
    <p:extLst>
      <p:ext uri="{BB962C8B-B14F-4D97-AF65-F5344CB8AC3E}">
        <p14:creationId xmlns:p14="http://schemas.microsoft.com/office/powerpoint/2010/main" val="273374322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424400" y="841551"/>
            <a:ext cx="3625994" cy="2492978"/>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endParaRPr lang="vi-VN" altLang="zh-CN" sz="4000" b="1" kern="0" dirty="0">
              <a:solidFill>
                <a:schemeClr val="accent5">
                  <a:lumMod val="75000"/>
                </a:schemeClr>
              </a:solidFill>
              <a:latin typeface="Segoe Print" pitchFamily="2" charset="0"/>
            </a:endParaRPr>
          </a:p>
          <a:p>
            <a:pPr algn="ctr" defTabSz="685800">
              <a:lnSpc>
                <a:spcPct val="130000"/>
              </a:lnSpc>
              <a:defRPr/>
            </a:pPr>
            <a:r>
              <a:rPr lang="vi-VN" altLang="zh-CN" sz="4000" b="1" kern="0" dirty="0" smtClean="0">
                <a:solidFill>
                  <a:schemeClr val="accent5">
                    <a:lumMod val="75000"/>
                  </a:schemeClr>
                </a:solidFill>
                <a:latin typeface="Segoe Print" pitchFamily="2" charset="0"/>
              </a:rPr>
              <a:t>ĐIỆU NHẢY EM YÊU </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7145641" y="2712620"/>
            <a:ext cx="1401605" cy="1868148"/>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43453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l5sIspLfmXM"/>
          <p:cNvPicPr>
            <a:picLocks noRot="1" noChangeAspect="1"/>
          </p:cNvPicPr>
          <p:nvPr>
            <a:videoFile r:link="rId2"/>
          </p:nvPr>
        </p:nvPicPr>
        <p:blipFill>
          <a:blip r:embed="rId7"/>
          <a:stretch>
            <a:fillRect/>
          </a:stretch>
        </p:blipFill>
        <p:spPr>
          <a:xfrm>
            <a:off x="1174792" y="1328567"/>
            <a:ext cx="3992119" cy="2925197"/>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nodePh="1">
                                  <p:stCondLst>
                                    <p:cond delay="0"/>
                                  </p:stCondLst>
                                  <p:endCondLst>
                                    <p:cond evt="begin" delay="0">
                                      <p:tn val="26"/>
                                    </p:cond>
                                  </p:end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smtClean="0">
                <a:solidFill>
                  <a:srgbClr val="C00000"/>
                </a:solidFill>
                <a:latin typeface="Comic Sans MS" pitchFamily="66" charset="0"/>
                <a:cs typeface="Times New Roman" panose="02020603050405020304" pitchFamily="18" charset="0"/>
              </a:rPr>
              <a:t>CHỦ ĐỀ </a:t>
            </a:r>
            <a:r>
              <a:rPr lang="vi-VN" sz="2000" b="1" dirty="0" smtClean="0">
                <a:solidFill>
                  <a:srgbClr val="C00000"/>
                </a:solidFill>
                <a:latin typeface="Comic Sans MS" pitchFamily="66" charset="0"/>
                <a:cs typeface="Times New Roman" panose="02020603050405020304" pitchFamily="18" charset="0"/>
              </a:rPr>
              <a:t>II</a:t>
            </a:r>
            <a:r>
              <a:rPr lang="en-US" sz="2000" b="1" dirty="0" smtClean="0">
                <a:solidFill>
                  <a:srgbClr val="C00000"/>
                </a:solidFill>
                <a:latin typeface="Comic Sans MS" pitchFamily="66" charset="0"/>
                <a:cs typeface="Times New Roman" panose="02020603050405020304" pitchFamily="18" charset="0"/>
              </a:rPr>
              <a:t>: </a:t>
            </a:r>
            <a:r>
              <a:rPr lang="vi-VN" sz="2000" b="1" dirty="0" smtClean="0">
                <a:solidFill>
                  <a:srgbClr val="C00000"/>
                </a:solidFill>
                <a:latin typeface="Comic Sans MS" pitchFamily="66" charset="0"/>
                <a:cs typeface="Times New Roman" panose="02020603050405020304" pitchFamily="18" charset="0"/>
              </a:rPr>
              <a:t>THỦ CÔNG , KỸ </a:t>
            </a:r>
            <a:r>
              <a:rPr lang="vi-VN" sz="2000" b="1" dirty="0" smtClean="0">
                <a:solidFill>
                  <a:srgbClr val="C00000"/>
                </a:solidFill>
                <a:latin typeface="Comic Sans MS" pitchFamily="66" charset="0"/>
                <a:cs typeface="Times New Roman" panose="02020603050405020304" pitchFamily="18" charset="0"/>
              </a:rPr>
              <a:t>THUẬT</a:t>
            </a:r>
            <a:r>
              <a:rPr lang="en-US" sz="1600" b="1" dirty="0" smtClean="0">
                <a:solidFill>
                  <a:srgbClr val="C00000"/>
                </a:solidFill>
                <a:latin typeface="Comic Sans MS" pitchFamily="66" charset="0"/>
              </a:rPr>
              <a:t/>
            </a:r>
            <a:br>
              <a:rPr lang="en-US" sz="1600" b="1" dirty="0" smtClean="0">
                <a:solidFill>
                  <a:srgbClr val="C00000"/>
                </a:solidFill>
                <a:latin typeface="Comic Sans MS" pitchFamily="66" charset="0"/>
              </a:rPr>
            </a:br>
            <a:r>
              <a:rPr lang="en-US" sz="2000" b="1" dirty="0"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1</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Lắp ghép mô hình Robot( Tiết 1)</a:t>
            </a:r>
            <a: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rotWithShape="1">
          <a:blip r:embed="rId3" cstate="email">
            <a:clrChange>
              <a:clrFrom>
                <a:srgbClr val="D6D4C8"/>
              </a:clrFrom>
              <a:clrTo>
                <a:srgbClr val="D6D4C8">
                  <a:alpha val="0"/>
                </a:srgbClr>
              </a:clrTo>
            </a:clrChange>
            <a:extLst>
              <a:ext uri="{28A0092B-C50C-407E-A947-70E740481C1C}">
                <a14:useLocalDpi xmlns:a14="http://schemas.microsoft.com/office/drawing/2010/main"/>
              </a:ext>
            </a:extLst>
          </a:blip>
          <a:srcRect l="14092" r="25315" b="2805"/>
          <a:stretch/>
        </p:blipFill>
        <p:spPr>
          <a:xfrm>
            <a:off x="881742" y="1395841"/>
            <a:ext cx="2848508" cy="2758148"/>
          </a:xfrm>
          <a:prstGeom prst="rect">
            <a:avLst/>
          </a:prstGeom>
          <a:solidFill>
            <a:srgbClr val="00B0F0"/>
          </a:solidFill>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851604" cy="499195"/>
            <a:chOff x="4085721" y="1971269"/>
            <a:chExt cx="4851604"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98753" y="1996018"/>
              <a:ext cx="4538572" cy="369332"/>
            </a:xfrm>
            <a:prstGeom prst="rect">
              <a:avLst/>
            </a:prstGeom>
            <a:noFill/>
          </p:spPr>
          <p:txBody>
            <a:bodyPr wrap="square" rtlCol="0">
              <a:spAutoFit/>
            </a:bodyPr>
            <a:lstStyle/>
            <a:p>
              <a:pPr algn="ctr"/>
              <a:r>
                <a:rPr lang="vi-VN" altLang="zh-CN" sz="1800" b="1" i="1" dirty="0" smtClean="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5" y="2211567"/>
            <a:ext cx="4722861" cy="839140"/>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415735" y="2235704"/>
                <a:ext cx="280378" cy="4463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330685"/>
            </a:xfrm>
            <a:prstGeom prst="rect">
              <a:avLst/>
            </a:prstGeom>
            <a:noFill/>
          </p:spPr>
          <p:txBody>
            <a:bodyPr wrap="square" rtlCol="0">
              <a:spAutoFit/>
            </a:bodyPr>
            <a:lstStyle/>
            <a:p>
              <a:pPr algn="ct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370738" y="2300243"/>
              <a:ext cx="331937" cy="298608"/>
            </a:xfrm>
            <a:prstGeom prst="rect">
              <a:avLst/>
            </a:prstGeom>
            <a:noFill/>
          </p:spPr>
          <p:txBody>
            <a:bodyPr wrap="square" rtlCol="0">
              <a:spAutoFit/>
            </a:bodyPr>
            <a:lstStyle/>
            <a:p>
              <a:pPr algn="ctr"/>
              <a:r>
                <a:rPr lang="en-US" altLang="zh-CN" sz="2400" b="1" dirty="0" smtClean="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
        <p:nvSpPr>
          <p:cNvPr id="2" name="Rectangle 1"/>
          <p:cNvSpPr/>
          <p:nvPr/>
        </p:nvSpPr>
        <p:spPr>
          <a:xfrm>
            <a:off x="4853924" y="2229554"/>
            <a:ext cx="4110598" cy="830997"/>
          </a:xfrm>
          <a:prstGeom prst="rect">
            <a:avLst/>
          </a:prstGeom>
        </p:spPr>
        <p:txBody>
          <a:bodyPr wrap="square">
            <a:spAutoFit/>
          </a:bodyPr>
          <a:lstStyle/>
          <a:p>
            <a:r>
              <a:rPr lang="vi-VN" sz="2400" i="1" dirty="0">
                <a:latin typeface="Times New Roman" panose="02020603050405020304" pitchFamily="18" charset="0"/>
                <a:ea typeface="SimSun" panose="02010600030101010101" pitchFamily="2" charset="-122"/>
              </a:rPr>
              <a:t>Tìm  hiểu  về  các  bộ  phận,  dụng  cụ  để  lắp  ghép  robot</a:t>
            </a:r>
            <a:endParaRPr lang="en-US" sz="2400" dirty="0"/>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040849" y="1985395"/>
            <a:ext cx="4837681" cy="499195"/>
            <a:chOff x="4085721" y="1971269"/>
            <a:chExt cx="483768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36168" y="2000902"/>
              <a:ext cx="4487234" cy="369332"/>
            </a:xfrm>
            <a:prstGeom prst="rect">
              <a:avLst/>
            </a:prstGeom>
            <a:noFill/>
          </p:spPr>
          <p:txBody>
            <a:bodyPr wrap="square" rtlCol="0">
              <a:spAutoFit/>
            </a:bodyPr>
            <a:lstStyle/>
            <a:p>
              <a:pPr algn="ctr"/>
              <a:r>
                <a:rPr lang="vi-VN" altLang="zh-CN" sz="1800" b="1" i="1" dirty="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vi-VN" sz="4000" b="1" dirty="0">
                <a:ln/>
                <a:solidFill>
                  <a:schemeClr val="accent4"/>
                </a:solidFill>
              </a:rPr>
              <a:t>Em  hãy  quan  sát  và  cho  biết  đâu  là  mô  hình  Robot?</a:t>
            </a:r>
            <a:endParaRPr lang="en-US" sz="4000" b="1" dirty="0">
              <a:ln/>
              <a:solidFill>
                <a:schemeClr val="accent4"/>
              </a:solidFill>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26188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solidFill>
                  <a:srgbClr val="FFC000"/>
                </a:solidFill>
                <a:effectLst/>
                <a:uLnTx/>
                <a:uFillTx/>
                <a:latin typeface="Arial" panose="020B0604020202020204" pitchFamily="34" charset="0"/>
                <a:ea typeface="+mn-ea"/>
                <a:cs typeface="+mn-cs"/>
              </a:rPr>
              <a:t>Cả hai đều</a:t>
            </a:r>
            <a:r>
              <a:rPr kumimoji="0" lang="vi-VN" sz="4000" b="1" i="0" u="none" strike="noStrike" kern="1200" cap="none" spc="0" normalizeH="0" noProof="0" dirty="0" smtClean="0">
                <a:ln/>
                <a:solidFill>
                  <a:srgbClr val="FFC000"/>
                </a:solidFill>
                <a:effectLst/>
                <a:uLnTx/>
                <a:uFillTx/>
                <a:latin typeface="Arial" panose="020B0604020202020204" pitchFamily="34" charset="0"/>
                <a:ea typeface="+mn-ea"/>
                <a:cs typeface="+mn-cs"/>
              </a:rPr>
              <a:t> là mô hình robot.</a:t>
            </a:r>
          </a:p>
          <a:p>
            <a:pPr algn="just"/>
            <a:r>
              <a:rPr lang="vi-VN" sz="1800" noProof="0" dirty="0" smtClean="0">
                <a:ln/>
                <a:solidFill>
                  <a:srgbClr val="FFC000"/>
                </a:solidFill>
                <a:latin typeface="Arial" panose="020B0604020202020204" pitchFamily="34" charset="0"/>
              </a:rPr>
              <a:t>Robot 1: </a:t>
            </a:r>
            <a:r>
              <a:rPr lang="vi-VN" sz="1800" noProof="0" dirty="0" smtClean="0"/>
              <a:t>Lắp ráp bằng máy móc hiện đại.</a:t>
            </a:r>
            <a:endParaRPr lang="en-US" sz="1800" dirty="0"/>
          </a:p>
          <a:p>
            <a:pPr lvl="0" algn="just"/>
            <a:r>
              <a:rPr lang="vi-VN" sz="1800" dirty="0">
                <a:ln/>
                <a:solidFill>
                  <a:srgbClr val="FFC000"/>
                </a:solidFill>
              </a:rPr>
              <a:t>Robot </a:t>
            </a:r>
            <a:r>
              <a:rPr lang="vi-VN" sz="1800" dirty="0" smtClean="0">
                <a:ln/>
                <a:solidFill>
                  <a:srgbClr val="FFC000"/>
                </a:solidFill>
              </a:rPr>
              <a:t>2: </a:t>
            </a:r>
            <a:r>
              <a:rPr lang="vi-VN" sz="1800" dirty="0"/>
              <a:t>L</a:t>
            </a:r>
            <a:r>
              <a:rPr lang="vi-VN" sz="1800" dirty="0" smtClean="0"/>
              <a:t>ắp  </a:t>
            </a:r>
            <a:r>
              <a:rPr lang="vi-VN" sz="1800" dirty="0"/>
              <a:t>ráp  bằng  tay  từ  các  bộ  phận  chi  tiết  nhỏ.</a:t>
            </a:r>
            <a:endParaRPr kumimoji="0" lang="en-US" sz="1800" i="0" u="none" strike="noStrike" kern="1200" cap="none" spc="0" normalizeH="0" baseline="0" noProof="0" dirty="0">
              <a:ln/>
              <a:solidFill>
                <a:srgbClr val="FFC000"/>
              </a:solidFill>
              <a:effectLst/>
              <a:uLnTx/>
              <a:uFillTx/>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
        <p:nvSpPr>
          <p:cNvPr id="3" name="TextBox 2"/>
          <p:cNvSpPr txBox="1"/>
          <p:nvPr/>
        </p:nvSpPr>
        <p:spPr>
          <a:xfrm>
            <a:off x="535577" y="4722223"/>
            <a:ext cx="5597434" cy="307777"/>
          </a:xfrm>
          <a:prstGeom prst="rect">
            <a:avLst/>
          </a:prstGeom>
          <a:noFill/>
        </p:spPr>
        <p:txBody>
          <a:bodyPr wrap="square" rtlCol="0">
            <a:spAutoFit/>
          </a:bodyPr>
          <a:lstStyle/>
          <a:p>
            <a:r>
              <a:rPr lang="vi-VN" dirty="0" smtClean="0"/>
              <a:t>Robot 2 HS có thể tự lắp ghép được!</a:t>
            </a:r>
          </a:p>
        </p:txBody>
      </p:sp>
    </p:spTree>
    <p:extLst>
      <p:ext uri="{BB962C8B-B14F-4D97-AF65-F5344CB8AC3E}">
        <p14:creationId xmlns:p14="http://schemas.microsoft.com/office/powerpoint/2010/main" val="222727556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5950</TotalTime>
  <Words>353</Words>
  <Application>Microsoft Office PowerPoint</Application>
  <PresentationFormat>On-screen Show (16:9)</PresentationFormat>
  <Paragraphs>55</Paragraphs>
  <Slides>25</Slides>
  <Notes>0</Notes>
  <HiddenSlides>0</HiddenSlides>
  <MMClips>5</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微软雅黑</vt:lpstr>
      <vt:lpstr>SimSun</vt:lpstr>
      <vt:lpstr>SimSun</vt:lpstr>
      <vt:lpstr>.VnCommercial Script</vt:lpstr>
      <vt:lpstr>Arial</vt:lpstr>
      <vt:lpstr>Calibri</vt:lpstr>
      <vt:lpstr>Calibri Light</vt:lpstr>
      <vt:lpstr>Comic Sans MS</vt:lpstr>
      <vt:lpstr>等线</vt:lpstr>
      <vt:lpstr>等线 Light</vt:lpstr>
      <vt:lpstr>Isadora</vt:lpstr>
      <vt:lpstr>Mulish</vt:lpstr>
      <vt:lpstr>Segoe Print</vt:lpstr>
      <vt:lpstr>Times New Roman</vt:lpstr>
      <vt:lpstr>Office 主题​​</vt:lpstr>
      <vt:lpstr>1_Office 主题​​</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276</cp:revision>
  <dcterms:created xsi:type="dcterms:W3CDTF">2017-06-11T12:45:34Z</dcterms:created>
  <dcterms:modified xsi:type="dcterms:W3CDTF">2025-05-22T10:36:45Z</dcterms:modified>
</cp:coreProperties>
</file>