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777" r:id="rId2"/>
    <p:sldId id="731" r:id="rId3"/>
    <p:sldId id="734" r:id="rId4"/>
    <p:sldId id="750" r:id="rId5"/>
    <p:sldId id="751" r:id="rId6"/>
    <p:sldId id="735" r:id="rId7"/>
    <p:sldId id="270" r:id="rId8"/>
    <p:sldId id="271" r:id="rId9"/>
    <p:sldId id="772" r:id="rId10"/>
    <p:sldId id="773" r:id="rId11"/>
    <p:sldId id="774" r:id="rId12"/>
    <p:sldId id="775" r:id="rId13"/>
    <p:sldId id="776" r:id="rId14"/>
    <p:sldId id="277" r:id="rId15"/>
    <p:sldId id="279" r:id="rId16"/>
    <p:sldId id="770" r:id="rId17"/>
    <p:sldId id="771" r:id="rId18"/>
    <p:sldId id="768" r:id="rId19"/>
    <p:sldId id="283" r:id="rId20"/>
    <p:sldId id="30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6" pos="387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38"/>
    <p:restoredTop sz="95118"/>
  </p:normalViewPr>
  <p:slideViewPr>
    <p:cSldViewPr snapToGrid="0" snapToObjects="1" showGuides="1">
      <p:cViewPr varScale="1">
        <p:scale>
          <a:sx n="69" d="100"/>
          <a:sy n="69" d="100"/>
        </p:scale>
        <p:origin x="220" y="32"/>
      </p:cViewPr>
      <p:guideLst>
        <p:guide orient="horz" pos="2160"/>
        <p:guide pos="3840"/>
        <p:guide pos="5178"/>
        <p:guide orient="horz" pos="2798"/>
        <p:guide orient="horz" pos="1510"/>
        <p:guide pos="3875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/>
              <a:buNone/>
            </a:pPr>
            <a:r>
              <a:rPr lang="en-US" sz="1200" b="0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Ms Huyền Phạm - 0936.082.789</a:t>
            </a:r>
            <a:endParaRPr sz="1200" b="0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6" name="Google Shape;52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49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2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1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Tahoma"/>
              <a:buNone/>
            </a:pPr>
            <a:r>
              <a:rPr lang="en-US" sz="1200" b="0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Ms Huyền Phạm - 0936.082.789</a:t>
            </a:r>
            <a:endParaRPr/>
          </a:p>
        </p:txBody>
      </p:sp>
      <p:sp>
        <p:nvSpPr>
          <p:cNvPr id="626" name="Google Shape;62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2025/6/2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14300"/>
            <a:ext cx="12573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4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10A0222-FC91-E513-54F7-33C7EF2C36DB}"/>
              </a:ext>
            </a:extLst>
          </p:cNvPr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17" y="1710923"/>
            <a:ext cx="1263559" cy="1024000"/>
          </a:xfrm>
          <a:prstGeom prst="rect">
            <a:avLst/>
          </a:prstGeom>
        </p:spPr>
      </p:pic>
      <p:sp>
        <p:nvSpPr>
          <p:cNvPr id="2" name="Google Shape;568;p18">
            <a:extLst>
              <a:ext uri="{FF2B5EF4-FFF2-40B4-BE49-F238E27FC236}">
                <a16:creationId xmlns:a16="http://schemas.microsoft.com/office/drawing/2014/main" id="{201AB9FB-50D8-7B07-201D-662026C81F66}"/>
              </a:ext>
            </a:extLst>
          </p:cNvPr>
          <p:cNvSpPr/>
          <p:nvPr/>
        </p:nvSpPr>
        <p:spPr>
          <a:xfrm>
            <a:off x="1890708" y="1160860"/>
            <a:ext cx="83829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Ash can climb very well.</a:t>
            </a:r>
            <a:endParaRPr sz="6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58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10A0222-FC91-E513-54F7-33C7EF2C36DB}"/>
              </a:ext>
            </a:extLst>
          </p:cNvPr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17" y="1710923"/>
            <a:ext cx="1263559" cy="1024000"/>
          </a:xfrm>
          <a:prstGeom prst="rect">
            <a:avLst/>
          </a:prstGeom>
        </p:spPr>
      </p:pic>
      <p:sp>
        <p:nvSpPr>
          <p:cNvPr id="3" name="Google Shape;586;p19">
            <a:extLst>
              <a:ext uri="{FF2B5EF4-FFF2-40B4-BE49-F238E27FC236}">
                <a16:creationId xmlns:a16="http://schemas.microsoft.com/office/drawing/2014/main" id="{60FB8C20-AEFE-9E4B-6B56-D879B2B73A62}"/>
              </a:ext>
            </a:extLst>
          </p:cNvPr>
          <p:cNvSpPr/>
          <p:nvPr/>
        </p:nvSpPr>
        <p:spPr>
          <a:xfrm>
            <a:off x="2048014" y="1045837"/>
            <a:ext cx="838295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/>
              <a:buNone/>
            </a:pPr>
            <a:r>
              <a:rPr lang="en-US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Lottie </a:t>
            </a:r>
            <a:r>
              <a:rPr lang="en-VN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finds the baby bird</a:t>
            </a:r>
            <a:r>
              <a:rPr lang="en-US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6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65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E47C4EE-34C4-11CB-0649-9D3B4DA28F51}"/>
              </a:ext>
            </a:extLst>
          </p:cNvPr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0" y="2035053"/>
            <a:ext cx="1295986" cy="88458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sp>
        <p:nvSpPr>
          <p:cNvPr id="2" name="Google Shape;604;p20">
            <a:extLst>
              <a:ext uri="{FF2B5EF4-FFF2-40B4-BE49-F238E27FC236}">
                <a16:creationId xmlns:a16="http://schemas.microsoft.com/office/drawing/2014/main" id="{5D8BAF5B-BBFE-DFF7-73D0-EBA7C09B76F7}"/>
              </a:ext>
            </a:extLst>
          </p:cNvPr>
          <p:cNvSpPr/>
          <p:nvPr/>
        </p:nvSpPr>
        <p:spPr>
          <a:xfrm>
            <a:off x="2027215" y="870402"/>
            <a:ext cx="8291630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entury Gothic"/>
              <a:buNone/>
            </a:pPr>
            <a:r>
              <a:rPr lang="en-US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Ash finds a nest.</a:t>
            </a:r>
            <a:endParaRPr sz="6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1934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10A0222-FC91-E513-54F7-33C7EF2C36DB}"/>
              </a:ext>
            </a:extLst>
          </p:cNvPr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45" y="4369807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51" y="5192903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17" y="1710923"/>
            <a:ext cx="1263559" cy="1024000"/>
          </a:xfrm>
          <a:prstGeom prst="rect">
            <a:avLst/>
          </a:prstGeom>
        </p:spPr>
      </p:pic>
      <p:sp>
        <p:nvSpPr>
          <p:cNvPr id="2" name="Google Shape;622;p21">
            <a:extLst>
              <a:ext uri="{FF2B5EF4-FFF2-40B4-BE49-F238E27FC236}">
                <a16:creationId xmlns:a16="http://schemas.microsoft.com/office/drawing/2014/main" id="{370C2BD7-DE88-0F01-BE24-9DB9D17F9510}"/>
              </a:ext>
            </a:extLst>
          </p:cNvPr>
          <p:cNvSpPr/>
          <p:nvPr/>
        </p:nvSpPr>
        <p:spPr>
          <a:xfrm>
            <a:off x="1688107" y="1064083"/>
            <a:ext cx="9220298" cy="99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ts val="6000"/>
            </a:pPr>
            <a:r>
              <a:rPr lang="en-US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Lois brings the baby bird to the nest.</a:t>
            </a:r>
            <a:endParaRPr sz="6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341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29" name="Google Shape;629;p22"/>
          <p:cNvPicPr preferRelativeResize="0"/>
          <p:nvPr/>
        </p:nvPicPr>
        <p:blipFill rotWithShape="1">
          <a:blip r:embed="rId4">
            <a:alphaModFix/>
          </a:blip>
          <a:srcRect l="3584" t="9863" r="2558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2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3290" y="5106928"/>
            <a:ext cx="1201016" cy="85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2"/>
          <p:cNvPicPr preferRelativeResize="0"/>
          <p:nvPr/>
        </p:nvPicPr>
        <p:blipFill rotWithShape="1">
          <a:blip r:embed="rId7">
            <a:alphaModFix/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2"/>
          <p:cNvPicPr preferRelativeResize="0"/>
          <p:nvPr/>
        </p:nvPicPr>
        <p:blipFill rotWithShape="1">
          <a:blip r:embed="rId8">
            <a:alphaModFix/>
          </a:blip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652" name="Google Shape;652;p24"/>
          <p:cNvSpPr txBox="1"/>
          <p:nvPr/>
        </p:nvSpPr>
        <p:spPr>
          <a:xfrm>
            <a:off x="2040482" y="1188904"/>
            <a:ext cx="83765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/>
                <a:ea typeface="Carter One"/>
                <a:cs typeface="Carter One"/>
                <a:sym typeface="Carter One"/>
              </a:rPr>
              <a:t>Activity: Dub Out The Story</a:t>
            </a:r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2702890" y="2208380"/>
            <a:ext cx="6510340" cy="2883821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24"/>
          <p:cNvSpPr txBox="1"/>
          <p:nvPr/>
        </p:nvSpPr>
        <p:spPr>
          <a:xfrm>
            <a:off x="3167066" y="2496128"/>
            <a:ext cx="558198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Divide students into small groups.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Tell them to choose the characters and act out the story.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Give students a little time to practice.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groups perform in front of the class without the audio.  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AE156-55B6-5B63-547E-1BD7BF1B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962937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 panose="03080802040405060005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 panose="03080802040405060005"/>
                <a:ea typeface="Carter One" panose="03080802040405060005"/>
                <a:cs typeface="Carter One" panose="03080802040405060005"/>
                <a:sym typeface="Carter One" panose="03080802040405060005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 panose="03080802040405060005"/>
              <a:ea typeface="Carter One" panose="03080802040405060005"/>
              <a:cs typeface="Carter One" panose="03080802040405060005"/>
              <a:sym typeface="Carter One" panose="03080802040405060005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60754" y="4424484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6729502" y="4314413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3775361" y="5023842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9532243" y="4732747"/>
            <a:ext cx="1815384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13305" r="18599"/>
          <a:stretch>
            <a:fillRect/>
          </a:stretch>
        </p:blipFill>
        <p:spPr>
          <a:xfrm>
            <a:off x="3272216" y="2410015"/>
            <a:ext cx="2485540" cy="257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14999" r="19006"/>
          <a:stretch>
            <a:fillRect/>
          </a:stretch>
        </p:blipFill>
        <p:spPr>
          <a:xfrm>
            <a:off x="659172" y="1872349"/>
            <a:ext cx="2282412" cy="24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l="16347" r="16358"/>
          <a:stretch>
            <a:fillRect/>
          </a:stretch>
        </p:blipFill>
        <p:spPr>
          <a:xfrm>
            <a:off x="9210951" y="2275775"/>
            <a:ext cx="2323454" cy="243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16671" r="17222"/>
          <a:stretch>
            <a:fillRect/>
          </a:stretch>
        </p:blipFill>
        <p:spPr>
          <a:xfrm>
            <a:off x="6327920" y="1872349"/>
            <a:ext cx="2282412" cy="243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0CE0A-907A-1202-50A5-03608991B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D32BBA-1FF5-1D1B-CBC7-F8C2A2A34066}"/>
              </a:ext>
            </a:extLst>
          </p:cNvPr>
          <p:cNvSpPr/>
          <p:nvPr/>
        </p:nvSpPr>
        <p:spPr>
          <a:xfrm>
            <a:off x="7351232" y="698342"/>
            <a:ext cx="2635734" cy="27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E0408D2-4808-D805-B229-A27892B1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15" y="726918"/>
            <a:ext cx="4958254" cy="3043809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435486DE-87D2-0521-905A-01FE4BF58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680"/>
          <a:stretch>
            <a:fillRect/>
          </a:stretch>
        </p:blipFill>
        <p:spPr>
          <a:xfrm>
            <a:off x="542925" y="655478"/>
            <a:ext cx="4072593" cy="2702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DA2E1-8C08-0B2C-EB4E-DA3FF68CE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1" y="2469073"/>
            <a:ext cx="3915889" cy="32975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A867A0-D24B-A759-2BA4-C03585E9B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324955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6CFC6-8009-D1A1-7B07-C36F09737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51" y="849794"/>
            <a:ext cx="10183695" cy="2001039"/>
          </a:xfrm>
          <a:prstGeom prst="rect">
            <a:avLst/>
          </a:prstGeom>
        </p:spPr>
      </p:pic>
      <p:sp>
        <p:nvSpPr>
          <p:cNvPr id="14" name="Google Shape;687;p27">
            <a:extLst>
              <a:ext uri="{FF2B5EF4-FFF2-40B4-BE49-F238E27FC236}">
                <a16:creationId xmlns:a16="http://schemas.microsoft.com/office/drawing/2014/main" id="{7EB4A2CC-224F-ABC6-9AEC-85A9B1920A78}"/>
              </a:ext>
            </a:extLst>
          </p:cNvPr>
          <p:cNvSpPr/>
          <p:nvPr/>
        </p:nvSpPr>
        <p:spPr>
          <a:xfrm>
            <a:off x="1858901" y="3088021"/>
            <a:ext cx="8370949" cy="2424695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88;p27">
            <a:extLst>
              <a:ext uri="{FF2B5EF4-FFF2-40B4-BE49-F238E27FC236}">
                <a16:creationId xmlns:a16="http://schemas.microsoft.com/office/drawing/2014/main" id="{B6AB0B85-1AC2-82BA-C10E-025DEFAAF048}"/>
              </a:ext>
            </a:extLst>
          </p:cNvPr>
          <p:cNvSpPr txBox="1"/>
          <p:nvPr/>
        </p:nvSpPr>
        <p:spPr>
          <a:xfrm>
            <a:off x="2010537" y="3171820"/>
            <a:ext cx="806767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Put students into groups of 4.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think about the story and each member of the group retells the story. Students look at the pictures in Activity 1 and the information in Activity 3 on page 40.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Show the example for the class.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Call out some groups to present in front of the class. 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911BC-C722-497E-4909-37AB37955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/>
          </a:p>
        </p:txBody>
      </p:sp>
      <p:sp>
        <p:nvSpPr>
          <p:cNvPr id="694" name="Google Shape;694;p28"/>
          <p:cNvSpPr/>
          <p:nvPr/>
        </p:nvSpPr>
        <p:spPr>
          <a:xfrm>
            <a:off x="5141459" y="282568"/>
            <a:ext cx="2272064" cy="61595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680178-8760-ECF7-941E-7C57FDD45BA5}"/>
              </a:ext>
            </a:extLst>
          </p:cNvPr>
          <p:cNvGrpSpPr/>
          <p:nvPr/>
        </p:nvGrpSpPr>
        <p:grpSpPr>
          <a:xfrm>
            <a:off x="289024" y="1382423"/>
            <a:ext cx="5322163" cy="1236067"/>
            <a:chOff x="1753578" y="728663"/>
            <a:chExt cx="5915583" cy="1236067"/>
          </a:xfrm>
        </p:grpSpPr>
        <p:sp>
          <p:nvSpPr>
            <p:cNvPr id="695" name="Google Shape;695;p28"/>
            <p:cNvSpPr/>
            <p:nvPr/>
          </p:nvSpPr>
          <p:spPr>
            <a:xfrm>
              <a:off x="1753578" y="728663"/>
              <a:ext cx="5915583" cy="1236067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8"/>
            <p:cNvSpPr txBox="1"/>
            <p:nvPr/>
          </p:nvSpPr>
          <p:spPr>
            <a:xfrm>
              <a:off x="2060390" y="813978"/>
              <a:ext cx="530195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libri"/>
                <a:buNone/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1. Ash and his friends want to go climbing first. </a:t>
              </a:r>
              <a:endParaRPr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844A7F-E6EF-DBBB-B4BE-B7AC842BF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DF9DE4-390B-3934-6F17-7AEC15A29E78}"/>
              </a:ext>
            </a:extLst>
          </p:cNvPr>
          <p:cNvGrpSpPr/>
          <p:nvPr/>
        </p:nvGrpSpPr>
        <p:grpSpPr>
          <a:xfrm>
            <a:off x="289024" y="2835452"/>
            <a:ext cx="5806976" cy="1236067"/>
            <a:chOff x="1753578" y="728663"/>
            <a:chExt cx="6304309" cy="1236067"/>
          </a:xfrm>
        </p:grpSpPr>
        <p:sp>
          <p:nvSpPr>
            <p:cNvPr id="5" name="Google Shape;695;p28">
              <a:extLst>
                <a:ext uri="{FF2B5EF4-FFF2-40B4-BE49-F238E27FC236}">
                  <a16:creationId xmlns:a16="http://schemas.microsoft.com/office/drawing/2014/main" id="{CF3372E2-1842-4BFF-CD15-57619913464E}"/>
                </a:ext>
              </a:extLst>
            </p:cNvPr>
            <p:cNvSpPr/>
            <p:nvPr/>
          </p:nvSpPr>
          <p:spPr>
            <a:xfrm>
              <a:off x="1753578" y="728663"/>
              <a:ext cx="6253556" cy="1236067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696;p28">
              <a:extLst>
                <a:ext uri="{FF2B5EF4-FFF2-40B4-BE49-F238E27FC236}">
                  <a16:creationId xmlns:a16="http://schemas.microsoft.com/office/drawing/2014/main" id="{121CE1B9-E24D-AF02-E917-CD03EC802D7D}"/>
                </a:ext>
              </a:extLst>
            </p:cNvPr>
            <p:cNvSpPr txBox="1"/>
            <p:nvPr/>
          </p:nvSpPr>
          <p:spPr>
            <a:xfrm>
              <a:off x="1804331" y="808864"/>
              <a:ext cx="625355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3200"/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Lois can climb very well and she breathes loudly and quickly.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212E0E-6F00-190E-8F0C-DD44EDD4A1A1}"/>
              </a:ext>
            </a:extLst>
          </p:cNvPr>
          <p:cNvGrpSpPr/>
          <p:nvPr/>
        </p:nvGrpSpPr>
        <p:grpSpPr>
          <a:xfrm>
            <a:off x="326064" y="4252405"/>
            <a:ext cx="4815395" cy="1236067"/>
            <a:chOff x="1753578" y="728663"/>
            <a:chExt cx="6253556" cy="1236067"/>
          </a:xfrm>
        </p:grpSpPr>
        <p:sp>
          <p:nvSpPr>
            <p:cNvPr id="8" name="Google Shape;695;p28">
              <a:extLst>
                <a:ext uri="{FF2B5EF4-FFF2-40B4-BE49-F238E27FC236}">
                  <a16:creationId xmlns:a16="http://schemas.microsoft.com/office/drawing/2014/main" id="{39EDFD41-751A-673E-C79D-8A16BD66AB43}"/>
                </a:ext>
              </a:extLst>
            </p:cNvPr>
            <p:cNvSpPr/>
            <p:nvPr/>
          </p:nvSpPr>
          <p:spPr>
            <a:xfrm>
              <a:off x="1753578" y="728663"/>
              <a:ext cx="6253556" cy="1236067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696;p28">
              <a:extLst>
                <a:ext uri="{FF2B5EF4-FFF2-40B4-BE49-F238E27FC236}">
                  <a16:creationId xmlns:a16="http://schemas.microsoft.com/office/drawing/2014/main" id="{C9F377F9-84CF-7B38-7AF8-A835B8D117B6}"/>
                </a:ext>
              </a:extLst>
            </p:cNvPr>
            <p:cNvSpPr txBox="1"/>
            <p:nvPr/>
          </p:nvSpPr>
          <p:spPr>
            <a:xfrm>
              <a:off x="1804332" y="808864"/>
              <a:ext cx="6202802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3200"/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3.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 can exercise, fly, and breathe loudly too.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6F0A21-B04A-548A-6333-7EDB33353DEE}"/>
              </a:ext>
            </a:extLst>
          </p:cNvPr>
          <p:cNvGrpSpPr/>
          <p:nvPr/>
        </p:nvGrpSpPr>
        <p:grpSpPr>
          <a:xfrm>
            <a:off x="6534064" y="1635817"/>
            <a:ext cx="5322163" cy="1654935"/>
            <a:chOff x="1753578" y="728663"/>
            <a:chExt cx="5915583" cy="1654935"/>
          </a:xfrm>
        </p:grpSpPr>
        <p:sp>
          <p:nvSpPr>
            <p:cNvPr id="11" name="Google Shape;695;p28">
              <a:extLst>
                <a:ext uri="{FF2B5EF4-FFF2-40B4-BE49-F238E27FC236}">
                  <a16:creationId xmlns:a16="http://schemas.microsoft.com/office/drawing/2014/main" id="{D946F4C9-DCE8-987F-01DE-20D7B6A000E1}"/>
                </a:ext>
              </a:extLst>
            </p:cNvPr>
            <p:cNvSpPr/>
            <p:nvPr/>
          </p:nvSpPr>
          <p:spPr>
            <a:xfrm>
              <a:off x="1753578" y="728663"/>
              <a:ext cx="5915583" cy="1654935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96;p28">
              <a:extLst>
                <a:ext uri="{FF2B5EF4-FFF2-40B4-BE49-F238E27FC236}">
                  <a16:creationId xmlns:a16="http://schemas.microsoft.com/office/drawing/2014/main" id="{0A5B6713-E8EA-C20C-B484-BFF52167C947}"/>
                </a:ext>
              </a:extLst>
            </p:cNvPr>
            <p:cNvSpPr txBox="1"/>
            <p:nvPr/>
          </p:nvSpPr>
          <p:spPr>
            <a:xfrm>
              <a:off x="2060390" y="813978"/>
              <a:ext cx="5301957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Calibri"/>
                <a:buNone/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4. </a:t>
              </a:r>
              <a:r>
                <a:rPr lang="en-US" sz="3200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rPr>
                <a:t>At the playground, Bo finds a baby bird. Then, Ash finds a nest</a:t>
              </a: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BC1095-0D0A-2AC3-8728-6948738CF81C}"/>
              </a:ext>
            </a:extLst>
          </p:cNvPr>
          <p:cNvGrpSpPr/>
          <p:nvPr/>
        </p:nvGrpSpPr>
        <p:grpSpPr>
          <a:xfrm>
            <a:off x="6534064" y="3654208"/>
            <a:ext cx="4141563" cy="1236067"/>
            <a:chOff x="2060389" y="728663"/>
            <a:chExt cx="4603345" cy="1236067"/>
          </a:xfrm>
        </p:grpSpPr>
        <p:sp>
          <p:nvSpPr>
            <p:cNvPr id="16" name="Google Shape;695;p28">
              <a:extLst>
                <a:ext uri="{FF2B5EF4-FFF2-40B4-BE49-F238E27FC236}">
                  <a16:creationId xmlns:a16="http://schemas.microsoft.com/office/drawing/2014/main" id="{8A051AC2-8C00-84F9-4491-7ABFC0175A50}"/>
                </a:ext>
              </a:extLst>
            </p:cNvPr>
            <p:cNvSpPr/>
            <p:nvPr/>
          </p:nvSpPr>
          <p:spPr>
            <a:xfrm>
              <a:off x="2060389" y="728663"/>
              <a:ext cx="4603344" cy="1236067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696;p28">
              <a:extLst>
                <a:ext uri="{FF2B5EF4-FFF2-40B4-BE49-F238E27FC236}">
                  <a16:creationId xmlns:a16="http://schemas.microsoft.com/office/drawing/2014/main" id="{9623AD45-7555-7FCC-F54E-C869CA1CEDA5}"/>
                </a:ext>
              </a:extLst>
            </p:cNvPr>
            <p:cNvSpPr txBox="1"/>
            <p:nvPr/>
          </p:nvSpPr>
          <p:spPr>
            <a:xfrm>
              <a:off x="2060390" y="813978"/>
              <a:ext cx="4603344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3200"/>
              </a:pPr>
              <a:r>
                <a:rPr lang="en-US" sz="3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5. </a:t>
              </a:r>
              <a:r>
                <a:rPr lang="en-US" sz="32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Bo brings the baby bird to the nest.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32).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72)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9927976" y="119885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rcRect t="2680"/>
          <a:stretch>
            <a:fillRect/>
          </a:stretch>
        </p:blipFill>
        <p:spPr>
          <a:xfrm>
            <a:off x="2237105" y="768350"/>
            <a:ext cx="7019925" cy="4716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20" y="753745"/>
            <a:ext cx="3703320" cy="26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795" y="5276850"/>
            <a:ext cx="4350385" cy="313055"/>
          </a:xfrm>
          <a:prstGeom prst="rect">
            <a:avLst/>
          </a:prstGeom>
        </p:spPr>
      </p:pic>
      <p:pic>
        <p:nvPicPr>
          <p:cNvPr id="24" name="3.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870" y="2806065"/>
            <a:ext cx="1194435" cy="10553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237105" y="995045"/>
            <a:ext cx="2549525" cy="86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40505" y="1916430"/>
            <a:ext cx="2075815" cy="86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62505" y="2745740"/>
            <a:ext cx="1377315" cy="5600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12640" y="4908550"/>
            <a:ext cx="1150620" cy="388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72200" y="1794510"/>
            <a:ext cx="1078865" cy="5600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70445" y="753745"/>
            <a:ext cx="1786255" cy="1082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72200" y="4690110"/>
            <a:ext cx="2985135" cy="8261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127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9265" y="671830"/>
            <a:ext cx="8457565" cy="4981575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340091" y="97914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245" y="651510"/>
            <a:ext cx="3703320" cy="266700"/>
          </a:xfrm>
          <a:prstGeom prst="rect">
            <a:avLst/>
          </a:prstGeom>
        </p:spPr>
      </p:pic>
      <p:pic>
        <p:nvPicPr>
          <p:cNvPr id="24" name="3.1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25" end="199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870" y="2806065"/>
            <a:ext cx="1194435" cy="10553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309495" y="692150"/>
            <a:ext cx="2714625" cy="7162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678680" y="3861435"/>
            <a:ext cx="1448435" cy="4114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68640" y="2268220"/>
            <a:ext cx="1685925" cy="4673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4445" y="908685"/>
            <a:ext cx="2804795" cy="6864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5225" y="4714240"/>
            <a:ext cx="2429510" cy="9493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8" dur="127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310" y="739775"/>
            <a:ext cx="7992745" cy="4906645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16" name="Rectangle: Rounded Corners 6"/>
          <p:cNvSpPr/>
          <p:nvPr/>
        </p:nvSpPr>
        <p:spPr>
          <a:xfrm>
            <a:off x="10340091" y="979146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245" y="651510"/>
            <a:ext cx="3703320" cy="266700"/>
          </a:xfrm>
          <a:prstGeom prst="rect">
            <a:avLst/>
          </a:prstGeom>
        </p:spPr>
      </p:pic>
      <p:pic>
        <p:nvPicPr>
          <p:cNvPr id="24" name="3.1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799" end="5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870" y="2806065"/>
            <a:ext cx="1194435" cy="10553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48915" y="739140"/>
            <a:ext cx="2499360" cy="5308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05650" y="917575"/>
            <a:ext cx="2804795" cy="4267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24045" y="4678045"/>
            <a:ext cx="2892425" cy="7740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1271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1" animBg="1"/>
      <p:bldP spid="14" grpId="0" bldLvl="0" animBg="1"/>
      <p:bldP spid="14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962937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 panose="03080802040405060005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 panose="03080802040405060005"/>
                <a:ea typeface="Carter One" panose="03080802040405060005"/>
                <a:cs typeface="Carter One" panose="03080802040405060005"/>
                <a:sym typeface="Carter One" panose="03080802040405060005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 panose="03080802040405060005"/>
              <a:ea typeface="Carter One" panose="03080802040405060005"/>
              <a:cs typeface="Carter One" panose="03080802040405060005"/>
              <a:sym typeface="Carter One" panose="03080802040405060005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60754" y="4424484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6729502" y="4314413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3775361" y="5023842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9532243" y="4732747"/>
            <a:ext cx="1815384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13305" r="18599"/>
          <a:stretch>
            <a:fillRect/>
          </a:stretch>
        </p:blipFill>
        <p:spPr>
          <a:xfrm>
            <a:off x="3272216" y="2410015"/>
            <a:ext cx="2485540" cy="257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14999" r="19006"/>
          <a:stretch>
            <a:fillRect/>
          </a:stretch>
        </p:blipFill>
        <p:spPr>
          <a:xfrm>
            <a:off x="659172" y="1872349"/>
            <a:ext cx="2282412" cy="244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l="16347" r="16358"/>
          <a:stretch>
            <a:fillRect/>
          </a:stretch>
        </p:blipFill>
        <p:spPr>
          <a:xfrm>
            <a:off x="9210951" y="2275775"/>
            <a:ext cx="2323454" cy="243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16671" r="17222"/>
          <a:stretch>
            <a:fillRect/>
          </a:stretch>
        </p:blipFill>
        <p:spPr>
          <a:xfrm>
            <a:off x="6327920" y="1872349"/>
            <a:ext cx="2282412" cy="24398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832DFD7A-7174-36F2-AB58-46EFE3032847}"/>
              </a:ext>
            </a:extLst>
          </p:cNvPr>
          <p:cNvSpPr txBox="1"/>
          <p:nvPr/>
        </p:nvSpPr>
        <p:spPr>
          <a:xfrm>
            <a:off x="1734266" y="6194868"/>
            <a:ext cx="890651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>
                <a:sym typeface="+mn-ea"/>
              </a:rPr>
              <a:t>Look at the picture of each character in the story and read their name.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2585D-E54B-D6F5-1AF2-9B52A6DBA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" grpId="0" animBg="1"/>
      <p:bldP spid="662" grpId="0" animBg="1"/>
      <p:bldP spid="663" grpId="0" animBg="1"/>
      <p:bldP spid="6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PUPILS’ BOOK p.40</a:t>
            </a:r>
            <a:endParaRPr dirty="0"/>
          </a:p>
        </p:txBody>
      </p:sp>
      <p:sp>
        <p:nvSpPr>
          <p:cNvPr id="520" name="Google Shape;520;p15"/>
          <p:cNvSpPr/>
          <p:nvPr/>
        </p:nvSpPr>
        <p:spPr>
          <a:xfrm>
            <a:off x="1911627" y="2171700"/>
            <a:ext cx="8171954" cy="281418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5"/>
          <p:cNvSpPr txBox="1"/>
          <p:nvPr/>
        </p:nvSpPr>
        <p:spPr>
          <a:xfrm>
            <a:off x="1988511" y="2540264"/>
            <a:ext cx="801818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the class into pairs. Each pair takes out 2 pieces of paper.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write True and False for each piece.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a sentence, students look at, choose and raise their answer: True or False.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pair with the correct answer receives 2 points.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5"/>
          <p:cNvSpPr txBox="1"/>
          <p:nvPr/>
        </p:nvSpPr>
        <p:spPr>
          <a:xfrm>
            <a:off x="2108418" y="1087780"/>
            <a:ext cx="79751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2"/>
                </a:solidFill>
                <a:latin typeface="Carter One"/>
                <a:ea typeface="Carter One"/>
                <a:cs typeface="Carter One"/>
                <a:sym typeface="Carter One"/>
              </a:rPr>
              <a:t>Activity: TRUE or FALSE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695EC-858E-3611-C971-45619688A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724" y="207775"/>
            <a:ext cx="1122100" cy="1122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03636"/>
            <a:ext cx="12192000" cy="854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"/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ahoma"/>
              <a:buNone/>
            </a:pPr>
            <a:r>
              <a:rPr lang="en-US" sz="4400" b="0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Ms Huyền Phạm - 0936.082.789</a:t>
            </a:r>
            <a:endParaRPr sz="44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29" name="Google Shape;529;p16"/>
          <p:cNvPicPr preferRelativeResize="0"/>
          <p:nvPr/>
        </p:nvPicPr>
        <p:blipFill rotWithShape="1">
          <a:blip r:embed="rId3">
            <a:alphaModFix/>
          </a:blip>
          <a:srcRect l="3584" t="9863" r="2558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25857" y="3742097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6"/>
          <p:cNvPicPr preferRelativeResize="0"/>
          <p:nvPr/>
        </p:nvPicPr>
        <p:blipFill rotWithShape="1">
          <a:blip r:embed="rId5">
            <a:alphaModFix/>
          </a:blip>
          <a:srcRect l="15689" t="11973"/>
          <a:stretch/>
        </p:blipFill>
        <p:spPr>
          <a:xfrm>
            <a:off x="3138227" y="2786063"/>
            <a:ext cx="2950057" cy="347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6"/>
          <p:cNvPicPr preferRelativeResize="0"/>
          <p:nvPr/>
        </p:nvPicPr>
        <p:blipFill rotWithShape="1">
          <a:blip r:embed="rId6">
            <a:alphaModFix/>
          </a:blip>
          <a:srcRect b="30603"/>
          <a:stretch/>
        </p:blipFill>
        <p:spPr>
          <a:xfrm>
            <a:off x="736600" y="1303721"/>
            <a:ext cx="10718800" cy="185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E47C4EE-34C4-11CB-0649-9D3B4DA28F51}"/>
              </a:ext>
            </a:extLst>
          </p:cNvPr>
          <p:cNvSpPr txBox="1"/>
          <p:nvPr/>
        </p:nvSpPr>
        <p:spPr>
          <a:xfrm>
            <a:off x="2997844" y="2928924"/>
            <a:ext cx="618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4400" b="0" cap="none" spc="0" baseline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4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9497"/>
            <a:ext cx="12182169" cy="6843252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0" y="2035053"/>
            <a:ext cx="1295986" cy="88458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393948" y="5192903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20" name="YMsPham"/>
          <p:cNvSpPr/>
          <p:nvPr/>
        </p:nvSpPr>
        <p:spPr>
          <a:xfrm>
            <a:off x="6393948" y="4270458"/>
            <a:ext cx="3108960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28638" y="5284343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28638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56" y="5284343"/>
            <a:ext cx="532822" cy="532822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01" y="4229632"/>
            <a:ext cx="547897" cy="621573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0098" y="4769826"/>
            <a:ext cx="1201016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265E1-A880-E54B-7A3A-691258D6FF4A}"/>
              </a:ext>
            </a:extLst>
          </p:cNvPr>
          <p:cNvSpPr txBox="1"/>
          <p:nvPr/>
        </p:nvSpPr>
        <p:spPr>
          <a:xfrm>
            <a:off x="1748306" y="485035"/>
            <a:ext cx="89926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n-US" sz="5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children want to go climbing first.</a:t>
            </a:r>
            <a:endParaRPr lang="en-US" sz="5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54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455</Words>
  <Application>Microsoft Office PowerPoint</Application>
  <PresentationFormat>Widescreen</PresentationFormat>
  <Paragraphs>88</Paragraphs>
  <Slides>20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Carter One</vt:lpstr>
      <vt:lpstr>Century Gothic</vt:lpstr>
      <vt:lpstr>等线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293</cp:revision>
  <dcterms:created xsi:type="dcterms:W3CDTF">2023-11-28T02:26:00Z</dcterms:created>
  <dcterms:modified xsi:type="dcterms:W3CDTF">2025-06-02T07:37:44Z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1033-12.2.0.13431</vt:lpwstr>
  </property>
</Properties>
</file>