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868" r:id="rId3"/>
    <p:sldId id="260" r:id="rId4"/>
    <p:sldId id="840" r:id="rId5"/>
    <p:sldId id="855" r:id="rId6"/>
    <p:sldId id="312" r:id="rId7"/>
    <p:sldId id="311" r:id="rId8"/>
    <p:sldId id="315" r:id="rId9"/>
    <p:sldId id="856" r:id="rId10"/>
    <p:sldId id="857" r:id="rId11"/>
    <p:sldId id="858" r:id="rId12"/>
    <p:sldId id="867" r:id="rId13"/>
    <p:sldId id="860" r:id="rId14"/>
    <p:sldId id="861" r:id="rId15"/>
    <p:sldId id="862" r:id="rId16"/>
    <p:sldId id="863" r:id="rId17"/>
    <p:sldId id="864" r:id="rId18"/>
    <p:sldId id="865" r:id="rId19"/>
    <p:sldId id="848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554"/>
    <a:srgbClr val="50AD66"/>
    <a:srgbClr val="F2B356"/>
    <a:srgbClr val="565196"/>
    <a:srgbClr val="FFF3CC"/>
    <a:srgbClr val="92D050"/>
    <a:srgbClr val="FFFFFF"/>
    <a:srgbClr val="BD4166"/>
    <a:srgbClr val="C4704A"/>
    <a:srgbClr val="56B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/>
    <p:restoredTop sz="94937"/>
  </p:normalViewPr>
  <p:slideViewPr>
    <p:cSldViewPr snapToGrid="0">
      <p:cViewPr varScale="1">
        <p:scale>
          <a:sx n="65" d="100"/>
          <a:sy n="65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FE963-A02B-8C45-9423-432CE6A93AE7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C1B65-7704-6046-913E-F87BEEA7CA6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164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Link Youtube: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=UpQ6Izgy6kI 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C1B65-7704-6046-913E-F87BEEA7CA68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6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8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1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0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5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618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5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839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47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3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63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5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5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39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2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3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08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3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89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6.emf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03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48D61BDC-2877-E2F0-296E-0E70C83F2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93" y="159631"/>
            <a:ext cx="2438630" cy="2705596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26084" y="159631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339188" y="1797348"/>
            <a:ext cx="6259040" cy="4580171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8B8464-5E21-6E4D-A947-E8EF7771FA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9188" y="1797348"/>
            <a:ext cx="6217242" cy="45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C4C42-6F63-7343-B458-BF621DB18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06" y="735897"/>
            <a:ext cx="10366209" cy="5080020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F355E2A8-E3E0-9142-92E3-9AD25508BAF7}"/>
              </a:ext>
            </a:extLst>
          </p:cNvPr>
          <p:cNvSpPr/>
          <p:nvPr/>
        </p:nvSpPr>
        <p:spPr>
          <a:xfrm>
            <a:off x="8128866" y="735897"/>
            <a:ext cx="1774999" cy="58230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2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A0A45-51BC-764E-8065-13CEBC7C8D98}"/>
              </a:ext>
            </a:extLst>
          </p:cNvPr>
          <p:cNvSpPr txBox="1"/>
          <p:nvPr/>
        </p:nvSpPr>
        <p:spPr>
          <a:xfrm>
            <a:off x="2537746" y="5986261"/>
            <a:ext cx="8063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 students open the books and look at the task.</a:t>
            </a:r>
            <a:r>
              <a:rPr kumimoji="0" lang="en-V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baseline="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VN" sz="1600" baseline="0" dirty="0">
                <a:solidFill>
                  <a:prstClr val="black"/>
                </a:solidFill>
                <a:latin typeface="Calibri" panose="020F0502020204030204"/>
              </a:rPr>
              <a:t>lay the audio, students listen and circle the correct word.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Play the audio again and pause after each sentence. Students listen and check answers. 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60637EDB-7CD8-D14B-8628-D70BDB01F65B}"/>
              </a:ext>
            </a:extLst>
          </p:cNvPr>
          <p:cNvSpPr/>
          <p:nvPr/>
        </p:nvSpPr>
        <p:spPr>
          <a:xfrm>
            <a:off x="6095999" y="750931"/>
            <a:ext cx="1774999" cy="58230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Listen</a:t>
            </a:r>
          </a:p>
        </p:txBody>
      </p:sp>
      <p:pic>
        <p:nvPicPr>
          <p:cNvPr id="6" name="R5.01.mp3" descr="R5.01.mp3">
            <a:hlinkClick r:id="" action="ppaction://media"/>
            <a:extLst>
              <a:ext uri="{FF2B5EF4-FFF2-40B4-BE49-F238E27FC236}">
                <a16:creationId xmlns:a16="http://schemas.microsoft.com/office/drawing/2014/main" id="{4A2F7173-859D-E742-9DA3-4F37FBA0B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8.7513" end="1551.02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824" y="1333235"/>
            <a:ext cx="1019249" cy="10192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C0FB0F-844D-A04A-B512-C11E41A1BC71}"/>
              </a:ext>
            </a:extLst>
          </p:cNvPr>
          <p:cNvSpPr/>
          <p:nvPr/>
        </p:nvSpPr>
        <p:spPr>
          <a:xfrm>
            <a:off x="6400800" y="2352484"/>
            <a:ext cx="1728066" cy="718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D0ADD-B975-A740-81CC-C850E0C348D1}"/>
              </a:ext>
            </a:extLst>
          </p:cNvPr>
          <p:cNvSpPr/>
          <p:nvPr/>
        </p:nvSpPr>
        <p:spPr>
          <a:xfrm>
            <a:off x="7006964" y="3275907"/>
            <a:ext cx="3344733" cy="718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5ABFD8-4005-0542-BA31-07BCA0E50DA5}"/>
              </a:ext>
            </a:extLst>
          </p:cNvPr>
          <p:cNvSpPr/>
          <p:nvPr/>
        </p:nvSpPr>
        <p:spPr>
          <a:xfrm>
            <a:off x="7749495" y="4199330"/>
            <a:ext cx="3740890" cy="718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65BC8E-D302-EB45-87EB-797A3D2753F9}"/>
              </a:ext>
            </a:extLst>
          </p:cNvPr>
          <p:cNvSpPr/>
          <p:nvPr/>
        </p:nvSpPr>
        <p:spPr>
          <a:xfrm>
            <a:off x="3965276" y="5164040"/>
            <a:ext cx="1572882" cy="718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87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1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B281C-853F-A24B-A529-A48130A62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53" y="604659"/>
            <a:ext cx="9693305" cy="5344543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F355E2A8-E3E0-9142-92E3-9AD25508BAF7}"/>
              </a:ext>
            </a:extLst>
          </p:cNvPr>
          <p:cNvSpPr/>
          <p:nvPr/>
        </p:nvSpPr>
        <p:spPr>
          <a:xfrm>
            <a:off x="4798330" y="666299"/>
            <a:ext cx="1774999" cy="58230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2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A0A45-51BC-764E-8065-13CEBC7C8D98}"/>
              </a:ext>
            </a:extLst>
          </p:cNvPr>
          <p:cNvSpPr txBox="1"/>
          <p:nvPr/>
        </p:nvSpPr>
        <p:spPr>
          <a:xfrm>
            <a:off x="1617278" y="5994182"/>
            <a:ext cx="855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 students </a:t>
            </a:r>
            <a:r>
              <a:rPr lang="en-VN" sz="1600" dirty="0">
                <a:solidFill>
                  <a:prstClr val="black"/>
                </a:solidFill>
                <a:latin typeface="Calibri" panose="020F0502020204030204"/>
              </a:rPr>
              <a:t>look at the task and read the questions on the left and the answers on the right.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VN" sz="1600" dirty="0">
                <a:solidFill>
                  <a:prstClr val="black"/>
                </a:solidFill>
                <a:latin typeface="Calibri" panose="020F0502020204030204"/>
              </a:rPr>
              <a:t>Students draw lines to match the questions to the correct answers.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VN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VN" sz="1600" dirty="0">
                <a:solidFill>
                  <a:prstClr val="black"/>
                </a:solidFill>
                <a:latin typeface="Calibri" panose="020F0502020204030204"/>
              </a:rPr>
              <a:t>heck answers with the whole class.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075F220-8C40-BF4B-9AB2-012058343716}"/>
              </a:ext>
            </a:extLst>
          </p:cNvPr>
          <p:cNvSpPr/>
          <p:nvPr/>
        </p:nvSpPr>
        <p:spPr>
          <a:xfrm>
            <a:off x="5586413" y="1614811"/>
            <a:ext cx="1028700" cy="899789"/>
          </a:xfrm>
          <a:custGeom>
            <a:avLst/>
            <a:gdLst>
              <a:gd name="connsiteX0" fmla="*/ 0 w 1028700"/>
              <a:gd name="connsiteY0" fmla="*/ 899789 h 899789"/>
              <a:gd name="connsiteX1" fmla="*/ 671512 w 1028700"/>
              <a:gd name="connsiteY1" fmla="*/ 642614 h 899789"/>
              <a:gd name="connsiteX2" fmla="*/ 628650 w 1028700"/>
              <a:gd name="connsiteY2" fmla="*/ 71114 h 899789"/>
              <a:gd name="connsiteX3" fmla="*/ 1028700 w 1028700"/>
              <a:gd name="connsiteY3" fmla="*/ 28252 h 8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899789">
                <a:moveTo>
                  <a:pt x="0" y="899789"/>
                </a:moveTo>
                <a:cubicBezTo>
                  <a:pt x="283368" y="840257"/>
                  <a:pt x="566737" y="780726"/>
                  <a:pt x="671512" y="642614"/>
                </a:cubicBezTo>
                <a:cubicBezTo>
                  <a:pt x="776287" y="504501"/>
                  <a:pt x="569119" y="173508"/>
                  <a:pt x="628650" y="71114"/>
                </a:cubicBezTo>
                <a:cubicBezTo>
                  <a:pt x="688181" y="-31280"/>
                  <a:pt x="858440" y="-1514"/>
                  <a:pt x="1028700" y="2825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F936F1-70CC-4E45-BB5C-F8B7175D29B5}"/>
              </a:ext>
            </a:extLst>
          </p:cNvPr>
          <p:cNvSpPr/>
          <p:nvPr/>
        </p:nvSpPr>
        <p:spPr>
          <a:xfrm>
            <a:off x="5072332" y="2582008"/>
            <a:ext cx="1535502" cy="920317"/>
          </a:xfrm>
          <a:custGeom>
            <a:avLst/>
            <a:gdLst>
              <a:gd name="connsiteX0" fmla="*/ 0 w 1535502"/>
              <a:gd name="connsiteY0" fmla="*/ 920317 h 920317"/>
              <a:gd name="connsiteX1" fmla="*/ 845389 w 1535502"/>
              <a:gd name="connsiteY1" fmla="*/ 644271 h 920317"/>
              <a:gd name="connsiteX2" fmla="*/ 931653 w 1535502"/>
              <a:gd name="connsiteY2" fmla="*/ 92181 h 920317"/>
              <a:gd name="connsiteX3" fmla="*/ 1535502 w 1535502"/>
              <a:gd name="connsiteY3" fmla="*/ 5917 h 92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5502" h="920317">
                <a:moveTo>
                  <a:pt x="0" y="920317"/>
                </a:moveTo>
                <a:cubicBezTo>
                  <a:pt x="345057" y="851305"/>
                  <a:pt x="690114" y="782294"/>
                  <a:pt x="845389" y="644271"/>
                </a:cubicBezTo>
                <a:cubicBezTo>
                  <a:pt x="1000664" y="506248"/>
                  <a:pt x="816634" y="198573"/>
                  <a:pt x="931653" y="92181"/>
                </a:cubicBezTo>
                <a:cubicBezTo>
                  <a:pt x="1046672" y="-14211"/>
                  <a:pt x="1291087" y="-4147"/>
                  <a:pt x="1535502" y="591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1FD21E9-A573-3549-A00E-A1A59065535E}"/>
              </a:ext>
            </a:extLst>
          </p:cNvPr>
          <p:cNvSpPr/>
          <p:nvPr/>
        </p:nvSpPr>
        <p:spPr>
          <a:xfrm>
            <a:off x="5214939" y="3502325"/>
            <a:ext cx="1358390" cy="1199054"/>
          </a:xfrm>
          <a:custGeom>
            <a:avLst/>
            <a:gdLst>
              <a:gd name="connsiteX0" fmla="*/ 0 w 1242203"/>
              <a:gd name="connsiteY0" fmla="*/ 1121433 h 1121433"/>
              <a:gd name="connsiteX1" fmla="*/ 483079 w 1242203"/>
              <a:gd name="connsiteY1" fmla="*/ 345056 h 1121433"/>
              <a:gd name="connsiteX2" fmla="*/ 1017917 w 1242203"/>
              <a:gd name="connsiteY2" fmla="*/ 120769 h 1121433"/>
              <a:gd name="connsiteX3" fmla="*/ 1242203 w 1242203"/>
              <a:gd name="connsiteY3" fmla="*/ 0 h 112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2203" h="1121433">
                <a:moveTo>
                  <a:pt x="0" y="1121433"/>
                </a:moveTo>
                <a:cubicBezTo>
                  <a:pt x="156713" y="816633"/>
                  <a:pt x="313426" y="511833"/>
                  <a:pt x="483079" y="345056"/>
                </a:cubicBezTo>
                <a:cubicBezTo>
                  <a:pt x="652732" y="178279"/>
                  <a:pt x="891396" y="178278"/>
                  <a:pt x="1017917" y="120769"/>
                </a:cubicBezTo>
                <a:cubicBezTo>
                  <a:pt x="1144438" y="63260"/>
                  <a:pt x="1193320" y="31630"/>
                  <a:pt x="1242203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1386C0F-1E9B-114F-BC33-64D5521905D6}"/>
              </a:ext>
            </a:extLst>
          </p:cNvPr>
          <p:cNvSpPr/>
          <p:nvPr/>
        </p:nvSpPr>
        <p:spPr>
          <a:xfrm>
            <a:off x="4951562" y="4795128"/>
            <a:ext cx="1639019" cy="570502"/>
          </a:xfrm>
          <a:custGeom>
            <a:avLst/>
            <a:gdLst>
              <a:gd name="connsiteX0" fmla="*/ 0 w 1639019"/>
              <a:gd name="connsiteY0" fmla="*/ 570502 h 570502"/>
              <a:gd name="connsiteX1" fmla="*/ 672861 w 1639019"/>
              <a:gd name="connsiteY1" fmla="*/ 346215 h 570502"/>
              <a:gd name="connsiteX2" fmla="*/ 1086929 w 1639019"/>
              <a:gd name="connsiteY2" fmla="*/ 18412 h 570502"/>
              <a:gd name="connsiteX3" fmla="*/ 1639019 w 1639019"/>
              <a:gd name="connsiteY3" fmla="*/ 70170 h 57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9019" h="570502">
                <a:moveTo>
                  <a:pt x="0" y="570502"/>
                </a:moveTo>
                <a:cubicBezTo>
                  <a:pt x="245853" y="504366"/>
                  <a:pt x="491706" y="438230"/>
                  <a:pt x="672861" y="346215"/>
                </a:cubicBezTo>
                <a:cubicBezTo>
                  <a:pt x="854016" y="254200"/>
                  <a:pt x="925903" y="64419"/>
                  <a:pt x="1086929" y="18412"/>
                </a:cubicBezTo>
                <a:cubicBezTo>
                  <a:pt x="1247955" y="-27595"/>
                  <a:pt x="1443487" y="21287"/>
                  <a:pt x="1639019" y="701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81;p15">
            <a:extLst>
              <a:ext uri="{FF2B5EF4-FFF2-40B4-BE49-F238E27FC236}">
                <a16:creationId xmlns:a16="http://schemas.microsoft.com/office/drawing/2014/main" id="{C907C63C-F608-0A45-A758-6283057781BF}"/>
              </a:ext>
            </a:extLst>
          </p:cNvPr>
          <p:cNvSpPr txBox="1">
            <a:spLocks/>
          </p:cNvSpPr>
          <p:nvPr/>
        </p:nvSpPr>
        <p:spPr>
          <a:xfrm>
            <a:off x="85709" y="14207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466D7-9B08-0748-AA3F-94885842A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23" y="611932"/>
            <a:ext cx="7069381" cy="86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432B91-2F8C-0E48-AFC0-E254797F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277" y="2864535"/>
            <a:ext cx="1650525" cy="3289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4CF2D-F13F-2E44-8CCC-D7E1557A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198" y="3059187"/>
            <a:ext cx="1608363" cy="31592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C87F2-B18E-9A41-93E5-B3EE86EDB54C}"/>
              </a:ext>
            </a:extLst>
          </p:cNvPr>
          <p:cNvSpPr txBox="1"/>
          <p:nvPr/>
        </p:nvSpPr>
        <p:spPr>
          <a:xfrm>
            <a:off x="2861660" y="6137081"/>
            <a:ext cx="802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</a:t>
            </a:r>
            <a:r>
              <a:rPr lang="en-VN" dirty="0"/>
              <a:t>ivide students into two teams. Students look at the examples. </a:t>
            </a:r>
          </a:p>
          <a:p>
            <a:pPr marL="285750" indent="-285750">
              <a:buFontTx/>
              <a:buChar char="-"/>
            </a:pPr>
            <a:r>
              <a:rPr lang="en-VN" dirty="0"/>
              <a:t>One team asks, and one team answers. </a:t>
            </a:r>
            <a:r>
              <a:rPr lang="en-US" dirty="0"/>
              <a:t>T</a:t>
            </a:r>
            <a:r>
              <a:rPr lang="en-VN" dirty="0"/>
              <a:t>hen they switch roles.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2544EA0-0712-D341-90A2-9D40777E737C}"/>
              </a:ext>
            </a:extLst>
          </p:cNvPr>
          <p:cNvSpPr/>
          <p:nvPr/>
        </p:nvSpPr>
        <p:spPr>
          <a:xfrm>
            <a:off x="1829863" y="1433772"/>
            <a:ext cx="5171012" cy="1021177"/>
          </a:xfrm>
          <a:prstGeom prst="wedgeRoundRectCallout">
            <a:avLst>
              <a:gd name="adj1" fmla="val -36377"/>
              <a:gd name="adj2" fmla="val 86208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is the chicken doing?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E7CB59-52A8-E34A-9CCA-758FC4824B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47" t="2752" r="12619" b="4974"/>
          <a:stretch/>
        </p:blipFill>
        <p:spPr>
          <a:xfrm>
            <a:off x="4906844" y="3317418"/>
            <a:ext cx="3068837" cy="2070427"/>
          </a:xfrm>
          <a:prstGeom prst="rect">
            <a:avLst/>
          </a:prstGeom>
          <a:ln>
            <a:noFill/>
          </a:ln>
        </p:spPr>
      </p:pic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33E2D18D-5D16-1443-95D3-4A7C24A73F1D}"/>
              </a:ext>
            </a:extLst>
          </p:cNvPr>
          <p:cNvSpPr/>
          <p:nvPr/>
        </p:nvSpPr>
        <p:spPr>
          <a:xfrm>
            <a:off x="7975681" y="1887480"/>
            <a:ext cx="3505396" cy="1021177"/>
          </a:xfrm>
          <a:prstGeom prst="wedgeRoundRectCallout">
            <a:avLst>
              <a:gd name="adj1" fmla="val -7031"/>
              <a:gd name="adj2" fmla="val 73616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It’s drinking water.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59EFC-67F7-1A4B-87E1-605B887F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7842">
            <a:off x="9588499" y="-90357"/>
            <a:ext cx="2603500" cy="1689100"/>
          </a:xfrm>
          <a:prstGeom prst="rect">
            <a:avLst/>
          </a:prstGeom>
        </p:spPr>
      </p:pic>
      <p:sp>
        <p:nvSpPr>
          <p:cNvPr id="19" name="Google Shape;281;p15">
            <a:extLst>
              <a:ext uri="{FF2B5EF4-FFF2-40B4-BE49-F238E27FC236}">
                <a16:creationId xmlns:a16="http://schemas.microsoft.com/office/drawing/2014/main" id="{C907C63C-F608-0A45-A758-6283057781BF}"/>
              </a:ext>
            </a:extLst>
          </p:cNvPr>
          <p:cNvSpPr txBox="1">
            <a:spLocks/>
          </p:cNvSpPr>
          <p:nvPr/>
        </p:nvSpPr>
        <p:spPr>
          <a:xfrm>
            <a:off x="85709" y="14207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466D7-9B08-0748-AA3F-94885842A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423" y="611932"/>
            <a:ext cx="7069381" cy="86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432B91-2F8C-0E48-AFC0-E254797F8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277" y="2864535"/>
            <a:ext cx="1650525" cy="3289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4CF2D-F13F-2E44-8CCC-D7E1557A0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198" y="3059187"/>
            <a:ext cx="1608363" cy="31592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C87F2-B18E-9A41-93E5-B3EE86EDB54C}"/>
              </a:ext>
            </a:extLst>
          </p:cNvPr>
          <p:cNvSpPr txBox="1"/>
          <p:nvPr/>
        </p:nvSpPr>
        <p:spPr>
          <a:xfrm>
            <a:off x="2987247" y="6282576"/>
            <a:ext cx="80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One team asks, and one team answers. </a:t>
            </a:r>
            <a:r>
              <a:rPr lang="en-US" dirty="0"/>
              <a:t>T</a:t>
            </a:r>
            <a:r>
              <a:rPr lang="en-VN" dirty="0"/>
              <a:t>hen they switch roles.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2544EA0-0712-D341-90A2-9D40777E737C}"/>
              </a:ext>
            </a:extLst>
          </p:cNvPr>
          <p:cNvSpPr/>
          <p:nvPr/>
        </p:nvSpPr>
        <p:spPr>
          <a:xfrm>
            <a:off x="1072230" y="1448777"/>
            <a:ext cx="5929312" cy="1021177"/>
          </a:xfrm>
          <a:prstGeom prst="wedgeRoundRectCallout">
            <a:avLst>
              <a:gd name="adj1" fmla="val -28184"/>
              <a:gd name="adj2" fmla="val 86208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are your favourite animals? 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33E2D18D-5D16-1443-95D3-4A7C24A73F1D}"/>
              </a:ext>
            </a:extLst>
          </p:cNvPr>
          <p:cNvSpPr/>
          <p:nvPr/>
        </p:nvSpPr>
        <p:spPr>
          <a:xfrm>
            <a:off x="8155115" y="1909397"/>
            <a:ext cx="3146528" cy="1021177"/>
          </a:xfrm>
          <a:prstGeom prst="wedgeRoundRectCallout">
            <a:avLst>
              <a:gd name="adj1" fmla="val -7031"/>
              <a:gd name="adj2" fmla="val 73616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 like horses.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59EFC-67F7-1A4B-87E1-605B887F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7842">
            <a:off x="9588499" y="-90357"/>
            <a:ext cx="2603500" cy="1689100"/>
          </a:xfrm>
          <a:prstGeom prst="rect">
            <a:avLst/>
          </a:prstGeom>
        </p:spPr>
      </p:pic>
      <p:sp>
        <p:nvSpPr>
          <p:cNvPr id="19" name="Google Shape;281;p15">
            <a:extLst>
              <a:ext uri="{FF2B5EF4-FFF2-40B4-BE49-F238E27FC236}">
                <a16:creationId xmlns:a16="http://schemas.microsoft.com/office/drawing/2014/main" id="{C907C63C-F608-0A45-A758-6283057781BF}"/>
              </a:ext>
            </a:extLst>
          </p:cNvPr>
          <p:cNvSpPr txBox="1">
            <a:spLocks/>
          </p:cNvSpPr>
          <p:nvPr/>
        </p:nvSpPr>
        <p:spPr>
          <a:xfrm>
            <a:off x="85709" y="14207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466D7-9B08-0748-AA3F-94885842A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423" y="611932"/>
            <a:ext cx="7069381" cy="86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432B91-2F8C-0E48-AFC0-E254797F8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277" y="2864535"/>
            <a:ext cx="1650525" cy="3289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4CF2D-F13F-2E44-8CCC-D7E1557A0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198" y="3059187"/>
            <a:ext cx="1608363" cy="31592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C87F2-B18E-9A41-93E5-B3EE86EDB54C}"/>
              </a:ext>
            </a:extLst>
          </p:cNvPr>
          <p:cNvSpPr txBox="1"/>
          <p:nvPr/>
        </p:nvSpPr>
        <p:spPr>
          <a:xfrm>
            <a:off x="2986580" y="6342131"/>
            <a:ext cx="80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One team asks, and one team answers. </a:t>
            </a:r>
            <a:r>
              <a:rPr lang="en-US" dirty="0"/>
              <a:t>T</a:t>
            </a:r>
            <a:r>
              <a:rPr lang="en-VN" dirty="0"/>
              <a:t>hen they switch roles.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2544EA0-0712-D341-90A2-9D40777E737C}"/>
              </a:ext>
            </a:extLst>
          </p:cNvPr>
          <p:cNvSpPr/>
          <p:nvPr/>
        </p:nvSpPr>
        <p:spPr>
          <a:xfrm>
            <a:off x="1829863" y="1433772"/>
            <a:ext cx="5171012" cy="1021177"/>
          </a:xfrm>
          <a:prstGeom prst="wedgeRoundRectCallout">
            <a:avLst>
              <a:gd name="adj1" fmla="val -36377"/>
              <a:gd name="adj2" fmla="val 86208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Which animals do you prefer, chickens or horses? 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33E2D18D-5D16-1443-95D3-4A7C24A73F1D}"/>
              </a:ext>
            </a:extLst>
          </p:cNvPr>
          <p:cNvSpPr/>
          <p:nvPr/>
        </p:nvSpPr>
        <p:spPr>
          <a:xfrm>
            <a:off x="7975681" y="1887480"/>
            <a:ext cx="3505396" cy="1021177"/>
          </a:xfrm>
          <a:prstGeom prst="wedgeRoundRectCallout">
            <a:avLst>
              <a:gd name="adj1" fmla="val -7031"/>
              <a:gd name="adj2" fmla="val 73616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 prefer horses.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59EFC-67F7-1A4B-87E1-605B887F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7842">
            <a:off x="9588499" y="-90357"/>
            <a:ext cx="2603500" cy="1689100"/>
          </a:xfrm>
          <a:prstGeom prst="rect">
            <a:avLst/>
          </a:prstGeom>
        </p:spPr>
      </p:pic>
      <p:sp>
        <p:nvSpPr>
          <p:cNvPr id="19" name="Google Shape;281;p15">
            <a:extLst>
              <a:ext uri="{FF2B5EF4-FFF2-40B4-BE49-F238E27FC236}">
                <a16:creationId xmlns:a16="http://schemas.microsoft.com/office/drawing/2014/main" id="{C907C63C-F608-0A45-A758-6283057781BF}"/>
              </a:ext>
            </a:extLst>
          </p:cNvPr>
          <p:cNvSpPr txBox="1">
            <a:spLocks/>
          </p:cNvSpPr>
          <p:nvPr/>
        </p:nvSpPr>
        <p:spPr>
          <a:xfrm>
            <a:off x="85709" y="14207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466D7-9B08-0748-AA3F-94885842A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423" y="611932"/>
            <a:ext cx="7069381" cy="86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432B91-2F8C-0E48-AFC0-E254797F8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277" y="2864535"/>
            <a:ext cx="1650525" cy="3289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4CF2D-F13F-2E44-8CCC-D7E1557A0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198" y="3059187"/>
            <a:ext cx="1608363" cy="31592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C87F2-B18E-9A41-93E5-B3EE86EDB54C}"/>
              </a:ext>
            </a:extLst>
          </p:cNvPr>
          <p:cNvSpPr txBox="1"/>
          <p:nvPr/>
        </p:nvSpPr>
        <p:spPr>
          <a:xfrm>
            <a:off x="2986580" y="6342131"/>
            <a:ext cx="80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One team asks, and one team answers. </a:t>
            </a:r>
            <a:r>
              <a:rPr lang="en-US" dirty="0"/>
              <a:t>T</a:t>
            </a:r>
            <a:r>
              <a:rPr lang="en-VN" dirty="0"/>
              <a:t>hen they switch roles.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2544EA0-0712-D341-90A2-9D40777E737C}"/>
              </a:ext>
            </a:extLst>
          </p:cNvPr>
          <p:cNvSpPr/>
          <p:nvPr/>
        </p:nvSpPr>
        <p:spPr>
          <a:xfrm>
            <a:off x="1829863" y="1433772"/>
            <a:ext cx="5171012" cy="1021177"/>
          </a:xfrm>
          <a:prstGeom prst="wedgeRoundRectCallout">
            <a:avLst>
              <a:gd name="adj1" fmla="val -36377"/>
              <a:gd name="adj2" fmla="val 86208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Can you brush the horses? 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33E2D18D-5D16-1443-95D3-4A7C24A73F1D}"/>
              </a:ext>
            </a:extLst>
          </p:cNvPr>
          <p:cNvSpPr/>
          <p:nvPr/>
        </p:nvSpPr>
        <p:spPr>
          <a:xfrm>
            <a:off x="8189793" y="1944360"/>
            <a:ext cx="2825376" cy="1021177"/>
          </a:xfrm>
          <a:prstGeom prst="wedgeRoundRectCallout">
            <a:avLst>
              <a:gd name="adj1" fmla="val -7031"/>
              <a:gd name="adj2" fmla="val 73616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Sure, I can.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81;p15">
            <a:extLst>
              <a:ext uri="{FF2B5EF4-FFF2-40B4-BE49-F238E27FC236}">
                <a16:creationId xmlns:a16="http://schemas.microsoft.com/office/drawing/2014/main" id="{C907C63C-F608-0A45-A758-6283057781BF}"/>
              </a:ext>
            </a:extLst>
          </p:cNvPr>
          <p:cNvSpPr txBox="1">
            <a:spLocks/>
          </p:cNvSpPr>
          <p:nvPr/>
        </p:nvSpPr>
        <p:spPr>
          <a:xfrm>
            <a:off x="85709" y="14207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466D7-9B08-0748-AA3F-94885842A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355" y="585879"/>
            <a:ext cx="6441290" cy="7897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C87F2-B18E-9A41-93E5-B3EE86EDB54C}"/>
              </a:ext>
            </a:extLst>
          </p:cNvPr>
          <p:cNvSpPr txBox="1"/>
          <p:nvPr/>
        </p:nvSpPr>
        <p:spPr>
          <a:xfrm>
            <a:off x="1907546" y="5951116"/>
            <a:ext cx="802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Divide students into pairs. Students look at the question and pictures. </a:t>
            </a:r>
          </a:p>
          <a:p>
            <a:pPr marL="285750" indent="-285750">
              <a:buFontTx/>
              <a:buChar char="-"/>
            </a:pPr>
            <a:r>
              <a:rPr lang="en-VN" dirty="0"/>
              <a:t>One student asks and one student answers, then they switch roles.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 first 5 pairs who finish the questions say Bingo and receive a point.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B02E30-4489-3947-AFAF-D3C088D69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43" t="14815" r="18315" b="7828"/>
          <a:stretch/>
        </p:blipFill>
        <p:spPr>
          <a:xfrm>
            <a:off x="334254" y="1191976"/>
            <a:ext cx="1820017" cy="1181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43FC92-7CA0-D449-9A10-6B14CB0D2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62" t="2116" r="11829" b="4974"/>
          <a:stretch/>
        </p:blipFill>
        <p:spPr>
          <a:xfrm>
            <a:off x="278353" y="2589072"/>
            <a:ext cx="1922213" cy="1281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20F01E-F506-C24E-B840-FC32AF1A90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81" t="2116" r="9762" b="1799"/>
          <a:stretch/>
        </p:blipFill>
        <p:spPr>
          <a:xfrm>
            <a:off x="232057" y="4086112"/>
            <a:ext cx="1922214" cy="1292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DFE0AB-A23B-8D43-B49A-695E3CCF3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651" y="1191976"/>
            <a:ext cx="1820017" cy="1231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2C09D-BF2B-6641-AA6D-143C64639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865" y="2607941"/>
            <a:ext cx="1910387" cy="1292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AB5FC9-1A9B-AF40-A216-036B60A8E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865" y="4105782"/>
            <a:ext cx="1910389" cy="12928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DE330-ED91-924F-B6D1-756A29C28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765" y="1584552"/>
            <a:ext cx="1910389" cy="12928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5B770E-B4B7-3844-A033-0298E39F4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9766" y="3084185"/>
            <a:ext cx="1910389" cy="1292868"/>
          </a:xfrm>
          <a:prstGeom prst="rect">
            <a:avLst/>
          </a:prstGeom>
        </p:spPr>
      </p:pic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8E1EF210-5661-1D44-A8F1-D336784C0D02}"/>
              </a:ext>
            </a:extLst>
          </p:cNvPr>
          <p:cNvSpPr/>
          <p:nvPr/>
        </p:nvSpPr>
        <p:spPr>
          <a:xfrm>
            <a:off x="8288324" y="1354708"/>
            <a:ext cx="2308037" cy="57629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QUESTIONS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457CF12-2D0A-8849-AE3B-60623AAA6D9C}"/>
              </a:ext>
            </a:extLst>
          </p:cNvPr>
          <p:cNvSpPr/>
          <p:nvPr/>
        </p:nvSpPr>
        <p:spPr>
          <a:xfrm>
            <a:off x="6911389" y="2167065"/>
            <a:ext cx="4946357" cy="5762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is the ____ doing?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A5C02FA-561F-2446-8ED7-C7DB6A1A11F0}"/>
              </a:ext>
            </a:extLst>
          </p:cNvPr>
          <p:cNvSpPr/>
          <p:nvPr/>
        </p:nvSpPr>
        <p:spPr>
          <a:xfrm>
            <a:off x="6877040" y="2952232"/>
            <a:ext cx="5036607" cy="5806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are the ___ doing?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8EB303D-5241-3641-8A8D-D6CE27C3571B}"/>
              </a:ext>
            </a:extLst>
          </p:cNvPr>
          <p:cNvSpPr/>
          <p:nvPr/>
        </p:nvSpPr>
        <p:spPr>
          <a:xfrm>
            <a:off x="6342803" y="3680260"/>
            <a:ext cx="5764984" cy="6498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are your favourite animals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BF3EAD0-77E0-0F43-AA4E-590220E2930D}"/>
              </a:ext>
            </a:extLst>
          </p:cNvPr>
          <p:cNvSpPr/>
          <p:nvPr/>
        </p:nvSpPr>
        <p:spPr>
          <a:xfrm>
            <a:off x="4839871" y="4491010"/>
            <a:ext cx="7205799" cy="6498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Which animals do you prefer, ___ or ___?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8855DA-7D64-1943-8D56-662F9A0074DA}"/>
              </a:ext>
            </a:extLst>
          </p:cNvPr>
          <p:cNvSpPr/>
          <p:nvPr/>
        </p:nvSpPr>
        <p:spPr>
          <a:xfrm>
            <a:off x="7091395" y="5254322"/>
            <a:ext cx="4701894" cy="6498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Can you _____, please?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16" y="212223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468264" y="3019218"/>
            <a:ext cx="7003056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661212" y="2297435"/>
            <a:ext cx="1115760" cy="1249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4FE74-C640-D340-A4EB-A4BF709C17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717"/>
          <a:stretch/>
        </p:blipFill>
        <p:spPr>
          <a:xfrm>
            <a:off x="3456013" y="1292305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95D9-A2BB-4645-AD61-D14C387A41C9}"/>
              </a:ext>
            </a:extLst>
          </p:cNvPr>
          <p:cNvSpPr txBox="1"/>
          <p:nvPr/>
        </p:nvSpPr>
        <p:spPr>
          <a:xfrm>
            <a:off x="2640267" y="4090603"/>
            <a:ext cx="7003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104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3064829" y="3405517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7A4FA-E4C8-0141-954C-86FD8A1A921F}"/>
              </a:ext>
            </a:extLst>
          </p:cNvPr>
          <p:cNvSpPr txBox="1"/>
          <p:nvPr/>
        </p:nvSpPr>
        <p:spPr>
          <a:xfrm>
            <a:off x="2416716" y="6306362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220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0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F3250D94-F2AE-D94D-A874-97F50AE27EF5}"/>
              </a:ext>
            </a:extLst>
          </p:cNvPr>
          <p:cNvSpPr/>
          <p:nvPr/>
        </p:nvSpPr>
        <p:spPr>
          <a:xfrm>
            <a:off x="479834" y="2375619"/>
            <a:ext cx="3354974" cy="2153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525EB-07EF-B747-9EE9-27CBF977D81E}"/>
              </a:ext>
            </a:extLst>
          </p:cNvPr>
          <p:cNvSpPr txBox="1"/>
          <p:nvPr/>
        </p:nvSpPr>
        <p:spPr>
          <a:xfrm>
            <a:off x="573122" y="2753884"/>
            <a:ext cx="3168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and sing along.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Pause after each animal and ask students to answer what animal it is.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11569-51B4-3B43-8DDE-64C487F9E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910" y="1498956"/>
            <a:ext cx="1644956" cy="165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BF462-BEDF-514D-8872-EEAE0CCFD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5482">
            <a:off x="748438" y="4380618"/>
            <a:ext cx="2603500" cy="168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BE8DC7-D2E6-8C4D-B701-A9E7E0D86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4259" y="635356"/>
            <a:ext cx="5359400" cy="863600"/>
          </a:xfrm>
          <a:prstGeom prst="rect">
            <a:avLst/>
          </a:prstGeom>
        </p:spPr>
      </p:pic>
      <p:pic>
        <p:nvPicPr>
          <p:cNvPr id="12" name="Farm Animal Color Song - Farm Animals Songs - Pinkfong Songs for Kids.mp4" descr="Farm Animal Color Song - Farm Animals Songs - Pinkfong Songs for Kids.mp4">
            <a:hlinkClick r:id="" action="ppaction://media"/>
            <a:extLst>
              <a:ext uri="{FF2B5EF4-FFF2-40B4-BE49-F238E27FC236}">
                <a16:creationId xmlns:a16="http://schemas.microsoft.com/office/drawing/2014/main" id="{C29714DC-7A41-2744-A683-ABAED69036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65.3311" end="15824.94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5266" y="1498956"/>
            <a:ext cx="7884298" cy="44349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7DC5B-B996-E14C-85B5-AECF6A957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9" y="1364699"/>
            <a:ext cx="12020582" cy="3868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E59EFC-67F7-1A4B-87E1-605B887F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7842">
            <a:off x="9588499" y="-90357"/>
            <a:ext cx="2603500" cy="1689100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F355E2A8-E3E0-9142-92E3-9AD25508BAF7}"/>
              </a:ext>
            </a:extLst>
          </p:cNvPr>
          <p:cNvSpPr/>
          <p:nvPr/>
        </p:nvSpPr>
        <p:spPr>
          <a:xfrm>
            <a:off x="5870522" y="1042083"/>
            <a:ext cx="1774999" cy="58230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2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A0A45-51BC-764E-8065-13CEBC7C8D98}"/>
              </a:ext>
            </a:extLst>
          </p:cNvPr>
          <p:cNvSpPr txBox="1"/>
          <p:nvPr/>
        </p:nvSpPr>
        <p:spPr>
          <a:xfrm>
            <a:off x="2288134" y="5949203"/>
            <a:ext cx="7615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 students open books, look at the pictures from 1 to 6 and write words in each line.</a:t>
            </a:r>
            <a:endParaRPr lang="en-VN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VN" dirty="0">
                <a:solidFill>
                  <a:prstClr val="black"/>
                </a:solidFill>
                <a:latin typeface="Calibri" panose="020F0502020204030204"/>
              </a:rPr>
              <a:t>heck answers with the whole class.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281;p15">
            <a:extLst>
              <a:ext uri="{FF2B5EF4-FFF2-40B4-BE49-F238E27FC236}">
                <a16:creationId xmlns:a16="http://schemas.microsoft.com/office/drawing/2014/main" id="{C907C63C-F608-0A45-A758-6283057781BF}"/>
              </a:ext>
            </a:extLst>
          </p:cNvPr>
          <p:cNvSpPr txBox="1">
            <a:spLocks/>
          </p:cNvSpPr>
          <p:nvPr/>
        </p:nvSpPr>
        <p:spPr>
          <a:xfrm>
            <a:off x="150151" y="14914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PUPILS’ BOOK p.120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C73EA-A18B-D449-897C-E6062FE2E06C}"/>
              </a:ext>
            </a:extLst>
          </p:cNvPr>
          <p:cNvSpPr txBox="1"/>
          <p:nvPr/>
        </p:nvSpPr>
        <p:spPr>
          <a:xfrm>
            <a:off x="3414713" y="3486152"/>
            <a:ext cx="928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bird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8D9D0-A3EA-CA4F-B913-FAA8B02CB4E0}"/>
              </a:ext>
            </a:extLst>
          </p:cNvPr>
          <p:cNvSpPr txBox="1"/>
          <p:nvPr/>
        </p:nvSpPr>
        <p:spPr>
          <a:xfrm>
            <a:off x="9961661" y="2586467"/>
            <a:ext cx="1013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goat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9A0483-A7CA-8F46-BAC7-F69E5B9D0695}"/>
              </a:ext>
            </a:extLst>
          </p:cNvPr>
          <p:cNvSpPr txBox="1"/>
          <p:nvPr/>
        </p:nvSpPr>
        <p:spPr>
          <a:xfrm>
            <a:off x="9979974" y="3486151"/>
            <a:ext cx="1542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donkey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64D0EA-1D37-2945-9A66-F34CB59A98BB}"/>
              </a:ext>
            </a:extLst>
          </p:cNvPr>
          <p:cNvSpPr txBox="1"/>
          <p:nvPr/>
        </p:nvSpPr>
        <p:spPr>
          <a:xfrm>
            <a:off x="3982194" y="4377933"/>
            <a:ext cx="125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ducks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27174"/>
            <a:ext cx="12192000" cy="830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334876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4C4498-585D-A74C-BCF0-BACFF6CE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909" y="0"/>
            <a:ext cx="2603500" cy="1689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12019A-E19C-4444-968C-EAF00C5DE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95" y="1964704"/>
            <a:ext cx="1997864" cy="3981660"/>
          </a:xfrm>
          <a:prstGeom prst="rect">
            <a:avLst/>
          </a:prstGeom>
        </p:spPr>
      </p:pic>
      <p:sp>
        <p:nvSpPr>
          <p:cNvPr id="38" name="Rectangle: Rounded Corners 6">
            <a:extLst>
              <a:ext uri="{FF2B5EF4-FFF2-40B4-BE49-F238E27FC236}">
                <a16:creationId xmlns:a16="http://schemas.microsoft.com/office/drawing/2014/main" id="{0E258B51-C137-FF42-A9F1-BDE8A4F282E1}"/>
              </a:ext>
            </a:extLst>
          </p:cNvPr>
          <p:cNvSpPr/>
          <p:nvPr/>
        </p:nvSpPr>
        <p:spPr>
          <a:xfrm>
            <a:off x="2819592" y="2049282"/>
            <a:ext cx="6738746" cy="36085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AF024C08-B930-E44F-828D-E914CC28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848047" y="1302917"/>
            <a:ext cx="1115760" cy="12498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4DD06FD-F942-FC42-B856-F95E13871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286" y="2122234"/>
            <a:ext cx="1946830" cy="382413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58E46E1-7E5C-1C47-A073-A90CC1F93D18}"/>
              </a:ext>
            </a:extLst>
          </p:cNvPr>
          <p:cNvSpPr txBox="1"/>
          <p:nvPr/>
        </p:nvSpPr>
        <p:spPr>
          <a:xfrm>
            <a:off x="2974149" y="2280483"/>
            <a:ext cx="626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Divide students into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groups of four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Each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member of the team stands up and plays the game.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B7E154-066B-4D4A-926B-B988D0F0F0A8}"/>
              </a:ext>
            </a:extLst>
          </p:cNvPr>
          <p:cNvSpPr txBox="1"/>
          <p:nvPr/>
        </p:nvSpPr>
        <p:spPr>
          <a:xfrm>
            <a:off x="3028883" y="4105459"/>
            <a:ext cx="6377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fastest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student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the correct answer receives 2 points.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CD3A80-16B2-C84C-9E9D-267E50A65786}"/>
              </a:ext>
            </a:extLst>
          </p:cNvPr>
          <p:cNvSpPr txBox="1"/>
          <p:nvPr/>
        </p:nvSpPr>
        <p:spPr>
          <a:xfrm>
            <a:off x="3055647" y="4874900"/>
            <a:ext cx="6053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students repeat the answer.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FDE17-B3AB-A14F-A9A1-D3906DCB6B6B}"/>
              </a:ext>
            </a:extLst>
          </p:cNvPr>
          <p:cNvSpPr txBox="1"/>
          <p:nvPr/>
        </p:nvSpPr>
        <p:spPr>
          <a:xfrm>
            <a:off x="3007345" y="3023694"/>
            <a:ext cx="6262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the question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students look and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choose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correct answer by saying it aloud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: A, B or C.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 raise their hands to get a chance to answer.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9F6B9-AC09-B743-A60E-AB23CC3FA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674" y="874025"/>
            <a:ext cx="5715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8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FDA55ED1-6560-76DF-18F0-28A18C8D5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68" y="103294"/>
            <a:ext cx="2647608" cy="293745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894177" y="3524984"/>
            <a:ext cx="4986819" cy="1143832"/>
            <a:chOff x="6776265" y="4714770"/>
            <a:chExt cx="5259536" cy="1206386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5030362" cy="120638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600" b="1" dirty="0">
                  <a:solidFill>
                    <a:prstClr val="white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They are eating grass.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6265" y="4720086"/>
              <a:ext cx="825087" cy="1198147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887313" y="5107576"/>
            <a:ext cx="5009345" cy="998450"/>
            <a:chOff x="6752507" y="5944150"/>
            <a:chExt cx="5283294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5030362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They are running.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12818" y="5076727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871651" y="2168311"/>
            <a:ext cx="5064407" cy="998450"/>
            <a:chOff x="6752507" y="3481573"/>
            <a:chExt cx="5341367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3512" y="3481573"/>
              <a:ext cx="5030362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r" defTabSz="609630"/>
              <a:r>
                <a:rPr lang="en-GB" altLang="zh-CN" sz="3600" b="1" dirty="0">
                  <a:solidFill>
                    <a:prstClr val="white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They are sleeping.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6000" y="3568908"/>
            <a:ext cx="2085182" cy="1351831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048940" y="136641"/>
            <a:ext cx="762014" cy="74892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77997" y="1828800"/>
            <a:ext cx="6131361" cy="453749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4675" y="2109579"/>
            <a:ext cx="1829915" cy="1239976"/>
          </a:xfrm>
          <a:prstGeom prst="rect">
            <a:avLst/>
          </a:prstGeom>
        </p:spPr>
      </p:pic>
      <p:sp>
        <p:nvSpPr>
          <p:cNvPr id="31" name="MsPham0936082789">
            <a:extLst>
              <a:ext uri="{FF2B5EF4-FFF2-40B4-BE49-F238E27FC236}">
                <a16:creationId xmlns:a16="http://schemas.microsoft.com/office/drawing/2014/main" id="{E7652EF6-1C99-3D23-AD22-4238A3D19DF3}"/>
              </a:ext>
            </a:extLst>
          </p:cNvPr>
          <p:cNvSpPr txBox="1"/>
          <p:nvPr/>
        </p:nvSpPr>
        <p:spPr>
          <a:xfrm>
            <a:off x="493906" y="1883453"/>
            <a:ext cx="5378952" cy="12945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What are the goats doing?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767FB8-E527-964B-A6CE-0D60E3DD28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62" t="2116" r="11829" b="4974"/>
          <a:stretch/>
        </p:blipFill>
        <p:spPr>
          <a:xfrm>
            <a:off x="717837" y="3177975"/>
            <a:ext cx="4690972" cy="31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48D61BDC-2877-E2F0-296E-0E70C83F2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56255" y="3819789"/>
            <a:ext cx="4625341" cy="998450"/>
            <a:chOff x="6496279" y="4714770"/>
            <a:chExt cx="4878290" cy="1053053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0375" y="4714770"/>
              <a:ext cx="4574194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vi-VN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It is walking.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279" y="4714770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56255" y="5246016"/>
            <a:ext cx="4696267" cy="998450"/>
            <a:chOff x="6247643" y="5944150"/>
            <a:chExt cx="4953094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465" y="5944150"/>
              <a:ext cx="4657272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It is running.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7643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1780" y="3880257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93549" y="5260782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90043" y="2361228"/>
            <a:ext cx="4600712" cy="1110074"/>
            <a:chOff x="6544608" y="3363844"/>
            <a:chExt cx="4852314" cy="1170782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731" y="3377764"/>
              <a:ext cx="4600191" cy="115686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600" b="1" dirty="0">
                  <a:solidFill>
                    <a:prstClr val="white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It is sleeping.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4608" y="3363844"/>
              <a:ext cx="850273" cy="1156862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335621" y="2217863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26084" y="159631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9" y="1925004"/>
            <a:ext cx="6259040" cy="4580171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2EEC0455-FE35-490B-E70B-AB901CD44F79}"/>
              </a:ext>
            </a:extLst>
          </p:cNvPr>
          <p:cNvSpPr txBox="1"/>
          <p:nvPr/>
        </p:nvSpPr>
        <p:spPr>
          <a:xfrm>
            <a:off x="554269" y="2301417"/>
            <a:ext cx="5276496" cy="6148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3600" dirty="0">
                <a:solidFill>
                  <a:prstClr val="black"/>
                </a:solidFill>
              </a:rPr>
              <a:t>What is the cow doing?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83BDE29-0ED3-564E-AD6F-54E8DE9AC5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43" t="14815" r="18315" b="7828"/>
          <a:stretch/>
        </p:blipFill>
        <p:spPr>
          <a:xfrm>
            <a:off x="798730" y="3292678"/>
            <a:ext cx="4550655" cy="29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0DCE9636-8A56-BBDD-2923-4EFE0A1FD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769128" y="4096082"/>
            <a:ext cx="4536024" cy="1010044"/>
            <a:chOff x="6269850" y="4702542"/>
            <a:chExt cx="4784088" cy="1065281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125" y="4714770"/>
              <a:ext cx="4632813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vi-VN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I prefer cows.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9850" y="4702542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769128" y="5430076"/>
            <a:ext cx="4441990" cy="1000865"/>
            <a:chOff x="6220133" y="5941605"/>
            <a:chExt cx="4684911" cy="1055600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125" y="5944152"/>
              <a:ext cx="4483919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r" defTabSz="609630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I prefer ducks.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133" y="594160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769128" y="2635189"/>
            <a:ext cx="4675040" cy="1136943"/>
            <a:chOff x="6342933" y="3586434"/>
            <a:chExt cx="4930706" cy="1199120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115" y="3586434"/>
              <a:ext cx="4654524" cy="118689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vi-VN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I like cows and ducks.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2933" y="3586435"/>
              <a:ext cx="874985" cy="1199119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76787" y="5263562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067859" y="31116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9" y="1925004"/>
            <a:ext cx="6190267" cy="4510302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16861" y="2716868"/>
            <a:ext cx="1829915" cy="1239976"/>
          </a:xfrm>
          <a:prstGeom prst="rect">
            <a:avLst/>
          </a:prstGeom>
        </p:spPr>
      </p:pic>
      <p:sp>
        <p:nvSpPr>
          <p:cNvPr id="25" name="MsPham0936082789">
            <a:extLst>
              <a:ext uri="{FF2B5EF4-FFF2-40B4-BE49-F238E27FC236}">
                <a16:creationId xmlns:a16="http://schemas.microsoft.com/office/drawing/2014/main" id="{31A7F3D4-9CA7-4ED6-DDE9-D20510E23D14}"/>
              </a:ext>
            </a:extLst>
          </p:cNvPr>
          <p:cNvSpPr txBox="1"/>
          <p:nvPr/>
        </p:nvSpPr>
        <p:spPr>
          <a:xfrm>
            <a:off x="612833" y="2097384"/>
            <a:ext cx="5276496" cy="12945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3600" dirty="0">
                <a:solidFill>
                  <a:prstClr val="black"/>
                </a:solidFill>
              </a:rPr>
              <a:t>Which animals do you prefer, cows or ducks?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57C61AE-84AB-E042-AF2A-4C9E2BA7D1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81" t="3809" r="10595"/>
          <a:stretch/>
        </p:blipFill>
        <p:spPr>
          <a:xfrm>
            <a:off x="982971" y="3496389"/>
            <a:ext cx="4250919" cy="2986156"/>
          </a:xfrm>
          <a:prstGeom prst="rect">
            <a:avLst/>
          </a:prstGeom>
        </p:spPr>
      </p:pic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25012" y="4114280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FDA55ED1-6560-76DF-18F0-28A18C8D5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68" y="103294"/>
            <a:ext cx="2647608" cy="293745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514194" y="3706234"/>
            <a:ext cx="5498629" cy="1143832"/>
            <a:chOff x="6379976" y="4734855"/>
            <a:chExt cx="5799336" cy="1206386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4544" y="4734855"/>
              <a:ext cx="5574768" cy="120638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600" b="1" dirty="0">
                  <a:solidFill>
                    <a:prstClr val="white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They are milking the cows.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9976" y="4738975"/>
              <a:ext cx="825087" cy="1198147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445472" y="5230776"/>
            <a:ext cx="5567351" cy="1006771"/>
            <a:chOff x="6286505" y="6074087"/>
            <a:chExt cx="5871818" cy="1061829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2595" y="6074087"/>
              <a:ext cx="58257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They are brushing the horses. 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5" y="608286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5901480" y="5295795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514194" y="2196482"/>
            <a:ext cx="5401601" cy="1137363"/>
            <a:chOff x="6359969" y="3487787"/>
            <a:chExt cx="5697000" cy="1199562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442" y="3495475"/>
              <a:ext cx="5341527" cy="119187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3600" b="1" dirty="0">
                  <a:solidFill>
                    <a:prstClr val="white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They are collecting eggs.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969" y="3487787"/>
              <a:ext cx="937995" cy="1190786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16282" y="3708614"/>
            <a:ext cx="2085182" cy="1351831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048940" y="136641"/>
            <a:ext cx="762014" cy="74892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290818" y="1845348"/>
            <a:ext cx="6131361" cy="453749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96000" y="2224716"/>
            <a:ext cx="1829915" cy="1239976"/>
          </a:xfrm>
          <a:prstGeom prst="rect">
            <a:avLst/>
          </a:prstGeom>
        </p:spPr>
      </p:pic>
      <p:sp>
        <p:nvSpPr>
          <p:cNvPr id="31" name="MsPham0936082789">
            <a:extLst>
              <a:ext uri="{FF2B5EF4-FFF2-40B4-BE49-F238E27FC236}">
                <a16:creationId xmlns:a16="http://schemas.microsoft.com/office/drawing/2014/main" id="{E7652EF6-1C99-3D23-AD22-4238A3D19DF3}"/>
              </a:ext>
            </a:extLst>
          </p:cNvPr>
          <p:cNvSpPr txBox="1"/>
          <p:nvPr/>
        </p:nvSpPr>
        <p:spPr>
          <a:xfrm>
            <a:off x="459901" y="2233112"/>
            <a:ext cx="5378952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What are they doing?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71F453-D024-E84A-B7B5-74AAC6F94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98" y="3040746"/>
            <a:ext cx="4716237" cy="31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48D61BDC-2877-E2F0-296E-0E70C83F2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697003" y="3819161"/>
            <a:ext cx="5190222" cy="998450"/>
            <a:chOff x="6319071" y="4714770"/>
            <a:chExt cx="5474063" cy="1053053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4539" y="4714770"/>
              <a:ext cx="5188595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vi-VN" altLang="zh-CN" sz="40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Sorry, I can’t. </a:t>
              </a:r>
              <a:endParaRPr lang="zh-CN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9071" y="4714770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697004" y="5257059"/>
            <a:ext cx="5141110" cy="1077903"/>
            <a:chOff x="6247643" y="5944149"/>
            <a:chExt cx="5554724" cy="1136851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465" y="5944150"/>
              <a:ext cx="5258902" cy="113685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GB" altLang="zh-CN" sz="40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Thank you!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7643" y="5944149"/>
              <a:ext cx="788036" cy="1136849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83063" y="3853816"/>
            <a:ext cx="1911877" cy="1295515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6070" y="5270852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733738" y="2339024"/>
            <a:ext cx="5104375" cy="1111542"/>
            <a:chOff x="6252362" y="3362295"/>
            <a:chExt cx="5383521" cy="1172331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8634" y="3377764"/>
              <a:ext cx="5117249" cy="115686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vi-VN" altLang="zh-CN" sz="40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Sure, I can.</a:t>
              </a:r>
              <a:endParaRPr lang="zh-CN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2362" y="3362295"/>
              <a:ext cx="850273" cy="1156862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53337" y="2366004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26084" y="159631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9" y="1925004"/>
            <a:ext cx="6259040" cy="4580171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2EEC0455-FE35-490B-E70B-AB901CD44F79}"/>
              </a:ext>
            </a:extLst>
          </p:cNvPr>
          <p:cNvSpPr txBox="1"/>
          <p:nvPr/>
        </p:nvSpPr>
        <p:spPr>
          <a:xfrm>
            <a:off x="572160" y="2120419"/>
            <a:ext cx="5276496" cy="13061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Can you collect the eggs, please?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1A13A5-6153-F94D-AE73-21CFEB5FA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897" y="3581409"/>
            <a:ext cx="4139208" cy="28012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949D3D-9EF5-5E4C-88AE-C0A929A94E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6502" y="4215089"/>
            <a:ext cx="1750867" cy="12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6574</TotalTime>
  <Words>586</Words>
  <Application>Microsoft Office PowerPoint</Application>
  <PresentationFormat>Widescreen</PresentationFormat>
  <Paragraphs>111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等线</vt:lpstr>
      <vt:lpstr>Tahoma</vt:lpstr>
      <vt:lpstr>印品黑体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250</cp:revision>
  <dcterms:created xsi:type="dcterms:W3CDTF">2023-02-04T10:13:12Z</dcterms:created>
  <dcterms:modified xsi:type="dcterms:W3CDTF">2025-06-02T07:49:13Z</dcterms:modified>
</cp:coreProperties>
</file>