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28"/>
  </p:notesMasterIdLst>
  <p:sldIdLst>
    <p:sldId id="446" r:id="rId2"/>
    <p:sldId id="262" r:id="rId3"/>
    <p:sldId id="386" r:id="rId4"/>
    <p:sldId id="387" r:id="rId5"/>
    <p:sldId id="309" r:id="rId6"/>
    <p:sldId id="267" r:id="rId7"/>
    <p:sldId id="388" r:id="rId8"/>
    <p:sldId id="389" r:id="rId9"/>
    <p:sldId id="390" r:id="rId10"/>
    <p:sldId id="391" r:id="rId11"/>
    <p:sldId id="392" r:id="rId12"/>
    <p:sldId id="284" r:id="rId13"/>
    <p:sldId id="363" r:id="rId14"/>
    <p:sldId id="443" r:id="rId15"/>
    <p:sldId id="316" r:id="rId16"/>
    <p:sldId id="295" r:id="rId17"/>
    <p:sldId id="425" r:id="rId18"/>
    <p:sldId id="416" r:id="rId19"/>
    <p:sldId id="444" r:id="rId20"/>
    <p:sldId id="426" r:id="rId21"/>
    <p:sldId id="445" r:id="rId22"/>
    <p:sldId id="376" r:id="rId23"/>
    <p:sldId id="437" r:id="rId24"/>
    <p:sldId id="315" r:id="rId25"/>
    <p:sldId id="438" r:id="rId26"/>
    <p:sldId id="307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5EB5A"/>
    <a:srgbClr val="F8A8C5"/>
    <a:srgbClr val="F7748C"/>
    <a:srgbClr val="AE7741"/>
    <a:srgbClr val="6BB846"/>
    <a:srgbClr val="FCC810"/>
    <a:srgbClr val="0097B2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3457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0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6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8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5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08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34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62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9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9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x-none" smtClean="0"/>
              <a:t>2/6/2025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15" r:id="rId3"/>
    <p:sldLayoutId id="2147483694" r:id="rId4"/>
    <p:sldLayoutId id="2147483696" r:id="rId5"/>
    <p:sldLayoutId id="2147483695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-123825"/>
            <a:ext cx="12601575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" y="1890864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332225" y="2225165"/>
            <a:ext cx="3469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trai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ners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015623" y="952303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339294" y="1514752"/>
            <a:ext cx="4520620" cy="372780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5615078" y="1177916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U8.01">
            <a:hlinkClick r:id="" action="ppaction://media"/>
            <a:extLst>
              <a:ext uri="{FF2B5EF4-FFF2-40B4-BE49-F238E27FC236}">
                <a16:creationId xmlns:a16="http://schemas.microsoft.com/office/drawing/2014/main" id="{A7F15CF7-651E-24C0-EA18-18F7ED452E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61" end="4876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1996" y="2726206"/>
            <a:ext cx="475508" cy="4755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2ED3E-677F-9441-C12C-410363F94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2743" y="2004312"/>
            <a:ext cx="4037079" cy="284937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6AE612C-86A1-9A9D-18B0-9F65E858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" y="1890864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724572" y="2051724"/>
            <a:ext cx="2116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shirt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339294" y="1514752"/>
            <a:ext cx="4365026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8.01">
            <a:hlinkClick r:id="" action="ppaction://media"/>
            <a:extLst>
              <a:ext uri="{FF2B5EF4-FFF2-40B4-BE49-F238E27FC236}">
                <a16:creationId xmlns:a16="http://schemas.microsoft.com/office/drawing/2014/main" id="{EF047DBA-735B-8535-524A-DD88DEC183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80" end="2233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7397" y="2474759"/>
            <a:ext cx="475508" cy="475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AA43DE-54A6-14E1-D657-30F77AC936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6885" y="1634268"/>
            <a:ext cx="3421498" cy="35894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007A13C-0BEA-0BE8-C75D-21A38B5D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illustrations | A complete guide | Adobe">
            <a:extLst>
              <a:ext uri="{FF2B5EF4-FFF2-40B4-BE49-F238E27FC236}">
                <a16:creationId xmlns:a16="http://schemas.microsoft.com/office/drawing/2014/main" id="{17C5DD45-6B8D-CCF5-E7AF-C0D81D06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135055" y="437982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3686479" y="325186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8256">
            <a:off x="4697598" y="2740482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3971">
            <a:off x="6305729" y="260792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8417">
            <a:off x="7497415" y="3259520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514190" y="5415084"/>
            <a:ext cx="1192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110475" y="2880334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sandals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4731557" y="2221399"/>
            <a:ext cx="8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7041720" y="223400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jeans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164129" y="3137267"/>
            <a:ext cx="166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trainers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x-none" sz="32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26A36-4B8F-5E07-1CE8-2EEF72F0FD39}"/>
              </a:ext>
            </a:extLst>
          </p:cNvPr>
          <p:cNvSpPr txBox="1"/>
          <p:nvPr/>
        </p:nvSpPr>
        <p:spPr>
          <a:xfrm>
            <a:off x="3096759" y="6453973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>
                <a:latin typeface="Calibri" panose="020F0502020204030204"/>
              </a:rPr>
              <a:t>T calls the number and Ss say the word.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51080E00-732B-7227-5963-B6FEDF17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141">
            <a:off x="7859559" y="453711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396705-6BAD-5DAF-C680-4CA2FCADE860}"/>
              </a:ext>
            </a:extLst>
          </p:cNvPr>
          <p:cNvSpPr txBox="1"/>
          <p:nvPr/>
        </p:nvSpPr>
        <p:spPr>
          <a:xfrm>
            <a:off x="9863271" y="540492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shirt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D0C68B-2935-A017-3DAF-58A8C890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20638"/>
            <a:ext cx="10515600" cy="64611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pic>
        <p:nvPicPr>
          <p:cNvPr id="13" name="Picture 12" descr="A picture containing LEGO&#10;&#10;Description automatically generated">
            <a:extLst>
              <a:ext uri="{FF2B5EF4-FFF2-40B4-BE49-F238E27FC236}">
                <a16:creationId xmlns:a16="http://schemas.microsoft.com/office/drawing/2014/main" id="{FCC7BBD5-CFFF-F0EA-DBFC-CE4DEAB90F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79" t="25528" r="38366" b="29066"/>
          <a:stretch/>
        </p:blipFill>
        <p:spPr>
          <a:xfrm>
            <a:off x="4891529" y="3689181"/>
            <a:ext cx="2223158" cy="2321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DF0C62-A139-AB04-B53A-4E33AE51F03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33" y="3625211"/>
            <a:ext cx="2403029" cy="1828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BEBC0F-5C9B-4C47-65EE-6B633835766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1824" y="1162626"/>
            <a:ext cx="2223158" cy="1769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D534A-CC91-0492-ABBA-99DC6161002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3278" y="567016"/>
            <a:ext cx="2256502" cy="1768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DADC5-3178-2799-E492-BA3C69E88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9604" y="545354"/>
            <a:ext cx="2268783" cy="1790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B7E73A-C8F6-5390-2EC5-9AF9F93E552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9241" y="1520524"/>
            <a:ext cx="2285791" cy="17617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BB4F4C-4D17-70AE-75B7-EB4B43B4918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0080" y="3720733"/>
            <a:ext cx="2256502" cy="180217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EE748-51DB-C5BA-9DB9-06D061915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594" y="620803"/>
            <a:ext cx="5587934" cy="5279127"/>
          </a:xfrm>
          <a:prstGeom prst="rect">
            <a:avLst/>
          </a:prstGeo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4B3DD10A-52AF-FF6F-2249-A47347B5DCAA}"/>
              </a:ext>
            </a:extLst>
          </p:cNvPr>
          <p:cNvSpPr/>
          <p:nvPr/>
        </p:nvSpPr>
        <p:spPr>
          <a:xfrm>
            <a:off x="8950960" y="939842"/>
            <a:ext cx="2702110" cy="1064951"/>
          </a:xfrm>
          <a:prstGeom prst="borderCallout1">
            <a:avLst>
              <a:gd name="adj1" fmla="val 98357"/>
              <a:gd name="adj2" fmla="val 30491"/>
              <a:gd name="adj3" fmla="val 169973"/>
              <a:gd name="adj4" fmla="val 3162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600" dirty="0"/>
              <a:t>It’s a dress. It’s purple.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66B9B2F4-1C94-5020-B235-46B2E04D1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2891B9-6101-B74A-655E-82AF656E6A87}"/>
              </a:ext>
            </a:extLst>
          </p:cNvPr>
          <p:cNvSpPr/>
          <p:nvPr/>
        </p:nvSpPr>
        <p:spPr>
          <a:xfrm>
            <a:off x="10625603" y="3962340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E307F0-81E0-07BE-15FD-4DE34EDABCFF}"/>
              </a:ext>
            </a:extLst>
          </p:cNvPr>
          <p:cNvSpPr/>
          <p:nvPr/>
        </p:nvSpPr>
        <p:spPr>
          <a:xfrm rot="16536719">
            <a:off x="3608112" y="2096781"/>
            <a:ext cx="1632062" cy="9475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81E9963-6A4A-CF18-68B8-E56EAF601BC1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PUPILS’ BOOK (p.79) </a:t>
            </a:r>
            <a:endParaRPr lang="x-none" sz="32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B855D-F894-52E7-4447-1ACBF616EF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40" t="15396" r="36241" b="29524"/>
          <a:stretch/>
        </p:blipFill>
        <p:spPr>
          <a:xfrm flipH="1">
            <a:off x="1090754" y="2487093"/>
            <a:ext cx="1840178" cy="3770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F0D69-5D21-5A5D-47CB-DBE16A34AB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74" t="34272" r="14306" b="22460"/>
          <a:stretch/>
        </p:blipFill>
        <p:spPr>
          <a:xfrm>
            <a:off x="9182326" y="2561051"/>
            <a:ext cx="1661166" cy="3509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FE9CC-635E-7693-7B0C-E5DD0AB4F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91" y="640066"/>
            <a:ext cx="3961834" cy="466098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9804AAA9-5D7B-BA59-7D63-CD7DEDC14550}"/>
              </a:ext>
            </a:extLst>
          </p:cNvPr>
          <p:cNvSpPr/>
          <p:nvPr/>
        </p:nvSpPr>
        <p:spPr>
          <a:xfrm>
            <a:off x="278818" y="1301093"/>
            <a:ext cx="2702110" cy="1064951"/>
          </a:xfrm>
          <a:prstGeom prst="borderCallout1">
            <a:avLst>
              <a:gd name="adj1" fmla="val 98357"/>
              <a:gd name="adj2" fmla="val 30491"/>
              <a:gd name="adj3" fmla="val 139444"/>
              <a:gd name="adj4" fmla="val 4515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600" dirty="0"/>
              <a:t>It’s a brown hat.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128BE-5393-CBFD-338A-511E4DCFA9EB}"/>
              </a:ext>
            </a:extLst>
          </p:cNvPr>
          <p:cNvSpPr/>
          <p:nvPr/>
        </p:nvSpPr>
        <p:spPr>
          <a:xfrm rot="19853943">
            <a:off x="6457968" y="1569741"/>
            <a:ext cx="888563" cy="5840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375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EE748-51DB-C5BA-9DB9-06D061915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357" y="592081"/>
            <a:ext cx="5587934" cy="5279127"/>
          </a:xfrm>
          <a:prstGeom prst="rect">
            <a:avLst/>
          </a:prstGeom>
        </p:spPr>
      </p:pic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66B9B2F4-1C94-5020-B235-46B2E04D1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2891B9-6101-B74A-655E-82AF656E6A87}"/>
              </a:ext>
            </a:extLst>
          </p:cNvPr>
          <p:cNvSpPr/>
          <p:nvPr/>
        </p:nvSpPr>
        <p:spPr>
          <a:xfrm>
            <a:off x="5436233" y="6007461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81E9963-6A4A-CF18-68B8-E56EAF601BC1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PUPILS’ BOOK (p.79) </a:t>
            </a:r>
            <a:endParaRPr lang="x-none" sz="3200" b="1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F0D69-5D21-5A5D-47CB-DBE16A34AB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74" t="34272" r="14306" b="22460"/>
          <a:stretch/>
        </p:blipFill>
        <p:spPr>
          <a:xfrm>
            <a:off x="10758382" y="3287282"/>
            <a:ext cx="1313324" cy="2774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FE9CC-635E-7693-7B0C-E5DD0AB4F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91" y="640066"/>
            <a:ext cx="3961834" cy="466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BF41B-D63F-008A-86F5-EF0F6ED49B7E}"/>
              </a:ext>
            </a:extLst>
          </p:cNvPr>
          <p:cNvSpPr txBox="1"/>
          <p:nvPr/>
        </p:nvSpPr>
        <p:spPr>
          <a:xfrm>
            <a:off x="769855" y="1138726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lang="en-US" sz="3200" dirty="0" smtClean="0"/>
              <a:t>dress - </a:t>
            </a:r>
            <a:r>
              <a:rPr lang="en-US" sz="3200" noProof="0" dirty="0" smtClean="0">
                <a:latin typeface="Calibri" panose="020F0502020204030204"/>
              </a:rPr>
              <a:t>y</a:t>
            </a:r>
            <a:r>
              <a:rPr lang="en-US" sz="3200" dirty="0" err="1" smtClean="0">
                <a:latin typeface="Calibri" panose="020F0502020204030204"/>
              </a:rPr>
              <a:t>ellow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0D131-AD62-C154-42E3-7B1178A193F1}"/>
              </a:ext>
            </a:extLst>
          </p:cNvPr>
          <p:cNvSpPr txBox="1"/>
          <p:nvPr/>
        </p:nvSpPr>
        <p:spPr>
          <a:xfrm>
            <a:off x="769855" y="1960212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lang="en-US" sz="3200" noProof="0" dirty="0"/>
              <a:t>s</a:t>
            </a:r>
            <a:r>
              <a:rPr lang="en-US" sz="3200" dirty="0" err="1" smtClean="0"/>
              <a:t>andals</a:t>
            </a:r>
            <a:r>
              <a:rPr lang="en-US" sz="3200" dirty="0" smtClean="0"/>
              <a:t> - </a:t>
            </a:r>
            <a:r>
              <a:rPr lang="en-US" sz="3200" dirty="0" smtClean="0">
                <a:latin typeface="Calibri" panose="020F0502020204030204"/>
              </a:rPr>
              <a:t>blue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E19AE0-3097-F705-0B98-B002E6CDD241}"/>
              </a:ext>
            </a:extLst>
          </p:cNvPr>
          <p:cNvSpPr txBox="1"/>
          <p:nvPr/>
        </p:nvSpPr>
        <p:spPr>
          <a:xfrm>
            <a:off x="769855" y="2767159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smtClean="0"/>
              <a:t>hat - green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2A384A-00E4-17CC-3DE7-2C3A1F69897D}"/>
              </a:ext>
            </a:extLst>
          </p:cNvPr>
          <p:cNvSpPr txBox="1"/>
          <p:nvPr/>
        </p:nvSpPr>
        <p:spPr>
          <a:xfrm>
            <a:off x="769855" y="3579507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lang="en-US" sz="3200" noProof="0" dirty="0"/>
              <a:t>j</a:t>
            </a:r>
            <a:r>
              <a:rPr lang="en-US" sz="3200" dirty="0" err="1" smtClean="0"/>
              <a:t>eans</a:t>
            </a:r>
            <a:r>
              <a:rPr lang="en-US" sz="3200" dirty="0" smtClean="0"/>
              <a:t> - blue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B79FB5-98BF-934E-1135-B01388744765}"/>
              </a:ext>
            </a:extLst>
          </p:cNvPr>
          <p:cNvSpPr txBox="1"/>
          <p:nvPr/>
        </p:nvSpPr>
        <p:spPr>
          <a:xfrm>
            <a:off x="805188" y="4406097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lang="en-US" sz="3200" noProof="0" dirty="0"/>
              <a:t>t</a:t>
            </a:r>
            <a:r>
              <a:rPr lang="en-US" sz="3200" dirty="0" err="1" smtClean="0"/>
              <a:t>rainers</a:t>
            </a:r>
            <a:r>
              <a:rPr lang="en-US" sz="3200" dirty="0" smtClean="0"/>
              <a:t> - </a:t>
            </a:r>
            <a:r>
              <a:rPr lang="en-US" sz="3200" dirty="0" smtClean="0">
                <a:latin typeface="Calibri" panose="020F0502020204030204"/>
              </a:rPr>
              <a:t>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2B9F4A-E4C6-F7C3-ECD5-242F2848C8FD}"/>
              </a:ext>
            </a:extLst>
          </p:cNvPr>
          <p:cNvSpPr txBox="1"/>
          <p:nvPr/>
        </p:nvSpPr>
        <p:spPr>
          <a:xfrm>
            <a:off x="787522" y="5213044"/>
            <a:ext cx="3630354" cy="5847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lang="en-US" sz="3200" noProof="0" dirty="0"/>
              <a:t>s</a:t>
            </a:r>
            <a:r>
              <a:rPr lang="en-US" sz="3200" dirty="0" err="1" smtClean="0"/>
              <a:t>hirt</a:t>
            </a:r>
            <a:r>
              <a:rPr lang="en-US" sz="3200" dirty="0" smtClean="0"/>
              <a:t> - </a:t>
            </a:r>
            <a:r>
              <a:rPr lang="en-US" sz="3200" dirty="0" smtClean="0">
                <a:latin typeface="Calibri" panose="020F0502020204030204"/>
              </a:rPr>
              <a:t>r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72A7C1-342A-B80C-E953-8C51233B3904}"/>
              </a:ext>
            </a:extLst>
          </p:cNvPr>
          <p:cNvSpPr txBox="1"/>
          <p:nvPr/>
        </p:nvSpPr>
        <p:spPr>
          <a:xfrm>
            <a:off x="1839538" y="6441270"/>
            <a:ext cx="851292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for some clothing items in the picture. In pairs, say the clothes and what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 are.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1A7101-DC3D-27B4-7402-3B405B9D639A}"/>
              </a:ext>
            </a:extLst>
          </p:cNvPr>
          <p:cNvSpPr/>
          <p:nvPr/>
        </p:nvSpPr>
        <p:spPr>
          <a:xfrm rot="16536719">
            <a:off x="4170810" y="2234245"/>
            <a:ext cx="1632062" cy="9475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accent6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76625C-8248-9E79-1230-BF42185C40B9}"/>
              </a:ext>
            </a:extLst>
          </p:cNvPr>
          <p:cNvSpPr/>
          <p:nvPr/>
        </p:nvSpPr>
        <p:spPr>
          <a:xfrm rot="16536719">
            <a:off x="5769207" y="3252543"/>
            <a:ext cx="593474" cy="9475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063739-D82C-3490-DB82-E86A44B0A086}"/>
              </a:ext>
            </a:extLst>
          </p:cNvPr>
          <p:cNvSpPr/>
          <p:nvPr/>
        </p:nvSpPr>
        <p:spPr>
          <a:xfrm rot="16536719">
            <a:off x="9707098" y="1308195"/>
            <a:ext cx="609969" cy="8424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1685A7-F8C5-058E-33A4-2450D555D714}"/>
              </a:ext>
            </a:extLst>
          </p:cNvPr>
          <p:cNvSpPr/>
          <p:nvPr/>
        </p:nvSpPr>
        <p:spPr>
          <a:xfrm rot="16536719">
            <a:off x="6265503" y="1045886"/>
            <a:ext cx="980523" cy="7999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B0960E5-26E5-0FAC-36B1-5182F048C256}"/>
              </a:ext>
            </a:extLst>
          </p:cNvPr>
          <p:cNvSpPr/>
          <p:nvPr/>
        </p:nvSpPr>
        <p:spPr>
          <a:xfrm rot="16536719">
            <a:off x="7145108" y="2577932"/>
            <a:ext cx="584167" cy="66138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3591AF-B14E-11DE-E36A-562E37147362}"/>
              </a:ext>
            </a:extLst>
          </p:cNvPr>
          <p:cNvSpPr/>
          <p:nvPr/>
        </p:nvSpPr>
        <p:spPr>
          <a:xfrm rot="16536719">
            <a:off x="7346957" y="1128143"/>
            <a:ext cx="1196686" cy="7130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44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901892" y="6373490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Listen and read. In pairs, practice the conversation together.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097" y="-463023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F7639-3818-D548-15EC-D041A7D1ACB1}"/>
              </a:ext>
            </a:extLst>
          </p:cNvPr>
          <p:cNvSpPr txBox="1"/>
          <p:nvPr/>
        </p:nvSpPr>
        <p:spPr>
          <a:xfrm>
            <a:off x="749671" y="4492537"/>
            <a:ext cx="2164080" cy="71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U8.02">
            <a:hlinkClick r:id="" action="ppaction://media"/>
            <a:extLst>
              <a:ext uri="{FF2B5EF4-FFF2-40B4-BE49-F238E27FC236}">
                <a16:creationId xmlns:a16="http://schemas.microsoft.com/office/drawing/2014/main" id="{BB1D50AA-0B1B-FCFB-BE69-7D6C57667C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5.45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4728" y="321029"/>
            <a:ext cx="700826" cy="700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D242A-4BC5-274E-9F4A-FA263FEBE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578" y="2083104"/>
            <a:ext cx="6729565" cy="2582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0C6447-72D1-1746-B055-2DFC679BF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001" y="1925128"/>
            <a:ext cx="4336997" cy="2898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87AF6-0DE9-D040-82A2-39AA87932E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204" y="1262068"/>
            <a:ext cx="4709835" cy="5993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771813"/>
            <a:ext cx="12192000" cy="1086187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41BFA9-3007-40A1-6A5D-474F60DB076F}"/>
              </a:ext>
            </a:extLst>
          </p:cNvPr>
          <p:cNvSpPr txBox="1"/>
          <p:nvPr/>
        </p:nvSpPr>
        <p:spPr>
          <a:xfrm>
            <a:off x="2999513" y="6462681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say the conversation between Sam and Maire.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EC07102-786A-81B8-1202-388C99BEB4F0}"/>
              </a:ext>
            </a:extLst>
          </p:cNvPr>
          <p:cNvSpPr/>
          <p:nvPr/>
        </p:nvSpPr>
        <p:spPr>
          <a:xfrm>
            <a:off x="192977" y="225504"/>
            <a:ext cx="4327950" cy="144419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I’m wearing a shirt and you’re wearing a shirt.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4CDFDE8-0EA0-D162-9908-6BC65AFC4DF4}"/>
              </a:ext>
            </a:extLst>
          </p:cNvPr>
          <p:cNvSpPr/>
          <p:nvPr/>
        </p:nvSpPr>
        <p:spPr>
          <a:xfrm>
            <a:off x="6691416" y="175249"/>
            <a:ext cx="5002140" cy="1235375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Yes, that’s right.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We’re wearing sandals, too.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987" y="1993283"/>
            <a:ext cx="2043957" cy="402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776" y="2070292"/>
            <a:ext cx="2389419" cy="3896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EE5106F8-1CBA-2B49-B886-3349E9CF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512">
            <a:off x="1041997" y="2690475"/>
            <a:ext cx="851760" cy="8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3250A631-7095-BE1B-943A-AE2A94DF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9609">
            <a:off x="7737319" y="3971590"/>
            <a:ext cx="682628" cy="6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4CDFDE8-0EA0-D162-9908-6BC65AFC4DF4}"/>
              </a:ext>
            </a:extLst>
          </p:cNvPr>
          <p:cNvSpPr/>
          <p:nvPr/>
        </p:nvSpPr>
        <p:spPr>
          <a:xfrm>
            <a:off x="5047911" y="1080973"/>
            <a:ext cx="6951111" cy="1178481"/>
          </a:xfrm>
          <a:prstGeom prst="wedgeRoundRectCallout">
            <a:avLst>
              <a:gd name="adj1" fmla="val -22232"/>
              <a:gd name="adj2" fmla="val 10165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We’re wearing hats and trainers.</a:t>
            </a:r>
          </a:p>
        </p:txBody>
      </p:sp>
      <p:pic>
        <p:nvPicPr>
          <p:cNvPr id="2050" name="Picture 2" descr="Cute doodle cartoon japan student uniform back to school cute cartoon character doodle style">
            <a:extLst>
              <a:ext uri="{FF2B5EF4-FFF2-40B4-BE49-F238E27FC236}">
                <a16:creationId xmlns:a16="http://schemas.microsoft.com/office/drawing/2014/main" id="{8C3914F2-DEF0-2D6C-5A8B-CC5BAE043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8" b="9874"/>
          <a:stretch/>
        </p:blipFill>
        <p:spPr bwMode="auto">
          <a:xfrm>
            <a:off x="1917365" y="2687230"/>
            <a:ext cx="6951111" cy="30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C68761A-9852-2A8C-09E2-0C053533A85F}"/>
              </a:ext>
            </a:extLst>
          </p:cNvPr>
          <p:cNvSpPr/>
          <p:nvPr/>
        </p:nvSpPr>
        <p:spPr>
          <a:xfrm>
            <a:off x="249381" y="1136710"/>
            <a:ext cx="4099783" cy="1178481"/>
          </a:xfrm>
          <a:prstGeom prst="wedgeRoundRectCallout">
            <a:avLst>
              <a:gd name="adj1" fmla="val -1382"/>
              <a:gd name="adj2" fmla="val 9058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 am wearing a hat. You’re wearing a hat.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42" y="1922831"/>
            <a:ext cx="1959427" cy="39122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C05A2D-6397-B78A-CC69-C5378C45F3D4}"/>
              </a:ext>
            </a:extLst>
          </p:cNvPr>
          <p:cNvSpPr/>
          <p:nvPr/>
        </p:nvSpPr>
        <p:spPr>
          <a:xfrm>
            <a:off x="2475800" y="1306103"/>
            <a:ext cx="8334440" cy="1183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 </a:t>
            </a:r>
            <a:r>
              <a:rPr lang="en-US" sz="3600" dirty="0">
                <a:solidFill>
                  <a:srgbClr val="FF0000"/>
                </a:solidFill>
              </a:rPr>
              <a:t>am</a:t>
            </a:r>
            <a:r>
              <a:rPr lang="en-US" sz="3600" dirty="0">
                <a:solidFill>
                  <a:schemeClr val="tx1"/>
                </a:solidFill>
              </a:rPr>
              <a:t> wearing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>
                <a:solidFill>
                  <a:schemeClr val="tx1"/>
                </a:solidFill>
              </a:rPr>
              <a:t> T-shirt.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520A-0CF4-594C-DE96-C2D929DFC45D}"/>
              </a:ext>
            </a:extLst>
          </p:cNvPr>
          <p:cNvSpPr txBox="1"/>
          <p:nvPr/>
        </p:nvSpPr>
        <p:spPr>
          <a:xfrm>
            <a:off x="4331903" y="6250980"/>
            <a:ext cx="454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</a:t>
            </a:r>
            <a:r>
              <a:rPr lang="x-none" sz="1600" b="1" dirty="0">
                <a:solidFill>
                  <a:prstClr val="black"/>
                </a:solidFill>
                <a:latin typeface="Calibri" panose="020F0502020204030204"/>
              </a:rPr>
              <a:t>structures, students look and read again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say the sentences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0A9706-22ED-5EFE-0AAB-736A685D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2468" y="2610938"/>
            <a:ext cx="1061103" cy="1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64FE5B84-EE5A-944A-A550-F2B46A2C2479}"/>
              </a:ext>
            </a:extLst>
          </p:cNvPr>
          <p:cNvSpPr/>
          <p:nvPr/>
        </p:nvSpPr>
        <p:spPr>
          <a:xfrm>
            <a:off x="2776968" y="3878947"/>
            <a:ext cx="7654062" cy="11830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 + </a:t>
            </a:r>
            <a:r>
              <a:rPr lang="en-US" sz="3600" dirty="0">
                <a:solidFill>
                  <a:srgbClr val="FF0000"/>
                </a:solidFill>
              </a:rPr>
              <a:t>am</a:t>
            </a:r>
            <a:r>
              <a:rPr lang="en-US" sz="3600" dirty="0">
                <a:solidFill>
                  <a:schemeClr val="tx1"/>
                </a:solidFill>
              </a:rPr>
              <a:t> + wearing + clothes </a:t>
            </a:r>
            <a:r>
              <a:rPr lang="en-US" sz="2800" dirty="0">
                <a:solidFill>
                  <a:srgbClr val="FF0000"/>
                </a:solidFill>
              </a:rPr>
              <a:t>(singular noun)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42" y="1922831"/>
            <a:ext cx="1959427" cy="39122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C05A2D-6397-B78A-CC69-C5378C45F3D4}"/>
              </a:ext>
            </a:extLst>
          </p:cNvPr>
          <p:cNvSpPr/>
          <p:nvPr/>
        </p:nvSpPr>
        <p:spPr>
          <a:xfrm>
            <a:off x="2397760" y="1306103"/>
            <a:ext cx="8412480" cy="1183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</a:t>
            </a:r>
            <a:r>
              <a:rPr lang="en-US" sz="3600" dirty="0">
                <a:solidFill>
                  <a:srgbClr val="FF0000"/>
                </a:solidFill>
              </a:rPr>
              <a:t>’re</a:t>
            </a:r>
            <a:r>
              <a:rPr lang="en-US" sz="3600" dirty="0">
                <a:solidFill>
                  <a:schemeClr val="tx1"/>
                </a:solidFill>
              </a:rPr>
              <a:t> wearing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>
                <a:solidFill>
                  <a:schemeClr val="tx1"/>
                </a:solidFill>
              </a:rPr>
              <a:t> T-shirt and </a:t>
            </a:r>
            <a:r>
              <a:rPr lang="en-US" sz="3600" dirty="0" smtClean="0">
                <a:solidFill>
                  <a:schemeClr val="tx1"/>
                </a:solidFill>
              </a:rPr>
              <a:t>jean</a:t>
            </a:r>
            <a:r>
              <a:rPr lang="en-US" sz="3600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520A-0CF4-594C-DE96-C2D929DFC45D}"/>
              </a:ext>
            </a:extLst>
          </p:cNvPr>
          <p:cNvSpPr txBox="1"/>
          <p:nvPr/>
        </p:nvSpPr>
        <p:spPr>
          <a:xfrm>
            <a:off x="4331903" y="6250980"/>
            <a:ext cx="454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</a:t>
            </a:r>
            <a:r>
              <a:rPr lang="x-none" sz="1600" b="1" dirty="0">
                <a:solidFill>
                  <a:prstClr val="black"/>
                </a:solidFill>
                <a:latin typeface="Calibri" panose="020F0502020204030204"/>
              </a:rPr>
              <a:t>structures, students look and read again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say the sentences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0A9706-22ED-5EFE-0AAB-736A685D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2468" y="2610938"/>
            <a:ext cx="1061103" cy="1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64FE5B84-EE5A-944A-A550-F2B46A2C2479}"/>
              </a:ext>
            </a:extLst>
          </p:cNvPr>
          <p:cNvSpPr/>
          <p:nvPr/>
        </p:nvSpPr>
        <p:spPr>
          <a:xfrm>
            <a:off x="2682239" y="3959733"/>
            <a:ext cx="7992459" cy="11830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 + </a:t>
            </a:r>
            <a:r>
              <a:rPr lang="en-US" sz="3600" dirty="0">
                <a:solidFill>
                  <a:srgbClr val="FF0000"/>
                </a:solidFill>
              </a:rPr>
              <a:t>are</a:t>
            </a:r>
            <a:r>
              <a:rPr lang="en-US" sz="3600" dirty="0">
                <a:solidFill>
                  <a:schemeClr val="tx1"/>
                </a:solidFill>
              </a:rPr>
              <a:t> + wearing + clothes </a:t>
            </a:r>
            <a:r>
              <a:rPr lang="en-US" sz="2800" dirty="0">
                <a:solidFill>
                  <a:srgbClr val="FF0000"/>
                </a:solidFill>
              </a:rPr>
              <a:t>(singular </a:t>
            </a:r>
            <a:r>
              <a:rPr lang="en-US" sz="2800" dirty="0" smtClean="0">
                <a:solidFill>
                  <a:srgbClr val="FF0000"/>
                </a:solidFill>
              </a:rPr>
              <a:t>noun + plural noun)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7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A5E0B7-4D55-BBF0-5D37-7EDF83FBD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594" y="620803"/>
            <a:ext cx="5587934" cy="5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x-none" sz="3200" b="1" dirty="0">
              <a:latin typeface="+mn-lt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654815" y="896245"/>
            <a:ext cx="3030178" cy="1448449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Who’s wearing a blue T-shirt?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7D38F09-CEE6-7459-E112-BC7A2879FD1F}"/>
              </a:ext>
            </a:extLst>
          </p:cNvPr>
          <p:cNvSpPr/>
          <p:nvPr/>
        </p:nvSpPr>
        <p:spPr>
          <a:xfrm>
            <a:off x="6835936" y="734614"/>
            <a:ext cx="968287" cy="1448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1E628A-16BE-B124-8955-4A4AE648D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40" t="15396" r="36241" b="29524"/>
          <a:stretch/>
        </p:blipFill>
        <p:spPr>
          <a:xfrm flipH="1">
            <a:off x="941525" y="2118681"/>
            <a:ext cx="2013749" cy="4126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20CC11-8FA6-9917-60AA-8BAA4B90C8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74" t="34272" r="14306" b="22460"/>
          <a:stretch/>
        </p:blipFill>
        <p:spPr>
          <a:xfrm>
            <a:off x="8798528" y="2365966"/>
            <a:ext cx="1719247" cy="363203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2C6AD53-759E-1586-A443-79606CB1B038}"/>
              </a:ext>
            </a:extLst>
          </p:cNvPr>
          <p:cNvSpPr/>
          <p:nvPr/>
        </p:nvSpPr>
        <p:spPr>
          <a:xfrm>
            <a:off x="8392159" y="769854"/>
            <a:ext cx="3570159" cy="1448449"/>
          </a:xfrm>
          <a:prstGeom prst="wedgeRoundRect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The man is wearing a blue T-shirt.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2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42" y="1922831"/>
            <a:ext cx="1959427" cy="39122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C05A2D-6397-B78A-CC69-C5378C45F3D4}"/>
              </a:ext>
            </a:extLst>
          </p:cNvPr>
          <p:cNvSpPr/>
          <p:nvPr/>
        </p:nvSpPr>
        <p:spPr>
          <a:xfrm>
            <a:off x="2475800" y="1306103"/>
            <a:ext cx="8334440" cy="1183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</a:t>
            </a:r>
            <a:r>
              <a:rPr lang="en-US" sz="3600" dirty="0">
                <a:solidFill>
                  <a:srgbClr val="FF0000"/>
                </a:solidFill>
              </a:rPr>
              <a:t>’re</a:t>
            </a:r>
            <a:r>
              <a:rPr lang="en-US" sz="3600" dirty="0">
                <a:solidFill>
                  <a:schemeClr val="tx1"/>
                </a:solidFill>
              </a:rPr>
              <a:t> wearing </a:t>
            </a:r>
            <a:r>
              <a:rPr lang="en-US" sz="3600" dirty="0">
                <a:solidFill>
                  <a:srgbClr val="FF0000"/>
                </a:solidFill>
              </a:rPr>
              <a:t>sandal</a:t>
            </a:r>
            <a:r>
              <a:rPr lang="en-US" sz="3600" dirty="0">
                <a:solidFill>
                  <a:srgbClr val="0070C0"/>
                </a:solidFill>
              </a:rPr>
              <a:t>s</a:t>
            </a:r>
            <a:r>
              <a:rPr lang="en-US" sz="3600" dirty="0">
                <a:solidFill>
                  <a:schemeClr val="tx1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hat</a:t>
            </a:r>
            <a:r>
              <a:rPr lang="en-US" sz="3600" dirty="0">
                <a:solidFill>
                  <a:srgbClr val="0070C0"/>
                </a:solidFill>
              </a:rPr>
              <a:t>s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520A-0CF4-594C-DE96-C2D929DFC45D}"/>
              </a:ext>
            </a:extLst>
          </p:cNvPr>
          <p:cNvSpPr txBox="1"/>
          <p:nvPr/>
        </p:nvSpPr>
        <p:spPr>
          <a:xfrm>
            <a:off x="4331903" y="6250980"/>
            <a:ext cx="454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</a:t>
            </a:r>
            <a:r>
              <a:rPr lang="x-none" sz="1600" b="1" dirty="0">
                <a:solidFill>
                  <a:prstClr val="black"/>
                </a:solidFill>
                <a:latin typeface="Calibri" panose="020F0502020204030204"/>
              </a:rPr>
              <a:t>structures, students look and read again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say the sentences</a:t>
            </a:r>
            <a:r>
              <a:rPr kumimoji="0" lang="x-non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6E1270-33E6-6551-CF31-9427C2593D1F}"/>
              </a:ext>
            </a:extLst>
          </p:cNvPr>
          <p:cNvSpPr/>
          <p:nvPr/>
        </p:nvSpPr>
        <p:spPr>
          <a:xfrm>
            <a:off x="2815988" y="3793779"/>
            <a:ext cx="7654062" cy="11830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rgbClr val="FF0000"/>
                </a:solidFill>
              </a:rPr>
              <a:t> are </a:t>
            </a:r>
            <a:r>
              <a:rPr lang="en-US" sz="3600" dirty="0">
                <a:solidFill>
                  <a:schemeClr val="tx1"/>
                </a:solidFill>
              </a:rPr>
              <a:t>+ wearing + clothes </a:t>
            </a:r>
            <a:r>
              <a:rPr lang="en-US" sz="2800" dirty="0">
                <a:solidFill>
                  <a:srgbClr val="FF0000"/>
                </a:solidFill>
              </a:rPr>
              <a:t>(plural noun)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0A9706-22ED-5EFE-0AAB-736A685D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2468" y="2610938"/>
            <a:ext cx="1061103" cy="1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504452" y="5853375"/>
            <a:ext cx="7178435" cy="1077218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latin typeface="Calibri" panose="020F0502020204030204"/>
              </a:rPr>
              <a:t>Ask students to look at the read the examples.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Divide students into groups of four. Each student takes turns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to describe what they are </a:t>
            </a:r>
            <a:r>
              <a:rPr lang="en-US" sz="1600" dirty="0">
                <a:latin typeface="Calibri" panose="020F0502020204030204"/>
              </a:rPr>
              <a:t>wearing.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Call some students to present in front of the class.</a:t>
            </a:r>
          </a:p>
        </p:txBody>
      </p:sp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04" y="0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F7639-3818-D548-15EC-D041A7D1ACB1}"/>
              </a:ext>
            </a:extLst>
          </p:cNvPr>
          <p:cNvSpPr txBox="1"/>
          <p:nvPr/>
        </p:nvSpPr>
        <p:spPr>
          <a:xfrm>
            <a:off x="749671" y="4492537"/>
            <a:ext cx="2164080" cy="711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020A3F-04A5-9545-8E2C-9C522C34A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258" y="592571"/>
            <a:ext cx="9563100" cy="876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9CF6A1-6537-A54E-9001-5CC988336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287" y="739030"/>
            <a:ext cx="522971" cy="4878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7E018C-F212-584E-B1BD-33D4EFA8DA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74" r="30402"/>
          <a:stretch/>
        </p:blipFill>
        <p:spPr>
          <a:xfrm>
            <a:off x="6096001" y="2393576"/>
            <a:ext cx="2079416" cy="3593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668408-3608-0144-BBAA-2AB643B327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962" r="28981"/>
          <a:stretch/>
        </p:blipFill>
        <p:spPr>
          <a:xfrm>
            <a:off x="3168775" y="2393576"/>
            <a:ext cx="2149327" cy="3593956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3C4A7A04-863C-644E-98A8-46D009BAB69A}"/>
              </a:ext>
            </a:extLst>
          </p:cNvPr>
          <p:cNvSpPr/>
          <p:nvPr/>
        </p:nvSpPr>
        <p:spPr>
          <a:xfrm>
            <a:off x="238234" y="1854829"/>
            <a:ext cx="3186953" cy="1506071"/>
          </a:xfrm>
          <a:prstGeom prst="wedgeEllipseCallout">
            <a:avLst>
              <a:gd name="adj1" fmla="val 52572"/>
              <a:gd name="adj2" fmla="val 4642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/>
              <a:t>I’m wearing a dress. </a:t>
            </a:r>
          </a:p>
        </p:txBody>
      </p:sp>
      <p:sp>
        <p:nvSpPr>
          <p:cNvPr id="25" name="Oval Callout 24">
            <a:extLst>
              <a:ext uri="{FF2B5EF4-FFF2-40B4-BE49-F238E27FC236}">
                <a16:creationId xmlns:a16="http://schemas.microsoft.com/office/drawing/2014/main" id="{CB600F7E-D1B2-1A4F-85BD-7BE3E8F12C5F}"/>
              </a:ext>
            </a:extLst>
          </p:cNvPr>
          <p:cNvSpPr/>
          <p:nvPr/>
        </p:nvSpPr>
        <p:spPr>
          <a:xfrm>
            <a:off x="8089411" y="2032977"/>
            <a:ext cx="3186953" cy="1506071"/>
          </a:xfrm>
          <a:prstGeom prst="wedgeEllipseCallout">
            <a:avLst>
              <a:gd name="adj1" fmla="val -44052"/>
              <a:gd name="adj2" fmla="val 4910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/>
              <a:t>I’m wearing a T - shirt. </a:t>
            </a:r>
          </a:p>
        </p:txBody>
      </p: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FC7D2413-1E4D-A549-834E-3E6D445A86F4}"/>
              </a:ext>
            </a:extLst>
          </p:cNvPr>
          <p:cNvSpPr/>
          <p:nvPr/>
        </p:nvSpPr>
        <p:spPr>
          <a:xfrm>
            <a:off x="67828" y="1841381"/>
            <a:ext cx="3696061" cy="1506071"/>
          </a:xfrm>
          <a:prstGeom prst="wedgeEllipseCallout">
            <a:avLst>
              <a:gd name="adj1" fmla="val 42068"/>
              <a:gd name="adj2" fmla="val 517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dirty="0"/>
              <a:t>We’re wearing shoes.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3048037" y="5981389"/>
            <a:ext cx="6192973" cy="83099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 to a student and say you’re wearing (jeans). Then point to 2 students and say, “They’re wearing (shirts). Play the chant.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Tell students to clap their hands if the clothes appear in the song.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FC2E6-4CBE-7D6B-91D0-E25DC8C01F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01"/>
          <a:stretch/>
        </p:blipFill>
        <p:spPr>
          <a:xfrm>
            <a:off x="450315" y="676811"/>
            <a:ext cx="10387375" cy="5132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3A10D-3FD5-CEC8-DAEC-2D30F22BB9E0}"/>
              </a:ext>
            </a:extLst>
          </p:cNvPr>
          <p:cNvSpPr txBox="1"/>
          <p:nvPr/>
        </p:nvSpPr>
        <p:spPr>
          <a:xfrm>
            <a:off x="7447280" y="600288"/>
            <a:ext cx="3291840" cy="52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24" y="45614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8.03">
            <a:hlinkClick r:id="" action="ppaction://media"/>
            <a:extLst>
              <a:ext uri="{FF2B5EF4-FFF2-40B4-BE49-F238E27FC236}">
                <a16:creationId xmlns:a16="http://schemas.microsoft.com/office/drawing/2014/main" id="{C8D4E95B-8764-4256-E67A-E2D7FB45A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2640" y="659900"/>
            <a:ext cx="406400" cy="406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B49A7E-B711-D3CB-08CE-A2D7515B9015}"/>
              </a:ext>
            </a:extLst>
          </p:cNvPr>
          <p:cNvCxnSpPr>
            <a:cxnSpLocks/>
          </p:cNvCxnSpPr>
          <p:nvPr/>
        </p:nvCxnSpPr>
        <p:spPr>
          <a:xfrm>
            <a:off x="5161280" y="1991360"/>
            <a:ext cx="7213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6AE28F-C3A1-FA9B-9E6A-B10931C92DB7}"/>
              </a:ext>
            </a:extLst>
          </p:cNvPr>
          <p:cNvCxnSpPr>
            <a:cxnSpLocks/>
          </p:cNvCxnSpPr>
          <p:nvPr/>
        </p:nvCxnSpPr>
        <p:spPr>
          <a:xfrm>
            <a:off x="3352800" y="2448560"/>
            <a:ext cx="7213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4DD64-0395-56A2-0838-A4F134256275}"/>
              </a:ext>
            </a:extLst>
          </p:cNvPr>
          <p:cNvCxnSpPr>
            <a:cxnSpLocks/>
          </p:cNvCxnSpPr>
          <p:nvPr/>
        </p:nvCxnSpPr>
        <p:spPr>
          <a:xfrm>
            <a:off x="4640349" y="2458720"/>
            <a:ext cx="1066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22D6E9-A59F-85DD-0ABA-D21F90434445}"/>
              </a:ext>
            </a:extLst>
          </p:cNvPr>
          <p:cNvCxnSpPr>
            <a:cxnSpLocks/>
          </p:cNvCxnSpPr>
          <p:nvPr/>
        </p:nvCxnSpPr>
        <p:spPr>
          <a:xfrm flipV="1">
            <a:off x="8862305" y="1953492"/>
            <a:ext cx="969790" cy="101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26F9D3-A9C2-9492-4FA3-F3D977B88DE6}"/>
              </a:ext>
            </a:extLst>
          </p:cNvPr>
          <p:cNvCxnSpPr>
            <a:cxnSpLocks/>
          </p:cNvCxnSpPr>
          <p:nvPr/>
        </p:nvCxnSpPr>
        <p:spPr>
          <a:xfrm>
            <a:off x="6847840" y="2458720"/>
            <a:ext cx="7213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0A86D5-0679-BDE8-92FC-D100504AE0ED}"/>
              </a:ext>
            </a:extLst>
          </p:cNvPr>
          <p:cNvCxnSpPr>
            <a:cxnSpLocks/>
          </p:cNvCxnSpPr>
          <p:nvPr/>
        </p:nvCxnSpPr>
        <p:spPr>
          <a:xfrm>
            <a:off x="8252690" y="2467032"/>
            <a:ext cx="1168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999512" y="6409002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chant together.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FC2E6-4CBE-7D6B-91D0-E25DC8C01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9" y="922895"/>
            <a:ext cx="11292374" cy="4914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3A10D-3FD5-CEC8-DAEC-2D30F22BB9E0}"/>
              </a:ext>
            </a:extLst>
          </p:cNvPr>
          <p:cNvSpPr txBox="1"/>
          <p:nvPr/>
        </p:nvSpPr>
        <p:spPr>
          <a:xfrm>
            <a:off x="7447280" y="600288"/>
            <a:ext cx="3291840" cy="52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237" y="-119915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8.04">
            <a:hlinkClick r:id="" action="ppaction://media"/>
            <a:extLst>
              <a:ext uri="{FF2B5EF4-FFF2-40B4-BE49-F238E27FC236}">
                <a16:creationId xmlns:a16="http://schemas.microsoft.com/office/drawing/2014/main" id="{5D073A48-6028-6EA8-473D-297164526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6735" y="511227"/>
            <a:ext cx="518160" cy="518160"/>
          </a:xfrm>
          <a:prstGeom prst="rect">
            <a:avLst/>
          </a:prstGeom>
        </p:spPr>
      </p:pic>
      <p:pic>
        <p:nvPicPr>
          <p:cNvPr id="4" name="Picture 4" descr="Karaoke time!!! by MecaniqueFairy on DeviantArt">
            <a:extLst>
              <a:ext uri="{FF2B5EF4-FFF2-40B4-BE49-F238E27FC236}">
                <a16:creationId xmlns:a16="http://schemas.microsoft.com/office/drawing/2014/main" id="{8265CF09-4058-6F9C-B89C-DA4189660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0" b="88610" l="5054" r="96784">
                        <a14:foregroundMark x1="8270" y1="21622" x2="8270" y2="21622"/>
                        <a14:foregroundMark x1="7351" y1="38224" x2="7351" y2="38224"/>
                        <a14:foregroundMark x1="6126" y1="20077" x2="6126" y2="20077"/>
                        <a14:foregroundMark x1="5054" y1="53282" x2="5054" y2="53282"/>
                        <a14:foregroundMark x1="52067" y1="7143" x2="52067" y2="7143"/>
                        <a14:foregroundMark x1="52067" y1="2510" x2="52067" y2="3282"/>
                        <a14:foregroundMark x1="92496" y1="41892" x2="92496" y2="41892"/>
                        <a14:foregroundMark x1="96784" y1="42857" x2="96784" y2="42857"/>
                        <a14:backgroundMark x1="6432" y1="71815" x2="29709" y2="78185"/>
                        <a14:backgroundMark x1="4288" y1="74517" x2="42113" y2="84170"/>
                        <a14:backgroundMark x1="15161" y1="71236" x2="33844" y2="75097"/>
                        <a14:backgroundMark x1="57734" y1="72780" x2="79632" y2="79537"/>
                        <a14:backgroundMark x1="53139" y1="76448" x2="67381" y2="84556"/>
                        <a14:backgroundMark x1="57887" y1="71429" x2="66616" y2="71622"/>
                        <a14:backgroundMark x1="66616" y1="71622" x2="77948" y2="71622"/>
                        <a14:backgroundMark x1="77948" y1="71622" x2="77948" y2="71622"/>
                        <a14:backgroundMark x1="57887" y1="65830" x2="69832" y2="65830"/>
                        <a14:backgroundMark x1="69832" y1="65830" x2="87596" y2="77413"/>
                        <a14:backgroundMark x1="81317" y1="67375" x2="83767" y2="83977"/>
                        <a14:backgroundMark x1="80092" y1="63707" x2="82083" y2="71236"/>
                        <a14:backgroundMark x1="62940" y1="64093" x2="71669" y2="67954"/>
                        <a14:backgroundMark x1="21440" y1="74131" x2="30781" y2="74131"/>
                        <a14:backgroundMark x1="30781" y1="74131" x2="36294" y2="74131"/>
                        <a14:backgroundMark x1="39357" y1="73552" x2="41194" y2="78378"/>
                        <a14:backgroundMark x1="44104" y1="67568" x2="42879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2129469"/>
            <a:ext cx="2244435" cy="15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23DB9-9126-8668-D8A6-B3D78DE3D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16" y="1926290"/>
            <a:ext cx="1849600" cy="36861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FACCAF-6A40-8384-C622-002AF4D1AF35}"/>
              </a:ext>
            </a:extLst>
          </p:cNvPr>
          <p:cNvSpPr/>
          <p:nvPr/>
        </p:nvSpPr>
        <p:spPr>
          <a:xfrm>
            <a:off x="2661920" y="2781221"/>
            <a:ext cx="7203440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0E191-2691-94E0-A935-7D921E7C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71" y="1939480"/>
            <a:ext cx="1876598" cy="3686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D6CF2-BC93-EFF7-711F-D46E67BD2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717"/>
          <a:stretch/>
        </p:blipFill>
        <p:spPr>
          <a:xfrm>
            <a:off x="3532213" y="1096362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59E09-13AE-A0E0-5893-31AB3AFF978E}"/>
              </a:ext>
            </a:extLst>
          </p:cNvPr>
          <p:cNvSpPr txBox="1"/>
          <p:nvPr/>
        </p:nvSpPr>
        <p:spPr>
          <a:xfrm>
            <a:off x="2942906" y="3769378"/>
            <a:ext cx="6759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74).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E73FF-EB1C-3F5B-61CE-6732342E0145}"/>
              </a:ext>
            </a:extLst>
          </p:cNvPr>
          <p:cNvSpPr txBox="1"/>
          <p:nvPr/>
        </p:nvSpPr>
        <p:spPr>
          <a:xfrm>
            <a:off x="2983112" y="3172105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C1256-0859-4D5C-E8AC-6DA3E7FBE537}"/>
              </a:ext>
            </a:extLst>
          </p:cNvPr>
          <p:cNvSpPr txBox="1"/>
          <p:nvPr/>
        </p:nvSpPr>
        <p:spPr>
          <a:xfrm>
            <a:off x="3018378" y="6418260"/>
            <a:ext cx="760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148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34C2083-ECE4-5FAB-5D3E-CD6A31155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06" t="17334" r="24537" b="20267"/>
          <a:stretch/>
        </p:blipFill>
        <p:spPr>
          <a:xfrm>
            <a:off x="9199560" y="133783"/>
            <a:ext cx="2075191" cy="16166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illustrations | A complete guide | Adobe">
            <a:extLst>
              <a:ext uri="{FF2B5EF4-FFF2-40B4-BE49-F238E27FC236}">
                <a16:creationId xmlns:a16="http://schemas.microsoft.com/office/drawing/2014/main" id="{17C5DD45-6B8D-CCF5-E7AF-C0D81D06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135055" y="437982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3686479" y="325186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8256">
            <a:off x="4697598" y="2740482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3971">
            <a:off x="6305729" y="260792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8417">
            <a:off x="7497415" y="3259520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514190" y="5415084"/>
            <a:ext cx="1192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110475" y="2880334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sandals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4731557" y="2221399"/>
            <a:ext cx="8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7041720" y="223400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jeans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164129" y="3137267"/>
            <a:ext cx="166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trainers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x-none" sz="32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26A36-4B8F-5E07-1CE8-2EEF72F0FD39}"/>
              </a:ext>
            </a:extLst>
          </p:cNvPr>
          <p:cNvSpPr txBox="1"/>
          <p:nvPr/>
        </p:nvSpPr>
        <p:spPr>
          <a:xfrm>
            <a:off x="3096759" y="6453973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>
                <a:latin typeface="Calibri" panose="020F0502020204030204"/>
              </a:rPr>
              <a:t>T calls the number and Ss say the word.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51080E00-732B-7227-5963-B6FEDF17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141">
            <a:off x="7859559" y="453711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3396705-6BAD-5DAF-C680-4CA2FCADE860}"/>
              </a:ext>
            </a:extLst>
          </p:cNvPr>
          <p:cNvSpPr txBox="1"/>
          <p:nvPr/>
        </p:nvSpPr>
        <p:spPr>
          <a:xfrm>
            <a:off x="9863271" y="540492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shirt</a:t>
            </a:r>
          </a:p>
        </p:txBody>
      </p:sp>
      <p:pic>
        <p:nvPicPr>
          <p:cNvPr id="13" name="Picture 12" descr="A picture containing LEGO&#10;&#10;Description automatically generated">
            <a:extLst>
              <a:ext uri="{FF2B5EF4-FFF2-40B4-BE49-F238E27FC236}">
                <a16:creationId xmlns:a16="http://schemas.microsoft.com/office/drawing/2014/main" id="{FCC7BBD5-CFFF-F0EA-DBFC-CE4DEAB90F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79" t="25528" r="38366" b="29066"/>
          <a:stretch/>
        </p:blipFill>
        <p:spPr>
          <a:xfrm>
            <a:off x="4891529" y="3689181"/>
            <a:ext cx="2223158" cy="2321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DF0C62-A139-AB04-B53A-4E33AE51F03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33" y="3625211"/>
            <a:ext cx="2403029" cy="1828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BEBC0F-5C9B-4C47-65EE-6B633835766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1824" y="1162626"/>
            <a:ext cx="2223158" cy="1769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D534A-CC91-0492-ABBA-99DC6161002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3278" y="567016"/>
            <a:ext cx="2256502" cy="1768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DADC5-3178-2799-E492-BA3C69E8882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9604" y="545354"/>
            <a:ext cx="2268783" cy="1790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B7E73A-C8F6-5390-2EC5-9AF9F93E552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9241" y="1520524"/>
            <a:ext cx="2285791" cy="17617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BB4F4C-4D17-70AE-75B7-EB4B43B4918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0080" y="3720733"/>
            <a:ext cx="2256502" cy="180217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5948218"/>
            <a:ext cx="12192000" cy="909782"/>
          </a:xfrm>
          <a:prstGeom prst="rect">
            <a:avLst/>
          </a:prstGeom>
          <a:solidFill>
            <a:srgbClr val="C1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841475" y="824228"/>
            <a:ext cx="4841981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048074" y="1141857"/>
            <a:ext cx="442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7: MY HOME</a:t>
            </a:r>
          </a:p>
          <a:p>
            <a:r>
              <a:rPr lang="en-US" sz="2400" b="1" dirty="0"/>
              <a:t>We’re learning…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1" y="3458495"/>
            <a:ext cx="2326743" cy="2326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2D69E-9A1D-9971-811D-B0CC86488D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49" t="14452" r="2677"/>
          <a:stretch/>
        </p:blipFill>
        <p:spPr>
          <a:xfrm>
            <a:off x="7479383" y="1972854"/>
            <a:ext cx="3566160" cy="1536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8BE16-8A4A-72BA-D31B-037B1A6B4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27" y="626876"/>
            <a:ext cx="5587934" cy="52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3A4FB9-F198-7493-1F27-542A1FCDF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116" y="617336"/>
            <a:ext cx="5587934" cy="5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x-none" sz="3200" b="1" dirty="0">
              <a:latin typeface="+mn-lt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844194" y="907757"/>
            <a:ext cx="3187659" cy="1040221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How many shoes can you see?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E628A-16BE-B124-8955-4A4AE648D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40" t="15396" r="36241" b="29524"/>
          <a:stretch/>
        </p:blipFill>
        <p:spPr>
          <a:xfrm flipH="1">
            <a:off x="805221" y="1769857"/>
            <a:ext cx="2013749" cy="4126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23AC5-8A2F-3B2F-D735-68FD162F1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74" t="34272" r="14306" b="22460"/>
          <a:stretch/>
        </p:blipFill>
        <p:spPr>
          <a:xfrm>
            <a:off x="9225486" y="2253542"/>
            <a:ext cx="1719247" cy="363203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14CAC81-787E-3A8E-5883-031C53EFA59F}"/>
              </a:ext>
            </a:extLst>
          </p:cNvPr>
          <p:cNvSpPr/>
          <p:nvPr/>
        </p:nvSpPr>
        <p:spPr>
          <a:xfrm>
            <a:off x="8981439" y="1253774"/>
            <a:ext cx="2980879" cy="964529"/>
          </a:xfrm>
          <a:prstGeom prst="wedgeRoundRect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 see 10 shoes.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4CBF9-54E0-C4E9-863B-15BC0DAAFD5A}"/>
              </a:ext>
            </a:extLst>
          </p:cNvPr>
          <p:cNvSpPr/>
          <p:nvPr/>
        </p:nvSpPr>
        <p:spPr>
          <a:xfrm>
            <a:off x="5695318" y="2118681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EADBBC-FB04-3BB1-4607-5CAB0A1DE36A}"/>
              </a:ext>
            </a:extLst>
          </p:cNvPr>
          <p:cNvSpPr/>
          <p:nvPr/>
        </p:nvSpPr>
        <p:spPr>
          <a:xfrm>
            <a:off x="6096000" y="2086936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242F98-7819-10EE-BE84-353988AA1527}"/>
              </a:ext>
            </a:extLst>
          </p:cNvPr>
          <p:cNvSpPr/>
          <p:nvPr/>
        </p:nvSpPr>
        <p:spPr>
          <a:xfrm>
            <a:off x="6013918" y="2385370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2B169E-A2C8-8BC3-F132-6CD94A2EA430}"/>
              </a:ext>
            </a:extLst>
          </p:cNvPr>
          <p:cNvSpPr/>
          <p:nvPr/>
        </p:nvSpPr>
        <p:spPr>
          <a:xfrm>
            <a:off x="5686907" y="2620314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FB1C87-2800-91C6-ECBC-D02AC35CA974}"/>
              </a:ext>
            </a:extLst>
          </p:cNvPr>
          <p:cNvSpPr/>
          <p:nvPr/>
        </p:nvSpPr>
        <p:spPr>
          <a:xfrm>
            <a:off x="6595501" y="3598215"/>
            <a:ext cx="800979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36B468-CF0A-7EFE-1081-FC3AF05B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94" y="620803"/>
            <a:ext cx="5587934" cy="5279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x-none" sz="3200" b="1" dirty="0">
              <a:latin typeface="+mn-lt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916981" y="968821"/>
            <a:ext cx="3004778" cy="1040221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What </a:t>
            </a:r>
            <a:r>
              <a:rPr lang="en-US" sz="3200" dirty="0" err="1">
                <a:solidFill>
                  <a:sysClr val="windowText" lastClr="000000"/>
                </a:solidFill>
              </a:rPr>
              <a:t>colour</a:t>
            </a:r>
            <a:r>
              <a:rPr lang="en-US" sz="3200" dirty="0">
                <a:solidFill>
                  <a:sysClr val="windowText" lastClr="000000"/>
                </a:solidFill>
              </a:rPr>
              <a:t> are the shoes?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7D38F09-CEE6-7459-E112-BC7A2879FD1F}"/>
              </a:ext>
            </a:extLst>
          </p:cNvPr>
          <p:cNvSpPr/>
          <p:nvPr/>
        </p:nvSpPr>
        <p:spPr>
          <a:xfrm>
            <a:off x="5660568" y="2114320"/>
            <a:ext cx="489857" cy="4698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1E628A-16BE-B124-8955-4A4AE648D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40" t="15396" r="36241" b="29524"/>
          <a:stretch/>
        </p:blipFill>
        <p:spPr>
          <a:xfrm flipH="1">
            <a:off x="805221" y="1769857"/>
            <a:ext cx="2013749" cy="41266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23AC5-8A2F-3B2F-D735-68FD162F1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74" t="34272" r="14306" b="22460"/>
          <a:stretch/>
        </p:blipFill>
        <p:spPr>
          <a:xfrm>
            <a:off x="9225486" y="2253542"/>
            <a:ext cx="1719247" cy="363203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572A74D-45E1-9094-4A39-7EA32D937229}"/>
              </a:ext>
            </a:extLst>
          </p:cNvPr>
          <p:cNvSpPr/>
          <p:nvPr/>
        </p:nvSpPr>
        <p:spPr>
          <a:xfrm>
            <a:off x="7538720" y="972423"/>
            <a:ext cx="4326764" cy="1141897"/>
          </a:xfrm>
          <a:prstGeom prst="wedgeRoundRectCallout">
            <a:avLst>
              <a:gd name="adj1" fmla="val 9458"/>
              <a:gd name="adj2" fmla="val 7406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They are purple, orange green and blue.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ABFDD9-99C1-3D4C-9B8A-1EB673695CCE}"/>
              </a:ext>
            </a:extLst>
          </p:cNvPr>
          <p:cNvSpPr/>
          <p:nvPr/>
        </p:nvSpPr>
        <p:spPr>
          <a:xfrm>
            <a:off x="6096000" y="2086936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ECEA54-8F75-8C45-8EE7-59D1FC76CC46}"/>
              </a:ext>
            </a:extLst>
          </p:cNvPr>
          <p:cNvSpPr/>
          <p:nvPr/>
        </p:nvSpPr>
        <p:spPr>
          <a:xfrm>
            <a:off x="6019108" y="2349264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D9E865-C272-C548-9A8B-E1EB883922D3}"/>
              </a:ext>
            </a:extLst>
          </p:cNvPr>
          <p:cNvSpPr/>
          <p:nvPr/>
        </p:nvSpPr>
        <p:spPr>
          <a:xfrm>
            <a:off x="5642950" y="2611593"/>
            <a:ext cx="489857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7EA947-E8FF-AB4D-9B39-22167EDB551B}"/>
              </a:ext>
            </a:extLst>
          </p:cNvPr>
          <p:cNvSpPr/>
          <p:nvPr/>
        </p:nvSpPr>
        <p:spPr>
          <a:xfrm>
            <a:off x="6692153" y="3595455"/>
            <a:ext cx="555812" cy="4698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22" grpId="0" animBg="1"/>
      <p:bldP spid="5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F1A153-16E4-C54C-93ED-AD31C1EBC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12" y="678211"/>
            <a:ext cx="10376488" cy="5137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614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>
                <a:latin typeface="+mn-lt"/>
              </a:rPr>
              <a:t>PUPILS’ BOOK (p.89) </a:t>
            </a:r>
            <a:endParaRPr lang="x-none" sz="3200" b="1" dirty="0">
              <a:latin typeface="+mn-lt"/>
            </a:endParaRPr>
          </a:p>
        </p:txBody>
      </p:sp>
      <p:pic>
        <p:nvPicPr>
          <p:cNvPr id="7" name="U8.01">
            <a:hlinkClick r:id="" action="ppaction://media"/>
            <a:extLst>
              <a:ext uri="{FF2B5EF4-FFF2-40B4-BE49-F238E27FC236}">
                <a16:creationId xmlns:a16="http://schemas.microsoft.com/office/drawing/2014/main" id="{E4CBAB5B-55EB-5376-4C2C-9A61DEC47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5076" y="718969"/>
            <a:ext cx="733911" cy="733911"/>
          </a:xfrm>
          <a:prstGeom prst="rect">
            <a:avLst/>
          </a:prstGeom>
        </p:spPr>
      </p:pic>
      <p:pic>
        <p:nvPicPr>
          <p:cNvPr id="5" name="Picture 4" descr="A picture containing shelf, design&#10;&#10;Description automatically generated">
            <a:extLst>
              <a:ext uri="{FF2B5EF4-FFF2-40B4-BE49-F238E27FC236}">
                <a16:creationId xmlns:a16="http://schemas.microsoft.com/office/drawing/2014/main" id="{6434B274-209F-3441-BCB2-8D60313FA6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74" t="5241" r="27500" b="8000"/>
          <a:stretch/>
        </p:blipFill>
        <p:spPr>
          <a:xfrm>
            <a:off x="10653635" y="195582"/>
            <a:ext cx="1255333" cy="1257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D40AA-3B5C-FD1C-C1BC-B16E09F39A02}"/>
              </a:ext>
            </a:extLst>
          </p:cNvPr>
          <p:cNvSpPr txBox="1"/>
          <p:nvPr/>
        </p:nvSpPr>
        <p:spPr>
          <a:xfrm>
            <a:off x="3096759" y="6453973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audio and repeat.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785208" y="1937280"/>
            <a:ext cx="2422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dress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AC064-47FC-C95C-4A55-5C2F13EFB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605" y="1609631"/>
            <a:ext cx="3619686" cy="3638737"/>
          </a:xfrm>
          <a:prstGeom prst="rect">
            <a:avLst/>
          </a:prstGeom>
        </p:spPr>
      </p:pic>
      <p:pic>
        <p:nvPicPr>
          <p:cNvPr id="13" name="U8.01">
            <a:hlinkClick r:id="" action="ppaction://media"/>
            <a:extLst>
              <a:ext uri="{FF2B5EF4-FFF2-40B4-BE49-F238E27FC236}">
                <a16:creationId xmlns:a16="http://schemas.microsoft.com/office/drawing/2014/main" id="{B845E201-28E6-E74F-57C7-7F973802AE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02" end="14333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7803" y="2431400"/>
            <a:ext cx="475508" cy="475508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907" y="1937280"/>
            <a:ext cx="1940542" cy="3874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27" y="2043347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350416" y="1956292"/>
            <a:ext cx="3366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san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dals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8.01">
            <a:hlinkClick r:id="" action="ppaction://media"/>
            <a:extLst>
              <a:ext uri="{FF2B5EF4-FFF2-40B4-BE49-F238E27FC236}">
                <a16:creationId xmlns:a16="http://schemas.microsoft.com/office/drawing/2014/main" id="{93F5BA3B-A128-B320-D50D-E50D103570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16" end="11734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39740" y="2446615"/>
            <a:ext cx="475508" cy="4755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871AD3-D933-BE49-2657-13945C5C91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5112" y="1888894"/>
            <a:ext cx="4241953" cy="315132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390580C-3810-D582-75EF-2E81D712D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27" y="2043347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772049" y="2167760"/>
            <a:ext cx="1587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hat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3C1A9B-1C2A-34DA-4243-6AF3CF3C2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9536" y="1864343"/>
            <a:ext cx="4329274" cy="3129313"/>
          </a:xfrm>
          <a:prstGeom prst="rect">
            <a:avLst/>
          </a:prstGeom>
        </p:spPr>
      </p:pic>
      <p:pic>
        <p:nvPicPr>
          <p:cNvPr id="17" name="U8.01">
            <a:hlinkClick r:id="" action="ppaction://media"/>
            <a:extLst>
              <a:ext uri="{FF2B5EF4-FFF2-40B4-BE49-F238E27FC236}">
                <a16:creationId xmlns:a16="http://schemas.microsoft.com/office/drawing/2014/main" id="{B6B6DF86-9421-6542-CC33-4754F53C06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42" end="9606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1334" y="2675240"/>
            <a:ext cx="475508" cy="47550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4F7832-F02D-7E05-34B6-5B5EBB0B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" y="1890864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384975" y="2051724"/>
            <a:ext cx="24272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jeans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8.01">
            <a:hlinkClick r:id="" action="ppaction://media"/>
            <a:extLst>
              <a:ext uri="{FF2B5EF4-FFF2-40B4-BE49-F238E27FC236}">
                <a16:creationId xmlns:a16="http://schemas.microsoft.com/office/drawing/2014/main" id="{ED875AE1-F9DD-DB54-283D-5664467A4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51" end="7396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3141" y="2508582"/>
            <a:ext cx="475508" cy="475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15A75-AE1B-3C75-BC92-39856BAD06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281" y="1662700"/>
            <a:ext cx="3205551" cy="35529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7D25AD-1286-3EB8-AFF4-F085965C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Clothes</a:t>
            </a:r>
            <a:endParaRPr lang="x-none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04560"/>
            <a:ext cx="12192000" cy="853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8009</TotalTime>
  <Words>540</Words>
  <Application>Microsoft Office PowerPoint</Application>
  <PresentationFormat>Widescreen</PresentationFormat>
  <Paragraphs>108</Paragraphs>
  <Slides>26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LEAD-IN</vt:lpstr>
      <vt:lpstr>LEAD-IN</vt:lpstr>
      <vt:lpstr>LEAD-IN</vt:lpstr>
      <vt:lpstr>PUPILS’ BOOK (p.89) </vt:lpstr>
      <vt:lpstr>VOCABULARY: Clothes</vt:lpstr>
      <vt:lpstr>VOCABULARY: Clothes</vt:lpstr>
      <vt:lpstr>VOCABULARY: Clothes</vt:lpstr>
      <vt:lpstr>VOCABULARY: Clothes</vt:lpstr>
      <vt:lpstr>VOCABULARY: Clothes</vt:lpstr>
      <vt:lpstr>VOCABULARY: Clothes</vt:lpstr>
      <vt:lpstr>VOCABULARY: Clothes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236</cp:revision>
  <dcterms:created xsi:type="dcterms:W3CDTF">2023-02-04T10:13:12Z</dcterms:created>
  <dcterms:modified xsi:type="dcterms:W3CDTF">2025-06-02T07:51:13Z</dcterms:modified>
</cp:coreProperties>
</file>