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</p:sldMasterIdLst>
  <p:notesMasterIdLst>
    <p:notesMasterId r:id="rId19"/>
  </p:notesMasterIdLst>
  <p:sldIdLst>
    <p:sldId id="687" r:id="rId2"/>
    <p:sldId id="483" r:id="rId3"/>
    <p:sldId id="488" r:id="rId4"/>
    <p:sldId id="671" r:id="rId5"/>
    <p:sldId id="672" r:id="rId6"/>
    <p:sldId id="673" r:id="rId7"/>
    <p:sldId id="684" r:id="rId8"/>
    <p:sldId id="685" r:id="rId9"/>
    <p:sldId id="489" r:id="rId10"/>
    <p:sldId id="679" r:id="rId11"/>
    <p:sldId id="680" r:id="rId12"/>
    <p:sldId id="681" r:id="rId13"/>
    <p:sldId id="682" r:id="rId14"/>
    <p:sldId id="683" r:id="rId15"/>
    <p:sldId id="686" r:id="rId16"/>
    <p:sldId id="667" r:id="rId17"/>
    <p:sldId id="300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9" autoAdjust="0"/>
    <p:restoredTop sz="93447" autoAdjust="0"/>
  </p:normalViewPr>
  <p:slideViewPr>
    <p:cSldViewPr>
      <p:cViewPr varScale="1">
        <p:scale>
          <a:sx n="69" d="100"/>
          <a:sy n="69" d="100"/>
        </p:scale>
        <p:origin x="6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041D0-4B0B-469A-9FA8-24A911CE86C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3E520-AFB5-44F2-A85F-1D25B8635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1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1.emf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788" y="-119063"/>
            <a:ext cx="12601575" cy="70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3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117" t="258" r="1117"/>
          <a:stretch>
            <a:fillRect/>
          </a:stretch>
        </p:blipFill>
        <p:spPr>
          <a:xfrm>
            <a:off x="9525" y="570843"/>
            <a:ext cx="12182475" cy="62765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9451" y="6159333"/>
            <a:ext cx="1218006" cy="5257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31386"/>
          <a:stretch>
            <a:fillRect/>
          </a:stretch>
        </p:blipFill>
        <p:spPr>
          <a:xfrm>
            <a:off x="10426512" y="6093450"/>
            <a:ext cx="1521808" cy="65746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914745" y="6013169"/>
            <a:ext cx="545343" cy="108856"/>
            <a:chOff x="0" y="0"/>
            <a:chExt cx="215444" cy="430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444" cy="43005"/>
            </a:xfrm>
            <a:custGeom>
              <a:avLst/>
              <a:gdLst/>
              <a:ahLst/>
              <a:cxnLst/>
              <a:rect l="l" t="t" r="r" b="b"/>
              <a:pathLst>
                <a:path w="215444" h="43005">
                  <a:moveTo>
                    <a:pt x="0" y="0"/>
                  </a:moveTo>
                  <a:lnTo>
                    <a:pt x="215444" y="0"/>
                  </a:lnTo>
                  <a:lnTo>
                    <a:pt x="215444" y="43005"/>
                  </a:lnTo>
                  <a:lnTo>
                    <a:pt x="0" y="43005"/>
                  </a:lnTo>
                  <a:close/>
                </a:path>
              </a:pathLst>
            </a:custGeom>
            <a:solidFill>
              <a:srgbClr val="BCD6E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9170265-BEF9-AE7F-CEFF-E86C8ACCAC21}"/>
              </a:ext>
            </a:extLst>
          </p:cNvPr>
          <p:cNvSpPr txBox="1">
            <a:spLocks/>
          </p:cNvSpPr>
          <p:nvPr/>
        </p:nvSpPr>
        <p:spPr>
          <a:xfrm>
            <a:off x="344851" y="39756"/>
            <a:ext cx="10515600" cy="64604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+mn-lt"/>
              </a:rPr>
              <a:t>Pupils’ Book (p.33)</a:t>
            </a:r>
            <a:endParaRPr lang="en-VN" sz="3200" b="1" dirty="0">
              <a:latin typeface="+mn-lt"/>
            </a:endParaRP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34C5F4B1-7C83-11C6-760C-07CEC8EDE1CB}"/>
              </a:ext>
            </a:extLst>
          </p:cNvPr>
          <p:cNvSpPr txBox="1"/>
          <p:nvPr/>
        </p:nvSpPr>
        <p:spPr>
          <a:xfrm>
            <a:off x="1366820" y="4942238"/>
            <a:ext cx="9614088" cy="584775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My brother </a:t>
            </a:r>
            <a:r>
              <a:rPr lang="en-US" altLang="en-US" sz="3200" b="1" dirty="0">
                <a:cs typeface="Arial" panose="020B0604020202020204" pitchFamily="34" charset="0"/>
              </a:rPr>
              <a:t>roller skate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s</a:t>
            </a:r>
            <a:r>
              <a:rPr lang="en-US" altLang="en-US" sz="3200" b="1" dirty="0">
                <a:cs typeface="Arial" panose="020B0604020202020204" pitchFamily="34" charset="0"/>
              </a:rPr>
              <a:t> in 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his</a:t>
            </a:r>
            <a:r>
              <a:rPr lang="en-US" altLang="en-US" sz="3200" b="1" dirty="0">
                <a:cs typeface="Arial" panose="020B0604020202020204" pitchFamily="34" charset="0"/>
              </a:rPr>
              <a:t> free time.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06F5F9-7622-836F-2804-D187A2AFAD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739661"/>
            <a:ext cx="3581400" cy="798444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4238C2B9-BD6F-9A75-ADB0-9D62EE3297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04" t="12063" r="26607" b="13016"/>
          <a:stretch/>
        </p:blipFill>
        <p:spPr>
          <a:xfrm>
            <a:off x="9925900" y="260851"/>
            <a:ext cx="1580300" cy="13994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2E8E9D2-F381-EA7B-D6AE-3BFC4163BF66}"/>
              </a:ext>
            </a:extLst>
          </p:cNvPr>
          <p:cNvSpPr txBox="1"/>
          <p:nvPr/>
        </p:nvSpPr>
        <p:spPr>
          <a:xfrm>
            <a:off x="3281358" y="6519446"/>
            <a:ext cx="5785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answer to check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A3F534-B311-2642-D8AE-D15FA938CA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5108" y="1371600"/>
            <a:ext cx="5381784" cy="336154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E21715C-BFBC-362D-CA87-CB9D4944CFA3}"/>
              </a:ext>
            </a:extLst>
          </p:cNvPr>
          <p:cNvSpPr/>
          <p:nvPr/>
        </p:nvSpPr>
        <p:spPr>
          <a:xfrm>
            <a:off x="5449964" y="6058100"/>
            <a:ext cx="1447800" cy="479046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rPr>
              <a:t>Answer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5991540"/>
            <a:ext cx="12192000" cy="853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117" t="258" r="1117"/>
          <a:stretch>
            <a:fillRect/>
          </a:stretch>
        </p:blipFill>
        <p:spPr>
          <a:xfrm>
            <a:off x="9525" y="570843"/>
            <a:ext cx="12182475" cy="62765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9451" y="6159333"/>
            <a:ext cx="1218006" cy="5257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31386"/>
          <a:stretch>
            <a:fillRect/>
          </a:stretch>
        </p:blipFill>
        <p:spPr>
          <a:xfrm>
            <a:off x="10426512" y="6093450"/>
            <a:ext cx="1521808" cy="65746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914745" y="6013169"/>
            <a:ext cx="545343" cy="108856"/>
            <a:chOff x="0" y="0"/>
            <a:chExt cx="215444" cy="430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444" cy="43005"/>
            </a:xfrm>
            <a:custGeom>
              <a:avLst/>
              <a:gdLst/>
              <a:ahLst/>
              <a:cxnLst/>
              <a:rect l="l" t="t" r="r" b="b"/>
              <a:pathLst>
                <a:path w="215444" h="43005">
                  <a:moveTo>
                    <a:pt x="0" y="0"/>
                  </a:moveTo>
                  <a:lnTo>
                    <a:pt x="215444" y="0"/>
                  </a:lnTo>
                  <a:lnTo>
                    <a:pt x="215444" y="43005"/>
                  </a:lnTo>
                  <a:lnTo>
                    <a:pt x="0" y="43005"/>
                  </a:lnTo>
                  <a:close/>
                </a:path>
              </a:pathLst>
            </a:custGeom>
            <a:solidFill>
              <a:srgbClr val="BCD6E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9170265-BEF9-AE7F-CEFF-E86C8ACCAC21}"/>
              </a:ext>
            </a:extLst>
          </p:cNvPr>
          <p:cNvSpPr txBox="1">
            <a:spLocks/>
          </p:cNvSpPr>
          <p:nvPr/>
        </p:nvSpPr>
        <p:spPr>
          <a:xfrm>
            <a:off x="344851" y="39756"/>
            <a:ext cx="10515600" cy="64604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+mn-lt"/>
              </a:rPr>
              <a:t>Pupils’ Book (p.33)</a:t>
            </a:r>
            <a:endParaRPr lang="en-VN" sz="3200" b="1" dirty="0">
              <a:latin typeface="+mn-lt"/>
            </a:endParaRP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34C5F4B1-7C83-11C6-760C-07CEC8EDE1CB}"/>
              </a:ext>
            </a:extLst>
          </p:cNvPr>
          <p:cNvSpPr txBox="1"/>
          <p:nvPr/>
        </p:nvSpPr>
        <p:spPr>
          <a:xfrm>
            <a:off x="2308650" y="4930866"/>
            <a:ext cx="8382000" cy="584775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My dad </a:t>
            </a:r>
            <a:r>
              <a:rPr lang="en-US" altLang="en-US" sz="3200" b="1" dirty="0">
                <a:cs typeface="Arial" panose="020B0604020202020204" pitchFamily="34" charset="0"/>
              </a:rPr>
              <a:t>watch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es TV</a:t>
            </a:r>
            <a:r>
              <a:rPr lang="en-US" altLang="en-US" sz="3200" b="1" dirty="0">
                <a:cs typeface="Arial" panose="020B0604020202020204" pitchFamily="34" charset="0"/>
              </a:rPr>
              <a:t>  in 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his</a:t>
            </a:r>
            <a:r>
              <a:rPr lang="en-US" altLang="en-US" sz="3200" b="1" dirty="0">
                <a:cs typeface="Arial" panose="020B0604020202020204" pitchFamily="34" charset="0"/>
              </a:rPr>
              <a:t> free time.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06F5F9-7622-836F-2804-D187A2AFAD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609600"/>
            <a:ext cx="3352800" cy="747480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4238C2B9-BD6F-9A75-ADB0-9D62EE3297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04" t="12063" r="26607" b="13016"/>
          <a:stretch/>
        </p:blipFill>
        <p:spPr>
          <a:xfrm>
            <a:off x="9925900" y="260851"/>
            <a:ext cx="1580300" cy="1399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CAC660-F1C0-2FA1-64E9-49941E82E4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859" y="1219200"/>
            <a:ext cx="5318281" cy="35083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89BDAF-FAA8-148D-83D2-2120EC4BF727}"/>
              </a:ext>
            </a:extLst>
          </p:cNvPr>
          <p:cNvSpPr txBox="1"/>
          <p:nvPr/>
        </p:nvSpPr>
        <p:spPr>
          <a:xfrm>
            <a:off x="3281358" y="6519446"/>
            <a:ext cx="5785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answer to check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32B8F7B-5956-BCBA-3CA9-F84FE51AE491}"/>
              </a:ext>
            </a:extLst>
          </p:cNvPr>
          <p:cNvSpPr/>
          <p:nvPr/>
        </p:nvSpPr>
        <p:spPr>
          <a:xfrm>
            <a:off x="5449964" y="6058100"/>
            <a:ext cx="1447800" cy="479046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rPr>
              <a:t>Answer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5991540"/>
            <a:ext cx="12192000" cy="853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117" t="258" r="1117"/>
          <a:stretch>
            <a:fillRect/>
          </a:stretch>
        </p:blipFill>
        <p:spPr>
          <a:xfrm>
            <a:off x="9525" y="570843"/>
            <a:ext cx="12182475" cy="62765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9451" y="6159333"/>
            <a:ext cx="1218006" cy="5257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31386"/>
          <a:stretch>
            <a:fillRect/>
          </a:stretch>
        </p:blipFill>
        <p:spPr>
          <a:xfrm>
            <a:off x="10426512" y="6093450"/>
            <a:ext cx="1521808" cy="65746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914745" y="6013169"/>
            <a:ext cx="545343" cy="108856"/>
            <a:chOff x="0" y="0"/>
            <a:chExt cx="215444" cy="430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444" cy="43005"/>
            </a:xfrm>
            <a:custGeom>
              <a:avLst/>
              <a:gdLst/>
              <a:ahLst/>
              <a:cxnLst/>
              <a:rect l="l" t="t" r="r" b="b"/>
              <a:pathLst>
                <a:path w="215444" h="43005">
                  <a:moveTo>
                    <a:pt x="0" y="0"/>
                  </a:moveTo>
                  <a:lnTo>
                    <a:pt x="215444" y="0"/>
                  </a:lnTo>
                  <a:lnTo>
                    <a:pt x="215444" y="43005"/>
                  </a:lnTo>
                  <a:lnTo>
                    <a:pt x="0" y="43005"/>
                  </a:lnTo>
                  <a:close/>
                </a:path>
              </a:pathLst>
            </a:custGeom>
            <a:solidFill>
              <a:srgbClr val="BCD6E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9170265-BEF9-AE7F-CEFF-E86C8ACCAC21}"/>
              </a:ext>
            </a:extLst>
          </p:cNvPr>
          <p:cNvSpPr txBox="1">
            <a:spLocks/>
          </p:cNvSpPr>
          <p:nvPr/>
        </p:nvSpPr>
        <p:spPr>
          <a:xfrm>
            <a:off x="344851" y="39756"/>
            <a:ext cx="10515600" cy="64604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+mn-lt"/>
              </a:rPr>
              <a:t>Pupils’ Book (p.33)</a:t>
            </a:r>
            <a:endParaRPr lang="en-VN" sz="3200" b="1" dirty="0">
              <a:latin typeface="+mn-lt"/>
            </a:endParaRP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34C5F4B1-7C83-11C6-760C-07CEC8EDE1CB}"/>
              </a:ext>
            </a:extLst>
          </p:cNvPr>
          <p:cNvSpPr txBox="1"/>
          <p:nvPr/>
        </p:nvSpPr>
        <p:spPr>
          <a:xfrm>
            <a:off x="2308650" y="4930866"/>
            <a:ext cx="8382000" cy="584775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My sister </a:t>
            </a:r>
            <a:r>
              <a:rPr lang="en-US" altLang="en-US" sz="3200" b="1" dirty="0">
                <a:cs typeface="Arial" panose="020B0604020202020204" pitchFamily="34" charset="0"/>
              </a:rPr>
              <a:t>do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es</a:t>
            </a:r>
            <a:r>
              <a:rPr lang="en-US" altLang="en-US" sz="3200" b="1" dirty="0">
                <a:cs typeface="Arial" panose="020B0604020202020204" pitchFamily="34" charset="0"/>
              </a:rPr>
              <a:t> karate in 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her</a:t>
            </a:r>
            <a:r>
              <a:rPr lang="en-US" altLang="en-US" sz="3200" b="1" dirty="0">
                <a:cs typeface="Arial" panose="020B0604020202020204" pitchFamily="34" charset="0"/>
              </a:rPr>
              <a:t> free time.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06F5F9-7622-836F-2804-D187A2AFAD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629301"/>
            <a:ext cx="2971800" cy="662539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4238C2B9-BD6F-9A75-ADB0-9D62EE3297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04" t="12063" r="26607" b="13016"/>
          <a:stretch/>
        </p:blipFill>
        <p:spPr>
          <a:xfrm>
            <a:off x="9925900" y="260851"/>
            <a:ext cx="1580300" cy="1399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8E4B0D-354F-9249-2C5E-7F1C7840CE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5912" y="1236842"/>
            <a:ext cx="5280175" cy="34875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45405F-7983-0B3B-8B16-9038B56F290A}"/>
              </a:ext>
            </a:extLst>
          </p:cNvPr>
          <p:cNvSpPr txBox="1"/>
          <p:nvPr/>
        </p:nvSpPr>
        <p:spPr>
          <a:xfrm>
            <a:off x="3281358" y="6519446"/>
            <a:ext cx="5785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answer to check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5067E14-A4A6-F58D-71CE-9C93FD710B12}"/>
              </a:ext>
            </a:extLst>
          </p:cNvPr>
          <p:cNvSpPr/>
          <p:nvPr/>
        </p:nvSpPr>
        <p:spPr>
          <a:xfrm>
            <a:off x="8978712" y="2741098"/>
            <a:ext cx="1447800" cy="479046"/>
          </a:xfrm>
          <a:prstGeom prst="roundRect">
            <a:avLst/>
          </a:prstGeom>
          <a:solidFill>
            <a:srgbClr val="C000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Arial"/>
              </a:rPr>
              <a:t>Answer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5991540"/>
            <a:ext cx="12192000" cy="853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9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117" t="258" r="1117"/>
          <a:stretch>
            <a:fillRect/>
          </a:stretch>
        </p:blipFill>
        <p:spPr>
          <a:xfrm>
            <a:off x="9525" y="570843"/>
            <a:ext cx="12182475" cy="62765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9451" y="6159333"/>
            <a:ext cx="1218006" cy="5257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31386"/>
          <a:stretch>
            <a:fillRect/>
          </a:stretch>
        </p:blipFill>
        <p:spPr>
          <a:xfrm>
            <a:off x="10426512" y="6093450"/>
            <a:ext cx="1521808" cy="65746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914745" y="6013169"/>
            <a:ext cx="545343" cy="108856"/>
            <a:chOff x="0" y="0"/>
            <a:chExt cx="215444" cy="430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444" cy="43005"/>
            </a:xfrm>
            <a:custGeom>
              <a:avLst/>
              <a:gdLst/>
              <a:ahLst/>
              <a:cxnLst/>
              <a:rect l="l" t="t" r="r" b="b"/>
              <a:pathLst>
                <a:path w="215444" h="43005">
                  <a:moveTo>
                    <a:pt x="0" y="0"/>
                  </a:moveTo>
                  <a:lnTo>
                    <a:pt x="215444" y="0"/>
                  </a:lnTo>
                  <a:lnTo>
                    <a:pt x="215444" y="43005"/>
                  </a:lnTo>
                  <a:lnTo>
                    <a:pt x="0" y="43005"/>
                  </a:lnTo>
                  <a:close/>
                </a:path>
              </a:pathLst>
            </a:custGeom>
            <a:solidFill>
              <a:srgbClr val="BCD6E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9170265-BEF9-AE7F-CEFF-E86C8ACCAC21}"/>
              </a:ext>
            </a:extLst>
          </p:cNvPr>
          <p:cNvSpPr txBox="1">
            <a:spLocks/>
          </p:cNvSpPr>
          <p:nvPr/>
        </p:nvSpPr>
        <p:spPr>
          <a:xfrm>
            <a:off x="344851" y="39756"/>
            <a:ext cx="10515600" cy="64604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+mn-lt"/>
              </a:rPr>
              <a:t>Pupils’ Book (p.33)</a:t>
            </a:r>
            <a:endParaRPr lang="en-VN" sz="3200" b="1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06F5F9-7622-836F-2804-D187A2AFAD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613288"/>
            <a:ext cx="2717800" cy="605912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4238C2B9-BD6F-9A75-ADB0-9D62EE3297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04" t="12063" r="26607" b="13016"/>
          <a:stretch/>
        </p:blipFill>
        <p:spPr>
          <a:xfrm>
            <a:off x="9925900" y="260851"/>
            <a:ext cx="1580300" cy="13994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45405F-7983-0B3B-8B16-9038B56F290A}"/>
              </a:ext>
            </a:extLst>
          </p:cNvPr>
          <p:cNvSpPr txBox="1"/>
          <p:nvPr/>
        </p:nvSpPr>
        <p:spPr>
          <a:xfrm>
            <a:off x="3376659" y="6430121"/>
            <a:ext cx="5785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pairs,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t to the pictures and say.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EE810A-D280-DD86-24ED-547C247555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0" y="1142828"/>
            <a:ext cx="8020900" cy="478986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5991540"/>
            <a:ext cx="12192000" cy="853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37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117" t="258" r="1117"/>
          <a:stretch>
            <a:fillRect/>
          </a:stretch>
        </p:blipFill>
        <p:spPr>
          <a:xfrm>
            <a:off x="9525" y="570843"/>
            <a:ext cx="12182475" cy="62765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9451" y="6159333"/>
            <a:ext cx="1218006" cy="5257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31386"/>
          <a:stretch>
            <a:fillRect/>
          </a:stretch>
        </p:blipFill>
        <p:spPr>
          <a:xfrm>
            <a:off x="10426512" y="6093450"/>
            <a:ext cx="1521808" cy="6574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483E239-A865-DB4A-7EED-A1CC380DE044}"/>
              </a:ext>
            </a:extLst>
          </p:cNvPr>
          <p:cNvSpPr txBox="1">
            <a:spLocks/>
          </p:cNvSpPr>
          <p:nvPr/>
        </p:nvSpPr>
        <p:spPr>
          <a:xfrm>
            <a:off x="402768" y="39756"/>
            <a:ext cx="10515600" cy="6460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+mn-lt"/>
              </a:rPr>
              <a:t>PRODUCTION</a:t>
            </a:r>
            <a:endParaRPr lang="en-VN" sz="3200" b="1" dirty="0">
              <a:latin typeface="+mn-lt"/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71735A06-9717-1647-959B-8F90A1E71C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04" t="12063" r="26607" b="13016"/>
          <a:stretch/>
        </p:blipFill>
        <p:spPr>
          <a:xfrm>
            <a:off x="9920820" y="77936"/>
            <a:ext cx="1580300" cy="13994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7350C5-DA3E-B4C5-3B17-89E40A406FB9}"/>
              </a:ext>
            </a:extLst>
          </p:cNvPr>
          <p:cNvSpPr txBox="1"/>
          <p:nvPr/>
        </p:nvSpPr>
        <p:spPr>
          <a:xfrm>
            <a:off x="2814878" y="6477000"/>
            <a:ext cx="7606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at the model text and talk about your family does activities in the free time.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3354622-7248-684C-9FDC-351F5FB443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4" r="18927"/>
          <a:stretch/>
        </p:blipFill>
        <p:spPr>
          <a:xfrm flipH="1">
            <a:off x="4183303" y="3647036"/>
            <a:ext cx="2529400" cy="2202594"/>
          </a:xfrm>
          <a:prstGeom prst="ellipse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C2B2204-8FEA-0244-B748-D423E0D7B03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04"/>
          <a:stretch/>
        </p:blipFill>
        <p:spPr>
          <a:xfrm>
            <a:off x="3504127" y="1249309"/>
            <a:ext cx="2514600" cy="21897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3807A9-5169-714A-9164-945CA07F06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73" y="1104809"/>
            <a:ext cx="3892810" cy="21897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B53E147-AAE3-294F-8E1C-0A075F1722D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8" r="27500"/>
          <a:stretch/>
        </p:blipFill>
        <p:spPr>
          <a:xfrm>
            <a:off x="7238642" y="3690953"/>
            <a:ext cx="1985722" cy="2260517"/>
          </a:xfrm>
          <a:prstGeom prst="rect">
            <a:avLst/>
          </a:prstGeom>
        </p:spPr>
      </p:pic>
      <p:sp>
        <p:nvSpPr>
          <p:cNvPr id="31" name="Oval Callout 30">
            <a:extLst>
              <a:ext uri="{FF2B5EF4-FFF2-40B4-BE49-F238E27FC236}">
                <a16:creationId xmlns:a16="http://schemas.microsoft.com/office/drawing/2014/main" id="{2593735B-A2A8-3746-96A7-15BEDA394E84}"/>
              </a:ext>
            </a:extLst>
          </p:cNvPr>
          <p:cNvSpPr/>
          <p:nvPr/>
        </p:nvSpPr>
        <p:spPr>
          <a:xfrm>
            <a:off x="754681" y="3080549"/>
            <a:ext cx="3691486" cy="1524000"/>
          </a:xfrm>
          <a:prstGeom prst="wedgeEllipseCallout">
            <a:avLst>
              <a:gd name="adj1" fmla="val 52768"/>
              <a:gd name="adj2" fmla="val 5279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/>
              <a:t>My dad reads books in his free time. </a:t>
            </a: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E9254B2F-AB01-6F49-88E6-F0D291D3B6C3}"/>
              </a:ext>
            </a:extLst>
          </p:cNvPr>
          <p:cNvSpPr/>
          <p:nvPr/>
        </p:nvSpPr>
        <p:spPr>
          <a:xfrm rot="20537803">
            <a:off x="3730262" y="4909625"/>
            <a:ext cx="685800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AD560B40-3D22-CD4D-8F9E-2211B70320AE}"/>
              </a:ext>
            </a:extLst>
          </p:cNvPr>
          <p:cNvSpPr/>
          <p:nvPr/>
        </p:nvSpPr>
        <p:spPr>
          <a:xfrm rot="21204249">
            <a:off x="4030540" y="2681696"/>
            <a:ext cx="685800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4" name="Oval Callout 33">
            <a:extLst>
              <a:ext uri="{FF2B5EF4-FFF2-40B4-BE49-F238E27FC236}">
                <a16:creationId xmlns:a16="http://schemas.microsoft.com/office/drawing/2014/main" id="{639016C3-B8EE-0D47-B35F-430A25A8638D}"/>
              </a:ext>
            </a:extLst>
          </p:cNvPr>
          <p:cNvSpPr/>
          <p:nvPr/>
        </p:nvSpPr>
        <p:spPr>
          <a:xfrm>
            <a:off x="690880" y="788333"/>
            <a:ext cx="3691486" cy="1524000"/>
          </a:xfrm>
          <a:prstGeom prst="wedgeEllipseCallout">
            <a:avLst>
              <a:gd name="adj1" fmla="val 52768"/>
              <a:gd name="adj2" fmla="val 5279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/>
              <a:t>My mom listens to music in her free time.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5991540"/>
            <a:ext cx="12192000" cy="853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1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117" t="258" r="1117"/>
          <a:stretch>
            <a:fillRect/>
          </a:stretch>
        </p:blipFill>
        <p:spPr>
          <a:xfrm>
            <a:off x="9525" y="570843"/>
            <a:ext cx="12182475" cy="62765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9451" y="6159333"/>
            <a:ext cx="1218006" cy="5257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31386"/>
          <a:stretch>
            <a:fillRect/>
          </a:stretch>
        </p:blipFill>
        <p:spPr>
          <a:xfrm>
            <a:off x="10426512" y="6093450"/>
            <a:ext cx="1521808" cy="6574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483E239-A865-DB4A-7EED-A1CC380DE044}"/>
              </a:ext>
            </a:extLst>
          </p:cNvPr>
          <p:cNvSpPr txBox="1">
            <a:spLocks/>
          </p:cNvSpPr>
          <p:nvPr/>
        </p:nvSpPr>
        <p:spPr>
          <a:xfrm>
            <a:off x="402768" y="39756"/>
            <a:ext cx="10515600" cy="6460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+mn-lt"/>
              </a:rPr>
              <a:t>PRODUCTION</a:t>
            </a:r>
            <a:endParaRPr lang="en-VN" sz="3200" b="1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6DC64-CFFC-06CF-3BE4-EEE383C664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01" y="1740428"/>
            <a:ext cx="2214562" cy="4421640"/>
          </a:xfrm>
          <a:prstGeom prst="rect">
            <a:avLst/>
          </a:prstGeom>
        </p:spPr>
      </p:pic>
      <p:pic>
        <p:nvPicPr>
          <p:cNvPr id="9" name="Picture 2" descr="Why Do Bees Buzz?">
            <a:extLst>
              <a:ext uri="{FF2B5EF4-FFF2-40B4-BE49-F238E27FC236}">
                <a16:creationId xmlns:a16="http://schemas.microsoft.com/office/drawing/2014/main" id="{F9127314-9E5D-2CB5-2657-FB1F29436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203">
            <a:off x="-302518" y="1626917"/>
            <a:ext cx="2339588" cy="91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E4BC1F-3B93-06BB-E4BA-B15115FEFCD3}"/>
              </a:ext>
            </a:extLst>
          </p:cNvPr>
          <p:cNvSpPr txBox="1"/>
          <p:nvPr/>
        </p:nvSpPr>
        <p:spPr>
          <a:xfrm>
            <a:off x="3825080" y="1639416"/>
            <a:ext cx="768112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My dad _______ in his free time.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72BD28-A673-ADA7-7E37-E3CC45D31613}"/>
              </a:ext>
            </a:extLst>
          </p:cNvPr>
          <p:cNvSpPr txBox="1"/>
          <p:nvPr/>
        </p:nvSpPr>
        <p:spPr>
          <a:xfrm>
            <a:off x="3820000" y="2622623"/>
            <a:ext cx="768112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My mom ______ in her free time.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E6304C-CAA4-9332-813E-D17A9AC83C0A}"/>
              </a:ext>
            </a:extLst>
          </p:cNvPr>
          <p:cNvSpPr txBox="1"/>
          <p:nvPr/>
        </p:nvSpPr>
        <p:spPr>
          <a:xfrm>
            <a:off x="3820000" y="4535269"/>
            <a:ext cx="768112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My sister _______ in her free time.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53176C-2C2D-292E-2462-31365BB8D349}"/>
              </a:ext>
            </a:extLst>
          </p:cNvPr>
          <p:cNvSpPr txBox="1"/>
          <p:nvPr/>
        </p:nvSpPr>
        <p:spPr>
          <a:xfrm>
            <a:off x="3820000" y="3578946"/>
            <a:ext cx="768112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My brother ______ in his free time.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71735A06-9717-1647-959B-8F90A1E71C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04" t="12063" r="26607" b="13016"/>
          <a:stretch/>
        </p:blipFill>
        <p:spPr>
          <a:xfrm>
            <a:off x="9920820" y="77936"/>
            <a:ext cx="1580300" cy="13994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7350C5-DA3E-B4C5-3B17-89E40A406FB9}"/>
              </a:ext>
            </a:extLst>
          </p:cNvPr>
          <p:cNvSpPr txBox="1"/>
          <p:nvPr/>
        </p:nvSpPr>
        <p:spPr>
          <a:xfrm>
            <a:off x="2814878" y="6477000"/>
            <a:ext cx="7606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at the model text and talk about your family does activities in the free time.</a:t>
            </a:r>
          </a:p>
        </p:txBody>
      </p:sp>
    </p:spTree>
    <p:extLst>
      <p:ext uri="{BB962C8B-B14F-4D97-AF65-F5344CB8AC3E}">
        <p14:creationId xmlns:p14="http://schemas.microsoft.com/office/powerpoint/2010/main" val="1130365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78806B3-AB10-24DF-37E3-1DCB50DE8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623DB9-9126-8668-D8A6-B3D78DE3D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16" y="1926290"/>
            <a:ext cx="1849600" cy="3686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C0E191-2691-94E0-A935-7D921E7C8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071" y="1939480"/>
            <a:ext cx="1876598" cy="3686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BD6CF2-BC93-EFF7-711F-D46E67BD27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717"/>
          <a:stretch/>
        </p:blipFill>
        <p:spPr>
          <a:xfrm>
            <a:off x="3532213" y="1096362"/>
            <a:ext cx="5033337" cy="15451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2C1256-0859-4D5C-E8AC-6DA3E7FBE537}"/>
              </a:ext>
            </a:extLst>
          </p:cNvPr>
          <p:cNvSpPr txBox="1"/>
          <p:nvPr/>
        </p:nvSpPr>
        <p:spPr>
          <a:xfrm>
            <a:off x="3018378" y="6418260"/>
            <a:ext cx="760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answers in the Teacher’s book  (page 70) or Active Teach.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84038C5-EB50-EC2E-6BAE-5205F05CE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68" y="34993"/>
            <a:ext cx="10515600" cy="64604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HOMEWORK</a:t>
            </a:r>
            <a:endParaRPr lang="en-VN" sz="3200" b="1" dirty="0">
              <a:latin typeface="+mn-lt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CCB791D-F721-B005-1E39-F9A613A8A1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04" t="12063" r="26607" b="13016"/>
          <a:stretch/>
        </p:blipFill>
        <p:spPr>
          <a:xfrm>
            <a:off x="10235487" y="171754"/>
            <a:ext cx="1285641" cy="11385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2D210F4-4E5B-69AF-95E2-50FFDCC3A068}"/>
              </a:ext>
            </a:extLst>
          </p:cNvPr>
          <p:cNvSpPr/>
          <p:nvPr/>
        </p:nvSpPr>
        <p:spPr>
          <a:xfrm>
            <a:off x="2779193" y="2673401"/>
            <a:ext cx="6705600" cy="228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59E09-13AE-A0E0-5893-31AB3AFF978E}"/>
              </a:ext>
            </a:extLst>
          </p:cNvPr>
          <p:cNvSpPr txBox="1"/>
          <p:nvPr/>
        </p:nvSpPr>
        <p:spPr>
          <a:xfrm>
            <a:off x="3105466" y="3769378"/>
            <a:ext cx="6442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exercises in the Activity book </a:t>
            </a:r>
            <a:r>
              <a:rPr lang="en-US" sz="260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30).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9E73FF-EB1C-3F5B-61CE-6732342E0145}"/>
              </a:ext>
            </a:extLst>
          </p:cNvPr>
          <p:cNvSpPr txBox="1"/>
          <p:nvPr/>
        </p:nvSpPr>
        <p:spPr>
          <a:xfrm>
            <a:off x="3145672" y="3172105"/>
            <a:ext cx="6053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vocabulary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5991540"/>
            <a:ext cx="12192000" cy="853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03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117" t="258" r="1117"/>
          <a:stretch>
            <a:fillRect/>
          </a:stretch>
        </p:blipFill>
        <p:spPr>
          <a:xfrm>
            <a:off x="9525" y="574327"/>
            <a:ext cx="12182475" cy="62765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9451" y="6159333"/>
            <a:ext cx="1218006" cy="5257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t="31386"/>
          <a:stretch>
            <a:fillRect/>
          </a:stretch>
        </p:blipFill>
        <p:spPr>
          <a:xfrm>
            <a:off x="10426512" y="6093450"/>
            <a:ext cx="1521808" cy="65746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914745" y="6013169"/>
            <a:ext cx="545343" cy="108856"/>
            <a:chOff x="0" y="0"/>
            <a:chExt cx="215444" cy="430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444" cy="43005"/>
            </a:xfrm>
            <a:custGeom>
              <a:avLst/>
              <a:gdLst/>
              <a:ahLst/>
              <a:cxnLst/>
              <a:rect l="l" t="t" r="r" b="b"/>
              <a:pathLst>
                <a:path w="215444" h="43005">
                  <a:moveTo>
                    <a:pt x="0" y="0"/>
                  </a:moveTo>
                  <a:lnTo>
                    <a:pt x="215444" y="0"/>
                  </a:lnTo>
                  <a:lnTo>
                    <a:pt x="215444" y="43005"/>
                  </a:lnTo>
                  <a:lnTo>
                    <a:pt x="0" y="43005"/>
                  </a:lnTo>
                  <a:close/>
                </a:path>
              </a:pathLst>
            </a:custGeom>
            <a:solidFill>
              <a:srgbClr val="BCD6E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E2AF54-F237-3D5C-6E5D-73CBBDC41FB9}"/>
              </a:ext>
            </a:extLst>
          </p:cNvPr>
          <p:cNvSpPr/>
          <p:nvPr/>
        </p:nvSpPr>
        <p:spPr>
          <a:xfrm>
            <a:off x="6705600" y="824228"/>
            <a:ext cx="4876800" cy="48919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E43449-37DF-A37E-AAEE-B822BE991272}"/>
              </a:ext>
            </a:extLst>
          </p:cNvPr>
          <p:cNvSpPr txBox="1"/>
          <p:nvPr/>
        </p:nvSpPr>
        <p:spPr>
          <a:xfrm>
            <a:off x="6921507" y="1295872"/>
            <a:ext cx="4444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UNIT 3: FREE TIME ACTIVITIES!</a:t>
            </a:r>
          </a:p>
          <a:p>
            <a:r>
              <a:rPr lang="en-US" sz="2400" b="1" dirty="0"/>
              <a:t>We’re learning…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BB609D0-AB60-A3F9-76DB-FBE0F11378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25" y="3285523"/>
            <a:ext cx="2581877" cy="2581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633503-C286-0969-7F5D-B27A3CCA23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195" y="620371"/>
            <a:ext cx="5359433" cy="52835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0837DF-04C3-8114-41F5-50B2687E1D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1507" y="2402170"/>
            <a:ext cx="4499178" cy="73527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5991540"/>
            <a:ext cx="12192000" cy="853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9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attern&#10;&#10;Description automatically generate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 descr="Background pattern&#10;&#10;Description automatically generated with medium confidence"/>
          <p:cNvPicPr>
            <a:picLocks noChangeAspect="1"/>
          </p:cNvPicPr>
          <p:nvPr/>
        </p:nvPicPr>
        <p:blipFill>
          <a:blip r:embed="rId4"/>
          <a:srcRect l="1117" t="258" r="1117"/>
          <a:stretch>
            <a:fillRect/>
          </a:stretch>
        </p:blipFill>
        <p:spPr>
          <a:xfrm>
            <a:off x="9525" y="570843"/>
            <a:ext cx="12182475" cy="62765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9451" y="6159333"/>
            <a:ext cx="1218006" cy="525705"/>
          </a:xfrm>
          <a:prstGeom prst="rect">
            <a:avLst/>
          </a:prstGeom>
        </p:spPr>
      </p:pic>
      <p:pic>
        <p:nvPicPr>
          <p:cNvPr id="5" name="Picture 5" descr="Text&#10;&#10;Description automatically generated"/>
          <p:cNvPicPr>
            <a:picLocks noChangeAspect="1"/>
          </p:cNvPicPr>
          <p:nvPr/>
        </p:nvPicPr>
        <p:blipFill>
          <a:blip r:embed="rId6"/>
          <a:srcRect t="31386"/>
          <a:stretch>
            <a:fillRect/>
          </a:stretch>
        </p:blipFill>
        <p:spPr>
          <a:xfrm>
            <a:off x="10426512" y="6093450"/>
            <a:ext cx="1521808" cy="65746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914745" y="6013169"/>
            <a:ext cx="545343" cy="108856"/>
            <a:chOff x="0" y="0"/>
            <a:chExt cx="215444" cy="430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444" cy="43005"/>
            </a:xfrm>
            <a:custGeom>
              <a:avLst/>
              <a:gdLst/>
              <a:ahLst/>
              <a:cxnLst/>
              <a:rect l="l" t="t" r="r" b="b"/>
              <a:pathLst>
                <a:path w="215444" h="43005">
                  <a:moveTo>
                    <a:pt x="0" y="0"/>
                  </a:moveTo>
                  <a:lnTo>
                    <a:pt x="215444" y="0"/>
                  </a:lnTo>
                  <a:lnTo>
                    <a:pt x="215444" y="43005"/>
                  </a:lnTo>
                  <a:lnTo>
                    <a:pt x="0" y="43005"/>
                  </a:lnTo>
                  <a:close/>
                </a:path>
              </a:pathLst>
            </a:custGeom>
            <a:solidFill>
              <a:srgbClr val="BCD6E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9170265-BEF9-AE7F-CEFF-E86C8ACCAC21}"/>
              </a:ext>
            </a:extLst>
          </p:cNvPr>
          <p:cNvSpPr txBox="1">
            <a:spLocks/>
          </p:cNvSpPr>
          <p:nvPr/>
        </p:nvSpPr>
        <p:spPr>
          <a:xfrm>
            <a:off x="304800" y="39756"/>
            <a:ext cx="10515600" cy="64604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/>
              <a:t>WARM-UP and REVIEW: Vocabulary</a:t>
            </a:r>
            <a:endParaRPr lang="en-VN" sz="3200" b="1" dirty="0"/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6D55494-0287-2D3E-130E-8042593B6E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1175" b="26499"/>
          <a:stretch/>
        </p:blipFill>
        <p:spPr>
          <a:xfrm>
            <a:off x="75650" y="838200"/>
            <a:ext cx="12106826" cy="18948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8CC533-2DF8-DD4E-973F-A9DF0D9DE4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3428999"/>
            <a:ext cx="11710474" cy="195527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7780B86-CA63-8F66-BB5B-8AFEC6DA734F}"/>
              </a:ext>
            </a:extLst>
          </p:cNvPr>
          <p:cNvSpPr/>
          <p:nvPr/>
        </p:nvSpPr>
        <p:spPr>
          <a:xfrm>
            <a:off x="420566" y="3581400"/>
            <a:ext cx="457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0E50156-4D03-5FB9-2893-DCDB64E9DD35}"/>
              </a:ext>
            </a:extLst>
          </p:cNvPr>
          <p:cNvSpPr/>
          <p:nvPr/>
        </p:nvSpPr>
        <p:spPr>
          <a:xfrm>
            <a:off x="2667000" y="3620891"/>
            <a:ext cx="457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0ACA9F7-D9A2-B659-A2A5-7F773B847ED3}"/>
              </a:ext>
            </a:extLst>
          </p:cNvPr>
          <p:cNvSpPr/>
          <p:nvPr/>
        </p:nvSpPr>
        <p:spPr>
          <a:xfrm>
            <a:off x="5029200" y="3581400"/>
            <a:ext cx="457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9014E42-A69F-C36E-30EF-BAC4899AE97C}"/>
              </a:ext>
            </a:extLst>
          </p:cNvPr>
          <p:cNvSpPr/>
          <p:nvPr/>
        </p:nvSpPr>
        <p:spPr>
          <a:xfrm>
            <a:off x="7391400" y="3571240"/>
            <a:ext cx="457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3FDF5F8-ABB7-AE9C-42F5-9C16C0B2EC15}"/>
              </a:ext>
            </a:extLst>
          </p:cNvPr>
          <p:cNvSpPr/>
          <p:nvPr/>
        </p:nvSpPr>
        <p:spPr>
          <a:xfrm>
            <a:off x="9672320" y="3581400"/>
            <a:ext cx="53848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30BA3F-8CE9-E6CA-DB2E-4D31D4E238E4}"/>
              </a:ext>
            </a:extLst>
          </p:cNvPr>
          <p:cNvSpPr txBox="1"/>
          <p:nvPr/>
        </p:nvSpPr>
        <p:spPr>
          <a:xfrm>
            <a:off x="3810000" y="6195512"/>
            <a:ext cx="5251077" cy="33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Teacher says the number, students look and say the phrase.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16">
            <a:extLst>
              <a:ext uri="{FF2B5EF4-FFF2-40B4-BE49-F238E27FC236}">
                <a16:creationId xmlns:a16="http://schemas.microsoft.com/office/drawing/2014/main" id="{537FEEB4-A569-5E4B-AC3D-C614282DBF89}"/>
              </a:ext>
            </a:extLst>
          </p:cNvPr>
          <p:cNvSpPr/>
          <p:nvPr/>
        </p:nvSpPr>
        <p:spPr>
          <a:xfrm>
            <a:off x="244204" y="901437"/>
            <a:ext cx="457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3" name="Rectangle: Rounded Corners 16">
            <a:extLst>
              <a:ext uri="{FF2B5EF4-FFF2-40B4-BE49-F238E27FC236}">
                <a16:creationId xmlns:a16="http://schemas.microsoft.com/office/drawing/2014/main" id="{06C2D892-C454-D042-9457-EF372A7A257C}"/>
              </a:ext>
            </a:extLst>
          </p:cNvPr>
          <p:cNvSpPr/>
          <p:nvPr/>
        </p:nvSpPr>
        <p:spPr>
          <a:xfrm>
            <a:off x="2651788" y="916047"/>
            <a:ext cx="457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5" name="Rectangle: Rounded Corners 16">
            <a:extLst>
              <a:ext uri="{FF2B5EF4-FFF2-40B4-BE49-F238E27FC236}">
                <a16:creationId xmlns:a16="http://schemas.microsoft.com/office/drawing/2014/main" id="{348189E1-BEA6-9A49-BBAE-51D2C42FE037}"/>
              </a:ext>
            </a:extLst>
          </p:cNvPr>
          <p:cNvSpPr/>
          <p:nvPr/>
        </p:nvSpPr>
        <p:spPr>
          <a:xfrm>
            <a:off x="5029200" y="901437"/>
            <a:ext cx="457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6" name="Rectangle: Rounded Corners 16">
            <a:extLst>
              <a:ext uri="{FF2B5EF4-FFF2-40B4-BE49-F238E27FC236}">
                <a16:creationId xmlns:a16="http://schemas.microsoft.com/office/drawing/2014/main" id="{9A12AD26-63D4-5C4E-943F-25118295C427}"/>
              </a:ext>
            </a:extLst>
          </p:cNvPr>
          <p:cNvSpPr/>
          <p:nvPr/>
        </p:nvSpPr>
        <p:spPr>
          <a:xfrm>
            <a:off x="7417132" y="922516"/>
            <a:ext cx="457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7" name="Rectangle: Rounded Corners 16">
            <a:extLst>
              <a:ext uri="{FF2B5EF4-FFF2-40B4-BE49-F238E27FC236}">
                <a16:creationId xmlns:a16="http://schemas.microsoft.com/office/drawing/2014/main" id="{2461F0BC-A4EE-0E41-877C-07C66DED5521}"/>
              </a:ext>
            </a:extLst>
          </p:cNvPr>
          <p:cNvSpPr/>
          <p:nvPr/>
        </p:nvSpPr>
        <p:spPr>
          <a:xfrm>
            <a:off x="9815803" y="901437"/>
            <a:ext cx="457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A7F741-5AF8-8642-A98C-1024C78651DA}"/>
              </a:ext>
            </a:extLst>
          </p:cNvPr>
          <p:cNvSpPr txBox="1"/>
          <p:nvPr/>
        </p:nvSpPr>
        <p:spPr>
          <a:xfrm>
            <a:off x="4298233" y="6465647"/>
            <a:ext cx="5251077" cy="33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each number to show the answer.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6EDD84E-DDCC-0545-9606-EE9D25BBA355}"/>
              </a:ext>
            </a:extLst>
          </p:cNvPr>
          <p:cNvSpPr/>
          <p:nvPr/>
        </p:nvSpPr>
        <p:spPr>
          <a:xfrm>
            <a:off x="622272" y="2790759"/>
            <a:ext cx="1889396" cy="5250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w</a:t>
            </a:r>
            <a:r>
              <a:rPr lang="en-VN" sz="2800" dirty="0"/>
              <a:t>atch TV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0C6F3FC-F17F-0C44-B78E-94BFAD340017}"/>
              </a:ext>
            </a:extLst>
          </p:cNvPr>
          <p:cNvSpPr/>
          <p:nvPr/>
        </p:nvSpPr>
        <p:spPr>
          <a:xfrm>
            <a:off x="3092824" y="2709630"/>
            <a:ext cx="1739153" cy="7619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l</a:t>
            </a:r>
            <a:r>
              <a:rPr lang="en-VN" sz="2800" dirty="0"/>
              <a:t>isten to music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8EF2979-9278-574A-8D18-A56914FD8356}"/>
              </a:ext>
            </a:extLst>
          </p:cNvPr>
          <p:cNvSpPr/>
          <p:nvPr/>
        </p:nvSpPr>
        <p:spPr>
          <a:xfrm>
            <a:off x="5350548" y="2779446"/>
            <a:ext cx="1889396" cy="5250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r</a:t>
            </a:r>
            <a:r>
              <a:rPr lang="en-VN" sz="2800" dirty="0"/>
              <a:t>ead books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A385C1C-6469-D345-9040-EDDA02BBDA20}"/>
              </a:ext>
            </a:extLst>
          </p:cNvPr>
          <p:cNvSpPr/>
          <p:nvPr/>
        </p:nvSpPr>
        <p:spPr>
          <a:xfrm>
            <a:off x="7796371" y="2717553"/>
            <a:ext cx="1889396" cy="7748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play the piano</a:t>
            </a:r>
            <a:endParaRPr lang="en-VN" sz="2800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3015ED4-EE17-F24F-B855-75733D5B4E1A}"/>
              </a:ext>
            </a:extLst>
          </p:cNvPr>
          <p:cNvSpPr/>
          <p:nvPr/>
        </p:nvSpPr>
        <p:spPr>
          <a:xfrm>
            <a:off x="10192003" y="2687005"/>
            <a:ext cx="1889396" cy="7748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play video games</a:t>
            </a:r>
            <a:endParaRPr lang="en-VN" sz="2800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BDE71BD-ADA9-B646-A26A-69A67848105B}"/>
              </a:ext>
            </a:extLst>
          </p:cNvPr>
          <p:cNvSpPr/>
          <p:nvPr/>
        </p:nvSpPr>
        <p:spPr>
          <a:xfrm>
            <a:off x="622273" y="5312336"/>
            <a:ext cx="1889396" cy="7619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play badminton</a:t>
            </a:r>
            <a:endParaRPr lang="en-VN" sz="28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B6AABDC-6BBC-854C-8075-BA6DA6444B57}"/>
              </a:ext>
            </a:extLst>
          </p:cNvPr>
          <p:cNvSpPr/>
          <p:nvPr/>
        </p:nvSpPr>
        <p:spPr>
          <a:xfrm>
            <a:off x="3047527" y="5331451"/>
            <a:ext cx="1889396" cy="7619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play</a:t>
            </a:r>
          </a:p>
          <a:p>
            <a:pPr algn="ctr"/>
            <a:r>
              <a:rPr lang="en-US" sz="2800" dirty="0"/>
              <a:t>basketball</a:t>
            </a:r>
            <a:endParaRPr lang="en-VN" sz="28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2E7E5FB-B950-7244-90C4-7F6AFC114C00}"/>
              </a:ext>
            </a:extLst>
          </p:cNvPr>
          <p:cNvSpPr/>
          <p:nvPr/>
        </p:nvSpPr>
        <p:spPr>
          <a:xfrm>
            <a:off x="5257151" y="5399838"/>
            <a:ext cx="2057401" cy="5250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r</a:t>
            </a:r>
            <a:r>
              <a:rPr lang="en-VN" sz="2800" dirty="0"/>
              <a:t>oller skate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98FDED4-56FA-0E4F-8C26-4DE5AF996FD5}"/>
              </a:ext>
            </a:extLst>
          </p:cNvPr>
          <p:cNvSpPr/>
          <p:nvPr/>
        </p:nvSpPr>
        <p:spPr>
          <a:xfrm>
            <a:off x="7614919" y="5382095"/>
            <a:ext cx="2057401" cy="5250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  <a:r>
              <a:rPr lang="en-VN" sz="2800" dirty="0"/>
              <a:t>kateboard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A5C9625D-9FA5-A34C-8BB8-D5EA70FCF614}"/>
              </a:ext>
            </a:extLst>
          </p:cNvPr>
          <p:cNvSpPr/>
          <p:nvPr/>
        </p:nvSpPr>
        <p:spPr>
          <a:xfrm>
            <a:off x="10192003" y="5385478"/>
            <a:ext cx="1743865" cy="5250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do karate</a:t>
            </a:r>
            <a:endParaRPr lang="en-VN" sz="2800" dirty="0"/>
          </a:p>
        </p:txBody>
      </p:sp>
      <p:sp>
        <p:nvSpPr>
          <p:cNvPr id="38" name="Rectangle 37"/>
          <p:cNvSpPr/>
          <p:nvPr/>
        </p:nvSpPr>
        <p:spPr>
          <a:xfrm>
            <a:off x="0" y="6154616"/>
            <a:ext cx="12192000" cy="6903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/>
          <a:srcRect l="1117" t="258" r="1117"/>
          <a:stretch>
            <a:fillRect/>
          </a:stretch>
        </p:blipFill>
        <p:spPr>
          <a:xfrm>
            <a:off x="9525" y="570843"/>
            <a:ext cx="12182475" cy="62765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19451" y="6159333"/>
            <a:ext cx="1218006" cy="5257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 t="31386"/>
          <a:stretch>
            <a:fillRect/>
          </a:stretch>
        </p:blipFill>
        <p:spPr>
          <a:xfrm>
            <a:off x="10426512" y="6093450"/>
            <a:ext cx="1521808" cy="65746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914745" y="6013169"/>
            <a:ext cx="545343" cy="108856"/>
            <a:chOff x="0" y="0"/>
            <a:chExt cx="215444" cy="430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444" cy="43005"/>
            </a:xfrm>
            <a:custGeom>
              <a:avLst/>
              <a:gdLst/>
              <a:ahLst/>
              <a:cxnLst/>
              <a:rect l="l" t="t" r="r" b="b"/>
              <a:pathLst>
                <a:path w="215444" h="43005">
                  <a:moveTo>
                    <a:pt x="0" y="0"/>
                  </a:moveTo>
                  <a:lnTo>
                    <a:pt x="215444" y="0"/>
                  </a:lnTo>
                  <a:lnTo>
                    <a:pt x="215444" y="43005"/>
                  </a:lnTo>
                  <a:lnTo>
                    <a:pt x="0" y="43005"/>
                  </a:lnTo>
                  <a:close/>
                </a:path>
              </a:pathLst>
            </a:custGeom>
            <a:solidFill>
              <a:srgbClr val="BCD6E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9170265-BEF9-AE7F-CEFF-E86C8ACCAC21}"/>
              </a:ext>
            </a:extLst>
          </p:cNvPr>
          <p:cNvSpPr txBox="1">
            <a:spLocks/>
          </p:cNvSpPr>
          <p:nvPr/>
        </p:nvSpPr>
        <p:spPr>
          <a:xfrm>
            <a:off x="152400" y="53271"/>
            <a:ext cx="10515600" cy="64604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+mn-lt"/>
              </a:rPr>
              <a:t>GRAMMAR: Pupils’ book – page.33</a:t>
            </a:r>
            <a:endParaRPr lang="en-VN" sz="3200" b="1" dirty="0"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24D328-F722-6B2A-35B6-836B21D221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377" y="705425"/>
            <a:ext cx="10364229" cy="4837990"/>
          </a:xfrm>
          <a:prstGeom prst="rect">
            <a:avLst/>
          </a:prstGeom>
        </p:spPr>
      </p:pic>
      <p:pic>
        <p:nvPicPr>
          <p:cNvPr id="9" name="U3.04">
            <a:hlinkClick r:id="" action="ppaction://media"/>
            <a:extLst>
              <a:ext uri="{FF2B5EF4-FFF2-40B4-BE49-F238E27FC236}">
                <a16:creationId xmlns:a16="http://schemas.microsoft.com/office/drawing/2014/main" id="{E606824C-5CEF-CD41-5486-C0B9AC6405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49.094" end="493.229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71600" y="1447801"/>
            <a:ext cx="655515" cy="762000"/>
          </a:xfrm>
          <a:prstGeom prst="rect">
            <a:avLst/>
          </a:prstGeom>
        </p:spPr>
      </p:pic>
      <p:pic>
        <p:nvPicPr>
          <p:cNvPr id="10" name="U3.05">
            <a:hlinkClick r:id="" action="ppaction://media"/>
            <a:extLst>
              <a:ext uri="{FF2B5EF4-FFF2-40B4-BE49-F238E27FC236}">
                <a16:creationId xmlns:a16="http://schemas.microsoft.com/office/drawing/2014/main" id="{21F231B6-4CE9-878E-DB5E-06D4BA0E7BA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8013.7187" end="3106.550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96200" y="3963135"/>
            <a:ext cx="660470" cy="6604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B306DC-0717-F0F7-FEDE-8F2C60C5C5FF}"/>
              </a:ext>
            </a:extLst>
          </p:cNvPr>
          <p:cNvSpPr txBox="1"/>
          <p:nvPr/>
        </p:nvSpPr>
        <p:spPr>
          <a:xfrm>
            <a:off x="5181600" y="838200"/>
            <a:ext cx="14478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901736-42FA-7A4C-904C-5C1F848255B0}"/>
              </a:ext>
            </a:extLst>
          </p:cNvPr>
          <p:cNvSpPr txBox="1"/>
          <p:nvPr/>
        </p:nvSpPr>
        <p:spPr>
          <a:xfrm>
            <a:off x="1871898" y="5836167"/>
            <a:ext cx="8310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H</a:t>
            </a:r>
            <a:r>
              <a:rPr lang="en-VN" dirty="0"/>
              <a:t>ave students look at the girl and ask them who the boy is in the bubbles.</a:t>
            </a:r>
          </a:p>
          <a:p>
            <a:pPr marL="285750" indent="-285750">
              <a:buFontTx/>
              <a:buChar char="-"/>
            </a:pPr>
            <a:r>
              <a:rPr lang="en-VN" dirty="0"/>
              <a:t>Point to the bubbles and say the words, students listen and repeat. </a:t>
            </a:r>
          </a:p>
          <a:p>
            <a:pPr marL="285750" indent="-285750">
              <a:buFontTx/>
              <a:buChar char="-"/>
            </a:pPr>
            <a:r>
              <a:rPr lang="en-US" dirty="0"/>
              <a:t>P</a:t>
            </a:r>
            <a:r>
              <a:rPr lang="en-VN" dirty="0"/>
              <a:t>lay recording 3.04, students listen and repeat.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5916729"/>
            <a:ext cx="12192000" cy="9282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9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1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117" t="258" r="1117"/>
          <a:stretch>
            <a:fillRect/>
          </a:stretch>
        </p:blipFill>
        <p:spPr>
          <a:xfrm>
            <a:off x="9525" y="570843"/>
            <a:ext cx="12182475" cy="62765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9451" y="6159333"/>
            <a:ext cx="1218006" cy="5257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31386"/>
          <a:stretch>
            <a:fillRect/>
          </a:stretch>
        </p:blipFill>
        <p:spPr>
          <a:xfrm>
            <a:off x="10426512" y="6093450"/>
            <a:ext cx="1521808" cy="65746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914745" y="6013169"/>
            <a:ext cx="545343" cy="108856"/>
            <a:chOff x="0" y="0"/>
            <a:chExt cx="215444" cy="430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444" cy="43005"/>
            </a:xfrm>
            <a:custGeom>
              <a:avLst/>
              <a:gdLst/>
              <a:ahLst/>
              <a:cxnLst/>
              <a:rect l="l" t="t" r="r" b="b"/>
              <a:pathLst>
                <a:path w="215444" h="43005">
                  <a:moveTo>
                    <a:pt x="0" y="0"/>
                  </a:moveTo>
                  <a:lnTo>
                    <a:pt x="215444" y="0"/>
                  </a:lnTo>
                  <a:lnTo>
                    <a:pt x="215444" y="43005"/>
                  </a:lnTo>
                  <a:lnTo>
                    <a:pt x="0" y="43005"/>
                  </a:lnTo>
                  <a:close/>
                </a:path>
              </a:pathLst>
            </a:custGeom>
            <a:solidFill>
              <a:srgbClr val="BCD6E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A8BEFAC-459F-D2CF-1556-E1BA02E580A2}"/>
              </a:ext>
            </a:extLst>
          </p:cNvPr>
          <p:cNvSpPr txBox="1">
            <a:spLocks/>
          </p:cNvSpPr>
          <p:nvPr/>
        </p:nvSpPr>
        <p:spPr>
          <a:xfrm>
            <a:off x="152400" y="53271"/>
            <a:ext cx="10515600" cy="64604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+mn-lt"/>
              </a:rPr>
              <a:t>GRAMMAR:</a:t>
            </a:r>
            <a:endParaRPr lang="en-VN" sz="3200" b="1" dirty="0">
              <a:latin typeface="+mn-lt"/>
            </a:endParaRPr>
          </a:p>
        </p:txBody>
      </p:sp>
      <p:pic>
        <p:nvPicPr>
          <p:cNvPr id="1026" name="Picture 2" descr="Page 3 | Cute Girl Cartoon Images - Free Download on Freepik">
            <a:extLst>
              <a:ext uri="{FF2B5EF4-FFF2-40B4-BE49-F238E27FC236}">
                <a16:creationId xmlns:a16="http://schemas.microsoft.com/office/drawing/2014/main" id="{514631CD-3BC7-AF2F-9C44-9587269E2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0196" r="22222" b="5556"/>
          <a:stretch/>
        </p:blipFill>
        <p:spPr bwMode="auto">
          <a:xfrm>
            <a:off x="4801340" y="1797589"/>
            <a:ext cx="2144692" cy="29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672778A6-9611-6B12-7059-9AF029E65D53}"/>
              </a:ext>
            </a:extLst>
          </p:cNvPr>
          <p:cNvSpPr/>
          <p:nvPr/>
        </p:nvSpPr>
        <p:spPr>
          <a:xfrm rot="1797670">
            <a:off x="6967649" y="555602"/>
            <a:ext cx="2490224" cy="2211149"/>
          </a:xfrm>
          <a:prstGeom prst="cloudCallou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9FF30FEA-1CAC-551B-ADBA-9F0ADB063DD6}"/>
              </a:ext>
            </a:extLst>
          </p:cNvPr>
          <p:cNvSpPr/>
          <p:nvPr/>
        </p:nvSpPr>
        <p:spPr>
          <a:xfrm rot="20539814" flipH="1">
            <a:off x="2257739" y="589356"/>
            <a:ext cx="2770317" cy="2066814"/>
          </a:xfrm>
          <a:prstGeom prst="cloudCallou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Book Reading Writing Clip Art - Zazzle Cartoon &amp; Books Tote Bag - Free  Transparent PNG Clipart Images Download">
            <a:extLst>
              <a:ext uri="{FF2B5EF4-FFF2-40B4-BE49-F238E27FC236}">
                <a16:creationId xmlns:a16="http://schemas.microsoft.com/office/drawing/2014/main" id="{F2106E19-CF3C-F08C-5A46-4C7516DDB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10" b="93350" l="5357" r="94167">
                        <a14:foregroundMark x1="43452" y1="4433" x2="43452" y2="4433"/>
                        <a14:foregroundMark x1="33333" y1="3571" x2="33333" y2="3571"/>
                        <a14:foregroundMark x1="7857" y1="53633" x2="7857" y2="53633"/>
                        <a14:foregroundMark x1="10714" y1="80603" x2="10714" y2="80603"/>
                        <a14:foregroundMark x1="6190" y1="73953" x2="6190" y2="73953"/>
                        <a14:foregroundMark x1="5595" y1="74507" x2="16429" y2="88916"/>
                        <a14:foregroundMark x1="42024" y1="93350" x2="42024" y2="93350"/>
                        <a14:foregroundMark x1="89286" y1="84298" x2="89286" y2="84298"/>
                        <a14:foregroundMark x1="94167" y1="82820" x2="94167" y2="82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368" y="626690"/>
            <a:ext cx="951357" cy="18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Badminton racket with shuttlecock icon illustration. sport  icon concept isolated . flat cartoon style | Badminton racket, Shuttlecock,  Badminton">
            <a:extLst>
              <a:ext uri="{FF2B5EF4-FFF2-40B4-BE49-F238E27FC236}">
                <a16:creationId xmlns:a16="http://schemas.microsoft.com/office/drawing/2014/main" id="{D96AF4FF-4115-05FA-3E70-04D00A522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6102" y1="60383" x2="36102" y2="60383"/>
                        <a14:foregroundMark x1="42492" y1="66454" x2="42492" y2="66454"/>
                        <a14:foregroundMark x1="37540" y1="65815" x2="37540" y2="65815"/>
                        <a14:foregroundMark x1="37220" y1="65495" x2="37220" y2="65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00" y="699315"/>
            <a:ext cx="1936122" cy="19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4B739185-71DF-F291-87D9-F1D88E350AD4}"/>
              </a:ext>
            </a:extLst>
          </p:cNvPr>
          <p:cNvSpPr txBox="1"/>
          <p:nvPr/>
        </p:nvSpPr>
        <p:spPr>
          <a:xfrm>
            <a:off x="2563682" y="4836390"/>
            <a:ext cx="7064636" cy="1200329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chemeClr val="tx2"/>
                </a:solidFill>
                <a:cs typeface="Arial" panose="020B0604020202020204" pitchFamily="34" charset="0"/>
              </a:rPr>
              <a:t>I 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read books </a:t>
            </a:r>
            <a:r>
              <a:rPr lang="en-US" altLang="en-US" sz="3600" b="1" dirty="0">
                <a:solidFill>
                  <a:schemeClr val="tx2"/>
                </a:solidFill>
                <a:cs typeface="Arial" panose="020B0604020202020204" pitchFamily="34" charset="0"/>
              </a:rPr>
              <a:t>and 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play badminton 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chemeClr val="tx2"/>
                </a:solidFill>
                <a:cs typeface="Arial" panose="020B0604020202020204" pitchFamily="34" charset="0"/>
              </a:rPr>
              <a:t>in my free time.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199D66-AAA4-A038-C8B8-C3B81EDED13F}"/>
              </a:ext>
            </a:extLst>
          </p:cNvPr>
          <p:cNvSpPr txBox="1"/>
          <p:nvPr/>
        </p:nvSpPr>
        <p:spPr>
          <a:xfrm>
            <a:off x="3224368" y="6471051"/>
            <a:ext cx="5785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and read.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Focus on the read words in the text.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093450"/>
            <a:ext cx="12192000" cy="7515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117" t="258" r="1117"/>
          <a:stretch>
            <a:fillRect/>
          </a:stretch>
        </p:blipFill>
        <p:spPr>
          <a:xfrm>
            <a:off x="9525" y="570843"/>
            <a:ext cx="12182475" cy="62765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9451" y="6159333"/>
            <a:ext cx="1218006" cy="5257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31386"/>
          <a:stretch>
            <a:fillRect/>
          </a:stretch>
        </p:blipFill>
        <p:spPr>
          <a:xfrm>
            <a:off x="10426512" y="6093450"/>
            <a:ext cx="1521808" cy="65746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914745" y="6013169"/>
            <a:ext cx="545343" cy="108856"/>
            <a:chOff x="0" y="0"/>
            <a:chExt cx="215444" cy="430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444" cy="43005"/>
            </a:xfrm>
            <a:custGeom>
              <a:avLst/>
              <a:gdLst/>
              <a:ahLst/>
              <a:cxnLst/>
              <a:rect l="l" t="t" r="r" b="b"/>
              <a:pathLst>
                <a:path w="215444" h="43005">
                  <a:moveTo>
                    <a:pt x="0" y="0"/>
                  </a:moveTo>
                  <a:lnTo>
                    <a:pt x="215444" y="0"/>
                  </a:lnTo>
                  <a:lnTo>
                    <a:pt x="215444" y="43005"/>
                  </a:lnTo>
                  <a:lnTo>
                    <a:pt x="0" y="43005"/>
                  </a:lnTo>
                  <a:close/>
                </a:path>
              </a:pathLst>
            </a:custGeom>
            <a:solidFill>
              <a:srgbClr val="BCD6E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A8BEFAC-459F-D2CF-1556-E1BA02E580A2}"/>
              </a:ext>
            </a:extLst>
          </p:cNvPr>
          <p:cNvSpPr txBox="1">
            <a:spLocks/>
          </p:cNvSpPr>
          <p:nvPr/>
        </p:nvSpPr>
        <p:spPr>
          <a:xfrm>
            <a:off x="152400" y="53271"/>
            <a:ext cx="10515600" cy="64604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+mn-lt"/>
              </a:rPr>
              <a:t>GRAMMAR:</a:t>
            </a:r>
            <a:endParaRPr lang="en-VN" sz="3200" b="1" dirty="0">
              <a:latin typeface="+mn-lt"/>
            </a:endParaRPr>
          </a:p>
        </p:txBody>
      </p:sp>
      <p:pic>
        <p:nvPicPr>
          <p:cNvPr id="1026" name="Picture 2" descr="Page 3 | Cute Girl Cartoon Images - Free Download on Freepik">
            <a:extLst>
              <a:ext uri="{FF2B5EF4-FFF2-40B4-BE49-F238E27FC236}">
                <a16:creationId xmlns:a16="http://schemas.microsoft.com/office/drawing/2014/main" id="{514631CD-3BC7-AF2F-9C44-9587269E2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0196" r="22222" b="5556"/>
          <a:stretch/>
        </p:blipFill>
        <p:spPr bwMode="auto">
          <a:xfrm>
            <a:off x="4801340" y="1797589"/>
            <a:ext cx="2144692" cy="29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672778A6-9611-6B12-7059-9AF029E65D53}"/>
              </a:ext>
            </a:extLst>
          </p:cNvPr>
          <p:cNvSpPr/>
          <p:nvPr/>
        </p:nvSpPr>
        <p:spPr>
          <a:xfrm rot="1215557">
            <a:off x="6790133" y="427386"/>
            <a:ext cx="2657927" cy="2022706"/>
          </a:xfrm>
          <a:prstGeom prst="cloudCallou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9FF30FEA-1CAC-551B-ADBA-9F0ADB063DD6}"/>
              </a:ext>
            </a:extLst>
          </p:cNvPr>
          <p:cNvSpPr/>
          <p:nvPr/>
        </p:nvSpPr>
        <p:spPr>
          <a:xfrm rot="20476338" flipH="1">
            <a:off x="2406398" y="741179"/>
            <a:ext cx="2618425" cy="2095118"/>
          </a:xfrm>
          <a:prstGeom prst="cloudCallou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4B739185-71DF-F291-87D9-F1D88E350AD4}"/>
              </a:ext>
            </a:extLst>
          </p:cNvPr>
          <p:cNvSpPr txBox="1"/>
          <p:nvPr/>
        </p:nvSpPr>
        <p:spPr>
          <a:xfrm>
            <a:off x="2055681" y="4812840"/>
            <a:ext cx="8104318" cy="1200329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chemeClr val="tx2"/>
                </a:solidFill>
                <a:cs typeface="Arial" panose="020B0604020202020204" pitchFamily="34" charset="0"/>
              </a:rPr>
              <a:t>My brother 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roller skates </a:t>
            </a:r>
            <a:r>
              <a:rPr lang="en-US" altLang="en-US" sz="3600" b="1" dirty="0">
                <a:solidFill>
                  <a:schemeClr val="tx2"/>
                </a:solidFill>
                <a:cs typeface="Arial" panose="020B0604020202020204" pitchFamily="34" charset="0"/>
              </a:rPr>
              <a:t>and 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does karate </a:t>
            </a:r>
            <a:r>
              <a:rPr lang="en-US" altLang="en-US" sz="3600" b="1" dirty="0">
                <a:solidFill>
                  <a:schemeClr val="tx2"/>
                </a:solidFill>
                <a:cs typeface="Arial" panose="020B0604020202020204" pitchFamily="34" charset="0"/>
              </a:rPr>
              <a:t>in his free time.</a:t>
            </a:r>
          </a:p>
        </p:txBody>
      </p:sp>
      <p:pic>
        <p:nvPicPr>
          <p:cNvPr id="2050" name="Picture 2" descr="Niño de dibujos animados practicando kar... | Premium Vector #Freepik  #vector #personaje #dibujo… | Desenhos animados, Desenhos animados de  menina, Desenho de touro">
            <a:extLst>
              <a:ext uri="{FF2B5EF4-FFF2-40B4-BE49-F238E27FC236}">
                <a16:creationId xmlns:a16="http://schemas.microsoft.com/office/drawing/2014/main" id="{5B3D086E-2479-361A-5090-3FD76F1ED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322" y="452029"/>
            <a:ext cx="1589324" cy="212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mium Vector | Vector illustration of cartoon little boy rides on roller  skates">
            <a:extLst>
              <a:ext uri="{FF2B5EF4-FFF2-40B4-BE49-F238E27FC236}">
                <a16:creationId xmlns:a16="http://schemas.microsoft.com/office/drawing/2014/main" id="{192770C1-5709-79AE-1B76-45492B8DD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90" y="732266"/>
            <a:ext cx="138684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C01840-275E-3F34-04D8-9414AA783E87}"/>
              </a:ext>
            </a:extLst>
          </p:cNvPr>
          <p:cNvSpPr txBox="1"/>
          <p:nvPr/>
        </p:nvSpPr>
        <p:spPr>
          <a:xfrm>
            <a:off x="3224368" y="6471051"/>
            <a:ext cx="5785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and read.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Focus on the read words in the text.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991540"/>
            <a:ext cx="12192000" cy="853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117" t="258" r="1117"/>
          <a:stretch>
            <a:fillRect/>
          </a:stretch>
        </p:blipFill>
        <p:spPr>
          <a:xfrm>
            <a:off x="9525" y="570843"/>
            <a:ext cx="12182475" cy="62765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9451" y="6159333"/>
            <a:ext cx="1218006" cy="5257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31386"/>
          <a:stretch>
            <a:fillRect/>
          </a:stretch>
        </p:blipFill>
        <p:spPr>
          <a:xfrm>
            <a:off x="10426512" y="6093450"/>
            <a:ext cx="1521808" cy="65746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914745" y="6013169"/>
            <a:ext cx="545343" cy="108856"/>
            <a:chOff x="0" y="0"/>
            <a:chExt cx="215444" cy="430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444" cy="43005"/>
            </a:xfrm>
            <a:custGeom>
              <a:avLst/>
              <a:gdLst/>
              <a:ahLst/>
              <a:cxnLst/>
              <a:rect l="l" t="t" r="r" b="b"/>
              <a:pathLst>
                <a:path w="215444" h="43005">
                  <a:moveTo>
                    <a:pt x="0" y="0"/>
                  </a:moveTo>
                  <a:lnTo>
                    <a:pt x="215444" y="0"/>
                  </a:lnTo>
                  <a:lnTo>
                    <a:pt x="215444" y="43005"/>
                  </a:lnTo>
                  <a:lnTo>
                    <a:pt x="0" y="43005"/>
                  </a:lnTo>
                  <a:close/>
                </a:path>
              </a:pathLst>
            </a:custGeom>
            <a:solidFill>
              <a:srgbClr val="BCD6E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9170265-BEF9-AE7F-CEFF-E86C8ACCAC21}"/>
              </a:ext>
            </a:extLst>
          </p:cNvPr>
          <p:cNvSpPr txBox="1">
            <a:spLocks/>
          </p:cNvSpPr>
          <p:nvPr/>
        </p:nvSpPr>
        <p:spPr>
          <a:xfrm>
            <a:off x="152400" y="53271"/>
            <a:ext cx="10515600" cy="64604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+mn-lt"/>
              </a:rPr>
              <a:t>GRAMMAR: Pupils’ book – page.33</a:t>
            </a:r>
            <a:endParaRPr lang="en-VN" sz="3200" b="1" dirty="0"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24D328-F722-6B2A-35B6-836B21D22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830" y="681926"/>
            <a:ext cx="10515600" cy="4908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B306DC-0717-F0F7-FEDE-8F2C60C5C5FF}"/>
              </a:ext>
            </a:extLst>
          </p:cNvPr>
          <p:cNvSpPr txBox="1"/>
          <p:nvPr/>
        </p:nvSpPr>
        <p:spPr>
          <a:xfrm>
            <a:off x="1447800" y="848380"/>
            <a:ext cx="533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Then say.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F42167-CF42-0546-9569-E98CAF10FB57}"/>
              </a:ext>
            </a:extLst>
          </p:cNvPr>
          <p:cNvSpPr txBox="1"/>
          <p:nvPr/>
        </p:nvSpPr>
        <p:spPr>
          <a:xfrm>
            <a:off x="2895183" y="6078846"/>
            <a:ext cx="831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Put students into pairs. Students look at and say the sentence.</a:t>
            </a:r>
          </a:p>
          <a:p>
            <a:pPr marL="285750" indent="-285750">
              <a:buFontTx/>
              <a:buChar char="-"/>
            </a:pPr>
            <a:r>
              <a:rPr lang="en-US" dirty="0"/>
              <a:t>Using the flashcards, ask students to replace the phrases in the sentence.  </a:t>
            </a:r>
            <a:endParaRPr lang="en-VN" dirty="0"/>
          </a:p>
        </p:txBody>
      </p:sp>
      <p:sp>
        <p:nvSpPr>
          <p:cNvPr id="15" name="Rectangle 14"/>
          <p:cNvSpPr/>
          <p:nvPr/>
        </p:nvSpPr>
        <p:spPr>
          <a:xfrm>
            <a:off x="0" y="5991540"/>
            <a:ext cx="12192000" cy="853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6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117" t="258" r="1117"/>
          <a:stretch>
            <a:fillRect/>
          </a:stretch>
        </p:blipFill>
        <p:spPr>
          <a:xfrm>
            <a:off x="9525" y="570843"/>
            <a:ext cx="12182475" cy="62765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9451" y="6159333"/>
            <a:ext cx="1218006" cy="5257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31386"/>
          <a:stretch>
            <a:fillRect/>
          </a:stretch>
        </p:blipFill>
        <p:spPr>
          <a:xfrm>
            <a:off x="10426512" y="6093450"/>
            <a:ext cx="1521808" cy="65746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914745" y="6013169"/>
            <a:ext cx="545343" cy="108856"/>
            <a:chOff x="0" y="0"/>
            <a:chExt cx="215444" cy="430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444" cy="43005"/>
            </a:xfrm>
            <a:custGeom>
              <a:avLst/>
              <a:gdLst/>
              <a:ahLst/>
              <a:cxnLst/>
              <a:rect l="l" t="t" r="r" b="b"/>
              <a:pathLst>
                <a:path w="215444" h="43005">
                  <a:moveTo>
                    <a:pt x="0" y="0"/>
                  </a:moveTo>
                  <a:lnTo>
                    <a:pt x="215444" y="0"/>
                  </a:lnTo>
                  <a:lnTo>
                    <a:pt x="215444" y="43005"/>
                  </a:lnTo>
                  <a:lnTo>
                    <a:pt x="0" y="43005"/>
                  </a:lnTo>
                  <a:close/>
                </a:path>
              </a:pathLst>
            </a:custGeom>
            <a:solidFill>
              <a:srgbClr val="BCD6E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9170265-BEF9-AE7F-CEFF-E86C8ACCAC21}"/>
              </a:ext>
            </a:extLst>
          </p:cNvPr>
          <p:cNvSpPr txBox="1">
            <a:spLocks/>
          </p:cNvSpPr>
          <p:nvPr/>
        </p:nvSpPr>
        <p:spPr>
          <a:xfrm>
            <a:off x="152400" y="53271"/>
            <a:ext cx="10515600" cy="64604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+mn-lt"/>
              </a:rPr>
              <a:t>GRAMMAR: Pupils’ book – page.33</a:t>
            </a:r>
            <a:endParaRPr lang="en-VN" sz="3200" b="1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306DC-0717-F0F7-FEDE-8F2C60C5C5FF}"/>
              </a:ext>
            </a:extLst>
          </p:cNvPr>
          <p:cNvSpPr txBox="1"/>
          <p:nvPr/>
        </p:nvSpPr>
        <p:spPr>
          <a:xfrm>
            <a:off x="5410200" y="623827"/>
            <a:ext cx="19665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Then say.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428A51-9262-3540-A942-87385B6FB6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4034" y="3025785"/>
            <a:ext cx="1572310" cy="31335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65E382-2A7B-A84F-BE69-24CF6ECA99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2289" y="3092638"/>
            <a:ext cx="1572310" cy="3088466"/>
          </a:xfrm>
          <a:prstGeom prst="rect">
            <a:avLst/>
          </a:prstGeom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DB3768B-2DDE-AD49-A617-07658BE57E0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13" t="21175" r="79382" b="27118"/>
          <a:stretch/>
        </p:blipFill>
        <p:spPr>
          <a:xfrm>
            <a:off x="4875471" y="2772900"/>
            <a:ext cx="1828801" cy="1872408"/>
          </a:xfrm>
          <a:prstGeom prst="rect">
            <a:avLst/>
          </a:prstGeom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006E235-F760-F247-B1F5-7D3CE5A4FCE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479" t="21995" r="40416" b="26297"/>
          <a:stretch/>
        </p:blipFill>
        <p:spPr>
          <a:xfrm>
            <a:off x="6657288" y="2800121"/>
            <a:ext cx="1828801" cy="1872408"/>
          </a:xfrm>
          <a:prstGeom prst="rect">
            <a:avLst/>
          </a:prstGeom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B92138D1-78B2-224B-B722-3C2E7C26931F}"/>
              </a:ext>
            </a:extLst>
          </p:cNvPr>
          <p:cNvSpPr/>
          <p:nvPr/>
        </p:nvSpPr>
        <p:spPr>
          <a:xfrm>
            <a:off x="379791" y="1044738"/>
            <a:ext cx="5208485" cy="1717527"/>
          </a:xfrm>
          <a:prstGeom prst="wedgeEllipseCallout">
            <a:avLst>
              <a:gd name="adj1" fmla="val 14542"/>
              <a:gd name="adj2" fmla="val 701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/>
              <a:t>My brother watches TV and reads books </a:t>
            </a:r>
          </a:p>
          <a:p>
            <a:pPr algn="ctr"/>
            <a:r>
              <a:rPr lang="en-VN" sz="3200" dirty="0"/>
              <a:t>in his free time.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5991540"/>
            <a:ext cx="12192000" cy="853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4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117" t="258" r="1117"/>
          <a:stretch>
            <a:fillRect/>
          </a:stretch>
        </p:blipFill>
        <p:spPr>
          <a:xfrm>
            <a:off x="9525" y="570843"/>
            <a:ext cx="12182475" cy="62765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9451" y="6159333"/>
            <a:ext cx="1218006" cy="5257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31386"/>
          <a:stretch>
            <a:fillRect/>
          </a:stretch>
        </p:blipFill>
        <p:spPr>
          <a:xfrm>
            <a:off x="10426512" y="6093450"/>
            <a:ext cx="1521808" cy="65746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914745" y="6013169"/>
            <a:ext cx="545343" cy="108856"/>
            <a:chOff x="0" y="0"/>
            <a:chExt cx="215444" cy="430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444" cy="43005"/>
            </a:xfrm>
            <a:custGeom>
              <a:avLst/>
              <a:gdLst/>
              <a:ahLst/>
              <a:cxnLst/>
              <a:rect l="l" t="t" r="r" b="b"/>
              <a:pathLst>
                <a:path w="215444" h="43005">
                  <a:moveTo>
                    <a:pt x="0" y="0"/>
                  </a:moveTo>
                  <a:lnTo>
                    <a:pt x="215444" y="0"/>
                  </a:lnTo>
                  <a:lnTo>
                    <a:pt x="215444" y="43005"/>
                  </a:lnTo>
                  <a:lnTo>
                    <a:pt x="0" y="43005"/>
                  </a:lnTo>
                  <a:close/>
                </a:path>
              </a:pathLst>
            </a:custGeom>
            <a:solidFill>
              <a:srgbClr val="BCD6E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9170265-BEF9-AE7F-CEFF-E86C8ACCAC21}"/>
              </a:ext>
            </a:extLst>
          </p:cNvPr>
          <p:cNvSpPr txBox="1">
            <a:spLocks/>
          </p:cNvSpPr>
          <p:nvPr/>
        </p:nvSpPr>
        <p:spPr>
          <a:xfrm>
            <a:off x="152400" y="53271"/>
            <a:ext cx="10515600" cy="64604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+mn-lt"/>
              </a:rPr>
              <a:t>GRAMMAR: Pupils’ book – page.33</a:t>
            </a:r>
            <a:endParaRPr lang="en-VN" sz="3200" b="1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306DC-0717-F0F7-FEDE-8F2C60C5C5FF}"/>
              </a:ext>
            </a:extLst>
          </p:cNvPr>
          <p:cNvSpPr txBox="1"/>
          <p:nvPr/>
        </p:nvSpPr>
        <p:spPr>
          <a:xfrm>
            <a:off x="4313275" y="657550"/>
            <a:ext cx="19665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Then say.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428A51-9262-3540-A942-87385B6FB6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1" y="2613331"/>
            <a:ext cx="1746208" cy="3480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65E382-2A7B-A84F-BE69-24CF6ECA99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2289" y="3092638"/>
            <a:ext cx="1572310" cy="3088466"/>
          </a:xfrm>
          <a:prstGeom prst="rect">
            <a:avLst/>
          </a:prstGeom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DB3768B-2DDE-AD49-A617-07658BE57E0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164" t="21079" r="59731" b="27214"/>
          <a:stretch/>
        </p:blipFill>
        <p:spPr>
          <a:xfrm>
            <a:off x="4495738" y="2732352"/>
            <a:ext cx="1828801" cy="1872408"/>
          </a:xfrm>
          <a:prstGeom prst="rect">
            <a:avLst/>
          </a:prstGeom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B92138D1-78B2-224B-B722-3C2E7C26931F}"/>
              </a:ext>
            </a:extLst>
          </p:cNvPr>
          <p:cNvSpPr/>
          <p:nvPr/>
        </p:nvSpPr>
        <p:spPr>
          <a:xfrm>
            <a:off x="6088555" y="929617"/>
            <a:ext cx="6215130" cy="1782000"/>
          </a:xfrm>
          <a:prstGeom prst="wedgeEllipseCallout">
            <a:avLst>
              <a:gd name="adj1" fmla="val 232"/>
              <a:gd name="adj2" fmla="val 710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/>
              <a:t>My sister listens to music and plays the piano </a:t>
            </a:r>
          </a:p>
          <a:p>
            <a:pPr algn="ctr"/>
            <a:r>
              <a:rPr lang="en-VN" sz="3200" dirty="0"/>
              <a:t>in her free time.</a:t>
            </a:r>
          </a:p>
        </p:txBody>
      </p:sp>
      <p:pic>
        <p:nvPicPr>
          <p:cNvPr id="19" name="Picture 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7535614-F3D5-1043-A717-D84762300B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4870" t="20991" r="20025" b="27302"/>
          <a:stretch/>
        </p:blipFill>
        <p:spPr>
          <a:xfrm>
            <a:off x="6355835" y="2726909"/>
            <a:ext cx="1828801" cy="187240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5991540"/>
            <a:ext cx="12192000" cy="853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8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117" t="258" r="1117"/>
          <a:stretch>
            <a:fillRect/>
          </a:stretch>
        </p:blipFill>
        <p:spPr>
          <a:xfrm>
            <a:off x="9525" y="570843"/>
            <a:ext cx="12182475" cy="62765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9451" y="6159333"/>
            <a:ext cx="1218006" cy="5257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31386"/>
          <a:stretch>
            <a:fillRect/>
          </a:stretch>
        </p:blipFill>
        <p:spPr>
          <a:xfrm>
            <a:off x="10426512" y="6093450"/>
            <a:ext cx="1521808" cy="65746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914745" y="6013169"/>
            <a:ext cx="545343" cy="108856"/>
            <a:chOff x="0" y="0"/>
            <a:chExt cx="215444" cy="430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444" cy="43005"/>
            </a:xfrm>
            <a:custGeom>
              <a:avLst/>
              <a:gdLst/>
              <a:ahLst/>
              <a:cxnLst/>
              <a:rect l="l" t="t" r="r" b="b"/>
              <a:pathLst>
                <a:path w="215444" h="43005">
                  <a:moveTo>
                    <a:pt x="0" y="0"/>
                  </a:moveTo>
                  <a:lnTo>
                    <a:pt x="215444" y="0"/>
                  </a:lnTo>
                  <a:lnTo>
                    <a:pt x="215444" y="43005"/>
                  </a:lnTo>
                  <a:lnTo>
                    <a:pt x="0" y="43005"/>
                  </a:lnTo>
                  <a:close/>
                </a:path>
              </a:pathLst>
            </a:custGeom>
            <a:solidFill>
              <a:srgbClr val="BCD6E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9170265-BEF9-AE7F-CEFF-E86C8ACCAC21}"/>
              </a:ext>
            </a:extLst>
          </p:cNvPr>
          <p:cNvSpPr txBox="1">
            <a:spLocks/>
          </p:cNvSpPr>
          <p:nvPr/>
        </p:nvSpPr>
        <p:spPr>
          <a:xfrm>
            <a:off x="344851" y="39756"/>
            <a:ext cx="10515600" cy="64604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+mn-lt"/>
              </a:rPr>
              <a:t>Pupils’ Book (p.33)</a:t>
            </a:r>
            <a:endParaRPr lang="en-VN" sz="3200" b="1" dirty="0">
              <a:latin typeface="+mn-lt"/>
            </a:endParaRP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34C5F4B1-7C83-11C6-760C-07CEC8EDE1CB}"/>
              </a:ext>
            </a:extLst>
          </p:cNvPr>
          <p:cNvSpPr txBox="1"/>
          <p:nvPr/>
        </p:nvSpPr>
        <p:spPr>
          <a:xfrm>
            <a:off x="2024192" y="4999908"/>
            <a:ext cx="8382000" cy="584775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My mum </a:t>
            </a:r>
            <a:r>
              <a:rPr lang="en-US" altLang="en-US" sz="3200" b="1" dirty="0">
                <a:cs typeface="Arial" panose="020B0604020202020204" pitchFamily="34" charset="0"/>
              </a:rPr>
              <a:t>play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s</a:t>
            </a:r>
            <a:r>
              <a:rPr lang="en-US" altLang="en-US" sz="3200" b="1" dirty="0">
                <a:cs typeface="Arial" panose="020B0604020202020204" pitchFamily="34" charset="0"/>
              </a:rPr>
              <a:t> badminton in 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her</a:t>
            </a:r>
            <a:r>
              <a:rPr lang="en-US" altLang="en-US" sz="3200" b="1" dirty="0">
                <a:cs typeface="Arial" panose="020B0604020202020204" pitchFamily="34" charset="0"/>
              </a:rPr>
              <a:t> free time.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06F5F9-7622-836F-2804-D187A2AFAD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739661"/>
            <a:ext cx="3581400" cy="7984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992281-8900-2001-74B2-C8FABC08DC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9736" y="1447800"/>
            <a:ext cx="5032528" cy="3389034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4238C2B9-BD6F-9A75-ADB0-9D62EE3297C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04" t="12063" r="26607" b="13016"/>
          <a:stretch/>
        </p:blipFill>
        <p:spPr>
          <a:xfrm>
            <a:off x="9925900" y="260851"/>
            <a:ext cx="1580300" cy="13994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2E8E9D2-F381-EA7B-D6AE-3BFC4163BF66}"/>
              </a:ext>
            </a:extLst>
          </p:cNvPr>
          <p:cNvSpPr txBox="1"/>
          <p:nvPr/>
        </p:nvSpPr>
        <p:spPr>
          <a:xfrm>
            <a:off x="3281358" y="6278542"/>
            <a:ext cx="5785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Look at the pictures and the keywords below. Then look at the example sentence. Read and finish the exercise 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991540"/>
            <a:ext cx="12192000" cy="853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493</Words>
  <Application>Microsoft Office PowerPoint</Application>
  <PresentationFormat>Widescreen</PresentationFormat>
  <Paragraphs>81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109</cp:revision>
  <dcterms:created xsi:type="dcterms:W3CDTF">2006-08-16T00:00:00Z</dcterms:created>
  <dcterms:modified xsi:type="dcterms:W3CDTF">2025-06-02T07:50:21Z</dcterms:modified>
  <dc:identifier>DAFaERHdiDg</dc:identifier>
</cp:coreProperties>
</file>