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5.wav" ContentType="audio/wav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notesMasterIdLst>
    <p:notesMasterId r:id="rId22"/>
  </p:notesMasterIdLst>
  <p:sldIdLst>
    <p:sldId id="1157" r:id="rId3"/>
    <p:sldId id="370" r:id="rId4"/>
    <p:sldId id="473" r:id="rId5"/>
    <p:sldId id="1145" r:id="rId6"/>
    <p:sldId id="1155" r:id="rId7"/>
    <p:sldId id="782" r:id="rId8"/>
    <p:sldId id="789" r:id="rId9"/>
    <p:sldId id="261" r:id="rId10"/>
    <p:sldId id="259" r:id="rId11"/>
    <p:sldId id="258" r:id="rId12"/>
    <p:sldId id="1156" r:id="rId13"/>
    <p:sldId id="1040" r:id="rId14"/>
    <p:sldId id="1118" r:id="rId15"/>
    <p:sldId id="1142" r:id="rId16"/>
    <p:sldId id="1117" r:id="rId17"/>
    <p:sldId id="1078" r:id="rId18"/>
    <p:sldId id="1154" r:id="rId19"/>
    <p:sldId id="395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61F"/>
    <a:srgbClr val="467DAF"/>
    <a:srgbClr val="FED2E1"/>
    <a:srgbClr val="D96EAB"/>
    <a:srgbClr val="F169A7"/>
    <a:srgbClr val="FE7FAA"/>
    <a:srgbClr val="FAC090"/>
    <a:srgbClr val="F2A49B"/>
    <a:srgbClr val="FEB0CA"/>
    <a:srgbClr val="9F0A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13" autoAdjust="0"/>
    <p:restoredTop sz="85209" autoAdjust="0"/>
  </p:normalViewPr>
  <p:slideViewPr>
    <p:cSldViewPr snapToGrid="0">
      <p:cViewPr varScale="1">
        <p:scale>
          <a:sx n="58" d="100"/>
          <a:sy n="58" d="100"/>
        </p:scale>
        <p:origin x="86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pictures one by one.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Ss some questions about the pictures (e.g. What can you see? Who are they? What are they doing? Where is it?)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listen to the word and repeat several times.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75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Play the audio twice.</a:t>
            </a:r>
          </a:p>
          <a:p>
            <a:pPr marL="171450" indent="-171450">
              <a:buFontTx/>
              <a:buChar char="-"/>
            </a:pPr>
            <a:r>
              <a:rPr lang="en-US" dirty="0"/>
              <a:t>Point at each picture and ask Ss the phrases they have just learnt, then show the phrases, say aloud and have Ss repeat.</a:t>
            </a:r>
          </a:p>
          <a:p>
            <a:pPr marL="171450" indent="-171450">
              <a:buFontTx/>
              <a:buChar char="-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listen: Ss just listen and point at the text.</a:t>
            </a:r>
          </a:p>
          <a:p>
            <a:pPr marL="171450" indent="-171450">
              <a:buFontTx/>
              <a:buChar char="-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listen: pause at each sentence for Ss read along.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93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81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Put Ss in pairs.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them to base on the reading passage and make a presentation about their school.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Ss example and have them practice speaking in pairs.</a:t>
            </a:r>
          </a:p>
          <a:p>
            <a:pPr marL="171450" indent="-171450">
              <a:buFontTx/>
              <a:buChar char="-"/>
            </a:pPr>
            <a:r>
              <a:rPr lang="en-SG" dirty="0"/>
              <a:t>Randomly choose 3-5 students to present in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9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68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54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54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pictures one by one.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Ss some questions about the pictures (e.g. What can you see? Who are they? What are they doing? Where is it?)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listen to the word and repeat several times.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99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54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41BB8-CFC5-4A79-B600-9887F8E615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00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774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769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944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926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67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FEBB2-0442-E41E-5ABE-453A75289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3B959-09A1-F14E-9232-9D9BB4269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8153B-EF02-476E-9B28-0F697D10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10B-8731-4CB0-AC28-11B388B0BBB4}" type="datetimeFigureOut">
              <a:rPr lang="en-SG" smtClean="0"/>
              <a:t>2/6/2025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46AF7-BF80-40DA-4E23-1C7886A0A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4340E-7D2F-3127-118C-9F9849696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E1B9-6FDB-4E35-82ED-F38657359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6153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3ACD-6410-DAB7-2A94-421BFBA88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6B83C-2FC3-DBBB-3170-E87D3A7CE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93A99-3AE3-280E-F02E-DA4F83162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10B-8731-4CB0-AC28-11B388B0BBB4}" type="datetimeFigureOut">
              <a:rPr lang="en-SG" smtClean="0"/>
              <a:t>2/6/2025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9C356-3342-94B8-B604-613E9B282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77E7-8631-A410-5FA3-8420BEF8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E1B9-6FDB-4E35-82ED-F38657359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08702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C2EB-1B00-5A97-FFDC-FB82F0C92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99D39-A408-4CB3-878F-0E22B9052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B62E-00B0-2DD0-2A3E-A0ECA7D0E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10B-8731-4CB0-AC28-11B388B0BBB4}" type="datetimeFigureOut">
              <a:rPr lang="en-SG" smtClean="0"/>
              <a:t>2/6/2025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E603C-7ECA-F13D-1BD4-9307E8E1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C067C-F05A-86BE-0EBE-A8B38AFE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E1B9-6FDB-4E35-82ED-F38657359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9044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350D2-E111-A6D6-D5DD-E94FFB9B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25DF5-4D4E-FFA6-4D4E-43FA43633B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97609-755E-369A-E6A2-A056A5A19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C61BC-A387-3FE0-7DBF-76AD659D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10B-8731-4CB0-AC28-11B388B0BBB4}" type="datetimeFigureOut">
              <a:rPr lang="en-SG" smtClean="0"/>
              <a:t>2/6/2025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685E4-ED82-50D6-7432-1C390012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3078A-1BFE-7DC3-5372-51CD55F0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E1B9-6FDB-4E35-82ED-F38657359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0451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B85E5-5060-7A62-03AD-C6836F825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0AAC1-7F5E-92DB-29ED-2CB4CB030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7215A-2F54-A813-4104-49C62A8A7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A78CF5-9F9A-6100-8326-430638F795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BC34E3-0751-BB26-B02E-1480FCF6A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9FE536-C812-CEA5-1D15-9E4F6811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10B-8731-4CB0-AC28-11B388B0BBB4}" type="datetimeFigureOut">
              <a:rPr lang="en-SG" smtClean="0"/>
              <a:t>2/6/2025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5DA4A0-AD75-D166-C627-BFC24EA1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D6B6A4-D187-DC31-D3BC-597C07E6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E1B9-6FDB-4E35-82ED-F38657359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8276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5A71-45C6-D841-4B10-531B4156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DEBDD-AC58-E258-A75F-2ED0DA523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10B-8731-4CB0-AC28-11B388B0BBB4}" type="datetimeFigureOut">
              <a:rPr lang="en-SG" smtClean="0"/>
              <a:t>2/6/2025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268EC0-4AD5-3049-C02A-5085A3060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9BFBA-D120-54F6-34C2-642FA7B3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E1B9-6FDB-4E35-82ED-F38657359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6319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6D342F-3544-CF54-7E05-DCF7F753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10B-8731-4CB0-AC28-11B388B0BBB4}" type="datetimeFigureOut">
              <a:rPr lang="en-SG" smtClean="0"/>
              <a:t>2/6/2025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45CDF-E27F-5ABC-2399-38C0C374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016CD-2B3C-BD3F-0819-D9562101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E1B9-6FDB-4E35-82ED-F38657359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206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D9AE5-2352-BED7-7A64-8FA1FED2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105E-EDFE-4511-A93B-5C4C0DE35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6C2FE-E335-56E0-118D-13DA527EF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398EF-948E-632E-D102-80370780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10B-8731-4CB0-AC28-11B388B0BBB4}" type="datetimeFigureOut">
              <a:rPr lang="en-SG" smtClean="0"/>
              <a:t>2/6/2025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7D855-883D-DCC2-4630-A4A93C7D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67B83-42C4-77B2-D95F-74F9646D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E1B9-6FDB-4E35-82ED-F38657359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970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CC4D8-0E69-8490-4604-10EDE268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9E485-E342-BBA4-991E-50705AFB9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08249-381E-12DF-CAF3-A0A85D1CC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CF2321-70BF-C293-31D8-8DF7E056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10B-8731-4CB0-AC28-11B388B0BBB4}" type="datetimeFigureOut">
              <a:rPr lang="en-SG" smtClean="0"/>
              <a:t>2/6/2025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72253-F85C-D98A-BADC-76B5EC2C8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F6194-BF8B-6856-2912-680F8033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E1B9-6FDB-4E35-82ED-F38657359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24876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F5505-AF93-0F30-983C-1E55D7C7D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AAD4E7-EE19-5D16-20C3-5AE32FE8B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E8017-E0B4-D1B4-0FD4-667AEBC1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10B-8731-4CB0-AC28-11B388B0BBB4}" type="datetimeFigureOut">
              <a:rPr lang="en-SG" smtClean="0"/>
              <a:t>2/6/2025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1A062-91C8-0C5D-CDBF-F32B8988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2071D-2FFE-9078-8346-F33BD118C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E1B9-6FDB-4E35-82ED-F38657359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24802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B698A3-0B05-C49E-72A2-60991EB860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E8FE1A-1189-3974-D076-E8EA6056E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1482D-F643-82B2-0151-B4B55DF4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E10B-8731-4CB0-AC28-11B388B0BBB4}" type="datetimeFigureOut">
              <a:rPr lang="en-SG" smtClean="0"/>
              <a:t>2/6/2025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39EEF-483D-B848-E1FA-5DFAE18B8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4BA78-7386-14E8-B2AF-409A691D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E1B9-6FDB-4E35-82ED-F38657359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13379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B6C41C-1B1C-48EF-9907-5498BAB9769D}"/>
              </a:ext>
            </a:extLst>
          </p:cNvPr>
          <p:cNvSpPr txBox="1"/>
          <p:nvPr userDrawn="1"/>
        </p:nvSpPr>
        <p:spPr>
          <a:xfrm>
            <a:off x="-76200" y="6519446"/>
            <a:ext cx="3402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1C8E94"/>
                </a:solidFill>
              </a:rPr>
              <a:t>Grammar in Use – MA Level – Lesson 1</a:t>
            </a:r>
          </a:p>
        </p:txBody>
      </p:sp>
    </p:spTree>
    <p:extLst>
      <p:ext uri="{BB962C8B-B14F-4D97-AF65-F5344CB8AC3E}">
        <p14:creationId xmlns:p14="http://schemas.microsoft.com/office/powerpoint/2010/main" val="398760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09B9DA-295A-933C-606A-85E54C25B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B2E1D-DE30-3FAE-AC48-943406E47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58409-252D-8DDD-ABEB-C61F37C0B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EE10B-8731-4CB0-AC28-11B388B0BBB4}" type="datetimeFigureOut">
              <a:rPr lang="en-SG" smtClean="0"/>
              <a:t>2/6/2025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B0131-5D01-6EDF-6042-EAA175BF7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653D6-6AEA-9D57-E83D-9893BED8B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CE1B9-6FDB-4E35-82ED-F38657359B6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989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11" Type="http://schemas.openxmlformats.org/officeDocument/2006/relationships/image" Target="../media/image20.wmf"/><Relationship Id="rId5" Type="http://schemas.openxmlformats.org/officeDocument/2006/relationships/audio" Target="../media/audio3.wav"/><Relationship Id="rId10" Type="http://schemas.openxmlformats.org/officeDocument/2006/relationships/oleObject" Target="../embeddings/oleObject1.bin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.jpe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10.jpe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5.jpeg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jpeg"/><Relationship Id="rId4" Type="http://schemas.openxmlformats.org/officeDocument/2006/relationships/audio" Target="../media/media6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58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09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4781957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____________.</a:t>
            </a:r>
          </a:p>
        </p:txBody>
      </p:sp>
      <p:sp>
        <p:nvSpPr>
          <p:cNvPr id="71" name="AMsPham"/>
          <p:cNvSpPr/>
          <p:nvPr/>
        </p:nvSpPr>
        <p:spPr>
          <a:xfrm>
            <a:off x="7998504" y="123985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  <a:r>
              <a:rPr lang="en-US" sz="3600" b="1" dirty="0">
                <a:solidFill>
                  <a:srgbClr val="ED161F"/>
                </a:solidFill>
              </a:rPr>
              <a:t/>
            </a:r>
            <a:br>
              <a:rPr lang="en-US" sz="3600" b="1" dirty="0">
                <a:solidFill>
                  <a:srgbClr val="ED161F"/>
                </a:solidFill>
              </a:rPr>
            </a:br>
            <a:r>
              <a:rPr lang="en-US" sz="3600" b="1" dirty="0">
                <a:solidFill>
                  <a:srgbClr val="ED161F"/>
                </a:solidFill>
              </a:rPr>
              <a:t>classroom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161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308990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</a:t>
            </a:r>
          </a:p>
        </p:txBody>
      </p:sp>
      <p:sp>
        <p:nvSpPr>
          <p:cNvPr id="73" name="CMsPham"/>
          <p:cNvSpPr/>
          <p:nvPr/>
        </p:nvSpPr>
        <p:spPr>
          <a:xfrm>
            <a:off x="7939747" y="4935535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library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" descr="Cheerful teacher teaching in classroom Clipart Image">
            <a:extLst>
              <a:ext uri="{FF2B5EF4-FFF2-40B4-BE49-F238E27FC236}">
                <a16:creationId xmlns:a16="http://schemas.microsoft.com/office/drawing/2014/main" id="{5223D386-7A1A-59BB-59A7-BC23FD7D6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61" y="971324"/>
            <a:ext cx="2898611" cy="28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F9B8C92-2C2C-F9C4-1742-6455DF978009}"/>
              </a:ext>
            </a:extLst>
          </p:cNvPr>
          <p:cNvSpPr txBox="1"/>
          <p:nvPr/>
        </p:nvSpPr>
        <p:spPr>
          <a:xfrm>
            <a:off x="1199261" y="4683681"/>
            <a:ext cx="2175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classroom</a:t>
            </a:r>
            <a:endParaRPr lang="en-SG" dirty="0">
              <a:solidFill>
                <a:srgbClr val="ED16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994062" y="49355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</a:t>
            </a:r>
          </a:p>
        </p:txBody>
      </p:sp>
      <p:sp>
        <p:nvSpPr>
          <p:cNvPr id="73" name="CMsPham"/>
          <p:cNvSpPr/>
          <p:nvPr/>
        </p:nvSpPr>
        <p:spPr>
          <a:xfrm>
            <a:off x="7939747" y="304766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classroom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7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2" name="BMsPham"/>
          <p:cNvSpPr/>
          <p:nvPr/>
        </p:nvSpPr>
        <p:spPr>
          <a:xfrm>
            <a:off x="7939747" y="114888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playground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QMsPham">
            <a:extLst>
              <a:ext uri="{FF2B5EF4-FFF2-40B4-BE49-F238E27FC236}">
                <a16:creationId xmlns:a16="http://schemas.microsoft.com/office/drawing/2014/main" id="{0F590306-8CA5-5B5C-A595-0ACEFC762C58}"/>
              </a:ext>
            </a:extLst>
          </p:cNvPr>
          <p:cNvSpPr/>
          <p:nvPr/>
        </p:nvSpPr>
        <p:spPr>
          <a:xfrm>
            <a:off x="491859" y="709042"/>
            <a:ext cx="3706080" cy="4781957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F42528-0B21-D1E7-7110-B307B840E7C8}"/>
              </a:ext>
            </a:extLst>
          </p:cNvPr>
          <p:cNvSpPr txBox="1"/>
          <p:nvPr/>
        </p:nvSpPr>
        <p:spPr>
          <a:xfrm>
            <a:off x="1097575" y="4683681"/>
            <a:ext cx="2450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ED16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C512B9D-D6A6-81B0-74DE-5D4299FDC7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636514"/>
              </p:ext>
            </p:extLst>
          </p:nvPr>
        </p:nvGraphicFramePr>
        <p:xfrm>
          <a:off x="783564" y="1322608"/>
          <a:ext cx="3224974" cy="1938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map Image" r:id="rId10" imgW="5097960" imgH="3063240" progId="PBrush">
                  <p:embed/>
                </p:oleObj>
              </mc:Choice>
              <mc:Fallback>
                <p:oleObj name="Bitmap Image" r:id="rId10" imgW="5097960" imgH="30632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3564" y="1322608"/>
                        <a:ext cx="3224974" cy="1938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73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3" grpId="1" animBg="1"/>
      <p:bldP spid="72" grpId="0" animBg="1"/>
      <p:bldP spid="72" grpId="1" animBg="1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ADF9A1D-659B-5581-F735-FA40FAA9514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“Answers” to show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763F73-B598-11A5-21B1-42664255578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7" y="2853027"/>
            <a:ext cx="1474165" cy="2943350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3305FA9-B0B2-3FE1-B56E-104EC33BA817}"/>
              </a:ext>
            </a:extLst>
          </p:cNvPr>
          <p:cNvSpPr/>
          <p:nvPr/>
        </p:nvSpPr>
        <p:spPr>
          <a:xfrm>
            <a:off x="1044989" y="2022648"/>
            <a:ext cx="2307552" cy="579833"/>
          </a:xfrm>
          <a:prstGeom prst="wedgeRoundRectCallout">
            <a:avLst>
              <a:gd name="adj1" fmla="val -32551"/>
              <a:gd name="adj2" fmla="val 102085"/>
              <a:gd name="adj3" fmla="val 16667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Fill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blank.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1436B5-965E-CF50-DF7F-E381BE7D5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2175" y="605657"/>
            <a:ext cx="6916020" cy="532731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74BC7EE-7BE1-00DB-0370-B4386B05CEB0}"/>
              </a:ext>
            </a:extLst>
          </p:cNvPr>
          <p:cNvSpPr/>
          <p:nvPr/>
        </p:nvSpPr>
        <p:spPr>
          <a:xfrm>
            <a:off x="4742121" y="2892055"/>
            <a:ext cx="935666" cy="360230"/>
          </a:xfrm>
          <a:prstGeom prst="roundRect">
            <a:avLst>
              <a:gd name="adj" fmla="val 31734"/>
            </a:avLst>
          </a:prstGeom>
          <a:solidFill>
            <a:srgbClr val="FED2E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000" b="1" dirty="0"/>
              <a:t>school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864904F-F650-24D4-77E9-9F2E826C3AAC}"/>
              </a:ext>
            </a:extLst>
          </p:cNvPr>
          <p:cNvSpPr/>
          <p:nvPr/>
        </p:nvSpPr>
        <p:spPr>
          <a:xfrm>
            <a:off x="5863306" y="3063893"/>
            <a:ext cx="1451894" cy="360230"/>
          </a:xfrm>
          <a:prstGeom prst="roundRect">
            <a:avLst>
              <a:gd name="adj" fmla="val 31734"/>
            </a:avLst>
          </a:prstGeom>
          <a:solidFill>
            <a:srgbClr val="FED2E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000" b="1" dirty="0"/>
              <a:t>playground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CC053D-0DB5-8223-C402-12D7692E03FB}"/>
              </a:ext>
            </a:extLst>
          </p:cNvPr>
          <p:cNvSpPr/>
          <p:nvPr/>
        </p:nvSpPr>
        <p:spPr>
          <a:xfrm>
            <a:off x="8378456" y="3141227"/>
            <a:ext cx="1339703" cy="360230"/>
          </a:xfrm>
          <a:prstGeom prst="roundRect">
            <a:avLst>
              <a:gd name="adj" fmla="val 31734"/>
            </a:avLst>
          </a:prstGeom>
          <a:solidFill>
            <a:srgbClr val="FED2E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000" b="1" dirty="0"/>
              <a:t>classroom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EC35981-1647-D1A4-B420-A3E3A2BBC98B}"/>
              </a:ext>
            </a:extLst>
          </p:cNvPr>
          <p:cNvSpPr/>
          <p:nvPr/>
        </p:nvSpPr>
        <p:spPr>
          <a:xfrm>
            <a:off x="4107712" y="3953839"/>
            <a:ext cx="935666" cy="360230"/>
          </a:xfrm>
          <a:prstGeom prst="roundRect">
            <a:avLst>
              <a:gd name="adj" fmla="val 31734"/>
            </a:avLst>
          </a:prstGeom>
          <a:solidFill>
            <a:srgbClr val="FED2E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000" b="1" dirty="0"/>
              <a:t>library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470088-A932-879A-B863-FC98F8552619}"/>
              </a:ext>
            </a:extLst>
          </p:cNvPr>
          <p:cNvSpPr/>
          <p:nvPr/>
        </p:nvSpPr>
        <p:spPr>
          <a:xfrm>
            <a:off x="8204791" y="5478187"/>
            <a:ext cx="652130" cy="360230"/>
          </a:xfrm>
          <a:prstGeom prst="roundRect">
            <a:avLst>
              <a:gd name="adj" fmla="val 31734"/>
            </a:avLst>
          </a:prstGeom>
          <a:solidFill>
            <a:srgbClr val="FED2E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000" b="1" dirty="0"/>
              <a:t>hall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C704CD1C-D5BB-C629-62B0-D8E420A5CD28}"/>
              </a:ext>
            </a:extLst>
          </p:cNvPr>
          <p:cNvSpPr/>
          <p:nvPr/>
        </p:nvSpPr>
        <p:spPr>
          <a:xfrm>
            <a:off x="1044989" y="2022648"/>
            <a:ext cx="2307552" cy="579833"/>
          </a:xfrm>
          <a:prstGeom prst="wedgeRoundRectCallout">
            <a:avLst>
              <a:gd name="adj1" fmla="val -32551"/>
              <a:gd name="adj2" fmla="val 102085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read.</a:t>
            </a:r>
          </a:p>
        </p:txBody>
      </p:sp>
      <p:pic>
        <p:nvPicPr>
          <p:cNvPr id="13" name="U3_20">
            <a:hlinkClick r:id="" action="ppaction://media"/>
            <a:extLst>
              <a:ext uri="{FF2B5EF4-FFF2-40B4-BE49-F238E27FC236}">
                <a16:creationId xmlns:a16="http://schemas.microsoft.com/office/drawing/2014/main" id="{CC463FA8-A3A5-9593-45C0-9646559769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6442" y="817941"/>
            <a:ext cx="487363" cy="4873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932968"/>
            <a:ext cx="12192000" cy="925032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F0263-EDD7-144C-AA9A-A74E23055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989" y="601593"/>
            <a:ext cx="9138022" cy="53280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DF9A1D-659B-5581-F735-FA40FAA9514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“Answers” to show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361B8E-06FA-1D16-82DE-E6C9FB6DEA32}"/>
              </a:ext>
            </a:extLst>
          </p:cNvPr>
          <p:cNvSpPr/>
          <p:nvPr/>
        </p:nvSpPr>
        <p:spPr>
          <a:xfrm>
            <a:off x="6283613" y="627029"/>
            <a:ext cx="1371198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D32E9-1319-95BA-F557-E3ECD8D8DF1B}"/>
              </a:ext>
            </a:extLst>
          </p:cNvPr>
          <p:cNvSpPr txBox="1"/>
          <p:nvPr/>
        </p:nvSpPr>
        <p:spPr>
          <a:xfrm>
            <a:off x="9146834" y="2951942"/>
            <a:ext cx="80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A26782-0D52-32F9-3FF1-E0CA3CFA9B51}"/>
              </a:ext>
            </a:extLst>
          </p:cNvPr>
          <p:cNvSpPr txBox="1"/>
          <p:nvPr/>
        </p:nvSpPr>
        <p:spPr>
          <a:xfrm>
            <a:off x="4546481" y="5293324"/>
            <a:ext cx="833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348E18-1D08-B8C1-A3E1-27FA3B90E861}"/>
              </a:ext>
            </a:extLst>
          </p:cNvPr>
          <p:cNvSpPr txBox="1"/>
          <p:nvPr/>
        </p:nvSpPr>
        <p:spPr>
          <a:xfrm>
            <a:off x="9767620" y="5295178"/>
            <a:ext cx="833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923743"/>
            <a:ext cx="12192000" cy="934257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9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19B0F955-C5F8-850D-0B5B-3748AE94C025}"/>
              </a:ext>
            </a:extLst>
          </p:cNvPr>
          <p:cNvGrpSpPr/>
          <p:nvPr/>
        </p:nvGrpSpPr>
        <p:grpSpPr>
          <a:xfrm>
            <a:off x="5403077" y="3442901"/>
            <a:ext cx="2389230" cy="1568718"/>
            <a:chOff x="6927519" y="1520456"/>
            <a:chExt cx="4818005" cy="3603466"/>
          </a:xfrm>
        </p:grpSpPr>
        <p:pic>
          <p:nvPicPr>
            <p:cNvPr id="67" name="Picture 4" descr="Unspoken Norms (Levi x Reader) ✔️ - Chp 2 ~ First Friend? | Anime  background, Episode backgrounds, Anime places">
              <a:extLst>
                <a:ext uri="{FF2B5EF4-FFF2-40B4-BE49-F238E27FC236}">
                  <a16:creationId xmlns:a16="http://schemas.microsoft.com/office/drawing/2014/main" id="{D18D197C-5D19-E06C-AADD-012F96747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519" y="1520456"/>
              <a:ext cx="4818005" cy="3603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4A4A7A0-12E1-CB71-5650-AE20B2EF1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579" y="3429000"/>
              <a:ext cx="3131467" cy="1673478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B65C7CD-5902-FB22-2186-810E0CED3E65}"/>
              </a:ext>
            </a:extLst>
          </p:cNvPr>
          <p:cNvGrpSpPr/>
          <p:nvPr/>
        </p:nvGrpSpPr>
        <p:grpSpPr>
          <a:xfrm>
            <a:off x="8582573" y="3540268"/>
            <a:ext cx="2557091" cy="1646459"/>
            <a:chOff x="5319148" y="3589076"/>
            <a:chExt cx="2557091" cy="1646459"/>
          </a:xfrm>
        </p:grpSpPr>
        <p:pic>
          <p:nvPicPr>
            <p:cNvPr id="25" name="Picture 6" descr="Free Vector | Children reading books in library | Kids reading books, Kids  reading, Vector free">
              <a:extLst>
                <a:ext uri="{FF2B5EF4-FFF2-40B4-BE49-F238E27FC236}">
                  <a16:creationId xmlns:a16="http://schemas.microsoft.com/office/drawing/2014/main" id="{242D641A-10C3-6D1E-8026-D7351B64ED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9148" y="3589076"/>
              <a:ext cx="2557091" cy="1486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8FD8AB6-903F-21E0-469B-72C1B88DE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3510" y="3962821"/>
              <a:ext cx="1628363" cy="1272714"/>
            </a:xfrm>
            <a:prstGeom prst="rect">
              <a:avLst/>
            </a:prstGeom>
          </p:spPr>
        </p:pic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454EB09-BEA5-1203-67B4-E9C195193074}"/>
                </a:ext>
              </a:extLst>
            </p:cNvPr>
            <p:cNvCxnSpPr/>
            <p:nvPr/>
          </p:nvCxnSpPr>
          <p:spPr>
            <a:xfrm flipH="1">
              <a:off x="6096000" y="3689965"/>
              <a:ext cx="368640" cy="4411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ADF9A1D-659B-5581-F735-FA40FAA9514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“Example” to show the example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361B8E-06FA-1D16-82DE-E6C9FB6DEA32}"/>
              </a:ext>
            </a:extLst>
          </p:cNvPr>
          <p:cNvSpPr/>
          <p:nvPr/>
        </p:nvSpPr>
        <p:spPr>
          <a:xfrm>
            <a:off x="5666925" y="876088"/>
            <a:ext cx="1339931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Example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28BAB-8CD8-E4E6-CA49-8685953988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708985"/>
            <a:ext cx="4480948" cy="6553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2D0962-65CC-0836-048C-69301581DB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79" b="96914" l="3837" r="95545">
                        <a14:foregroundMark x1="7178" y1="53086" x2="7550" y2="54527"/>
                        <a14:foregroundMark x1="3837" y1="61111" x2="3837" y2="61111"/>
                        <a14:foregroundMark x1="6807" y1="59053" x2="8540" y2="60905"/>
                        <a14:foregroundMark x1="5941" y1="60905" x2="8540" y2="61728"/>
                        <a14:foregroundMark x1="8663" y1="90329" x2="12871" y2="90947"/>
                        <a14:foregroundMark x1="6559" y1="95062" x2="12624" y2="96914"/>
                        <a14:foregroundMark x1="95173" y1="94033" x2="95173" y2="94033"/>
                        <a14:foregroundMark x1="95545" y1="52881" x2="95545" y2="52881"/>
                        <a14:foregroundMark x1="52351" y1="6379" x2="52351" y2="6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7620" y="1449137"/>
            <a:ext cx="2185546" cy="1314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5F644-55C5-D0B3-4B81-B74576D5DC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44107" y="1416486"/>
            <a:ext cx="1767971" cy="142386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1EFB947-CD00-DFCC-D91C-9BD0985107A5}"/>
              </a:ext>
            </a:extLst>
          </p:cNvPr>
          <p:cNvGrpSpPr/>
          <p:nvPr/>
        </p:nvGrpSpPr>
        <p:grpSpPr>
          <a:xfrm>
            <a:off x="1210027" y="1828438"/>
            <a:ext cx="1346200" cy="1290320"/>
            <a:chOff x="665114" y="2811201"/>
            <a:chExt cx="1346200" cy="129032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3A989A5-1750-6C2D-4660-3D79CC6C06A0}"/>
                </a:ext>
              </a:extLst>
            </p:cNvPr>
            <p:cNvSpPr/>
            <p:nvPr/>
          </p:nvSpPr>
          <p:spPr>
            <a:xfrm>
              <a:off x="665114" y="2811201"/>
              <a:ext cx="1346200" cy="129032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8D9D59A-BB7E-2626-8E3E-80EA79D6B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7" t="1445" r="5026" b="52299"/>
            <a:stretch/>
          </p:blipFill>
          <p:spPr>
            <a:xfrm>
              <a:off x="736051" y="2841412"/>
              <a:ext cx="1184006" cy="1229898"/>
            </a:xfrm>
            <a:prstGeom prst="rect">
              <a:avLst/>
            </a:prstGeom>
          </p:spPr>
        </p:pic>
      </p:grp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E17110AF-5CED-4224-6AEC-2FC910DA9882}"/>
              </a:ext>
            </a:extLst>
          </p:cNvPr>
          <p:cNvSpPr/>
          <p:nvPr/>
        </p:nvSpPr>
        <p:spPr>
          <a:xfrm>
            <a:off x="2493178" y="1476321"/>
            <a:ext cx="2185546" cy="579833"/>
          </a:xfrm>
          <a:prstGeom prst="wedgeRoundRectCallout">
            <a:avLst>
              <a:gd name="adj1" fmla="val -64252"/>
              <a:gd name="adj2" fmla="val 49518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name is </a:t>
            </a: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8654BF6-9B84-DB91-4F35-5C9938F45097}"/>
              </a:ext>
            </a:extLst>
          </p:cNvPr>
          <p:cNvSpPr/>
          <p:nvPr/>
        </p:nvSpPr>
        <p:spPr>
          <a:xfrm>
            <a:off x="5153040" y="2720872"/>
            <a:ext cx="2867590" cy="6553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 and see my school. It’s </a:t>
            </a: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59CD257-E3F8-EAF3-3D41-31B3C445A531}"/>
              </a:ext>
            </a:extLst>
          </p:cNvPr>
          <p:cNvSpPr/>
          <p:nvPr/>
        </p:nvSpPr>
        <p:spPr>
          <a:xfrm>
            <a:off x="2184400" y="4455760"/>
            <a:ext cx="2867590" cy="99209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go inside. 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my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classroom.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teacher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Mrs.Anna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3670A2D-5BBA-E7DD-D4C6-4E0A47418B4F}"/>
              </a:ext>
            </a:extLst>
          </p:cNvPr>
          <p:cNvGrpSpPr/>
          <p:nvPr/>
        </p:nvGrpSpPr>
        <p:grpSpPr>
          <a:xfrm>
            <a:off x="551775" y="3571414"/>
            <a:ext cx="1734225" cy="1886598"/>
            <a:chOff x="7514551" y="1115388"/>
            <a:chExt cx="1768474" cy="2031050"/>
          </a:xfrm>
        </p:grpSpPr>
        <p:pic>
          <p:nvPicPr>
            <p:cNvPr id="27" name="Picture 4" descr="Cheerful teacher teaching in classroom Clipart Image">
              <a:extLst>
                <a:ext uri="{FF2B5EF4-FFF2-40B4-BE49-F238E27FC236}">
                  <a16:creationId xmlns:a16="http://schemas.microsoft.com/office/drawing/2014/main" id="{F9953707-1501-9583-F75C-F289184B1A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4551" y="1377964"/>
              <a:ext cx="1768474" cy="1768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C2A077F-8F73-821A-CE8E-F5B89A2F54C9}"/>
                </a:ext>
              </a:extLst>
            </p:cNvPr>
            <p:cNvCxnSpPr/>
            <p:nvPr/>
          </p:nvCxnSpPr>
          <p:spPr>
            <a:xfrm flipH="1">
              <a:off x="8709004" y="1115388"/>
              <a:ext cx="375920" cy="4748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E499A37-5DF1-40C4-7E01-FCD95136A08A}"/>
              </a:ext>
            </a:extLst>
          </p:cNvPr>
          <p:cNvSpPr/>
          <p:nvPr/>
        </p:nvSpPr>
        <p:spPr>
          <a:xfrm>
            <a:off x="8510409" y="2720175"/>
            <a:ext cx="2698844" cy="6553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the playground. It’s </a:t>
            </a: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0A5C906-36D5-A82D-4460-556AA15DAE32}"/>
              </a:ext>
            </a:extLst>
          </p:cNvPr>
          <p:cNvSpPr/>
          <p:nvPr/>
        </p:nvSpPr>
        <p:spPr>
          <a:xfrm>
            <a:off x="8421835" y="4818646"/>
            <a:ext cx="2878562" cy="6553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/>
              </a:rPr>
              <a:t>And t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 is me. I’m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library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my friends.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2CF8760-692F-2050-DF26-439473B9F733}"/>
              </a:ext>
            </a:extLst>
          </p:cNvPr>
          <p:cNvSpPr/>
          <p:nvPr/>
        </p:nvSpPr>
        <p:spPr>
          <a:xfrm>
            <a:off x="5397874" y="4847071"/>
            <a:ext cx="2394433" cy="6553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the hall.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</a:t>
            </a: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5923743"/>
            <a:ext cx="12192000" cy="934257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2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4" grpId="0" animBg="1"/>
      <p:bldP spid="49" grpId="0" animBg="1"/>
      <p:bldP spid="50" grpId="0" animBg="1"/>
      <p:bldP spid="54" grpId="0" animBg="1"/>
      <p:bldP spid="56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2977A5-41FC-33C6-4997-E240DAC7C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04" y="633688"/>
            <a:ext cx="7838591" cy="5251779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F9A1D-659B-5581-F735-FA40FAA9514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“Match” to show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361B8E-06FA-1D16-82DE-E6C9FB6DEA32}"/>
              </a:ext>
            </a:extLst>
          </p:cNvPr>
          <p:cNvSpPr/>
          <p:nvPr/>
        </p:nvSpPr>
        <p:spPr>
          <a:xfrm>
            <a:off x="5021216" y="622802"/>
            <a:ext cx="1112520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Match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402E574-3749-944A-C0D1-D81B401DB734}"/>
              </a:ext>
            </a:extLst>
          </p:cNvPr>
          <p:cNvSpPr/>
          <p:nvPr/>
        </p:nvSpPr>
        <p:spPr>
          <a:xfrm>
            <a:off x="4724399" y="1817914"/>
            <a:ext cx="1023258" cy="1996275"/>
          </a:xfrm>
          <a:custGeom>
            <a:avLst/>
            <a:gdLst>
              <a:gd name="connsiteX0" fmla="*/ 0 w 1023258"/>
              <a:gd name="connsiteY0" fmla="*/ 1992086 h 1996275"/>
              <a:gd name="connsiteX1" fmla="*/ 522515 w 1023258"/>
              <a:gd name="connsiteY1" fmla="*/ 1730829 h 1996275"/>
              <a:gd name="connsiteX2" fmla="*/ 849086 w 1023258"/>
              <a:gd name="connsiteY2" fmla="*/ 293915 h 1996275"/>
              <a:gd name="connsiteX3" fmla="*/ 1023258 w 1023258"/>
              <a:gd name="connsiteY3" fmla="*/ 0 h 199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258" h="1996275">
                <a:moveTo>
                  <a:pt x="0" y="1992086"/>
                </a:moveTo>
                <a:cubicBezTo>
                  <a:pt x="190500" y="2002971"/>
                  <a:pt x="381001" y="2013857"/>
                  <a:pt x="522515" y="1730829"/>
                </a:cubicBezTo>
                <a:cubicBezTo>
                  <a:pt x="664029" y="1447801"/>
                  <a:pt x="765629" y="582386"/>
                  <a:pt x="849086" y="293915"/>
                </a:cubicBezTo>
                <a:cubicBezTo>
                  <a:pt x="932543" y="5444"/>
                  <a:pt x="977900" y="2722"/>
                  <a:pt x="1023258" y="0"/>
                </a:cubicBezTo>
              </a:path>
            </a:pathLst>
          </a:cu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FF0000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AC37B2E-2127-C806-7F29-B812C4D334CC}"/>
              </a:ext>
            </a:extLst>
          </p:cNvPr>
          <p:cNvSpPr/>
          <p:nvPr/>
        </p:nvSpPr>
        <p:spPr>
          <a:xfrm>
            <a:off x="4833257" y="3233057"/>
            <a:ext cx="903514" cy="2024743"/>
          </a:xfrm>
          <a:custGeom>
            <a:avLst/>
            <a:gdLst>
              <a:gd name="connsiteX0" fmla="*/ 0 w 903514"/>
              <a:gd name="connsiteY0" fmla="*/ 2024743 h 2024743"/>
              <a:gd name="connsiteX1" fmla="*/ 446314 w 903514"/>
              <a:gd name="connsiteY1" fmla="*/ 1665514 h 2024743"/>
              <a:gd name="connsiteX2" fmla="*/ 718457 w 903514"/>
              <a:gd name="connsiteY2" fmla="*/ 391886 h 2024743"/>
              <a:gd name="connsiteX3" fmla="*/ 903514 w 903514"/>
              <a:gd name="connsiteY3" fmla="*/ 0 h 202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3514" h="2024743">
                <a:moveTo>
                  <a:pt x="0" y="2024743"/>
                </a:moveTo>
                <a:cubicBezTo>
                  <a:pt x="163285" y="1981200"/>
                  <a:pt x="326571" y="1937657"/>
                  <a:pt x="446314" y="1665514"/>
                </a:cubicBezTo>
                <a:cubicBezTo>
                  <a:pt x="566057" y="1393371"/>
                  <a:pt x="642257" y="669472"/>
                  <a:pt x="718457" y="391886"/>
                </a:cubicBezTo>
                <a:cubicBezTo>
                  <a:pt x="794657" y="114300"/>
                  <a:pt x="849085" y="57150"/>
                  <a:pt x="903514" y="0"/>
                </a:cubicBezTo>
              </a:path>
            </a:pathLst>
          </a:cu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465BF6A-A504-3EE0-B90D-14C3997FDBC8}"/>
              </a:ext>
            </a:extLst>
          </p:cNvPr>
          <p:cNvSpPr/>
          <p:nvPr/>
        </p:nvSpPr>
        <p:spPr>
          <a:xfrm>
            <a:off x="6923315" y="1817914"/>
            <a:ext cx="849086" cy="2090057"/>
          </a:xfrm>
          <a:custGeom>
            <a:avLst/>
            <a:gdLst>
              <a:gd name="connsiteX0" fmla="*/ 653143 w 653143"/>
              <a:gd name="connsiteY0" fmla="*/ 61237 h 1443722"/>
              <a:gd name="connsiteX1" fmla="*/ 489858 w 653143"/>
              <a:gd name="connsiteY1" fmla="*/ 126551 h 1443722"/>
              <a:gd name="connsiteX2" fmla="*/ 206829 w 653143"/>
              <a:gd name="connsiteY2" fmla="*/ 1193351 h 1443722"/>
              <a:gd name="connsiteX3" fmla="*/ 0 w 653143"/>
              <a:gd name="connsiteY3" fmla="*/ 1443722 h 144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143" h="1443722">
                <a:moveTo>
                  <a:pt x="653143" y="61237"/>
                </a:moveTo>
                <a:cubicBezTo>
                  <a:pt x="608693" y="-449"/>
                  <a:pt x="564244" y="-62135"/>
                  <a:pt x="489858" y="126551"/>
                </a:cubicBezTo>
                <a:cubicBezTo>
                  <a:pt x="415472" y="315237"/>
                  <a:pt x="288472" y="973823"/>
                  <a:pt x="206829" y="1193351"/>
                </a:cubicBezTo>
                <a:cubicBezTo>
                  <a:pt x="125186" y="1412879"/>
                  <a:pt x="62593" y="1428300"/>
                  <a:pt x="0" y="1443722"/>
                </a:cubicBezTo>
              </a:path>
            </a:pathLst>
          </a:cu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BB0206F-3A67-E844-B86F-08A50757A385}"/>
              </a:ext>
            </a:extLst>
          </p:cNvPr>
          <p:cNvSpPr/>
          <p:nvPr/>
        </p:nvSpPr>
        <p:spPr>
          <a:xfrm>
            <a:off x="6302829" y="4571844"/>
            <a:ext cx="1502228" cy="840625"/>
          </a:xfrm>
          <a:custGeom>
            <a:avLst/>
            <a:gdLst>
              <a:gd name="connsiteX0" fmla="*/ 0 w 1502228"/>
              <a:gd name="connsiteY0" fmla="*/ 156 h 840625"/>
              <a:gd name="connsiteX1" fmla="*/ 631371 w 1502228"/>
              <a:gd name="connsiteY1" fmla="*/ 119899 h 840625"/>
              <a:gd name="connsiteX2" fmla="*/ 990600 w 1502228"/>
              <a:gd name="connsiteY2" fmla="*/ 729499 h 840625"/>
              <a:gd name="connsiteX3" fmla="*/ 1502228 w 1502228"/>
              <a:gd name="connsiteY3" fmla="*/ 838356 h 84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2228" h="840625">
                <a:moveTo>
                  <a:pt x="0" y="156"/>
                </a:moveTo>
                <a:cubicBezTo>
                  <a:pt x="233135" y="-751"/>
                  <a:pt x="466271" y="-1658"/>
                  <a:pt x="631371" y="119899"/>
                </a:cubicBezTo>
                <a:cubicBezTo>
                  <a:pt x="796471" y="241456"/>
                  <a:pt x="845457" y="609756"/>
                  <a:pt x="990600" y="729499"/>
                </a:cubicBezTo>
                <a:cubicBezTo>
                  <a:pt x="1135743" y="849242"/>
                  <a:pt x="1318985" y="843799"/>
                  <a:pt x="1502228" y="838356"/>
                </a:cubicBezTo>
              </a:path>
            </a:pathLst>
          </a:cu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963210-13A3-B82A-D779-0C89683A3A01}"/>
              </a:ext>
            </a:extLst>
          </p:cNvPr>
          <p:cNvSpPr/>
          <p:nvPr/>
        </p:nvSpPr>
        <p:spPr>
          <a:xfrm>
            <a:off x="6672943" y="3701143"/>
            <a:ext cx="1132114" cy="1711326"/>
          </a:xfrm>
          <a:custGeom>
            <a:avLst/>
            <a:gdLst>
              <a:gd name="connsiteX0" fmla="*/ 0 w 1143000"/>
              <a:gd name="connsiteY0" fmla="*/ 1534886 h 1638815"/>
              <a:gd name="connsiteX1" fmla="*/ 304800 w 1143000"/>
              <a:gd name="connsiteY1" fmla="*/ 1513114 h 1638815"/>
              <a:gd name="connsiteX2" fmla="*/ 772886 w 1143000"/>
              <a:gd name="connsiteY2" fmla="*/ 283028 h 1638815"/>
              <a:gd name="connsiteX3" fmla="*/ 1143000 w 1143000"/>
              <a:gd name="connsiteY3" fmla="*/ 0 h 163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" h="1638815">
                <a:moveTo>
                  <a:pt x="0" y="1534886"/>
                </a:moveTo>
                <a:cubicBezTo>
                  <a:pt x="87993" y="1628321"/>
                  <a:pt x="175986" y="1721757"/>
                  <a:pt x="304800" y="1513114"/>
                </a:cubicBezTo>
                <a:cubicBezTo>
                  <a:pt x="433614" y="1304471"/>
                  <a:pt x="633186" y="535214"/>
                  <a:pt x="772886" y="283028"/>
                </a:cubicBezTo>
                <a:cubicBezTo>
                  <a:pt x="912586" y="30842"/>
                  <a:pt x="1027793" y="15421"/>
                  <a:pt x="1143000" y="0"/>
                </a:cubicBezTo>
              </a:path>
            </a:pathLst>
          </a:cu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/>
          <p:cNvSpPr/>
          <p:nvPr/>
        </p:nvSpPr>
        <p:spPr>
          <a:xfrm>
            <a:off x="0" y="5923743"/>
            <a:ext cx="12192000" cy="934257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8" grpId="0" animBg="1"/>
      <p:bldP spid="29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9D67C1-D17D-D536-D4A5-2E381B3C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699" y="683714"/>
            <a:ext cx="7864522" cy="518967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6BACD7A-99CF-322C-75B2-54969F0F689A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“Answers” to show 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88AA03D-6F21-0579-3F46-FA0E5BB06195}"/>
              </a:ext>
            </a:extLst>
          </p:cNvPr>
          <p:cNvSpPr/>
          <p:nvPr/>
        </p:nvSpPr>
        <p:spPr>
          <a:xfrm>
            <a:off x="934501" y="683714"/>
            <a:ext cx="1371198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A6D0A8-57CB-B171-B474-F5867712E00A}"/>
              </a:ext>
            </a:extLst>
          </p:cNvPr>
          <p:cNvSpPr txBox="1"/>
          <p:nvPr/>
        </p:nvSpPr>
        <p:spPr>
          <a:xfrm>
            <a:off x="838200" y="190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"/>
              </a:rPr>
              <a:t>Activity Book (p.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36) </a:t>
            </a:r>
            <a:endParaRPr lang="en-SG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347FB30-43C8-C86E-CE0B-B295D36D8867}"/>
              </a:ext>
            </a:extLst>
          </p:cNvPr>
          <p:cNvSpPr/>
          <p:nvPr/>
        </p:nvSpPr>
        <p:spPr>
          <a:xfrm>
            <a:off x="5656520" y="5092996"/>
            <a:ext cx="350875" cy="297711"/>
          </a:xfrm>
          <a:prstGeom prst="roundRect">
            <a:avLst/>
          </a:pr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66362C-A44F-0E44-73DF-600E777F09B3}"/>
              </a:ext>
            </a:extLst>
          </p:cNvPr>
          <p:cNvSpPr/>
          <p:nvPr/>
        </p:nvSpPr>
        <p:spPr>
          <a:xfrm>
            <a:off x="9239331" y="2888363"/>
            <a:ext cx="350875" cy="297711"/>
          </a:xfrm>
          <a:prstGeom prst="roundRect">
            <a:avLst/>
          </a:pr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E1982E-44FD-4D42-AC66-BDBF246C9C99}"/>
              </a:ext>
            </a:extLst>
          </p:cNvPr>
          <p:cNvSpPr/>
          <p:nvPr/>
        </p:nvSpPr>
        <p:spPr>
          <a:xfrm>
            <a:off x="9568940" y="5092996"/>
            <a:ext cx="350875" cy="297711"/>
          </a:xfrm>
          <a:prstGeom prst="roundRect">
            <a:avLst/>
          </a:prstGeom>
          <a:noFill/>
          <a:ln w="28575">
            <a:solidFill>
              <a:srgbClr val="ED1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/>
          <p:cNvSpPr/>
          <p:nvPr/>
        </p:nvSpPr>
        <p:spPr>
          <a:xfrm>
            <a:off x="0" y="5923743"/>
            <a:ext cx="12192000" cy="934257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CAD467A-8496-180F-0ABC-D51B70932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15296" r="4568" b="9311"/>
          <a:stretch/>
        </p:blipFill>
        <p:spPr>
          <a:xfrm>
            <a:off x="-77591" y="584278"/>
            <a:ext cx="6481823" cy="55369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3F6E1C-7FD6-1A7C-B67C-975EF81281E5}"/>
              </a:ext>
            </a:extLst>
          </p:cNvPr>
          <p:cNvSpPr txBox="1"/>
          <p:nvPr/>
        </p:nvSpPr>
        <p:spPr>
          <a:xfrm>
            <a:off x="6192456" y="1231823"/>
            <a:ext cx="5767859" cy="415498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INSTRUCTIONS</a:t>
            </a:r>
          </a:p>
          <a:p>
            <a:pPr marL="457200" indent="-457200" algn="just" fontAlgn="base">
              <a:buClr>
                <a:srgbClr val="08726F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Sit in small groups (depending on the class size)</a:t>
            </a:r>
          </a:p>
          <a:p>
            <a:pPr marL="457200" indent="-457200" fontAlgn="base">
              <a:buClr>
                <a:srgbClr val="08726F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Discuss in your groups about your ideal school by answering the following questions:</a:t>
            </a:r>
          </a:p>
          <a:p>
            <a:pPr marL="914400" lvl="1" indent="-457200" fontAlgn="base">
              <a:buClr>
                <a:srgbClr val="FF0000"/>
              </a:buClr>
              <a:buAutoNum type="arabicPeriod"/>
              <a:defRPr/>
            </a:pPr>
            <a:r>
              <a:rPr lang="en-US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 it a big or a small school?</a:t>
            </a:r>
          </a:p>
          <a:p>
            <a:pPr marL="914400" lvl="1" indent="-457200" fontAlgn="base">
              <a:buClr>
                <a:srgbClr val="FF0000"/>
              </a:buClr>
              <a:buAutoNum type="arabicPeriod"/>
              <a:defRPr/>
            </a:pPr>
            <a:r>
              <a:rPr lang="en-US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many classrooms are there?</a:t>
            </a:r>
          </a:p>
          <a:p>
            <a:pPr marL="914400" lvl="1" indent="-457200" fontAlgn="base">
              <a:buClr>
                <a:srgbClr val="FF0000"/>
              </a:buClr>
              <a:buAutoNum type="arabicPeriod"/>
              <a:defRPr/>
            </a:pPr>
            <a:r>
              <a:rPr lang="en-US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What facilities does it has? </a:t>
            </a:r>
            <a:br>
              <a:rPr lang="en-US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(library, playground, canteen, garden, gymnasium, swimming pool, toilet?)</a:t>
            </a:r>
          </a:p>
          <a:p>
            <a:pPr marL="914400" lvl="1" indent="-457200" fontAlgn="base">
              <a:buClr>
                <a:srgbClr val="FF0000"/>
              </a:buClr>
              <a:buAutoNum type="arabicPeriod"/>
              <a:defRPr/>
            </a:pPr>
            <a:r>
              <a:rPr lang="en-US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big or small are the facilities?</a:t>
            </a:r>
          </a:p>
          <a:p>
            <a:pPr marL="914400" lvl="1" indent="-457200" fontAlgn="base">
              <a:buClr>
                <a:srgbClr val="FF0000"/>
              </a:buClr>
              <a:buAutoNum type="arabicPeriod"/>
              <a:defRPr/>
            </a:pPr>
            <a:r>
              <a:rPr lang="en-US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Where are you and your friends at school?</a:t>
            </a:r>
          </a:p>
          <a:p>
            <a:pPr marL="457200" lvl="0" indent="-457200" fontAlgn="base">
              <a:buClr>
                <a:srgbClr val="08726F"/>
              </a:buClr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Make sentences about your ideal school and choose a leader to read them aloud to the class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672956-6DB7-67FF-BAD9-9809BB3D3E69}"/>
              </a:ext>
            </a:extLst>
          </p:cNvPr>
          <p:cNvSpPr txBox="1"/>
          <p:nvPr/>
        </p:nvSpPr>
        <p:spPr>
          <a:xfrm>
            <a:off x="1139354" y="1968112"/>
            <a:ext cx="3836157" cy="537328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uLnTx/>
                <a:uFillTx/>
                <a:latin typeface="Nunito Black" pitchFamily="2" charset="0"/>
              </a:rPr>
              <a:t>MY IDEAL SCHOOL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0249461-CEC4-6CFF-7A84-4941C0D0E6A7}"/>
              </a:ext>
            </a:extLst>
          </p:cNvPr>
          <p:cNvSpPr/>
          <p:nvPr/>
        </p:nvSpPr>
        <p:spPr>
          <a:xfrm>
            <a:off x="446476" y="763216"/>
            <a:ext cx="1362055" cy="53732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Examples</a:t>
            </a:r>
            <a:endParaRPr kumimoji="0" lang="en-SG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E38E464-D8F1-37E2-D598-F096415E9033}"/>
              </a:ext>
            </a:extLst>
          </p:cNvPr>
          <p:cNvSpPr txBox="1"/>
          <p:nvPr/>
        </p:nvSpPr>
        <p:spPr>
          <a:xfrm>
            <a:off x="838932" y="2542121"/>
            <a:ext cx="4802923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1.</a:t>
            </a:r>
            <a:r>
              <a:rPr lang="en-US" sz="2400" dirty="0"/>
              <a:t> My ideal school is </a:t>
            </a:r>
            <a:r>
              <a:rPr lang="en-US" sz="2400" u="sng" dirty="0">
                <a:solidFill>
                  <a:srgbClr val="FF0000"/>
                </a:solidFill>
              </a:rPr>
              <a:t>a big school</a:t>
            </a:r>
            <a:r>
              <a:rPr lang="en-US" sz="2400" dirty="0"/>
              <a:t>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2.</a:t>
            </a:r>
            <a:r>
              <a:rPr lang="en-US" sz="2400" dirty="0"/>
              <a:t> There are </a:t>
            </a:r>
            <a:r>
              <a:rPr lang="en-US" sz="2400" u="sng" dirty="0">
                <a:solidFill>
                  <a:srgbClr val="FF0000"/>
                </a:solidFill>
              </a:rPr>
              <a:t>20 classrooms</a:t>
            </a:r>
            <a:r>
              <a:rPr lang="en-US" sz="2400" dirty="0"/>
              <a:t>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3+4.</a:t>
            </a:r>
            <a:r>
              <a:rPr lang="en-US" sz="2400" dirty="0"/>
              <a:t> There is </a:t>
            </a:r>
            <a:r>
              <a:rPr lang="en-US" sz="2400" u="sng" dirty="0">
                <a:solidFill>
                  <a:srgbClr val="FF0000"/>
                </a:solidFill>
              </a:rPr>
              <a:t>a library</a:t>
            </a:r>
            <a:r>
              <a:rPr lang="en-US" sz="2400" dirty="0"/>
              <a:t>. It’s </a:t>
            </a:r>
            <a:r>
              <a:rPr lang="en-US" sz="2400" u="sng" dirty="0">
                <a:solidFill>
                  <a:srgbClr val="FF0000"/>
                </a:solidFill>
              </a:rPr>
              <a:t>small</a:t>
            </a:r>
            <a:r>
              <a:rPr lang="en-US" sz="2400" dirty="0"/>
              <a:t>.</a:t>
            </a:r>
          </a:p>
          <a:p>
            <a:r>
              <a:rPr lang="en-US" sz="2400" dirty="0"/>
              <a:t>There is </a:t>
            </a:r>
            <a:r>
              <a:rPr lang="en-US" sz="2400" u="sng" dirty="0">
                <a:solidFill>
                  <a:srgbClr val="FF0000"/>
                </a:solidFill>
              </a:rPr>
              <a:t>a playground</a:t>
            </a:r>
            <a:r>
              <a:rPr lang="en-US" sz="2400" dirty="0"/>
              <a:t>. It’s </a:t>
            </a:r>
            <a:r>
              <a:rPr lang="en-US" sz="2400" u="sng" dirty="0">
                <a:solidFill>
                  <a:srgbClr val="FF0000"/>
                </a:solidFill>
              </a:rPr>
              <a:t>big</a:t>
            </a:r>
            <a:r>
              <a:rPr lang="en-US" sz="2400" dirty="0"/>
              <a:t>.</a:t>
            </a:r>
          </a:p>
          <a:p>
            <a:r>
              <a:rPr lang="en-US" sz="2400" dirty="0"/>
              <a:t>There is </a:t>
            </a:r>
            <a:r>
              <a:rPr lang="en-US" sz="2400" u="sng" dirty="0">
                <a:solidFill>
                  <a:srgbClr val="FF0000"/>
                </a:solidFill>
              </a:rPr>
              <a:t>a canteen</a:t>
            </a:r>
            <a:r>
              <a:rPr lang="en-US" sz="2400" dirty="0"/>
              <a:t>. It’s </a:t>
            </a:r>
            <a:r>
              <a:rPr lang="en-US" sz="2400" u="sng" dirty="0">
                <a:solidFill>
                  <a:srgbClr val="FF0000"/>
                </a:solidFill>
              </a:rPr>
              <a:t>small</a:t>
            </a:r>
            <a:r>
              <a:rPr lang="en-US" sz="2400" dirty="0"/>
              <a:t>.</a:t>
            </a:r>
          </a:p>
          <a:p>
            <a:r>
              <a:rPr lang="en-US" sz="2400" dirty="0"/>
              <a:t>There are </a:t>
            </a:r>
            <a:r>
              <a:rPr lang="en-US" sz="2400" u="sng" dirty="0">
                <a:solidFill>
                  <a:srgbClr val="FF0000"/>
                </a:solidFill>
              </a:rPr>
              <a:t>8 toilets</a:t>
            </a:r>
            <a:r>
              <a:rPr lang="en-US" sz="2400" dirty="0"/>
              <a:t>. They are </a:t>
            </a:r>
            <a:r>
              <a:rPr lang="en-US" sz="2400" u="sng" dirty="0">
                <a:solidFill>
                  <a:srgbClr val="FF0000"/>
                </a:solidFill>
              </a:rPr>
              <a:t>big</a:t>
            </a:r>
            <a:r>
              <a:rPr lang="en-US" sz="2400" dirty="0"/>
              <a:t>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5. </a:t>
            </a:r>
            <a:r>
              <a:rPr lang="en-US" sz="2400" dirty="0"/>
              <a:t>My friends and I are </a:t>
            </a:r>
            <a:r>
              <a:rPr lang="en-US" sz="2400" u="sng" dirty="0">
                <a:solidFill>
                  <a:srgbClr val="FF0000"/>
                </a:solidFill>
              </a:rPr>
              <a:t>in the library</a:t>
            </a:r>
            <a:r>
              <a:rPr lang="en-US" sz="2400" dirty="0"/>
              <a:t>.</a:t>
            </a:r>
            <a:endParaRPr lang="en-SG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D75F56-4A4B-74FA-0FF1-D59588F4FB7B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“Examples” to show the examples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923743"/>
            <a:ext cx="12192000" cy="934257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37" grpId="0" animBg="1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02549CB-ECE2-088B-5378-742331C2695B}"/>
              </a:ext>
            </a:extLst>
          </p:cNvPr>
          <p:cNvSpPr/>
          <p:nvPr/>
        </p:nvSpPr>
        <p:spPr>
          <a:xfrm>
            <a:off x="2581518" y="3442182"/>
            <a:ext cx="3070746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6" descr="Free Vector | Children reading books in library | Kids reading books, Kids  reading, Vector free">
            <a:extLst>
              <a:ext uri="{FF2B5EF4-FFF2-40B4-BE49-F238E27FC236}">
                <a16:creationId xmlns:a16="http://schemas.microsoft.com/office/drawing/2014/main" id="{48C455CB-A21F-D341-A04D-FA9C1BD15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43" y="3650089"/>
            <a:ext cx="2655296" cy="161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C64FCA-1A75-E43D-A92F-019989ECAAB7}"/>
              </a:ext>
            </a:extLst>
          </p:cNvPr>
          <p:cNvSpPr/>
          <p:nvPr/>
        </p:nvSpPr>
        <p:spPr>
          <a:xfrm>
            <a:off x="6425160" y="3344072"/>
            <a:ext cx="3070743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21964E-F345-5183-7C42-B59E5B8B9BEE}"/>
              </a:ext>
            </a:extLst>
          </p:cNvPr>
          <p:cNvGrpSpPr/>
          <p:nvPr/>
        </p:nvGrpSpPr>
        <p:grpSpPr>
          <a:xfrm>
            <a:off x="6712978" y="3479851"/>
            <a:ext cx="2516372" cy="1757692"/>
            <a:chOff x="6927519" y="1520456"/>
            <a:chExt cx="4818005" cy="3603466"/>
          </a:xfrm>
        </p:grpSpPr>
        <p:pic>
          <p:nvPicPr>
            <p:cNvPr id="16" name="Picture 4" descr="Unspoken Norms (Levi x Reader) ✔️ - Chp 2 ~ First Friend? | Anime  background, Episode backgrounds, Anime places">
              <a:extLst>
                <a:ext uri="{FF2B5EF4-FFF2-40B4-BE49-F238E27FC236}">
                  <a16:creationId xmlns:a16="http://schemas.microsoft.com/office/drawing/2014/main" id="{0BBA7B2B-5E93-7250-E4BD-75DBA5050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519" y="1520456"/>
              <a:ext cx="4818005" cy="3603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3E8A8F-D47B-FD9A-F81F-433E63FF4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579" y="3429000"/>
              <a:ext cx="3131467" cy="1673478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60FC95D-0E24-C55A-3D6E-BDE83940A7D9}"/>
              </a:ext>
            </a:extLst>
          </p:cNvPr>
          <p:cNvSpPr/>
          <p:nvPr/>
        </p:nvSpPr>
        <p:spPr>
          <a:xfrm>
            <a:off x="2073129" y="685388"/>
            <a:ext cx="2253832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089214D-6F56-38B5-748F-861911324DA9}"/>
              </a:ext>
            </a:extLst>
          </p:cNvPr>
          <p:cNvSpPr/>
          <p:nvPr/>
        </p:nvSpPr>
        <p:spPr>
          <a:xfrm>
            <a:off x="4933465" y="685388"/>
            <a:ext cx="2253832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CEDBEF9-17D7-BFED-7B28-4C9F3A89990C}"/>
              </a:ext>
            </a:extLst>
          </p:cNvPr>
          <p:cNvSpPr/>
          <p:nvPr/>
        </p:nvSpPr>
        <p:spPr>
          <a:xfrm>
            <a:off x="7793934" y="685388"/>
            <a:ext cx="2253832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2" name="Picture 4" descr="Cheerful teacher teaching in classroom Clipart Image">
            <a:extLst>
              <a:ext uri="{FF2B5EF4-FFF2-40B4-BE49-F238E27FC236}">
                <a16:creationId xmlns:a16="http://schemas.microsoft.com/office/drawing/2014/main" id="{FC86FC25-951C-29ED-349A-4E10B88EA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744" y="829341"/>
            <a:ext cx="1712610" cy="171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31F22D-0EE6-C296-0B77-086024E98C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79" b="96914" l="3837" r="95545">
                        <a14:foregroundMark x1="7178" y1="53086" x2="7550" y2="54527"/>
                        <a14:foregroundMark x1="3837" y1="61111" x2="3837" y2="61111"/>
                        <a14:foregroundMark x1="6807" y1="59053" x2="8540" y2="60905"/>
                        <a14:foregroundMark x1="5941" y1="60905" x2="8540" y2="61728"/>
                        <a14:foregroundMark x1="8663" y1="90329" x2="12871" y2="90947"/>
                        <a14:foregroundMark x1="6559" y1="95062" x2="12624" y2="96914"/>
                        <a14:foregroundMark x1="95173" y1="94033" x2="95173" y2="94033"/>
                        <a14:foregroundMark x1="95545" y1="52881" x2="95545" y2="52881"/>
                        <a14:foregroundMark x1="52351" y1="6379" x2="52351" y2="6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8411" y="982688"/>
            <a:ext cx="2123267" cy="12771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C27A29-D032-6961-30A3-8CA6556F4F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449"/>
          <a:stretch/>
        </p:blipFill>
        <p:spPr>
          <a:xfrm>
            <a:off x="5008649" y="939799"/>
            <a:ext cx="2126491" cy="160215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F4C8BC4-FB6D-ABEC-DB71-590A580FAFED}"/>
              </a:ext>
            </a:extLst>
          </p:cNvPr>
          <p:cNvSpPr txBox="1"/>
          <p:nvPr/>
        </p:nvSpPr>
        <p:spPr>
          <a:xfrm>
            <a:off x="3354414" y="5153553"/>
            <a:ext cx="1393949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li</a:t>
            </a:r>
            <a:r>
              <a:rPr lang="en-US" sz="3200" b="1" dirty="0">
                <a:solidFill>
                  <a:srgbClr val="467DAF"/>
                </a:solidFill>
              </a:rPr>
              <a:t>brary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68179E-CAD1-2BEE-BFA1-BEC8456383E6}"/>
              </a:ext>
            </a:extLst>
          </p:cNvPr>
          <p:cNvSpPr txBox="1"/>
          <p:nvPr/>
        </p:nvSpPr>
        <p:spPr>
          <a:xfrm>
            <a:off x="7652269" y="5153553"/>
            <a:ext cx="862951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hall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DE06D-9E12-9F6C-16FD-58A2D85AB08A}"/>
              </a:ext>
            </a:extLst>
          </p:cNvPr>
          <p:cNvSpPr txBox="1"/>
          <p:nvPr/>
        </p:nvSpPr>
        <p:spPr>
          <a:xfrm>
            <a:off x="2451363" y="2467786"/>
            <a:ext cx="1344751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school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4AC171-9FD0-516C-75D4-8849E43642CA}"/>
              </a:ext>
            </a:extLst>
          </p:cNvPr>
          <p:cNvSpPr txBox="1"/>
          <p:nvPr/>
        </p:nvSpPr>
        <p:spPr>
          <a:xfrm>
            <a:off x="4886994" y="2428579"/>
            <a:ext cx="2165677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play</a:t>
            </a:r>
            <a:r>
              <a:rPr lang="en-US" sz="3200" b="1" dirty="0">
                <a:solidFill>
                  <a:srgbClr val="467DAF"/>
                </a:solidFill>
              </a:rPr>
              <a:t>ground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F009D6-AF8B-0AA8-3635-11491FCA3CF4}"/>
              </a:ext>
            </a:extLst>
          </p:cNvPr>
          <p:cNvSpPr txBox="1"/>
          <p:nvPr/>
        </p:nvSpPr>
        <p:spPr>
          <a:xfrm>
            <a:off x="7941798" y="2467786"/>
            <a:ext cx="1958103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class</a:t>
            </a:r>
            <a:r>
              <a:rPr lang="en-US" sz="3200" b="1" dirty="0">
                <a:solidFill>
                  <a:srgbClr val="467DAF"/>
                </a:solidFill>
              </a:rPr>
              <a:t>room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5923743"/>
            <a:ext cx="12192000" cy="934257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5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891293" y="566252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7547181" y="67200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3: Lesson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843216" y="1161252"/>
            <a:ext cx="294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7E8EC9-15A0-B235-D488-2D54BA75C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25" y="539425"/>
            <a:ext cx="5099918" cy="5356518"/>
          </a:xfrm>
          <a:prstGeom prst="rect">
            <a:avLst/>
          </a:prstGeom>
          <a:ln>
            <a:solidFill>
              <a:srgbClr val="D96EAB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EE0A4-3A29-EFDB-8815-E204B69C2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517" y="1684472"/>
            <a:ext cx="2840033" cy="2063298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16" y="3475408"/>
            <a:ext cx="2581877" cy="25818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923743"/>
            <a:ext cx="12192000" cy="934257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498" y="326499"/>
            <a:ext cx="792244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Freeze Dance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students stand up.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Listen to the song.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pic>
        <p:nvPicPr>
          <p:cNvPr id="4" name="Freeze Dance - The Kiboomers - Party Freeze Dance - Toddler Dance Party - Freeze Game">
            <a:hlinkClick r:id="" action="ppaction://media"/>
            <a:extLst>
              <a:ext uri="{FF2B5EF4-FFF2-40B4-BE49-F238E27FC236}">
                <a16:creationId xmlns:a16="http://schemas.microsoft.com/office/drawing/2014/main" id="{66F3103C-BC9D-DED3-03C6-AD9081698F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9441" y="1259840"/>
            <a:ext cx="8236373" cy="46329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923743"/>
            <a:ext cx="12192000" cy="934257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712686-CD86-5FD6-A987-607E0F1BA058}"/>
              </a:ext>
            </a:extLst>
          </p:cNvPr>
          <p:cNvSpPr txBox="1"/>
          <p:nvPr/>
        </p:nvSpPr>
        <p:spPr>
          <a:xfrm>
            <a:off x="1535014" y="4708230"/>
            <a:ext cx="128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school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A8DA09-BA27-5087-9E9E-DEF518FCA26F}"/>
              </a:ext>
            </a:extLst>
          </p:cNvPr>
          <p:cNvSpPr txBox="1"/>
          <p:nvPr/>
        </p:nvSpPr>
        <p:spPr>
          <a:xfrm>
            <a:off x="5601369" y="4708230"/>
            <a:ext cx="2104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play</a:t>
            </a:r>
            <a:r>
              <a:rPr lang="en-US" sz="3200" b="1" dirty="0">
                <a:solidFill>
                  <a:srgbClr val="467DAF"/>
                </a:solidFill>
                <a:latin typeface="Calibri" panose="020F0502020204030204"/>
              </a:rPr>
              <a:t>ground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67DA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4" descr="Cheerful teacher teaching in classroom Clipart Image">
            <a:extLst>
              <a:ext uri="{FF2B5EF4-FFF2-40B4-BE49-F238E27FC236}">
                <a16:creationId xmlns:a16="http://schemas.microsoft.com/office/drawing/2014/main" id="{B8E66D48-BFFD-B637-B1E9-1799213A3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50" y="1564995"/>
            <a:ext cx="2955851" cy="29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634E00-ED11-1812-1F68-79AA572B8F4E}"/>
              </a:ext>
            </a:extLst>
          </p:cNvPr>
          <p:cNvSpPr txBox="1"/>
          <p:nvPr/>
        </p:nvSpPr>
        <p:spPr>
          <a:xfrm>
            <a:off x="9685219" y="4708230"/>
            <a:ext cx="190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class</a:t>
            </a:r>
            <a:r>
              <a:rPr lang="en-US" sz="3200" b="1" dirty="0">
                <a:solidFill>
                  <a:srgbClr val="467DAF"/>
                </a:solidFill>
                <a:latin typeface="Calibri" panose="020F0502020204030204"/>
              </a:rPr>
              <a:t>room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67DA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school">
            <a:hlinkClick r:id="" action="ppaction://media"/>
            <a:extLst>
              <a:ext uri="{FF2B5EF4-FFF2-40B4-BE49-F238E27FC236}">
                <a16:creationId xmlns:a16="http://schemas.microsoft.com/office/drawing/2014/main" id="{F05AC8F8-25C9-19EC-11B1-C9BDF8750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2887" y="4756935"/>
            <a:ext cx="487363" cy="487363"/>
          </a:xfrm>
          <a:prstGeom prst="rect">
            <a:avLst/>
          </a:prstGeom>
        </p:spPr>
      </p:pic>
      <p:pic>
        <p:nvPicPr>
          <p:cNvPr id="10" name="playground">
            <a:hlinkClick r:id="" action="ppaction://media"/>
            <a:extLst>
              <a:ext uri="{FF2B5EF4-FFF2-40B4-BE49-F238E27FC236}">
                <a16:creationId xmlns:a16="http://schemas.microsoft.com/office/drawing/2014/main" id="{D8678F31-6EB0-00D8-2819-FFCA77DD6C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04815" y="4756935"/>
            <a:ext cx="487363" cy="487363"/>
          </a:xfrm>
          <a:prstGeom prst="rect">
            <a:avLst/>
          </a:prstGeom>
        </p:spPr>
      </p:pic>
      <p:pic>
        <p:nvPicPr>
          <p:cNvPr id="12" name="classroom">
            <a:hlinkClick r:id="" action="ppaction://media"/>
            <a:extLst>
              <a:ext uri="{FF2B5EF4-FFF2-40B4-BE49-F238E27FC236}">
                <a16:creationId xmlns:a16="http://schemas.microsoft.com/office/drawing/2014/main" id="{3E93070E-032D-DAAA-E849-F355D9209D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5560" y="4756934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167854-DAB0-100A-6E56-491BBB4F81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9" b="96914" l="3837" r="95545">
                        <a14:foregroundMark x1="7178" y1="53086" x2="7550" y2="54527"/>
                        <a14:foregroundMark x1="3837" y1="61111" x2="3837" y2="61111"/>
                        <a14:foregroundMark x1="6807" y1="59053" x2="8540" y2="60905"/>
                        <a14:foregroundMark x1="5941" y1="60905" x2="8540" y2="61728"/>
                        <a14:foregroundMark x1="8663" y1="90329" x2="12871" y2="90947"/>
                        <a14:foregroundMark x1="6559" y1="95062" x2="12624" y2="96914"/>
                        <a14:foregroundMark x1="95173" y1="94033" x2="95173" y2="94033"/>
                        <a14:foregroundMark x1="95545" y1="52881" x2="95545" y2="52881"/>
                        <a14:foregroundMark x1="52351" y1="6379" x2="52351" y2="6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43" y="1664674"/>
            <a:ext cx="4417087" cy="2656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E8F6BA-2E87-93BD-EC2C-EE7962BFD6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8981" y="1646333"/>
            <a:ext cx="3468191" cy="27931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923743"/>
            <a:ext cx="12192000" cy="934257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Free Vector | Children reading books in library | Kids reading books, Kids  reading, Vector free">
            <a:extLst>
              <a:ext uri="{FF2B5EF4-FFF2-40B4-BE49-F238E27FC236}">
                <a16:creationId xmlns:a16="http://schemas.microsoft.com/office/drawing/2014/main" id="{A67EC572-2982-E7B6-F693-01306BE54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76" y="1560778"/>
            <a:ext cx="5883204" cy="34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C3AE4F-16CE-4090-B8AC-61A7AFDEF207}"/>
              </a:ext>
            </a:extLst>
          </p:cNvPr>
          <p:cNvSpPr txBox="1"/>
          <p:nvPr/>
        </p:nvSpPr>
        <p:spPr>
          <a:xfrm>
            <a:off x="2784451" y="4992313"/>
            <a:ext cx="1286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C00000"/>
                </a:solidFill>
              </a:rPr>
              <a:t>li</a:t>
            </a:r>
            <a:r>
              <a:rPr lang="en-US" sz="3200" b="1" dirty="0">
                <a:solidFill>
                  <a:srgbClr val="467DAF"/>
                </a:solidFill>
              </a:rPr>
              <a:t>brary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7572D1-486D-5A89-1E09-3ECFC92C7A5C}"/>
              </a:ext>
            </a:extLst>
          </p:cNvPr>
          <p:cNvSpPr txBox="1"/>
          <p:nvPr/>
        </p:nvSpPr>
        <p:spPr>
          <a:xfrm>
            <a:off x="8932403" y="5001975"/>
            <a:ext cx="808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hall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ibrary">
            <a:hlinkClick r:id="" action="ppaction://media"/>
            <a:extLst>
              <a:ext uri="{FF2B5EF4-FFF2-40B4-BE49-F238E27FC236}">
                <a16:creationId xmlns:a16="http://schemas.microsoft.com/office/drawing/2014/main" id="{2D9D77EB-3B99-B85A-6FD9-18D3C3EE9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19497" y="5041018"/>
            <a:ext cx="487363" cy="487363"/>
          </a:xfrm>
          <a:prstGeom prst="rect">
            <a:avLst/>
          </a:prstGeom>
        </p:spPr>
      </p:pic>
      <p:pic>
        <p:nvPicPr>
          <p:cNvPr id="5" name="hall">
            <a:hlinkClick r:id="" action="ppaction://media"/>
            <a:extLst>
              <a:ext uri="{FF2B5EF4-FFF2-40B4-BE49-F238E27FC236}">
                <a16:creationId xmlns:a16="http://schemas.microsoft.com/office/drawing/2014/main" id="{ECFD5606-DB6B-F61E-2327-8A0F4435C4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5115" y="5050680"/>
            <a:ext cx="487363" cy="4873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579DBE1-3C8C-C414-10C6-C2C2A9678C6A}"/>
              </a:ext>
            </a:extLst>
          </p:cNvPr>
          <p:cNvGrpSpPr/>
          <p:nvPr/>
        </p:nvGrpSpPr>
        <p:grpSpPr>
          <a:xfrm>
            <a:off x="7010400" y="1560778"/>
            <a:ext cx="4735124" cy="3420904"/>
            <a:chOff x="6927519" y="1520456"/>
            <a:chExt cx="4818005" cy="3603466"/>
          </a:xfrm>
        </p:grpSpPr>
        <p:pic>
          <p:nvPicPr>
            <p:cNvPr id="2" name="Picture 4" descr="Unspoken Norms (Levi x Reader) ✔️ - Chp 2 ~ First Friend? | Anime  background, Episode backgrounds, Anime places">
              <a:extLst>
                <a:ext uri="{FF2B5EF4-FFF2-40B4-BE49-F238E27FC236}">
                  <a16:creationId xmlns:a16="http://schemas.microsoft.com/office/drawing/2014/main" id="{438F1DB8-87EB-7D9A-3C04-329202D43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519" y="1520456"/>
              <a:ext cx="4818005" cy="3603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97D1B7-736B-AD15-7A08-A9171F3D0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579" y="3429000"/>
              <a:ext cx="3131467" cy="1673478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0" y="5923743"/>
            <a:ext cx="12192000" cy="934257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8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BAB17C-25BE-9107-22A9-2959C3CC7F35}"/>
              </a:ext>
            </a:extLst>
          </p:cNvPr>
          <p:cNvSpPr/>
          <p:nvPr/>
        </p:nvSpPr>
        <p:spPr>
          <a:xfrm>
            <a:off x="2581518" y="3442182"/>
            <a:ext cx="3070746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" name="Picture 6" descr="Free Vector | Children reading books in library | Kids reading books, Kids  reading, Vector free">
            <a:extLst>
              <a:ext uri="{FF2B5EF4-FFF2-40B4-BE49-F238E27FC236}">
                <a16:creationId xmlns:a16="http://schemas.microsoft.com/office/drawing/2014/main" id="{CD4E0675-949F-B284-64F7-F1066B7A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43" y="3650089"/>
            <a:ext cx="2655296" cy="161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4593C7-3C4D-3D46-A7BD-D913055B62B0}"/>
              </a:ext>
            </a:extLst>
          </p:cNvPr>
          <p:cNvSpPr/>
          <p:nvPr/>
        </p:nvSpPr>
        <p:spPr>
          <a:xfrm>
            <a:off x="6425160" y="3344072"/>
            <a:ext cx="3070743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2DB70E-4595-DAE2-5641-2B00B32D119C}"/>
              </a:ext>
            </a:extLst>
          </p:cNvPr>
          <p:cNvGrpSpPr/>
          <p:nvPr/>
        </p:nvGrpSpPr>
        <p:grpSpPr>
          <a:xfrm>
            <a:off x="6712978" y="3479851"/>
            <a:ext cx="2516372" cy="1757692"/>
            <a:chOff x="6927519" y="1520456"/>
            <a:chExt cx="4818005" cy="3603466"/>
          </a:xfrm>
        </p:grpSpPr>
        <p:pic>
          <p:nvPicPr>
            <p:cNvPr id="20" name="Picture 4" descr="Unspoken Norms (Levi x Reader) ✔️ - Chp 2 ~ First Friend? | Anime  background, Episode backgrounds, Anime places">
              <a:extLst>
                <a:ext uri="{FF2B5EF4-FFF2-40B4-BE49-F238E27FC236}">
                  <a16:creationId xmlns:a16="http://schemas.microsoft.com/office/drawing/2014/main" id="{C1B85848-8B80-CF00-D724-BD8A572CC9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519" y="1520456"/>
              <a:ext cx="4818005" cy="3603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AFFA734-5CE6-2A1F-6CBE-9BF7D4548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579" y="3429000"/>
              <a:ext cx="3131467" cy="1673478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EC1C5E-1C52-4489-C7B2-DC9AA7C2881D}"/>
              </a:ext>
            </a:extLst>
          </p:cNvPr>
          <p:cNvSpPr/>
          <p:nvPr/>
        </p:nvSpPr>
        <p:spPr>
          <a:xfrm>
            <a:off x="2073129" y="685388"/>
            <a:ext cx="2253832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7A6EF3-D876-FB26-EA30-D9F991A57AE8}"/>
              </a:ext>
            </a:extLst>
          </p:cNvPr>
          <p:cNvSpPr/>
          <p:nvPr/>
        </p:nvSpPr>
        <p:spPr>
          <a:xfrm>
            <a:off x="4933465" y="685388"/>
            <a:ext cx="2253832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A31237-DE6B-71A0-C361-291AD0380D6D}"/>
              </a:ext>
            </a:extLst>
          </p:cNvPr>
          <p:cNvSpPr/>
          <p:nvPr/>
        </p:nvSpPr>
        <p:spPr>
          <a:xfrm>
            <a:off x="7793934" y="685388"/>
            <a:ext cx="2253832" cy="2034864"/>
          </a:xfrm>
          <a:prstGeom prst="roundRect">
            <a:avLst/>
          </a:prstGeom>
          <a:ln w="28575">
            <a:solidFill>
              <a:srgbClr val="D96EA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4" descr="Cheerful teacher teaching in classroom Clipart Image">
            <a:extLst>
              <a:ext uri="{FF2B5EF4-FFF2-40B4-BE49-F238E27FC236}">
                <a16:creationId xmlns:a16="http://schemas.microsoft.com/office/drawing/2014/main" id="{8C01B9EE-6EB8-7407-91F2-D5EAD2907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744" y="829341"/>
            <a:ext cx="1712610" cy="171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A9325E-5836-9FA4-776E-68014A0D9A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79" b="96914" l="3837" r="95545">
                        <a14:foregroundMark x1="7178" y1="53086" x2="7550" y2="54527"/>
                        <a14:foregroundMark x1="3837" y1="61111" x2="3837" y2="61111"/>
                        <a14:foregroundMark x1="6807" y1="59053" x2="8540" y2="60905"/>
                        <a14:foregroundMark x1="5941" y1="60905" x2="8540" y2="61728"/>
                        <a14:foregroundMark x1="8663" y1="90329" x2="12871" y2="90947"/>
                        <a14:foregroundMark x1="6559" y1="95062" x2="12624" y2="96914"/>
                        <a14:foregroundMark x1="95173" y1="94033" x2="95173" y2="94033"/>
                        <a14:foregroundMark x1="95545" y1="52881" x2="95545" y2="52881"/>
                        <a14:foregroundMark x1="52351" y1="6379" x2="52351" y2="6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8411" y="982688"/>
            <a:ext cx="2123267" cy="12771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9D29E2-1B12-FA36-4A80-90B057D03C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449"/>
          <a:stretch/>
        </p:blipFill>
        <p:spPr>
          <a:xfrm>
            <a:off x="5008649" y="939799"/>
            <a:ext cx="2126491" cy="1602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B58F45-9184-8D40-E464-47B20D486EC3}"/>
              </a:ext>
            </a:extLst>
          </p:cNvPr>
          <p:cNvSpPr txBox="1"/>
          <p:nvPr/>
        </p:nvSpPr>
        <p:spPr>
          <a:xfrm>
            <a:off x="3354414" y="5153553"/>
            <a:ext cx="1393949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li</a:t>
            </a:r>
            <a:r>
              <a:rPr lang="en-US" sz="3200" b="1" dirty="0">
                <a:solidFill>
                  <a:srgbClr val="467DAF"/>
                </a:solidFill>
              </a:rPr>
              <a:t>brary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6FAACB-1E39-F188-BA8F-7B5D4A82F9AC}"/>
              </a:ext>
            </a:extLst>
          </p:cNvPr>
          <p:cNvSpPr txBox="1"/>
          <p:nvPr/>
        </p:nvSpPr>
        <p:spPr>
          <a:xfrm>
            <a:off x="7652269" y="5153553"/>
            <a:ext cx="862951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hall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545EFD-B557-658A-2E63-F9EB2CD46D4C}"/>
              </a:ext>
            </a:extLst>
          </p:cNvPr>
          <p:cNvSpPr txBox="1"/>
          <p:nvPr/>
        </p:nvSpPr>
        <p:spPr>
          <a:xfrm>
            <a:off x="2522806" y="2447757"/>
            <a:ext cx="1344751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school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867309-AA4B-11FB-61D6-38DFD964C14C}"/>
              </a:ext>
            </a:extLst>
          </p:cNvPr>
          <p:cNvSpPr txBox="1"/>
          <p:nvPr/>
        </p:nvSpPr>
        <p:spPr>
          <a:xfrm>
            <a:off x="4989055" y="2447757"/>
            <a:ext cx="2165677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play</a:t>
            </a:r>
            <a:r>
              <a:rPr lang="en-US" sz="3200" b="1" dirty="0">
                <a:solidFill>
                  <a:srgbClr val="467DAF"/>
                </a:solidFill>
              </a:rPr>
              <a:t>ground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43C73-177E-E4EE-2C44-37A3430C20AA}"/>
              </a:ext>
            </a:extLst>
          </p:cNvPr>
          <p:cNvSpPr txBox="1"/>
          <p:nvPr/>
        </p:nvSpPr>
        <p:spPr>
          <a:xfrm>
            <a:off x="7941798" y="2467786"/>
            <a:ext cx="1958103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class</a:t>
            </a:r>
            <a:r>
              <a:rPr lang="en-US" sz="3200" b="1" dirty="0">
                <a:solidFill>
                  <a:srgbClr val="467DAF"/>
                </a:solidFill>
              </a:rPr>
              <a:t>room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5923743"/>
            <a:ext cx="12192000" cy="934257"/>
          </a:xfrm>
          <a:prstGeom prst="rect">
            <a:avLst/>
          </a:prstGeom>
          <a:solidFill>
            <a:srgbClr val="DF9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9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5265847" y="1767090"/>
            <a:ext cx="828402" cy="1656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39524" y="2730574"/>
            <a:ext cx="641831" cy="641831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7DCFD0-D040-4C2D-8159-096BA2907549}"/>
              </a:ext>
            </a:extLst>
          </p:cNvPr>
          <p:cNvSpPr txBox="1"/>
          <p:nvPr/>
        </p:nvSpPr>
        <p:spPr>
          <a:xfrm>
            <a:off x="2680165" y="3391787"/>
            <a:ext cx="6862253" cy="3371136"/>
          </a:xfrm>
          <a:prstGeom prst="roundRect">
            <a:avLst/>
          </a:prstGeom>
          <a:solidFill>
            <a:srgbClr val="0070C0">
              <a:alpha val="56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RULES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at the pictures.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Raise fingers 1, 2 or 3 to answer.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student says aloud the correct answer and throw the bowling ball.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1 star if the ball hits all the pins.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All students say aloud the sentence again.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Click on NEXT to continue.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0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939747" y="3042206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ED161F"/>
                </a:solidFill>
              </a:rPr>
              <a:t>2.</a:t>
            </a:r>
            <a:br>
              <a:rPr lang="en-US" sz="3600" b="1" dirty="0">
                <a:solidFill>
                  <a:srgbClr val="ED161F"/>
                </a:solidFill>
              </a:rPr>
            </a:br>
            <a:r>
              <a:rPr lang="en-US" sz="3600" b="1" dirty="0">
                <a:solidFill>
                  <a:srgbClr val="ED161F"/>
                </a:solidFill>
              </a:rPr>
              <a:t>library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114887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ED161F"/>
                </a:solidFill>
              </a:rPr>
              <a:t>1.</a:t>
            </a:r>
            <a:br>
              <a:rPr lang="en-US" sz="3600" b="1" dirty="0">
                <a:solidFill>
                  <a:srgbClr val="ED161F"/>
                </a:solidFill>
              </a:rPr>
            </a:br>
            <a:r>
              <a:rPr lang="en-US" sz="3600" b="1" dirty="0">
                <a:solidFill>
                  <a:srgbClr val="ED161F"/>
                </a:solidFill>
              </a:rPr>
              <a:t>playground</a:t>
            </a:r>
          </a:p>
        </p:txBody>
      </p:sp>
      <p:sp>
        <p:nvSpPr>
          <p:cNvPr id="73" name="CMsPham"/>
          <p:cNvSpPr/>
          <p:nvPr/>
        </p:nvSpPr>
        <p:spPr>
          <a:xfrm>
            <a:off x="7939747" y="4935534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ED161F"/>
                </a:solidFill>
              </a:rPr>
              <a:t>3.</a:t>
            </a:r>
            <a:br>
              <a:rPr lang="en-US" sz="3600" b="1" dirty="0">
                <a:solidFill>
                  <a:srgbClr val="ED161F"/>
                </a:solidFill>
              </a:rPr>
            </a:br>
            <a:r>
              <a:rPr lang="en-US" sz="3600" b="1" dirty="0">
                <a:solidFill>
                  <a:srgbClr val="ED161F"/>
                </a:solidFill>
              </a:rPr>
              <a:t>school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QMsPham">
            <a:extLst>
              <a:ext uri="{FF2B5EF4-FFF2-40B4-BE49-F238E27FC236}">
                <a16:creationId xmlns:a16="http://schemas.microsoft.com/office/drawing/2014/main" id="{54778560-6075-595C-9C00-D5E1BC7F2D3C}"/>
              </a:ext>
            </a:extLst>
          </p:cNvPr>
          <p:cNvSpPr/>
          <p:nvPr/>
        </p:nvSpPr>
        <p:spPr>
          <a:xfrm>
            <a:off x="491859" y="709042"/>
            <a:ext cx="3706080" cy="482498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01E9C7-84F0-7E22-07E6-9BF6DC2EA656}"/>
              </a:ext>
            </a:extLst>
          </p:cNvPr>
          <p:cNvSpPr txBox="1"/>
          <p:nvPr/>
        </p:nvSpPr>
        <p:spPr>
          <a:xfrm>
            <a:off x="1182476" y="4729981"/>
            <a:ext cx="2175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ED161F"/>
                </a:solidFill>
                <a:latin typeface="Calibri" panose="020F0502020204030204"/>
              </a:rPr>
              <a:t>library</a:t>
            </a:r>
            <a:endParaRPr lang="en-SG" dirty="0">
              <a:solidFill>
                <a:srgbClr val="ED161F"/>
              </a:solidFill>
            </a:endParaRPr>
          </a:p>
        </p:txBody>
      </p:sp>
      <p:pic>
        <p:nvPicPr>
          <p:cNvPr id="56" name="Picture 6" descr="Free Vector | Children reading books in library | Kids reading books, Kids  reading, Vector free">
            <a:extLst>
              <a:ext uri="{FF2B5EF4-FFF2-40B4-BE49-F238E27FC236}">
                <a16:creationId xmlns:a16="http://schemas.microsoft.com/office/drawing/2014/main" id="{9D0F6FFC-EA91-582C-9204-E7F6DFB75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03" y="1398008"/>
            <a:ext cx="3316394" cy="202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92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998504" y="123089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ED161F"/>
                </a:solidFill>
              </a:rPr>
              <a:t>1.</a:t>
            </a:r>
            <a:br>
              <a:rPr lang="en-US" sz="3600" b="1" dirty="0">
                <a:solidFill>
                  <a:srgbClr val="ED161F"/>
                </a:solidFill>
              </a:rPr>
            </a:br>
            <a:r>
              <a:rPr lang="en-US" sz="3600" b="1" dirty="0">
                <a:solidFill>
                  <a:srgbClr val="ED161F"/>
                </a:solidFill>
              </a:rPr>
              <a:t>hall</a:t>
            </a:r>
          </a:p>
        </p:txBody>
      </p:sp>
      <p:sp>
        <p:nvSpPr>
          <p:cNvPr id="72" name="BMsPham"/>
          <p:cNvSpPr/>
          <p:nvPr/>
        </p:nvSpPr>
        <p:spPr>
          <a:xfrm>
            <a:off x="7939747" y="492656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ED161F"/>
                </a:solidFill>
              </a:rPr>
              <a:t>3.</a:t>
            </a:r>
            <a:br>
              <a:rPr lang="en-US" sz="3600" b="1" dirty="0">
                <a:solidFill>
                  <a:srgbClr val="ED161F"/>
                </a:solidFill>
              </a:rPr>
            </a:br>
            <a:r>
              <a:rPr lang="en-US" sz="3600" b="1" dirty="0">
                <a:solidFill>
                  <a:srgbClr val="ED161F"/>
                </a:solidFill>
              </a:rPr>
              <a:t>school</a:t>
            </a:r>
          </a:p>
        </p:txBody>
      </p:sp>
      <p:sp>
        <p:nvSpPr>
          <p:cNvPr id="73" name="CMsPham"/>
          <p:cNvSpPr/>
          <p:nvPr/>
        </p:nvSpPr>
        <p:spPr>
          <a:xfrm>
            <a:off x="7993728" y="307872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ED161F"/>
                </a:solidFill>
              </a:rPr>
              <a:t>2.</a:t>
            </a:r>
            <a:br>
              <a:rPr lang="en-US" sz="3600" b="1" dirty="0">
                <a:solidFill>
                  <a:srgbClr val="ED161F"/>
                </a:solidFill>
              </a:rPr>
            </a:br>
            <a:r>
              <a:rPr lang="en-US" sz="3600" b="1" dirty="0">
                <a:solidFill>
                  <a:srgbClr val="ED161F"/>
                </a:solidFill>
              </a:rPr>
              <a:t>classroom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QMsPham">
            <a:extLst>
              <a:ext uri="{FF2B5EF4-FFF2-40B4-BE49-F238E27FC236}">
                <a16:creationId xmlns:a16="http://schemas.microsoft.com/office/drawing/2014/main" id="{2F283D6C-72F6-12AE-1CF8-84344B437704}"/>
              </a:ext>
            </a:extLst>
          </p:cNvPr>
          <p:cNvSpPr/>
          <p:nvPr/>
        </p:nvSpPr>
        <p:spPr>
          <a:xfrm>
            <a:off x="491859" y="709042"/>
            <a:ext cx="3706080" cy="4781957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7E541F4-17F0-82AE-9E70-D0FA47502FCC}"/>
              </a:ext>
            </a:extLst>
          </p:cNvPr>
          <p:cNvSpPr txBox="1"/>
          <p:nvPr/>
        </p:nvSpPr>
        <p:spPr>
          <a:xfrm>
            <a:off x="1875141" y="4689211"/>
            <a:ext cx="991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</a:t>
            </a:r>
            <a:endParaRPr lang="en-SG" dirty="0">
              <a:solidFill>
                <a:srgbClr val="ED161F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FDC58A-7BBB-360F-6FAD-97C9D383285A}"/>
              </a:ext>
            </a:extLst>
          </p:cNvPr>
          <p:cNvGrpSpPr/>
          <p:nvPr/>
        </p:nvGrpSpPr>
        <p:grpSpPr>
          <a:xfrm>
            <a:off x="809438" y="1250519"/>
            <a:ext cx="3122452" cy="2248038"/>
            <a:chOff x="6927519" y="1520456"/>
            <a:chExt cx="4818005" cy="3603466"/>
          </a:xfrm>
        </p:grpSpPr>
        <p:pic>
          <p:nvPicPr>
            <p:cNvPr id="56" name="Picture 4" descr="Unspoken Norms (Levi x Reader) ✔️ - Chp 2 ~ First Friend? | Anime  background, Episode backgrounds, Anime places">
              <a:extLst>
                <a:ext uri="{FF2B5EF4-FFF2-40B4-BE49-F238E27FC236}">
                  <a16:creationId xmlns:a16="http://schemas.microsoft.com/office/drawing/2014/main" id="{8C1C79D2-3CC3-E9AB-18EE-FCFF3503A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519" y="1520456"/>
              <a:ext cx="4818005" cy="3603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24FBF67-8438-04E1-402C-DEA75A9A1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579" y="3429000"/>
              <a:ext cx="3131467" cy="1673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563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994062" y="49355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ED161F"/>
                </a:solidFill>
              </a:rPr>
              <a:t>3.</a:t>
            </a:r>
            <a:br>
              <a:rPr lang="en-US" sz="3600" b="1" dirty="0">
                <a:solidFill>
                  <a:srgbClr val="ED161F"/>
                </a:solidFill>
              </a:rPr>
            </a:br>
            <a:r>
              <a:rPr lang="en-US" sz="3600" b="1" dirty="0">
                <a:solidFill>
                  <a:srgbClr val="ED161F"/>
                </a:solidFill>
              </a:rPr>
              <a:t>playground</a:t>
            </a:r>
          </a:p>
        </p:txBody>
      </p:sp>
      <p:sp>
        <p:nvSpPr>
          <p:cNvPr id="73" name="CMsPham"/>
          <p:cNvSpPr/>
          <p:nvPr/>
        </p:nvSpPr>
        <p:spPr>
          <a:xfrm>
            <a:off x="7939747" y="304766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ED161F"/>
                </a:solidFill>
              </a:rPr>
              <a:t>2.</a:t>
            </a:r>
            <a:br>
              <a:rPr lang="en-US" sz="3600" b="1" dirty="0">
                <a:solidFill>
                  <a:srgbClr val="ED161F"/>
                </a:solidFill>
              </a:rPr>
            </a:br>
            <a:r>
              <a:rPr lang="en-US" sz="3600" b="1" dirty="0">
                <a:solidFill>
                  <a:srgbClr val="ED161F"/>
                </a:solidFill>
              </a:rPr>
              <a:t>school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2" name="BMsPham"/>
          <p:cNvSpPr/>
          <p:nvPr/>
        </p:nvSpPr>
        <p:spPr>
          <a:xfrm>
            <a:off x="7939747" y="114888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ED161F"/>
                </a:solidFill>
              </a:rPr>
              <a:t>1.</a:t>
            </a:r>
            <a:br>
              <a:rPr lang="en-US" sz="3600" b="1" dirty="0">
                <a:solidFill>
                  <a:srgbClr val="ED161F"/>
                </a:solidFill>
              </a:rPr>
            </a:br>
            <a:r>
              <a:rPr lang="en-US" sz="3600" b="1" dirty="0">
                <a:solidFill>
                  <a:srgbClr val="ED161F"/>
                </a:solidFill>
              </a:rPr>
              <a:t>library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QMsPham">
            <a:extLst>
              <a:ext uri="{FF2B5EF4-FFF2-40B4-BE49-F238E27FC236}">
                <a16:creationId xmlns:a16="http://schemas.microsoft.com/office/drawing/2014/main" id="{0F590306-8CA5-5B5C-A595-0ACEFC762C58}"/>
              </a:ext>
            </a:extLst>
          </p:cNvPr>
          <p:cNvSpPr/>
          <p:nvPr/>
        </p:nvSpPr>
        <p:spPr>
          <a:xfrm>
            <a:off x="491859" y="709042"/>
            <a:ext cx="3706080" cy="4781957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F42528-0B21-D1E7-7110-B307B840E7C8}"/>
              </a:ext>
            </a:extLst>
          </p:cNvPr>
          <p:cNvSpPr txBox="1"/>
          <p:nvPr/>
        </p:nvSpPr>
        <p:spPr>
          <a:xfrm>
            <a:off x="1097575" y="4683681"/>
            <a:ext cx="2450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playground</a:t>
            </a:r>
            <a:endParaRPr lang="en-SG" dirty="0">
              <a:solidFill>
                <a:srgbClr val="ED161F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D7E1207-D76E-F059-2467-6308F5F4D0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449"/>
          <a:stretch/>
        </p:blipFill>
        <p:spPr>
          <a:xfrm>
            <a:off x="810228" y="1305366"/>
            <a:ext cx="3074161" cy="231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3" grpId="1" animBg="1"/>
      <p:bldP spid="72" grpId="0" animBg="1"/>
      <p:bldP spid="72" grpId="1" animBg="1"/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4920</TotalTime>
  <Words>600</Words>
  <Application>Microsoft Office PowerPoint</Application>
  <PresentationFormat>Widescreen</PresentationFormat>
  <Paragraphs>155</Paragraphs>
  <Slides>19</Slides>
  <Notes>15</Notes>
  <HiddenSlides>0</HiddenSlides>
  <MMClips>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Nunito Black</vt:lpstr>
      <vt:lpstr>Tahoma</vt:lpstr>
      <vt:lpstr>Office Theme</vt:lpstr>
      <vt:lpstr>1_Office Theme</vt:lpstr>
      <vt:lpstr>Bitmap Image</vt:lpstr>
      <vt:lpstr>PowerPoint Presentation</vt:lpstr>
      <vt:lpstr>Song: Freeze Dance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Admin</cp:lastModifiedBy>
  <cp:revision>1442</cp:revision>
  <dcterms:created xsi:type="dcterms:W3CDTF">2021-05-20T08:47:48Z</dcterms:created>
  <dcterms:modified xsi:type="dcterms:W3CDTF">2025-06-02T07:52:30Z</dcterms:modified>
</cp:coreProperties>
</file>