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gif" ContentType="image/gif"/>
  <Default Extension="mp4" ContentType="video/mp4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2" r:id="rId4"/>
  </p:sldMasterIdLst>
  <p:notesMasterIdLst>
    <p:notesMasterId r:id="rId7"/>
  </p:notesMasterIdLst>
  <p:handoutMasterIdLst>
    <p:handoutMasterId r:id="rId23"/>
  </p:handoutMasterIdLst>
  <p:sldIdLst>
    <p:sldId id="297" r:id="rId5"/>
    <p:sldId id="298" r:id="rId6"/>
    <p:sldId id="295" r:id="rId8"/>
    <p:sldId id="258" r:id="rId9"/>
    <p:sldId id="259" r:id="rId10"/>
    <p:sldId id="284" r:id="rId11"/>
    <p:sldId id="299" r:id="rId12"/>
    <p:sldId id="278" r:id="rId13"/>
    <p:sldId id="279" r:id="rId14"/>
    <p:sldId id="280" r:id="rId15"/>
    <p:sldId id="281" r:id="rId16"/>
    <p:sldId id="282" r:id="rId17"/>
    <p:sldId id="261" r:id="rId18"/>
    <p:sldId id="283" r:id="rId19"/>
    <p:sldId id="268" r:id="rId20"/>
    <p:sldId id="274" r:id="rId21"/>
    <p:sldId id="300" r:id="rId22"/>
  </p:sldIdLst>
  <p:sldSz cx="12192000" cy="6858000"/>
  <p:notesSz cx="6858000" cy="9144000"/>
  <p:defaultTextStyle>
    <a:defPPr>
      <a:defRPr lang="en-US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2FDB2607-1784-4EEB-B798-7EB5836EED8A}">
        <p14:showMediaCtrls xmlns:p14="http://schemas.microsoft.com/office/powerpoint/2010/main" val="1"/>
      </p:ext>
    </p:extLst>
  </p:showPr>
  <p:clrMru>
    <a:srgbClr val="3720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5000"/>
    <p:restoredTop sz="94660"/>
  </p:normalViewPr>
  <p:slideViewPr>
    <p:cSldViewPr snapToGrid="0">
      <p:cViewPr varScale="1">
        <p:scale>
          <a:sx n="84" d="100"/>
          <a:sy n="84" d="100"/>
        </p:scale>
        <p:origin x="96" y="1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handoutMaster" Target="handoutMasters/handoutMaster1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6C064A-D61B-4B21-B757-51A9B82445B8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305E07-67EA-4042-A3F6-853A8AD8D20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8327CE-9C48-42EC-A174-D90BEA2C188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BCD967-5C2A-4176-9658-5E92363C71A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BB279A-D454-406E-A0DD-490F1F308CA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BD5247C-094F-469D-85D3-878D5771E0A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E1BFBD2-B478-41F8-A8A5-2D3CC464F6B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BD5247C-094F-469D-85D3-878D5771E0A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E1BFBD2-B478-41F8-A8A5-2D3CC464F6B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BD5247C-094F-469D-85D3-878D5771E0A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E1BFBD2-B478-41F8-A8A5-2D3CC464F6B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BD5247C-094F-469D-85D3-878D5771E0A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E1BFBD2-B478-41F8-A8A5-2D3CC464F6B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BD5247C-094F-469D-85D3-878D5771E0A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E1BFBD2-B478-41F8-A8A5-2D3CC464F6B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2000">
        <p14:vortex dir="r"/>
      </p:transition>
    </mc:Choice>
    <mc:Fallback>
      <p:transition spd="slow" advClick="0" advTm="2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BD5247C-094F-469D-85D3-878D5771E0A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E1BFBD2-B478-41F8-A8A5-2D3CC464F6B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BD5247C-094F-469D-85D3-878D5771E0A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E1BFBD2-B478-41F8-A8A5-2D3CC464F6B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BD5247C-094F-469D-85D3-878D5771E0A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E1BFBD2-B478-41F8-A8A5-2D3CC464F6B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BD5247C-094F-469D-85D3-878D5771E0A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E1BFBD2-B478-41F8-A8A5-2D3CC464F6B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BD5247C-094F-469D-85D3-878D5771E0A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E1BFBD2-B478-41F8-A8A5-2D3CC464F6B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BD5247C-094F-469D-85D3-878D5771E0A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E1BFBD2-B478-41F8-A8A5-2D3CC464F6B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3" Type="http://schemas.openxmlformats.org/officeDocument/2006/relationships/theme" Target="../theme/theme3.xml"/><Relationship Id="rId12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6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rPr lang="en-US" altLang="en-US" dirty="0"/>
              <a:t>Click to edit Master title style</a:t>
            </a:r>
            <a:endParaRPr lang="en-US" alt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en-US" altLang="en-US" dirty="0"/>
              <a:t>Click to edit Master text styles</a:t>
            </a:r>
            <a:endParaRPr lang="en-US" altLang="en-US" dirty="0"/>
          </a:p>
          <a:p>
            <a:pPr lvl="1"/>
            <a:r>
              <a:rPr lang="en-US" altLang="en-US" dirty="0"/>
              <a:t>Second level</a:t>
            </a:r>
            <a:endParaRPr lang="en-US" altLang="en-US" dirty="0"/>
          </a:p>
          <a:p>
            <a:pPr lvl="2"/>
            <a:r>
              <a:rPr lang="en-US" altLang="en-US" dirty="0"/>
              <a:t>Third level</a:t>
            </a:r>
            <a:endParaRPr lang="en-US" altLang="en-US" dirty="0"/>
          </a:p>
          <a:p>
            <a:pPr lvl="3"/>
            <a:r>
              <a:rPr lang="en-US" altLang="en-US" dirty="0"/>
              <a:t>Fourth level</a:t>
            </a:r>
            <a:endParaRPr lang="en-US" altLang="en-US" dirty="0"/>
          </a:p>
          <a:p>
            <a:pPr lvl="4"/>
            <a:r>
              <a:rPr lang="en-US" altLang="en-US" dirty="0"/>
              <a:t>Fifth level</a:t>
            </a:r>
            <a:endParaRPr lang="en-US" alt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BD5247C-094F-469D-85D3-878D5771E0A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E1BFBD2-B478-41F8-A8A5-2D3CC464F6B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E24530-B66F-4473-ADD6-7D32B9BE029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CFC076-3453-4B97-B12D-D1475B296021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E24530-B66F-4473-ADD6-7D32B9BE029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CFC076-3453-4B97-B12D-D1475B296021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1.jpeg"/><Relationship Id="rId1" Type="http://schemas.openxmlformats.org/officeDocument/2006/relationships/image" Target="../media/image9.GI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image" Target="../media/image13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7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.png"/><Relationship Id="rId3" Type="http://schemas.openxmlformats.org/officeDocument/2006/relationships/tags" Target="../tags/tag1.xml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7" Type="http://schemas.openxmlformats.org/officeDocument/2006/relationships/slideLayout" Target="../slideLayouts/slideLayout34.xml"/><Relationship Id="rId6" Type="http://schemas.openxmlformats.org/officeDocument/2006/relationships/image" Target="../media/image8.png"/><Relationship Id="rId5" Type="http://schemas.microsoft.com/office/2007/relationships/media" Target="../media/media2.mp3"/><Relationship Id="rId4" Type="http://schemas.openxmlformats.org/officeDocument/2006/relationships/audio" Target="../media/media2.mp3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0.jpeg"/><Relationship Id="rId1" Type="http://schemas.openxmlformats.org/officeDocument/2006/relationships/image" Target="../media/image9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fbb63f59c772f80c241f5a325923593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635" y="0"/>
            <a:ext cx="12357100" cy="682371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05000" y="416005"/>
            <a:ext cx="8077200" cy="1751965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en-US" sz="5400" b="1" smtClean="0">
                <a:solidFill>
                  <a:srgbClr val="FF0000"/>
                </a:solidFill>
                <a:latin typeface="Times New Roman" panose="02020603050405020304" pitchFamily="18" charset="0"/>
              </a:rPr>
              <a:t>hào mừng các con đến tiết tiếng việt</a:t>
            </a:r>
            <a:endParaRPr lang="en-US" sz="5400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TextBox 3"/>
          <p:cNvSpPr txBox="1"/>
          <p:nvPr/>
        </p:nvSpPr>
        <p:spPr>
          <a:xfrm>
            <a:off x="512763" y="374650"/>
            <a:ext cx="11593512" cy="13220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Tìm ở cuối các dòng thơ những tiếng cùng vần với nhau</a:t>
            </a:r>
            <a:endParaRPr lang="en-GB" altLang="en-US" sz="4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6-Point Star 4"/>
          <p:cNvSpPr/>
          <p:nvPr/>
        </p:nvSpPr>
        <p:spPr>
          <a:xfrm>
            <a:off x="2570163" y="2139950"/>
            <a:ext cx="2578100" cy="2614613"/>
          </a:xfrm>
          <a:prstGeom prst="star6">
            <a:avLst/>
          </a:prstGeom>
          <a:solidFill>
            <a:srgbClr val="7030A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GB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già</a:t>
            </a:r>
            <a:endParaRPr kumimoji="0" lang="en-GB" sz="4400" b="0" i="0" u="none" strike="noStrike" kern="1200" cap="none" spc="0" normalizeH="0" baseline="0" noProof="0" dirty="0" err="1" smtClean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6-Point Star 5"/>
          <p:cNvSpPr/>
          <p:nvPr/>
        </p:nvSpPr>
        <p:spPr>
          <a:xfrm>
            <a:off x="7092950" y="2139950"/>
            <a:ext cx="2578100" cy="2614613"/>
          </a:xfrm>
          <a:prstGeom prst="star6">
            <a:avLst/>
          </a:prstGeom>
          <a:solidFill>
            <a:srgbClr val="7030A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GB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</a:t>
            </a:r>
            <a:endParaRPr kumimoji="0" lang="en-GB" sz="4400" b="0" i="0" u="none" strike="noStrike" kern="1200" cap="none" spc="0" normalizeH="0" baseline="0" noProof="0" dirty="0" err="1" smtClean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5349875" y="3448050"/>
            <a:ext cx="1644650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6-Point Star 16"/>
          <p:cNvSpPr/>
          <p:nvPr/>
        </p:nvSpPr>
        <p:spPr>
          <a:xfrm>
            <a:off x="7092950" y="2139950"/>
            <a:ext cx="2578100" cy="2614613"/>
          </a:xfrm>
          <a:prstGeom prst="star6">
            <a:avLst/>
          </a:prstGeom>
          <a:solidFill>
            <a:srgbClr val="7030A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GB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mai</a:t>
            </a:r>
            <a:endParaRPr kumimoji="0" lang="en-GB" sz="4400" b="0" i="0" u="none" strike="noStrike" kern="1200" cap="none" spc="0" normalizeH="0" baseline="0" noProof="0" dirty="0" err="1" smtClean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6-Point Star 18"/>
          <p:cNvSpPr/>
          <p:nvPr/>
        </p:nvSpPr>
        <p:spPr>
          <a:xfrm>
            <a:off x="2570163" y="2139950"/>
            <a:ext cx="2578100" cy="2614613"/>
          </a:xfrm>
          <a:prstGeom prst="star6">
            <a:avLst/>
          </a:prstGeom>
          <a:solidFill>
            <a:srgbClr val="7030A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GB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endParaRPr kumimoji="0" lang="en-GB" sz="4400" b="0" i="0" u="none" strike="noStrike" kern="1200" cap="none" spc="0" normalizeH="0" baseline="0" noProof="0" dirty="0" err="1" smtClean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6-Point Star 11"/>
          <p:cNvSpPr/>
          <p:nvPr/>
        </p:nvSpPr>
        <p:spPr>
          <a:xfrm>
            <a:off x="2570163" y="2139950"/>
            <a:ext cx="2578100" cy="2614613"/>
          </a:xfrm>
          <a:prstGeom prst="star6">
            <a:avLst/>
          </a:prstGeom>
          <a:solidFill>
            <a:srgbClr val="7030A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r>
              <a:rPr lang="en-GB" altLang="x-none" sz="4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bừng</a:t>
            </a:r>
            <a:endParaRPr lang="en-GB" altLang="x-none" sz="4400" dirty="0">
              <a:solidFill>
                <a:srgbClr val="FFFFFF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6-Point Star 12"/>
          <p:cNvSpPr/>
          <p:nvPr/>
        </p:nvSpPr>
        <p:spPr>
          <a:xfrm>
            <a:off x="7092950" y="2139950"/>
            <a:ext cx="2578100" cy="2614613"/>
          </a:xfrm>
          <a:prstGeom prst="star6">
            <a:avLst/>
          </a:prstGeom>
          <a:solidFill>
            <a:srgbClr val="7030A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r>
              <a:rPr lang="en-GB" altLang="x-none" sz="4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endParaRPr lang="en-GB" altLang="x-none" sz="4400" dirty="0">
              <a:solidFill>
                <a:srgbClr val="FFFFFF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17" grpId="0" animBg="1"/>
      <p:bldP spid="19" grpId="0" animBg="1"/>
      <p:bldP spid="12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TextBox 4"/>
          <p:cNvSpPr txBox="1"/>
          <p:nvPr/>
        </p:nvSpPr>
        <p:spPr>
          <a:xfrm>
            <a:off x="777240" y="109728"/>
            <a:ext cx="4096512" cy="4507992"/>
          </a:xfrm>
          <a:prstGeom prst="rect">
            <a:avLst/>
          </a:prstGeom>
          <a:noFill/>
        </p:spPr>
        <p:txBody>
          <a:bodyPr numCol="1">
            <a:prstTxWarp prst="textInflateTo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R="0" defTabSz="914400">
              <a:buClrTx/>
              <a:buSzTx/>
              <a:buFontTx/>
              <a:defRPr/>
            </a:pPr>
            <a:r>
              <a:rPr kumimoji="0" lang="en-GB" sz="6000" b="1" kern="1200" cap="none" spc="0" normalizeH="0" baseline="0" noProof="0" dirty="0" err="1"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endParaRPr kumimoji="0" lang="en-GB" sz="6000" b="1" kern="1200" cap="none" spc="0" normalizeH="0" baseline="0" noProof="0" dirty="0">
              <a:solidFill>
                <a:srgbClr val="FF00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R="0" defTabSz="914400">
              <a:buClrTx/>
              <a:buSzTx/>
              <a:buFontTx/>
              <a:defRPr/>
            </a:pPr>
            <a:r>
              <a:rPr kumimoji="0" lang="en-GB" sz="6000" b="1" kern="1200" cap="none" spc="0" normalizeH="0" baseline="0" noProof="0" dirty="0" err="1"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endParaRPr kumimoji="0" lang="en-GB" sz="6000" b="1" kern="1200" cap="none" spc="0" normalizeH="0" baseline="0" noProof="0" dirty="0">
              <a:solidFill>
                <a:srgbClr val="FF00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24213" y="2597150"/>
            <a:ext cx="2633662" cy="26336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7875" y="109538"/>
            <a:ext cx="5829300" cy="66643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Rectangle 7"/>
          <p:cNvSpPr/>
          <p:nvPr/>
        </p:nvSpPr>
        <p:spPr>
          <a:xfrm>
            <a:off x="5857875" y="941388"/>
            <a:ext cx="5829300" cy="25971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" name="Rounded Rectangle 7"/>
          <p:cNvSpPr/>
          <p:nvPr/>
        </p:nvSpPr>
        <p:spPr>
          <a:xfrm>
            <a:off x="136525" y="238125"/>
            <a:ext cx="4362450" cy="849313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</a:lstStyle>
          <a:p>
            <a:pPr lvl="0">
              <a:buFont typeface="Arial" panose="020B0604020202020204" pitchFamily="34" charset="0"/>
              <a:buNone/>
            </a:pPr>
            <a:r>
              <a:rPr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đọc b</a:t>
            </a:r>
            <a:r>
              <a:rPr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thơ</a:t>
            </a:r>
            <a:endParaRPr sz="32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67" name="TextBox 5"/>
          <p:cNvSpPr txBox="1"/>
          <p:nvPr/>
        </p:nvSpPr>
        <p:spPr>
          <a:xfrm>
            <a:off x="5111750" y="238125"/>
            <a:ext cx="6097270" cy="7683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Cây b</a:t>
            </a:r>
            <a:r>
              <a:rPr lang="en-GB" alt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GB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 v</a:t>
            </a:r>
            <a:r>
              <a:rPr lang="en-GB" alt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GB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lớp học</a:t>
            </a:r>
            <a:endParaRPr lang="en-GB" altLang="en-US" sz="4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58963" y="1270000"/>
            <a:ext cx="5643562" cy="53543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Bên cửa lớp học</a:t>
            </a:r>
            <a:endParaRPr lang="en-GB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Có cây b</a:t>
            </a:r>
            <a:r>
              <a:rPr lang="en-GB" alt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GB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 gi</a:t>
            </a:r>
            <a:r>
              <a:rPr lang="en-GB" alt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endParaRPr lang="en-GB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Tán lá xòe ra</a:t>
            </a:r>
            <a:endParaRPr lang="en-GB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Như ô xanh mướt.</a:t>
            </a:r>
            <a:endParaRPr lang="en-GB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GB" alt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GB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 ghé cửa lớp</a:t>
            </a:r>
            <a:endParaRPr lang="en-GB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Nghe cô giảng b</a:t>
            </a:r>
            <a:r>
              <a:rPr lang="en-GB" alt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GB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GB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Mỗi buổi sớm mai</a:t>
            </a:r>
            <a:endParaRPr lang="en-GB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Quên ng</a:t>
            </a:r>
            <a:r>
              <a:rPr lang="en-GB" alt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GB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 mưa nắng.</a:t>
            </a:r>
            <a:endParaRPr lang="en-GB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81850" y="1270000"/>
            <a:ext cx="6326188" cy="590804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GB" altLang="x-none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Cuối tuần, lớp vắng</a:t>
            </a:r>
            <a:endParaRPr lang="en-GB" altLang="x-none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altLang="x-none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Không thấy tiếng cô</a:t>
            </a:r>
            <a:endParaRPr lang="en-GB" altLang="x-none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altLang="x-none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Không bạn vui đùa</a:t>
            </a:r>
            <a:endParaRPr lang="en-GB" altLang="x-none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altLang="x-none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Tán b</a:t>
            </a:r>
            <a:r>
              <a:rPr lang="en-GB" altLang="x-none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GB" altLang="x-none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 ngơ ngác.</a:t>
            </a:r>
            <a:endParaRPr lang="en-GB" altLang="x-none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altLang="x-none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altLang="x-none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Thứ hai trở lại</a:t>
            </a:r>
            <a:endParaRPr lang="en-GB" altLang="x-none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altLang="x-none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Lớp học tưng bừng</a:t>
            </a:r>
            <a:endParaRPr lang="en-GB" altLang="x-none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altLang="x-none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Tán lá vui mừng</a:t>
            </a:r>
            <a:endParaRPr lang="en-GB" altLang="x-none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altLang="x-none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Vẫy ch</a:t>
            </a:r>
            <a:r>
              <a:rPr lang="en-GB" altLang="x-none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GB" altLang="x-none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các bạn.</a:t>
            </a:r>
            <a:endParaRPr lang="en-GB" altLang="x-none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altLang="x-none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en-GB" altLang="x-none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(Minh Tâm)</a:t>
            </a:r>
            <a:endParaRPr lang="en-GB" altLang="x-none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altLang="x-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Rounded Rectangle 1"/>
          <p:cNvSpPr/>
          <p:nvPr/>
        </p:nvSpPr>
        <p:spPr>
          <a:xfrm>
            <a:off x="458788" y="454025"/>
            <a:ext cx="4906963" cy="773113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Font typeface="Arial" panose="020B0604020202020204" pitchFamily="34" charset="0"/>
              <a:buNone/>
            </a:pP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hỏi</a:t>
            </a: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Placeholder 4"/>
          <p:cNvSpPr txBox="1"/>
          <p:nvPr/>
        </p:nvSpPr>
        <p:spPr>
          <a:xfrm>
            <a:off x="71438" y="1570038"/>
            <a:ext cx="6746875" cy="627062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buNone/>
            </a:pPr>
            <a:r>
              <a:rPr lang="vi-VN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GB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Trong khổ thơ đầu, cây b</a:t>
            </a:r>
            <a:r>
              <a:rPr lang="en-GB" alt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GB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 như thế n</a:t>
            </a:r>
            <a:r>
              <a:rPr lang="en-GB" alt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GB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o?</a:t>
            </a:r>
            <a:endParaRPr lang="en-US" altLang="en-US" sz="36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Placeholder 4"/>
          <p:cNvSpPr txBox="1"/>
          <p:nvPr/>
        </p:nvSpPr>
        <p:spPr>
          <a:xfrm>
            <a:off x="71438" y="3086100"/>
            <a:ext cx="5961062" cy="627063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buNone/>
            </a:pPr>
            <a:r>
              <a:rPr lang="vi-VN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GB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Cây b</a:t>
            </a:r>
            <a:r>
              <a:rPr lang="en-GB" alt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GB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 ghé cửa lớp để l</a:t>
            </a:r>
            <a:r>
              <a:rPr lang="en-GB" alt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GB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 gì?</a:t>
            </a:r>
            <a:endParaRPr lang="en-US" altLang="en-US" sz="36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Placeholder 4"/>
          <p:cNvSpPr txBox="1"/>
          <p:nvPr/>
        </p:nvSpPr>
        <p:spPr>
          <a:xfrm>
            <a:off x="71438" y="4602163"/>
            <a:ext cx="7045325" cy="627062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buNone/>
            </a:pPr>
            <a:r>
              <a:rPr lang="vi-VN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GB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Thứ hai, lớp học như thế n</a:t>
            </a:r>
            <a:r>
              <a:rPr lang="en-GB" alt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GB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o?</a:t>
            </a:r>
            <a:endParaRPr lang="en-US" altLang="en-US" sz="36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81850" y="839788"/>
            <a:ext cx="4075113" cy="543401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/>
      <p:bldP spid="9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4" name="TextBox 3"/>
          <p:cNvSpPr txBox="1"/>
          <p:nvPr/>
        </p:nvSpPr>
        <p:spPr>
          <a:xfrm>
            <a:off x="3118104" y="2194560"/>
            <a:ext cx="7516368" cy="1591056"/>
          </a:xfrm>
          <a:prstGeom prst="rect">
            <a:avLst/>
          </a:prstGeom>
          <a:noFill/>
        </p:spPr>
        <p:txBody>
          <a:bodyPr numCol="1">
            <a:prstTxWarp prst="textDoubleWave1">
              <a:avLst/>
            </a:prstTxWarp>
            <a:spAutoFit/>
          </a:bodyPr>
          <a:lstStyle/>
          <a:p>
            <a:pPr marR="0" defTabSz="914400">
              <a:buClrTx/>
              <a:buSzTx/>
              <a:buFontTx/>
              <a:defRPr/>
            </a:pPr>
            <a:r>
              <a:rPr kumimoji="0" lang="en-GB" sz="6600" b="1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</a:t>
            </a:r>
            <a:r>
              <a:rPr kumimoji="0" lang="en-GB" sz="6600" b="1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6600" b="1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lao</a:t>
            </a:r>
            <a:endParaRPr kumimoji="0" lang="en-GB" sz="6600" b="1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7" name="Rounded Rectangle 16"/>
          <p:cNvSpPr/>
          <p:nvPr/>
        </p:nvSpPr>
        <p:spPr>
          <a:xfrm>
            <a:off x="233363" y="371475"/>
            <a:ext cx="3665538" cy="582613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r>
              <a:rPr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thuộc lòng</a:t>
            </a:r>
            <a:endParaRPr sz="3600" b="1" dirty="0">
              <a:solidFill>
                <a:srgbClr val="FFFF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339" name="TextBox 37"/>
          <p:cNvSpPr txBox="1"/>
          <p:nvPr/>
        </p:nvSpPr>
        <p:spPr>
          <a:xfrm>
            <a:off x="4181475" y="269875"/>
            <a:ext cx="4894263" cy="7699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Cây b</a:t>
            </a:r>
            <a:r>
              <a:rPr lang="en-GB" altLang="en-US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GB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 v</a:t>
            </a:r>
            <a:r>
              <a:rPr lang="en-GB" altLang="en-US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GB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lớp học </a:t>
            </a:r>
            <a:endParaRPr lang="en-GB" altLang="en-US" sz="4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760913" y="1319213"/>
            <a:ext cx="4521200" cy="535463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Bên cửa lớp học</a:t>
            </a:r>
            <a:endParaRPr lang="en-GB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Có cây b</a:t>
            </a:r>
            <a:r>
              <a:rPr lang="en-GB" alt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GB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 gi</a:t>
            </a:r>
            <a:r>
              <a:rPr lang="en-GB" alt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endParaRPr lang="en-GB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Tán lá xòe ra</a:t>
            </a:r>
            <a:endParaRPr lang="en-GB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Như ô xanh mướt.</a:t>
            </a:r>
            <a:endParaRPr lang="en-GB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GB" alt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GB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 ghé cửa lớp</a:t>
            </a:r>
            <a:endParaRPr lang="en-GB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Nghe cô giảng b</a:t>
            </a:r>
            <a:r>
              <a:rPr lang="en-GB" alt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GB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GB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Mỗi buổi sớm mai</a:t>
            </a:r>
            <a:endParaRPr lang="en-GB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Quên ng</a:t>
            </a:r>
            <a:r>
              <a:rPr lang="en-GB" alt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GB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 mưa nắng.</a:t>
            </a:r>
            <a:endParaRPr lang="en-GB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 sz="1800" dirty="0"/>
          </a:p>
        </p:txBody>
      </p:sp>
      <p:sp>
        <p:nvSpPr>
          <p:cNvPr id="53" name="Explosion 2 52"/>
          <p:cNvSpPr/>
          <p:nvPr/>
        </p:nvSpPr>
        <p:spPr>
          <a:xfrm rot="379303">
            <a:off x="6292850" y="4475163"/>
            <a:ext cx="2332038" cy="908050"/>
          </a:xfrm>
          <a:prstGeom prst="irregularSeal2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Explosion 2 6"/>
          <p:cNvSpPr/>
          <p:nvPr/>
        </p:nvSpPr>
        <p:spPr>
          <a:xfrm rot="379303">
            <a:off x="5973763" y="1739900"/>
            <a:ext cx="2332038" cy="908050"/>
          </a:xfrm>
          <a:prstGeom prst="irregularSeal2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0" name="Explosion 2 49"/>
          <p:cNvSpPr/>
          <p:nvPr/>
        </p:nvSpPr>
        <p:spPr>
          <a:xfrm rot="379303">
            <a:off x="4225925" y="2274888"/>
            <a:ext cx="2332038" cy="909638"/>
          </a:xfrm>
          <a:prstGeom prst="irregularSeal2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2" name="Cloud 41"/>
          <p:cNvSpPr/>
          <p:nvPr/>
        </p:nvSpPr>
        <p:spPr>
          <a:xfrm>
            <a:off x="5843588" y="4144963"/>
            <a:ext cx="2376488" cy="555625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4" name="Cloud 43"/>
          <p:cNvSpPr/>
          <p:nvPr/>
        </p:nvSpPr>
        <p:spPr>
          <a:xfrm>
            <a:off x="5826125" y="5803900"/>
            <a:ext cx="3024188" cy="577850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1" name="Explosion 2 50"/>
          <p:cNvSpPr/>
          <p:nvPr/>
        </p:nvSpPr>
        <p:spPr>
          <a:xfrm rot="379303">
            <a:off x="5668963" y="2854325"/>
            <a:ext cx="3140075" cy="909638"/>
          </a:xfrm>
          <a:prstGeom prst="irregularSeal2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8" name="Cloud 47"/>
          <p:cNvSpPr/>
          <p:nvPr/>
        </p:nvSpPr>
        <p:spPr>
          <a:xfrm rot="493795">
            <a:off x="4864100" y="4625975"/>
            <a:ext cx="1560513" cy="679450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7" name="Cloud 46"/>
          <p:cNvSpPr/>
          <p:nvPr/>
        </p:nvSpPr>
        <p:spPr>
          <a:xfrm rot="321297">
            <a:off x="4797425" y="1316038"/>
            <a:ext cx="1563688" cy="661988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4" name="Cloud 23"/>
          <p:cNvSpPr/>
          <p:nvPr/>
        </p:nvSpPr>
        <p:spPr>
          <a:xfrm rot="321297">
            <a:off x="4678363" y="1963738"/>
            <a:ext cx="1563688" cy="661988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5" name="Cloud 24"/>
          <p:cNvSpPr/>
          <p:nvPr/>
        </p:nvSpPr>
        <p:spPr>
          <a:xfrm rot="321297">
            <a:off x="6049963" y="2457450"/>
            <a:ext cx="1562100" cy="661988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6" name="Cloud 25"/>
          <p:cNvSpPr/>
          <p:nvPr/>
        </p:nvSpPr>
        <p:spPr>
          <a:xfrm rot="321297">
            <a:off x="4687888" y="3021013"/>
            <a:ext cx="1408113" cy="661988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7" name="Cloud 26"/>
          <p:cNvSpPr/>
          <p:nvPr/>
        </p:nvSpPr>
        <p:spPr>
          <a:xfrm rot="321297">
            <a:off x="4819650" y="5156200"/>
            <a:ext cx="1781175" cy="661988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8" name="Explosion 2 27"/>
          <p:cNvSpPr/>
          <p:nvPr/>
        </p:nvSpPr>
        <p:spPr>
          <a:xfrm rot="379303">
            <a:off x="4322763" y="3960813"/>
            <a:ext cx="2332038" cy="908050"/>
          </a:xfrm>
          <a:prstGeom prst="irregularSeal2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9" name="Explosion 2 28"/>
          <p:cNvSpPr/>
          <p:nvPr/>
        </p:nvSpPr>
        <p:spPr>
          <a:xfrm rot="379303">
            <a:off x="6064250" y="1150938"/>
            <a:ext cx="2332038" cy="908050"/>
          </a:xfrm>
          <a:prstGeom prst="irregularSeal2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0" name="Explosion 2 29"/>
          <p:cNvSpPr/>
          <p:nvPr/>
        </p:nvSpPr>
        <p:spPr>
          <a:xfrm rot="379303">
            <a:off x="6302375" y="5053013"/>
            <a:ext cx="2332038" cy="908050"/>
          </a:xfrm>
          <a:prstGeom prst="irregularSeal2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1" name="Explosion 2 30"/>
          <p:cNvSpPr/>
          <p:nvPr/>
        </p:nvSpPr>
        <p:spPr>
          <a:xfrm rot="379303">
            <a:off x="4462463" y="5608638"/>
            <a:ext cx="2332038" cy="908050"/>
          </a:xfrm>
          <a:prstGeom prst="irregularSeal2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53" grpId="0" animBg="1"/>
      <p:bldP spid="7" grpId="0" animBg="1"/>
      <p:bldP spid="50" grpId="0" animBg="1"/>
      <p:bldP spid="51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Rounded Rectangle 5"/>
          <p:cNvSpPr/>
          <p:nvPr/>
        </p:nvSpPr>
        <p:spPr>
          <a:xfrm>
            <a:off x="342900" y="455613"/>
            <a:ext cx="2528888" cy="582613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GB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GB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913632" y="128016"/>
            <a:ext cx="6784848" cy="1371600"/>
          </a:xfrm>
          <a:prstGeom prst="rect">
            <a:avLst/>
          </a:prstGeom>
          <a:noFill/>
        </p:spPr>
        <p:txBody>
          <a:bodyPr wrap="square" numCol="1" rtlCol="0">
            <a:prstTxWarp prst="textStop">
              <a:avLst/>
            </a:prstTxWarp>
            <a:spAutoFit/>
          </a:bodyPr>
          <a:lstStyle/>
          <a:p>
            <a:pPr marR="0" defTabSz="914400">
              <a:buClrTx/>
              <a:buSzTx/>
              <a:buFontTx/>
              <a:defRPr/>
            </a:pPr>
            <a:r>
              <a:rPr kumimoji="0" lang="en-GB" b="1" kern="1200" cap="none" spc="0" normalizeH="0" baseline="0" noProof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Ngôi</a:t>
            </a:r>
            <a:r>
              <a:rPr kumimoji="0" lang="en-GB" b="1" kern="1200" cap="none" spc="0" normalizeH="0" baseline="0" noProof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b="1" kern="1200" cap="none" spc="0" normalizeH="0" baseline="0" noProof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GB" b="1" kern="1200" cap="none" spc="0" normalizeH="0" baseline="0" noProof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b="1" kern="1200" cap="none" spc="0" normalizeH="0" baseline="0" noProof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mơ</a:t>
            </a:r>
            <a:r>
              <a:rPr kumimoji="0" lang="en-GB" b="1" kern="1200" cap="none" spc="0" normalizeH="0" baseline="0" noProof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b="1" kern="1200" cap="none" spc="0" normalizeH="0" baseline="0" noProof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ước</a:t>
            </a:r>
            <a:endParaRPr kumimoji="0" lang="en-GB" b="1" kern="1200" cap="none" spc="0" normalizeH="0" baseline="0" noProof="0" dirty="0" smtClean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81550" y="1341438"/>
            <a:ext cx="6456363" cy="10160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GB" altLang="x-none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Đây l</a:t>
            </a:r>
            <a:r>
              <a:rPr lang="en-GB" altLang="x-none" sz="6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GB" altLang="x-none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gì?</a:t>
            </a:r>
            <a:endParaRPr lang="en-GB" altLang="x-none" sz="6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5663" y="2679700"/>
            <a:ext cx="5243512" cy="39322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6721475" y="3684588"/>
            <a:ext cx="4049713" cy="10160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GB" altLang="x-none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Sân bóng</a:t>
            </a:r>
            <a:endParaRPr lang="en-GB" altLang="x-none" sz="60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663" y="2776538"/>
            <a:ext cx="6632575" cy="3733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7662863" y="3694113"/>
            <a:ext cx="4595812" cy="10160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GB" altLang="x-none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tin học</a:t>
            </a:r>
            <a:endParaRPr lang="en-GB" altLang="x-none" sz="60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2487613"/>
            <a:ext cx="5349875" cy="43703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TextBox 10"/>
          <p:cNvSpPr txBox="1"/>
          <p:nvPr/>
        </p:nvSpPr>
        <p:spPr>
          <a:xfrm>
            <a:off x="6675438" y="3694113"/>
            <a:ext cx="5715000" cy="10160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GB" altLang="x-none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nghệ thuật</a:t>
            </a:r>
            <a:endParaRPr lang="en-GB" altLang="x-none" sz="60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5388" y="2487613"/>
            <a:ext cx="5302250" cy="40846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" name="TextBox 12"/>
          <p:cNvSpPr txBox="1"/>
          <p:nvPr/>
        </p:nvSpPr>
        <p:spPr>
          <a:xfrm>
            <a:off x="6808788" y="3789363"/>
            <a:ext cx="4051300" cy="10160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GB" altLang="x-none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học</a:t>
            </a:r>
            <a:endParaRPr lang="en-GB" altLang="x-none" sz="60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4838" y="2386013"/>
            <a:ext cx="6605587" cy="42259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" name="TextBox 14"/>
          <p:cNvSpPr txBox="1"/>
          <p:nvPr/>
        </p:nvSpPr>
        <p:spPr>
          <a:xfrm>
            <a:off x="7827963" y="3976688"/>
            <a:ext cx="4051300" cy="10160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GB" altLang="x-none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 bơi</a:t>
            </a:r>
            <a:endParaRPr lang="en-GB" altLang="x-none" sz="60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6763" y="2433638"/>
            <a:ext cx="6230937" cy="41497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" name="TextBox 16"/>
          <p:cNvSpPr txBox="1"/>
          <p:nvPr/>
        </p:nvSpPr>
        <p:spPr>
          <a:xfrm>
            <a:off x="7488238" y="3675063"/>
            <a:ext cx="4049712" cy="10160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GB" altLang="x-none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endParaRPr lang="en-GB" altLang="x-none" sz="60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6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1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5" grpId="1"/>
      <p:bldP spid="9" grpId="0"/>
      <p:bldP spid="9" grpId="1"/>
      <p:bldP spid="11" grpId="0"/>
      <p:bldP spid="11" grpId="1"/>
      <p:bldP spid="13" grpId="0"/>
      <p:bldP spid="13" grpId="1"/>
      <p:bldP spid="15" grpId="0"/>
      <p:bldP spid="15" grpId="1"/>
      <p:bldP spid="17" grpId="0"/>
      <p:bldP spid="17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资源 7343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565007" y="3478530"/>
            <a:ext cx="783431" cy="635000"/>
          </a:xfrm>
          <a:prstGeom prst="rect">
            <a:avLst/>
          </a:prstGeom>
        </p:spPr>
      </p:pic>
      <p:pic>
        <p:nvPicPr>
          <p:cNvPr id="5" name="图片 4" descr="资源 13430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7906" y="276228"/>
            <a:ext cx="2552700" cy="1571625"/>
          </a:xfrm>
          <a:prstGeom prst="rect">
            <a:avLst/>
          </a:prstGeom>
        </p:spPr>
      </p:pic>
      <p:pic>
        <p:nvPicPr>
          <p:cNvPr id="6" name="图片 5" descr="资源 23430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7386" y="2658110"/>
            <a:ext cx="1985963" cy="1933575"/>
          </a:xfrm>
          <a:prstGeom prst="rect">
            <a:avLst/>
          </a:prstGeom>
        </p:spPr>
      </p:pic>
      <p:pic>
        <p:nvPicPr>
          <p:cNvPr id="7" name="图片 6" descr="资源 3343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92821" y="557533"/>
            <a:ext cx="1559719" cy="1870075"/>
          </a:xfrm>
          <a:prstGeom prst="rect">
            <a:avLst/>
          </a:prstGeom>
        </p:spPr>
      </p:pic>
      <p:pic>
        <p:nvPicPr>
          <p:cNvPr id="9" name="图片 8" descr="资源 53430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3675" y="3940178"/>
            <a:ext cx="7025640" cy="2684145"/>
          </a:xfrm>
          <a:prstGeom prst="rect">
            <a:avLst/>
          </a:prstGeom>
        </p:spPr>
      </p:pic>
      <p:pic>
        <p:nvPicPr>
          <p:cNvPr id="10" name="图片 9" descr="资源 63430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3675" y="6208395"/>
            <a:ext cx="11998325" cy="710565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3612167" y="1718608"/>
            <a:ext cx="5720080" cy="21228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6600" b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+mn-ea"/>
                <a:sym typeface="+mn-lt"/>
              </a:rPr>
              <a:t>Tạm biệt và </a:t>
            </a:r>
            <a:endParaRPr lang="en-US" altLang="zh-CN" sz="6600" b="1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+mn-ea"/>
              <a:sym typeface="+mn-lt"/>
            </a:endParaRPr>
          </a:p>
          <a:p>
            <a:pPr algn="ctr"/>
            <a:r>
              <a:rPr lang="en-US" altLang="zh-CN" sz="6600" b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+mn-ea"/>
                <a:sym typeface="+mn-lt"/>
              </a:rPr>
              <a:t>hẹn gặp lại !</a:t>
            </a:r>
            <a:endParaRPr lang="en-US" altLang="zh-CN" sz="6600" b="1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066800"/>
            <a:ext cx="9144000" cy="411136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48000" y="3886200"/>
            <a:ext cx="556260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sz="6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y2mate.com - Lớp Chúng Mình Rất Rất Vui 🌹Nhạc Thiếu Nhi Hay Cho Bé 🌻 Vietnamese Songs For Kids_v720P">
            <a:hlinkClick r:id="" action="ppaction://media"/>
          </p:cNvPr>
          <p:cNvPicPr>
            <a:picLocks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746760" y="137795"/>
            <a:ext cx="10466705" cy="60394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Rounded Rectangle 2"/>
          <p:cNvSpPr/>
          <p:nvPr/>
        </p:nvSpPr>
        <p:spPr>
          <a:xfrm>
            <a:off x="53975" y="1157288"/>
            <a:ext cx="2957513" cy="849313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</a:lstStyle>
          <a:p>
            <a:pPr lvl="0">
              <a:buFont typeface="Arial" panose="020B0604020202020204" pitchFamily="34" charset="0"/>
              <a:buNone/>
            </a:pPr>
            <a:r>
              <a:rPr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Khởi động</a:t>
            </a:r>
            <a:endParaRPr sz="36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66123" y="449898"/>
            <a:ext cx="7996237" cy="1198880"/>
          </a:xfrm>
          <a:prstGeom prst="rect">
            <a:avLst/>
          </a:prstGeom>
          <a:noFill/>
          <a:ln w="9525">
            <a:noFill/>
          </a:ln>
        </p:spPr>
        <p:txBody>
          <a:bodyPr>
            <a:prstTxWarp prst="textChevron">
              <a:avLst/>
            </a:prstTxWarp>
            <a:spAutoFit/>
            <a:scene3d>
              <a:camera prst="orthographicFront"/>
              <a:lightRig rig="threePt" dir="t"/>
            </a:scene3d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6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GB" altLang="en-US" sz="36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GB" altLang="en-US" sz="36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 2:    </a:t>
            </a:r>
            <a:endParaRPr lang="en-GB" altLang="en-US" sz="360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6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CÂY BÀNG VÀ LỚP HỌC</a:t>
            </a:r>
            <a:endParaRPr lang="en-GB" altLang="en-US" sz="360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33888" y="2601913"/>
            <a:ext cx="8310562" cy="6451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1.Cây trong hình l</a:t>
            </a:r>
            <a:r>
              <a:rPr lang="en-GB" alt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GB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cây gì?</a:t>
            </a:r>
            <a:endParaRPr lang="en-GB" altLang="en-US" sz="36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433888" y="3629025"/>
            <a:ext cx="9505950" cy="11988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Em thường thấy cây n</a:t>
            </a:r>
            <a:r>
              <a:rPr lang="en-GB" alt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GB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 </a:t>
            </a:r>
            <a:endParaRPr lang="en-GB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ở đâu?</a:t>
            </a:r>
            <a:endParaRPr lang="en-GB" altLang="en-US" sz="36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85800" y="2106613"/>
            <a:ext cx="3546475" cy="47291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Title 3"/>
          <p:cNvSpPr/>
          <p:nvPr>
            <p:ph type="title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9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" name="Rounded Rectangle 7"/>
          <p:cNvSpPr/>
          <p:nvPr/>
        </p:nvSpPr>
        <p:spPr>
          <a:xfrm>
            <a:off x="311150" y="238125"/>
            <a:ext cx="3138805" cy="849630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</a:lstStyle>
          <a:p>
            <a:pPr lvl="0">
              <a:buFont typeface="Arial" panose="020B0604020202020204" pitchFamily="34" charset="0"/>
              <a:buNone/>
            </a:pPr>
            <a:r>
              <a:rPr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đọc</a:t>
            </a:r>
            <a:endParaRPr sz="40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19238" y="1196975"/>
            <a:ext cx="5645150" cy="53543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Bên cửa lớp học</a:t>
            </a:r>
            <a:endParaRPr lang="en-GB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Có cây b</a:t>
            </a:r>
            <a:r>
              <a:rPr lang="en-GB" alt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GB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 gi</a:t>
            </a:r>
            <a:r>
              <a:rPr lang="en-GB" alt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endParaRPr lang="en-GB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Tán lá xòe ra</a:t>
            </a:r>
            <a:endParaRPr lang="en-GB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Như ô xanh mướt.</a:t>
            </a:r>
            <a:endParaRPr lang="en-GB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GB" alt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GB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 ghé cửa lớp</a:t>
            </a:r>
            <a:endParaRPr lang="en-GB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Nghe cô giảng b</a:t>
            </a:r>
            <a:r>
              <a:rPr lang="en-GB" alt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GB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GB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Mỗi buổi sớm mai</a:t>
            </a:r>
            <a:endParaRPr lang="en-GB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Quên ng</a:t>
            </a:r>
            <a:r>
              <a:rPr lang="en-GB" alt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GB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 mưa nắng.</a:t>
            </a:r>
            <a:endParaRPr lang="en-GB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29455" y="238125"/>
            <a:ext cx="6459855" cy="7683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Cây b</a:t>
            </a:r>
            <a:r>
              <a:rPr lang="en-GB" alt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GB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 v</a:t>
            </a:r>
            <a:r>
              <a:rPr lang="en-GB" alt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GB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lớp học</a:t>
            </a:r>
            <a:endParaRPr lang="en-GB" altLang="en-US" sz="4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843713" y="1196975"/>
            <a:ext cx="6324600" cy="590804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GB" altLang="x-none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Cuối tuần, lớp vắng</a:t>
            </a:r>
            <a:endParaRPr lang="en-GB" altLang="x-none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altLang="x-none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Không thấy tiếng cô</a:t>
            </a:r>
            <a:endParaRPr lang="en-GB" altLang="x-none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altLang="x-none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Không bạn vui đùa</a:t>
            </a:r>
            <a:endParaRPr lang="en-GB" altLang="x-none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altLang="x-none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Tán b</a:t>
            </a:r>
            <a:r>
              <a:rPr lang="en-GB" altLang="x-none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GB" altLang="x-none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 ngơ ngác.</a:t>
            </a:r>
            <a:endParaRPr lang="en-GB" altLang="x-none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altLang="x-none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altLang="x-none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Thứ hai trở lại</a:t>
            </a:r>
            <a:endParaRPr lang="en-GB" altLang="x-none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altLang="x-none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Lớp học tưng bừng</a:t>
            </a:r>
            <a:endParaRPr lang="en-GB" altLang="x-none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altLang="x-none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Tán lá vui mừng</a:t>
            </a:r>
            <a:endParaRPr lang="en-GB" altLang="x-none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altLang="x-none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Vẫy ch</a:t>
            </a:r>
            <a:r>
              <a:rPr lang="en-GB" altLang="x-none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GB" altLang="x-none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các bạn.</a:t>
            </a:r>
            <a:endParaRPr lang="en-GB" altLang="x-none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altLang="x-none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en-GB" altLang="x-none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(Minh Tâm)</a:t>
            </a:r>
            <a:endParaRPr lang="en-GB" altLang="x-none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altLang="x-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1662113" y="2906713"/>
            <a:ext cx="1123950" cy="95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2870200" y="3455988"/>
            <a:ext cx="1985963" cy="2381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8480425" y="4540250"/>
            <a:ext cx="1123950" cy="95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4" grpId="0"/>
      <p:bldP spid="6" grpId="0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" name="Rounded Rectangle 7"/>
          <p:cNvSpPr/>
          <p:nvPr/>
        </p:nvSpPr>
        <p:spPr>
          <a:xfrm>
            <a:off x="311150" y="238125"/>
            <a:ext cx="3030220" cy="849630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</a:lstStyle>
          <a:p>
            <a:pPr lvl="0">
              <a:buFont typeface="Arial" panose="020B0604020202020204" pitchFamily="34" charset="0"/>
              <a:buNone/>
            </a:pPr>
            <a:r>
              <a:rPr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đọc</a:t>
            </a:r>
            <a:endParaRPr sz="40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19238" y="1196975"/>
            <a:ext cx="5645150" cy="53562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Bên cửa lớp học</a:t>
            </a:r>
            <a:endParaRPr lang="en-GB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Có cây b</a:t>
            </a:r>
            <a:r>
              <a:rPr lang="en-GB" alt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GB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 gi</a:t>
            </a:r>
            <a:r>
              <a:rPr lang="en-GB" alt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endParaRPr lang="en-GB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Tán lá xòe ra</a:t>
            </a:r>
            <a:endParaRPr lang="en-GB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Như ô xanh mướt.</a:t>
            </a:r>
            <a:endParaRPr lang="en-GB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GB" alt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GB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 ghé cửa lớp</a:t>
            </a:r>
            <a:endParaRPr lang="en-GB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Nghe cô giảng b</a:t>
            </a:r>
            <a:r>
              <a:rPr lang="en-GB" alt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GB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GB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Mỗi buổi sớm mai</a:t>
            </a:r>
            <a:endParaRPr lang="en-GB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Quên ng</a:t>
            </a:r>
            <a:r>
              <a:rPr lang="en-GB" alt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GB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 mưa nắng.</a:t>
            </a:r>
            <a:endParaRPr lang="en-GB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40455" y="307975"/>
            <a:ext cx="6569710" cy="7683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Cây b</a:t>
            </a:r>
            <a:r>
              <a:rPr lang="en-GB" alt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GB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 v</a:t>
            </a:r>
            <a:r>
              <a:rPr lang="en-GB" alt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GB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lớp học</a:t>
            </a:r>
            <a:endParaRPr lang="en-GB" altLang="en-US" sz="4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843713" y="1196975"/>
            <a:ext cx="6324600" cy="59102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GB" altLang="x-none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Cuối tuần, lớp vắng</a:t>
            </a:r>
            <a:endParaRPr lang="en-GB" altLang="x-none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altLang="x-none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Không thấy tiếng cô</a:t>
            </a:r>
            <a:endParaRPr lang="en-GB" altLang="x-none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altLang="x-none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Không bạn vui đùa</a:t>
            </a:r>
            <a:endParaRPr lang="en-GB" altLang="x-none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altLang="x-none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Tán b</a:t>
            </a:r>
            <a:r>
              <a:rPr lang="en-GB" altLang="x-none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GB" altLang="x-none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 ngơ ngác.</a:t>
            </a:r>
            <a:endParaRPr lang="en-GB" altLang="x-none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altLang="x-none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altLang="x-none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Thứ hai trở lại</a:t>
            </a:r>
            <a:endParaRPr lang="en-GB" altLang="x-none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altLang="x-none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Lớp học tưng bừng</a:t>
            </a:r>
            <a:endParaRPr lang="en-GB" altLang="x-none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altLang="x-none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Tán lá vui mừng</a:t>
            </a:r>
            <a:endParaRPr lang="en-GB" altLang="x-none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altLang="x-none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Vẫy ch</a:t>
            </a:r>
            <a:r>
              <a:rPr lang="en-GB" altLang="x-none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GB" altLang="x-none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các bạn.</a:t>
            </a:r>
            <a:endParaRPr lang="en-GB" altLang="x-none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altLang="x-none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en-GB" altLang="x-none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(Minh Tâm)</a:t>
            </a:r>
            <a:endParaRPr lang="en-GB" altLang="x-none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altLang="x-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5665788" y="2932430"/>
            <a:ext cx="122238" cy="48736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5543233" y="2932430"/>
            <a:ext cx="122238" cy="48736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6721158" y="5669915"/>
            <a:ext cx="122238" cy="48736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6598603" y="5669915"/>
            <a:ext cx="122238" cy="48736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11629708" y="2932430"/>
            <a:ext cx="123825" cy="48736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11507470" y="2932430"/>
            <a:ext cx="122238" cy="48736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11418570" y="5669915"/>
            <a:ext cx="122238" cy="48736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11296015" y="5669915"/>
            <a:ext cx="122238" cy="48736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charRg st="0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charRg st="0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charRg st="16" end="3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charRg st="16" end="3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charRg st="32" end="4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charRg st="32" end="4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charRg st="46" end="6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">
                                            <p:txEl>
                                              <p:charRg st="46" end="6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charRg st="64" end="8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">
                                            <p:txEl>
                                              <p:charRg st="64" end="8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charRg st="81" end="9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">
                                            <p:txEl>
                                              <p:charRg st="81" end="9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charRg st="99" end="1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">
                                            <p:txEl>
                                              <p:charRg st="99" end="1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charRg st="116" end="13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">
                                            <p:txEl>
                                              <p:charRg st="116" end="13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charRg st="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9">
                                            <p:txEl>
                                              <p:charRg st="0" end="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charRg st="20" end="4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9">
                                            <p:txEl>
                                              <p:charRg st="20" end="4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charRg st="40" end="5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9">
                                            <p:txEl>
                                              <p:charRg st="40" end="5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charRg st="58" end="7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9">
                                            <p:txEl>
                                              <p:charRg st="58" end="7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charRg st="78" end="9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9">
                                            <p:txEl>
                                              <p:charRg st="78" end="9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charRg st="94" end="1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9">
                                            <p:txEl>
                                              <p:charRg st="94" end="1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charRg st="112" end="12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9">
                                            <p:txEl>
                                              <p:charRg st="112" end="12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charRg st="128" end="14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9">
                                            <p:txEl>
                                              <p:charRg st="128" end="14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charRg st="146" end="17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9">
                                            <p:txEl>
                                              <p:charRg st="146" end="17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4" grpId="0"/>
      <p:bldP spid="6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6669" y="4744194"/>
            <a:ext cx="5538060" cy="129515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0147" y="257911"/>
            <a:ext cx="5570409" cy="6160821"/>
          </a:xfrm>
          <a:prstGeom prst="rect">
            <a:avLst/>
          </a:prstGeom>
        </p:spPr>
      </p:pic>
      <p:sp>
        <p:nvSpPr>
          <p:cNvPr id="18" name="Rectangle 7"/>
          <p:cNvSpPr>
            <a:spLocks noChangeArrowheads="1"/>
          </p:cNvSpPr>
          <p:nvPr/>
        </p:nvSpPr>
        <p:spPr bwMode="auto">
          <a:xfrm>
            <a:off x="5445066" y="2829227"/>
            <a:ext cx="1327751" cy="18094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685800">
              <a:lnSpc>
                <a:spcPct val="110000"/>
              </a:lnSpc>
              <a:spcBef>
                <a:spcPct val="0"/>
              </a:spcBef>
            </a:pPr>
            <a:r>
              <a:rPr lang="zh-CN" altLang="en-US" sz="4400" dirty="0">
                <a:solidFill>
                  <a:schemeClr val="bg1"/>
                </a:solidFill>
                <a:latin typeface="方正粗圆简体" panose="02010601030101010101" pitchFamily="2" charset="-122"/>
                <a:ea typeface="方正粗圆简体" panose="02010601030101010101" pitchFamily="2" charset="-122"/>
                <a:cs typeface="+mj-cs"/>
              </a:rPr>
              <a:t>校园</a:t>
            </a:r>
            <a:endParaRPr lang="en-US" altLang="zh-CN" sz="4400" dirty="0">
              <a:solidFill>
                <a:schemeClr val="bg1"/>
              </a:solidFill>
              <a:latin typeface="方正粗圆简体" panose="02010601030101010101" pitchFamily="2" charset="-122"/>
              <a:ea typeface="方正粗圆简体" panose="02010601030101010101" pitchFamily="2" charset="-122"/>
              <a:cs typeface="+mj-cs"/>
            </a:endParaRPr>
          </a:p>
          <a:p>
            <a:pPr algn="ctr" defTabSz="685800">
              <a:lnSpc>
                <a:spcPct val="110000"/>
              </a:lnSpc>
              <a:spcBef>
                <a:spcPct val="0"/>
              </a:spcBef>
            </a:pPr>
            <a:r>
              <a:rPr lang="zh-CN" altLang="en-US" sz="4400" dirty="0">
                <a:solidFill>
                  <a:schemeClr val="bg1"/>
                </a:solidFill>
                <a:latin typeface="方正粗圆简体" panose="02010601030101010101" pitchFamily="2" charset="-122"/>
                <a:ea typeface="方正粗圆简体" panose="02010601030101010101" pitchFamily="2" charset="-122"/>
                <a:cs typeface="+mj-cs"/>
              </a:rPr>
              <a:t>安全</a:t>
            </a:r>
            <a:endParaRPr lang="zh-CN" altLang="en-US" sz="4400" dirty="0">
              <a:solidFill>
                <a:schemeClr val="bg1"/>
              </a:solidFill>
              <a:latin typeface="方正粗圆简体" panose="02010601030101010101" pitchFamily="2" charset="-122"/>
              <a:ea typeface="方正粗圆简体" panose="02010601030101010101" pitchFamily="2" charset="-122"/>
              <a:cs typeface="+mj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267200" y="3200400"/>
            <a:ext cx="327660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smtClean="0">
                <a:solidFill>
                  <a:srgbClr val="FF0000"/>
                </a:solidFill>
                <a:latin typeface="HP001 4 hàng" panose="020B0603050302020204" pitchFamily="34" charset="0"/>
              </a:rPr>
              <a:t>Thư giãn</a:t>
            </a:r>
            <a:endParaRPr lang="en-US" sz="5400" b="1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pic>
        <p:nvPicPr>
          <p:cNvPr id="3" name="ChiecBungDoi-ThanhNganTheVoiceKids-5237837 (mp3cut.net)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707062" y="4316425"/>
            <a:ext cx="777875" cy="7778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8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" name="Rounded Rectangle 7"/>
          <p:cNvSpPr/>
          <p:nvPr/>
        </p:nvSpPr>
        <p:spPr>
          <a:xfrm>
            <a:off x="136525" y="238125"/>
            <a:ext cx="4362450" cy="849313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</a:lstStyle>
          <a:p>
            <a:pPr lvl="0">
              <a:buFont typeface="Arial" panose="020B0604020202020204" pitchFamily="34" charset="0"/>
              <a:buNone/>
            </a:pPr>
            <a:r>
              <a:rPr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đọc khổ thơ</a:t>
            </a:r>
            <a:endParaRPr sz="32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1313" y="1208088"/>
            <a:ext cx="5643562" cy="31381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(1)    Bên cửa lớp học</a:t>
            </a:r>
            <a:endParaRPr lang="en-GB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Có cây b</a:t>
            </a:r>
            <a:r>
              <a:rPr lang="en-GB" alt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GB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 gi</a:t>
            </a:r>
            <a:r>
              <a:rPr lang="en-GB" alt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endParaRPr lang="en-GB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Tán lá xòe ra</a:t>
            </a:r>
            <a:endParaRPr lang="en-GB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Như ô xanh mướt.</a:t>
            </a:r>
            <a:endParaRPr lang="en-GB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72" name="TextBox 5"/>
          <p:cNvSpPr txBox="1"/>
          <p:nvPr/>
        </p:nvSpPr>
        <p:spPr>
          <a:xfrm>
            <a:off x="5111750" y="238125"/>
            <a:ext cx="6205855" cy="7683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Cây b</a:t>
            </a:r>
            <a:r>
              <a:rPr lang="en-GB" alt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GB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 v</a:t>
            </a:r>
            <a:r>
              <a:rPr lang="en-GB" alt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GB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lớp học </a:t>
            </a:r>
            <a:endParaRPr lang="en-GB" altLang="en-US" sz="4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780088" y="1208088"/>
            <a:ext cx="6326187" cy="646239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GB" altLang="x-none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(3)     Cuối tuần, lớp vắng</a:t>
            </a:r>
            <a:endParaRPr lang="en-GB" altLang="x-none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altLang="x-none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Không thấy tiếng cô</a:t>
            </a:r>
            <a:endParaRPr lang="en-GB" altLang="x-none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altLang="x-none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Không bạn vui đùa</a:t>
            </a:r>
            <a:endParaRPr lang="en-GB" altLang="x-none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altLang="x-none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Tán b</a:t>
            </a:r>
            <a:r>
              <a:rPr lang="en-GB" altLang="x-none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GB" altLang="x-none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 ngơ ngác.</a:t>
            </a:r>
            <a:endParaRPr lang="en-GB" altLang="x-none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altLang="x-none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altLang="x-none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(4)     Thứ hai trở lại</a:t>
            </a:r>
            <a:endParaRPr lang="en-GB" altLang="x-none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altLang="x-none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Lớp học tưng bừng</a:t>
            </a:r>
            <a:endParaRPr lang="en-GB" altLang="x-none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altLang="x-none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Tán lá vui mừng</a:t>
            </a:r>
            <a:endParaRPr lang="en-GB" altLang="x-none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altLang="x-none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Vẫy ch</a:t>
            </a:r>
            <a:r>
              <a:rPr lang="en-GB" altLang="x-none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GB" altLang="x-none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các bạn.</a:t>
            </a:r>
            <a:endParaRPr lang="en-GB" altLang="x-none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altLang="x-none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</a:t>
            </a:r>
            <a:r>
              <a:rPr lang="en-GB" altLang="x-none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(Minh Tâm)</a:t>
            </a:r>
            <a:endParaRPr lang="en-GB" altLang="x-none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altLang="x-none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altLang="x-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41630" y="3859530"/>
            <a:ext cx="6381750" cy="25844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(2)   B</a:t>
            </a:r>
            <a:r>
              <a:rPr lang="en-GB" alt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GB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 ghé cửa lớp</a:t>
            </a:r>
            <a:endParaRPr lang="en-GB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Nghe cô giảng b</a:t>
            </a:r>
            <a:r>
              <a:rPr lang="en-GB" alt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GB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GB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Mỗi buổi sớm mai</a:t>
            </a:r>
            <a:endParaRPr lang="en-GB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Quên ng</a:t>
            </a:r>
            <a:r>
              <a:rPr lang="en-GB" alt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GB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 mưa nắng.</a:t>
            </a:r>
            <a:endParaRPr lang="en-GB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charRg st="116" end="14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9">
                                            <p:txEl>
                                              <p:charRg st="116" end="14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>
                                            <p:txEl>
                                              <p:charRg st="116" end="14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>
                                            <p:txEl>
                                              <p:charRg st="116" end="14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charRg st="140" end="16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9">
                                            <p:txEl>
                                              <p:charRg st="140" end="16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>
                                            <p:txEl>
                                              <p:charRg st="140" end="16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>
                                            <p:txEl>
                                              <p:charRg st="140" end="16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charRg st="168" end="19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9">
                                            <p:txEl>
                                              <p:charRg st="168" end="19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>
                                            <p:txEl>
                                              <p:charRg st="168" end="19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>
                                            <p:txEl>
                                              <p:charRg st="168" end="19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charRg st="194" end="2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9">
                                            <p:txEl>
                                              <p:charRg st="194" end="22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>
                                            <p:txEl>
                                              <p:charRg st="194" end="22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>
                                            <p:txEl>
                                              <p:charRg st="194" end="22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charRg st="222" end="25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9">
                                            <p:txEl>
                                              <p:charRg st="222" end="25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9">
                                            <p:txEl>
                                              <p:charRg st="222" end="25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">
                                            <p:txEl>
                                              <p:charRg st="222" end="25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9" grpId="0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TextBox 4"/>
          <p:cNvSpPr txBox="1"/>
          <p:nvPr/>
        </p:nvSpPr>
        <p:spPr>
          <a:xfrm>
            <a:off x="777240" y="109728"/>
            <a:ext cx="4096512" cy="4507992"/>
          </a:xfrm>
          <a:prstGeom prst="rect">
            <a:avLst/>
          </a:prstGeom>
          <a:noFill/>
        </p:spPr>
        <p:txBody>
          <a:bodyPr numCol="1">
            <a:prstTxWarp prst="textInflateTo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R="0" defTabSz="914400">
              <a:buClrTx/>
              <a:buSzTx/>
              <a:buFontTx/>
              <a:defRPr/>
            </a:pPr>
            <a:r>
              <a:rPr kumimoji="0" lang="en-GB" sz="6000" b="1" kern="1200" cap="none" spc="0" normalizeH="0" baseline="0" noProof="0" dirty="0" err="1"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endParaRPr kumimoji="0" lang="en-GB" sz="6000" b="1" kern="1200" cap="none" spc="0" normalizeH="0" baseline="0" noProof="0" dirty="0">
              <a:solidFill>
                <a:srgbClr val="FF00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R="0" defTabSz="914400">
              <a:buClrTx/>
              <a:buSzTx/>
              <a:buFontTx/>
              <a:defRPr/>
            </a:pPr>
            <a:r>
              <a:rPr kumimoji="0" lang="en-GB" sz="6000" b="1" kern="1200" cap="none" spc="0" normalizeH="0" baseline="0" noProof="0" dirty="0" err="1"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endParaRPr kumimoji="0" lang="en-GB" sz="6000" b="1" kern="1200" cap="none" spc="0" normalizeH="0" baseline="0" noProof="0" dirty="0">
              <a:solidFill>
                <a:srgbClr val="FF00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24213" y="2597150"/>
            <a:ext cx="2633662" cy="26336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5350" y="46038"/>
            <a:ext cx="5875338" cy="67183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Rectangle 7"/>
          <p:cNvSpPr/>
          <p:nvPr/>
        </p:nvSpPr>
        <p:spPr>
          <a:xfrm>
            <a:off x="5975350" y="3484563"/>
            <a:ext cx="5875338" cy="24860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ags/tag1.xml><?xml version="1.0" encoding="utf-8"?>
<p:tagLst xmlns:p="http://schemas.openxmlformats.org/presentationml/2006/main">
  <p:tag name="KSO_WM_MEDIACOVER_FLAG" val="1"/>
  <p:tag name="KSO_WM_UNIT_MEDIACOVER_BTN_STATE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2104</Words>
  <Application>WPS Presentation</Application>
  <PresentationFormat/>
  <Paragraphs>196</Paragraphs>
  <Slides>17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17</vt:i4>
      </vt:variant>
    </vt:vector>
  </HeadingPairs>
  <TitlesOfParts>
    <vt:vector size="32" baseType="lpstr">
      <vt:lpstr>Arial</vt:lpstr>
      <vt:lpstr>SimSun</vt:lpstr>
      <vt:lpstr>Wingdings</vt:lpstr>
      <vt:lpstr>Calibri</vt:lpstr>
      <vt:lpstr>Calibri Light</vt:lpstr>
      <vt:lpstr>UTM Avo</vt:lpstr>
      <vt:lpstr>Segoe Print</vt:lpstr>
      <vt:lpstr>Times New Roman</vt:lpstr>
      <vt:lpstr>方正粗圆简体</vt:lpstr>
      <vt:lpstr>HP001 4 hàng</vt:lpstr>
      <vt:lpstr>Microsoft YaHei</vt:lpstr>
      <vt:lpstr>Arial Unicode MS</vt:lpstr>
      <vt:lpstr>Office Theme</vt:lpstr>
      <vt:lpstr>1_Office Theme</vt:lpstr>
      <vt:lpstr>2_Office Theme</vt:lpstr>
      <vt:lpstr>PowerPoint 演示文稿</vt:lpstr>
      <vt:lpstr>PowerPoint 演示文稿</vt:lpstr>
      <vt:lpstr>PowerPoint 演示文稿</vt:lpstr>
      <vt:lpstr>Thứ    ngày     tháng    năm 20… Tiếng Việt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Dương Khánh Vân</cp:lastModifiedBy>
  <cp:revision>3</cp:revision>
  <dcterms:created xsi:type="dcterms:W3CDTF">2020-08-08T08:08:00Z</dcterms:created>
  <dcterms:modified xsi:type="dcterms:W3CDTF">2025-06-02T08:03:15Z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1033-12.2.0.21179</vt:lpwstr>
  </property>
  <property fmtid="{D5CDD505-2E9C-101B-9397-08002B2CF9AE}" pid="3" name="ICV">
    <vt:lpwstr>BD30115B5A7D4659B81C8C85C8412047_13</vt:lpwstr>
  </property>
</Properties>
</file>