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57" r:id="rId5"/>
    <p:sldId id="258" r:id="rId7"/>
    <p:sldId id="268" r:id="rId8"/>
    <p:sldId id="276" r:id="rId9"/>
    <p:sldId id="270" r:id="rId10"/>
    <p:sldId id="287" r:id="rId11"/>
    <p:sldId id="288" r:id="rId12"/>
    <p:sldId id="289" r:id="rId13"/>
    <p:sldId id="290" r:id="rId14"/>
    <p:sldId id="272" r:id="rId15"/>
    <p:sldId id="273" r:id="rId16"/>
    <p:sldId id="275" r:id="rId17"/>
    <p:sldId id="277" r:id="rId18"/>
    <p:sldId id="278" r:id="rId19"/>
    <p:sldId id="279" r:id="rId20"/>
    <p:sldId id="280" r:id="rId21"/>
    <p:sldId id="267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48" d="100"/>
          <a:sy n="48" d="100"/>
        </p:scale>
        <p:origin x="-1446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4724E6-1A52-439B-A8F1-F32DC5A05B3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07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B689EB-6251-4980-9D12-1A8FCC0F20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emf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6.png"/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audio" Target="../media/audio3.wav"/><Relationship Id="rId2" Type="http://schemas.openxmlformats.org/officeDocument/2006/relationships/image" Target="../media/image2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4" Type="http://schemas.openxmlformats.org/officeDocument/2006/relationships/slideLayout" Target="../slideLayouts/slideLayout13.xml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slide" Target="slide7.xml"/><Relationship Id="rId7" Type="http://schemas.openxmlformats.org/officeDocument/2006/relationships/image" Target="../media/image13.png"/><Relationship Id="rId6" Type="http://schemas.microsoft.com/office/2007/relationships/media" Target="../media/audio1.wav"/><Relationship Id="rId5" Type="http://schemas.openxmlformats.org/officeDocument/2006/relationships/audio" Target="NULL" TargetMode="External"/><Relationship Id="rId4" Type="http://schemas.openxmlformats.org/officeDocument/2006/relationships/image" Target="../media/image12.GIF"/><Relationship Id="rId3" Type="http://schemas.openxmlformats.org/officeDocument/2006/relationships/slide" Target="slide1.xml"/><Relationship Id="rId2" Type="http://schemas.openxmlformats.org/officeDocument/2006/relationships/image" Target="../media/image11.GIF"/><Relationship Id="rId11" Type="http://schemas.openxmlformats.org/officeDocument/2006/relationships/slideLayout" Target="../slideLayouts/slideLayout23.xml"/><Relationship Id="rId10" Type="http://schemas.openxmlformats.org/officeDocument/2006/relationships/slide" Target="slide9.xml"/><Relationship Id="rId1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4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slide" Target="slide5.xml"/><Relationship Id="rId3" Type="http://schemas.openxmlformats.org/officeDocument/2006/relationships/image" Target="../media/image14.png"/><Relationship Id="rId2" Type="http://schemas.microsoft.com/office/2007/relationships/media" Target="../media/audio2.wav"/><Relationship Id="rId1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slide" Target="slide5.xml"/><Relationship Id="rId3" Type="http://schemas.openxmlformats.org/officeDocument/2006/relationships/image" Target="../media/image14.png"/><Relationship Id="rId2" Type="http://schemas.microsoft.com/office/2007/relationships/media" Target="../media/audio2.wav"/><Relationship Id="rId1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60338" y="-635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1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WordArt 9"/>
          <p:cNvSpPr>
            <a:spLocks noTextEdit="1"/>
          </p:cNvSpPr>
          <p:nvPr/>
        </p:nvSpPr>
        <p:spPr>
          <a:xfrm>
            <a:off x="2470150" y="7239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568" y="2286000"/>
            <a:ext cx="4572000" cy="646330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1" name="Picture 6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7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8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9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3" y="18145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037638" cy="456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2459038"/>
            <a:ext cx="6705600" cy="12001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3600" i="1" dirty="0">
                <a:latin typeface="Arial" panose="020B0604020202020204" pitchFamily="34" charset="0"/>
              </a:rPr>
              <a:t>Hổ ăn thịt và sống trong rừng; Đuôi hổ dài và cứng như roi sắt.</a:t>
            </a:r>
            <a:endParaRPr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8" y="1600200"/>
            <a:ext cx="8828087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88" y="3021013"/>
            <a:ext cx="142875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338" y="3021013"/>
            <a:ext cx="149542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813" y="3044825"/>
            <a:ext cx="1152525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3338" y="2971800"/>
            <a:ext cx="157162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62400"/>
            <a:ext cx="582295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5" y="5029200"/>
            <a:ext cx="1914525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0625" y="5064125"/>
            <a:ext cx="5519738" cy="661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-0.00787 L 0.40972 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20451 0.29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600"/>
            <a:ext cx="8266113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3733800"/>
            <a:ext cx="3192463" cy="270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763" y="3733800"/>
            <a:ext cx="4324350" cy="2709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3411538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" y="3414713"/>
            <a:ext cx="8458200" cy="1754188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Hổ là loài thú ăn thịt. B</a:t>
            </a:r>
            <a:r>
              <a:rPr sz="3600" dirty="0">
                <a:solidFill>
                  <a:srgbClr val="0070C0"/>
                </a:solidFill>
                <a:latin typeface="Arial" panose="020B0604020202020204" pitchFamily="34" charset="0"/>
              </a:rPr>
              <a:t>ố</a:t>
            </a:r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n chân chắc khoẻ và có vu</a:t>
            </a:r>
            <a:r>
              <a:rPr sz="3600" dirty="0">
                <a:solidFill>
                  <a:srgbClr val="0070C0"/>
                </a:solidFill>
                <a:latin typeface="Arial" panose="020B0604020202020204" pitchFamily="34" charset="0"/>
              </a:rPr>
              <a:t>ốt</a:t>
            </a:r>
            <a:r>
              <a:rPr lang="vi-VN" altLang="x-none" sz="3600" dirty="0">
                <a:solidFill>
                  <a:srgbClr val="0070C0"/>
                </a:solidFill>
                <a:latin typeface="Arial" panose="020B0604020202020204" pitchFamily="34" charset="0"/>
              </a:rPr>
              <a:t> sắc. Đuôi dài và cứng như roi sắt. Hổ rất khoẻ và hung dữ.</a:t>
            </a:r>
            <a:endParaRPr sz="3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8001000" cy="2347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637"/>
            <a:ext cx="88392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00"/>
            <a:ext cx="1881188" cy="1957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5" y="836613"/>
            <a:ext cx="2619375" cy="201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963" y="836613"/>
            <a:ext cx="4238625" cy="687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175" y="1468438"/>
            <a:ext cx="4067175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9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2175" y="2030413"/>
            <a:ext cx="4219575" cy="63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0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0588" y="2667000"/>
            <a:ext cx="414337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1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8363" y="3267075"/>
            <a:ext cx="4116387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2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6925" y="3733800"/>
            <a:ext cx="4181475" cy="43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3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2963" y="4167188"/>
            <a:ext cx="4124325" cy="598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4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4863" y="4716463"/>
            <a:ext cx="4200525" cy="617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5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36763" y="5316538"/>
            <a:ext cx="4276725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6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2963" y="5721350"/>
            <a:ext cx="3983037" cy="60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26285 0.2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-0.0125 L 0.31615 0.16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25052 0.179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35382 0.0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36615 0.134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4636 0.09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32673 0.115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7 -0.02153 L -0.26493 0.067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1574 L -0.27327 0.11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89 0.01065 L 0.22622 0.043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dirty="0"/>
          </a:p>
        </p:txBody>
      </p:sp>
      <p:pic>
        <p:nvPicPr>
          <p:cNvPr id="28676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28680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28681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6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7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8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31623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13690" y="2968625"/>
            <a:ext cx="874331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+mj-lt"/>
                <a:cs typeface="+mj-lt"/>
              </a:rPr>
              <a:t>Lông vằn lông vện mắt xanh</a:t>
            </a:r>
            <a:endParaRPr lang="en-US" sz="3200">
              <a:latin typeface="+mj-lt"/>
              <a:cs typeface="+mj-lt"/>
            </a:endParaRPr>
          </a:p>
          <a:p>
            <a:r>
              <a:rPr lang="en-US" sz="3200">
                <a:latin typeface="+mj-lt"/>
                <a:cs typeface="+mj-lt"/>
              </a:rPr>
              <a:t>Dáng đi uyển chuyển nhe nanh tìm mồi</a:t>
            </a:r>
            <a:endParaRPr lang="en-US" sz="3200">
              <a:latin typeface="+mj-lt"/>
              <a:cs typeface="+mj-lt"/>
            </a:endParaRPr>
          </a:p>
          <a:p>
            <a:r>
              <a:rPr lang="en-US" sz="3200">
                <a:latin typeface="+mj-lt"/>
                <a:cs typeface="+mj-lt"/>
              </a:rPr>
              <a:t>Thỏ nai gặp phải hỡi ôi</a:t>
            </a:r>
            <a:endParaRPr lang="en-US" sz="3200">
              <a:latin typeface="+mj-lt"/>
              <a:cs typeface="+mj-lt"/>
            </a:endParaRPr>
          </a:p>
          <a:p>
            <a:r>
              <a:rPr lang="en-US" sz="3200">
                <a:latin typeface="+mj-lt"/>
                <a:cs typeface="+mj-lt"/>
              </a:rPr>
              <a:t>Muông thú khiếp sợ tôn ngôi chúa rừng</a:t>
            </a:r>
            <a:endParaRPr lang="en-US" sz="3200">
              <a:latin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28775"/>
            <a:ext cx="8037513" cy="439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066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338" y="1295400"/>
            <a:ext cx="8610600" cy="483235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sz="2800" dirty="0">
                <a:latin typeface="Arial" panose="020B0604020202020204" pitchFamily="34" charset="0"/>
              </a:rPr>
              <a:t>Chúa tể rừng xanh</a:t>
            </a:r>
            <a:endParaRPr sz="2800" dirty="0">
              <a:latin typeface="Arial" panose="020B0604020202020204" pitchFamily="34" charset="0"/>
            </a:endParaRPr>
          </a:p>
          <a:p>
            <a:pPr algn="just"/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Hổ là loài thú dữ ăn thịt, sống trong rừng. </a:t>
            </a:r>
            <a:r>
              <a:rPr sz="2800" dirty="0">
                <a:solidFill>
                  <a:srgbClr val="FFC000"/>
                </a:solidFill>
                <a:latin typeface="Arial" panose="020B0604020202020204" pitchFamily="34" charset="0"/>
              </a:rPr>
              <a:t>Lông hổ thường có màu vàng, pha những vằn đen. </a:t>
            </a:r>
            <a:r>
              <a:rPr sz="2800" dirty="0">
                <a:solidFill>
                  <a:srgbClr val="00B050"/>
                </a:solidFill>
                <a:latin typeface="Arial" panose="020B0604020202020204" pitchFamily="34" charset="0"/>
              </a:rPr>
              <a:t>Răng sắc nhọn, mắt nhìn rõ mọi vật trong đêm tối.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>
                <a:solidFill>
                  <a:srgbClr val="00B0F0"/>
                </a:solidFill>
                <a:latin typeface="Arial" panose="020B0604020202020204" pitchFamily="34" charset="0"/>
              </a:rPr>
              <a:t>Bốn chân chắc khoẻ và có vuốt sắc.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>
                <a:solidFill>
                  <a:srgbClr val="FFC000"/>
                </a:solidFill>
                <a:latin typeface="Arial" panose="020B0604020202020204" pitchFamily="34" charset="0"/>
              </a:rPr>
              <a:t>Đuôi dài và cứng như roi sắt.</a:t>
            </a:r>
            <a:r>
              <a:rPr sz="2800" dirty="0">
                <a:latin typeface="Arial" panose="020B0604020202020204" pitchFamily="34" charset="0"/>
              </a:rPr>
              <a:t> Hổ có thể di chuyển nhanh, nhảy xa và săn mồi rất giỏi. Hổ rất khoẻ và hung dữ.</a:t>
            </a:r>
            <a:endParaRPr sz="2800" dirty="0">
              <a:latin typeface="Arial" panose="020B0604020202020204" pitchFamily="34" charset="0"/>
            </a:endParaRPr>
          </a:p>
          <a:p>
            <a:pPr algn="just"/>
            <a:r>
              <a:rPr sz="2800" dirty="0">
                <a:solidFill>
                  <a:srgbClr val="0070C0"/>
                </a:solidFill>
                <a:latin typeface="Arial" panose="020B0604020202020204" pitchFamily="34" charset="0"/>
              </a:rPr>
              <a:t>Hầu hết các con vật sống trong rừng đều sợ hổ. </a:t>
            </a:r>
            <a:r>
              <a:rPr sz="2800" dirty="0">
                <a:latin typeface="Arial" panose="020B0604020202020204" pitchFamily="34" charset="0"/>
              </a:rPr>
              <a:t>Vì vậy, hổ được xem là chúa tể rùng xanh.</a:t>
            </a:r>
            <a:endParaRPr sz="2800" dirty="0">
              <a:latin typeface="Arial" panose="020B0604020202020204" pitchFamily="34" charset="0"/>
            </a:endParaRPr>
          </a:p>
          <a:p>
            <a:pPr algn="just"/>
            <a:r>
              <a:rPr sz="2800" i="1" dirty="0">
                <a:latin typeface="Arial" panose="020B0604020202020204" pitchFamily="34" charset="0"/>
              </a:rPr>
              <a:t>                                               (Theo</a:t>
            </a:r>
            <a:r>
              <a:rPr sz="2800" dirty="0">
                <a:latin typeface="Arial" panose="020B0604020202020204" pitchFamily="34" charset="0"/>
              </a:rPr>
              <a:t> Lê Quang Long)</a:t>
            </a:r>
            <a:endParaRPr sz="2800" dirty="0">
              <a:latin typeface="Arial" panose="020B0604020202020204" pitchFamily="34" charset="0"/>
            </a:endParaRPr>
          </a:p>
          <a:p>
            <a:pPr algn="just"/>
            <a:r>
              <a:rPr lang="vi-VN" altLang="x-none" sz="2800" i="1" dirty="0">
                <a:solidFill>
                  <a:srgbClr val="FF0000"/>
                </a:solidFill>
                <a:latin typeface="Arial" panose="020B0604020202020204" pitchFamily="34" charset="0"/>
              </a:rPr>
              <a:t>Từ ngữ: </a:t>
            </a:r>
            <a:r>
              <a:rPr lang="vi-VN" altLang="x-none" sz="2800" dirty="0">
                <a:solidFill>
                  <a:srgbClr val="FF0000"/>
                </a:solidFill>
                <a:latin typeface="Arial" panose="020B0604020202020204" pitchFamily="34" charset="0"/>
              </a:rPr>
              <a:t>chúa tể, vuốt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5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3" y="1600200"/>
            <a:ext cx="8951912" cy="412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955290" y="1736725"/>
            <a:ext cx="125222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  <a:endParaRPr lang="en-US" sz="4400" b="1"/>
          </a:p>
        </p:txBody>
      </p:sp>
      <p:sp>
        <p:nvSpPr>
          <p:cNvPr id="32" name="Rectangle 31"/>
          <p:cNvSpPr/>
          <p:nvPr/>
        </p:nvSpPr>
        <p:spPr>
          <a:xfrm>
            <a:off x="1840611" y="874737"/>
            <a:ext cx="5357495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  <a:endParaRPr lang="en-US" sz="36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1994" y="100412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2396" y="139569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00" y="100412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48" y="139569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6" y="1404921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4953364"/>
            <a:ext cx="1009650" cy="904875"/>
          </a:xfrm>
          <a:prstGeom prst="rect">
            <a:avLst/>
          </a:prstGeom>
        </p:spPr>
      </p:pic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50.18017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79876" y="632460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8" action="ppaction://hlinksldjump"/>
          </p:cNvPr>
          <p:cNvSpPr/>
          <p:nvPr/>
        </p:nvSpPr>
        <p:spPr>
          <a:xfrm>
            <a:off x="2954655" y="1736725"/>
            <a:ext cx="125222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  <a:endParaRPr lang="en-US" sz="4400" b="1"/>
          </a:p>
        </p:txBody>
      </p:sp>
      <p:sp>
        <p:nvSpPr>
          <p:cNvPr id="41" name="Rectangle 40"/>
          <p:cNvSpPr/>
          <p:nvPr/>
        </p:nvSpPr>
        <p:spPr>
          <a:xfrm>
            <a:off x="4207510" y="1736725"/>
            <a:ext cx="137731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  <a:endParaRPr lang="en-US" sz="4400" b="1"/>
          </a:p>
        </p:txBody>
      </p:sp>
      <p:sp>
        <p:nvSpPr>
          <p:cNvPr id="42" name="Rectangle 41">
            <a:hlinkClick r:id="rId9" action="ppaction://hlinksldjump"/>
          </p:cNvPr>
          <p:cNvSpPr/>
          <p:nvPr/>
        </p:nvSpPr>
        <p:spPr>
          <a:xfrm>
            <a:off x="4208145" y="1737360"/>
            <a:ext cx="137604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  <a:endParaRPr lang="en-US" sz="4400" b="1"/>
          </a:p>
        </p:txBody>
      </p:sp>
      <p:sp>
        <p:nvSpPr>
          <p:cNvPr id="44" name="Rectangle 43"/>
          <p:cNvSpPr/>
          <p:nvPr/>
        </p:nvSpPr>
        <p:spPr>
          <a:xfrm>
            <a:off x="5584825" y="1736725"/>
            <a:ext cx="143065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  <a:endParaRPr lang="en-US" sz="4400" b="1"/>
          </a:p>
        </p:txBody>
      </p:sp>
      <p:sp>
        <p:nvSpPr>
          <p:cNvPr id="45" name="Rectangle 44">
            <a:hlinkClick r:id="rId10" action="ppaction://hlinksldjump"/>
          </p:cNvPr>
          <p:cNvSpPr/>
          <p:nvPr/>
        </p:nvSpPr>
        <p:spPr>
          <a:xfrm>
            <a:off x="5584825" y="1737360"/>
            <a:ext cx="143192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  <a:endParaRPr lang="en-US" sz="4400" b="1"/>
          </a:p>
        </p:txBody>
      </p:sp>
      <p:sp>
        <p:nvSpPr>
          <p:cNvPr id="6" name="5-Point Star 5"/>
          <p:cNvSpPr/>
          <p:nvPr/>
        </p:nvSpPr>
        <p:spPr>
          <a:xfrm>
            <a:off x="142802" y="270363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bldLvl="0" animBg="1"/>
      <p:bldP spid="32" grpId="0"/>
      <p:bldP spid="7" grpId="0" bldLvl="0" animBg="1"/>
      <p:bldP spid="41" grpId="0" bldLvl="0" animBg="1"/>
      <p:bldP spid="42" grpId="0" bldLvl="0" animBg="1"/>
      <p:bldP spid="44" grpId="0" bldLvl="0" animBg="1"/>
      <p:bldP spid="4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Hổ ăn gì và sống ở đâu?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Hổ ăn thịt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và</a:t>
            </a:r>
            <a:r>
              <a:rPr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 sống trong rừng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ea"/>
              <a:sym typeface="+mn-ea"/>
            </a:endParaRPr>
          </a:p>
        </p:txBody>
      </p:sp>
      <p:sp>
        <p:nvSpPr>
          <p:cNvPr id="6" name="Pentagon 5">
            <a:hlinkClick r:id="rId1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43" y="609600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Đuôi hổ như thế nào?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400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Đuôi dài và cứng như roi sắt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UTM Avo" panose="02040603050506020204" charset="0"/>
              <a:sym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15228" y="616347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" name="Pentagon 10">
            <a:hlinkClick r:id="rId4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Hổ có những khả năng đặc biệt gì?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980055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just" defTabSz="914400" rtl="0" eaLnBrk="1" latinLnBrk="0" hangingPunct="1">
              <a:lnSpc>
                <a:spcPct val="100000"/>
              </a:lnSpc>
            </a:pP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ea"/>
                <a:sym typeface="+mn-ea"/>
              </a:rPr>
              <a:t>Hổ có thể di chuyển nhanh, nhảy xa và săn mồi rất giỏi. Hổ rất khoẻ và hung dữ.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10343" y="613731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" name="Pentagon 10">
            <a:hlinkClick r:id="rId4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1112</Words>
  <Application>WPS Presentation</Application>
  <PresentationFormat>On-screen Show (4:3)</PresentationFormat>
  <Paragraphs>62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Arial Black</vt:lpstr>
      <vt:lpstr>Times New Roman</vt:lpstr>
      <vt:lpstr>Calibri</vt:lpstr>
      <vt:lpstr>UTM Avo</vt:lpstr>
      <vt:lpstr>Segoe Print</vt:lpstr>
      <vt:lpstr>Verdana</vt:lpstr>
      <vt:lpstr>VNI-Brush</vt:lpstr>
      <vt:lpstr>Microsoft YaHei</vt:lpstr>
      <vt:lpstr>Arial Unicode MS</vt:lpstr>
      <vt:lpstr>Office Theme</vt:lpstr>
      <vt:lpstr>3_Default Design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Dương Khánh Vân</cp:lastModifiedBy>
  <cp:revision>69</cp:revision>
  <dcterms:created xsi:type="dcterms:W3CDTF">2020-08-18T11:40:00Z</dcterms:created>
  <dcterms:modified xsi:type="dcterms:W3CDTF">2025-06-02T07:58:30Z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1033-12.2.0.21179</vt:lpwstr>
  </property>
  <property fmtid="{D5CDD505-2E9C-101B-9397-08002B2CF9AE}" pid="3" name="ICV">
    <vt:lpwstr>DF5ADF0AD5FB4C5A9DF2EADF8D5E0665_13</vt:lpwstr>
  </property>
</Properties>
</file>