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1"/>
  </p:notesMasterIdLst>
  <p:sldIdLst>
    <p:sldId id="257" r:id="rId4"/>
    <p:sldId id="314" r:id="rId5"/>
    <p:sldId id="315" r:id="rId6"/>
    <p:sldId id="316" r:id="rId7"/>
    <p:sldId id="317" r:id="rId8"/>
    <p:sldId id="318" r:id="rId9"/>
    <p:sldId id="256" r:id="rId10"/>
    <p:sldId id="289" r:id="rId11"/>
    <p:sldId id="290" r:id="rId12"/>
    <p:sldId id="291" r:id="rId13"/>
    <p:sldId id="307" r:id="rId14"/>
    <p:sldId id="4411" r:id="rId15"/>
    <p:sldId id="321" r:id="rId16"/>
    <p:sldId id="4412" r:id="rId17"/>
    <p:sldId id="4416" r:id="rId18"/>
    <p:sldId id="4417" r:id="rId19"/>
    <p:sldId id="4413" r:id="rId20"/>
    <p:sldId id="4414" r:id="rId21"/>
    <p:sldId id="4415" r:id="rId22"/>
    <p:sldId id="313" r:id="rId23"/>
    <p:sldId id="301" r:id="rId24"/>
    <p:sldId id="294" r:id="rId25"/>
    <p:sldId id="293" r:id="rId26"/>
    <p:sldId id="4418" r:id="rId27"/>
    <p:sldId id="4419" r:id="rId28"/>
    <p:sldId id="4420"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104" d="100"/>
          <a:sy n="104" d="100"/>
        </p:scale>
        <p:origin x="-8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1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439F7-ED50-48FA-BBC9-C912488C1C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871496-03FC-F04F-DB1D-01C01187778C}"/>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AC8A0C-8ABF-4098-E20D-A4ADB16BA46C}"/>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837D72-5DAE-C228-1276-C7CCFADACB7F}"/>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456AA6-C728-5284-3420-FE5137459637}"/>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33597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781569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4104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44021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954439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728785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78580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0915D7-0083-C960-07F2-BB7222303405}"/>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42803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325316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561049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776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5B14392-CF6C-3986-3E3C-3C50B3E9A92D}"/>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6" name="Footer Placeholder 5">
            <a:extLst>
              <a:ext uri="{FF2B5EF4-FFF2-40B4-BE49-F238E27FC236}">
                <a16:creationId xmlns:a16="http://schemas.microsoft.com/office/drawing/2014/main" xmlns=""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2DD7622-0487-A85C-C95C-4A4867DE4EC6}"/>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8" name="Footer Placeholder 7">
            <a:extLst>
              <a:ext uri="{FF2B5EF4-FFF2-40B4-BE49-F238E27FC236}">
                <a16:creationId xmlns:a16="http://schemas.microsoft.com/office/drawing/2014/main" xmlns=""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4A7C16E-2CFB-1A29-FA43-FBF39E67679B}"/>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4" name="Footer Placeholder 3">
            <a:extLst>
              <a:ext uri="{FF2B5EF4-FFF2-40B4-BE49-F238E27FC236}">
                <a16:creationId xmlns:a16="http://schemas.microsoft.com/office/drawing/2014/main" xmlns=""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8788DFC-1CA0-0C87-F8A6-CC0E2BBA59F3}"/>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3" name="Footer Placeholder 2">
            <a:extLst>
              <a:ext uri="{FF2B5EF4-FFF2-40B4-BE49-F238E27FC236}">
                <a16:creationId xmlns:a16="http://schemas.microsoft.com/office/drawing/2014/main" xmlns=""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E8DCF1-2F4A-838B-75C0-FBD1A9D743F4}"/>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6" name="Footer Placeholder 5">
            <a:extLst>
              <a:ext uri="{FF2B5EF4-FFF2-40B4-BE49-F238E27FC236}">
                <a16:creationId xmlns:a16="http://schemas.microsoft.com/office/drawing/2014/main" xmlns=""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B68E66-BCB3-8CAF-49ED-55FB0A382046}"/>
              </a:ext>
            </a:extLst>
          </p:cNvPr>
          <p:cNvSpPr>
            <a:spLocks noGrp="1"/>
          </p:cNvSpPr>
          <p:nvPr>
            <p:ph type="dt" sz="half" idx="10"/>
          </p:nvPr>
        </p:nvSpPr>
        <p:spPr/>
        <p:txBody>
          <a:bodyPr/>
          <a:lstStyle/>
          <a:p>
            <a:fld id="{BCE0B36E-18E8-402E-A3EB-7BFBCC91DD66}" type="datetimeFigureOut">
              <a:rPr lang="en-US" smtClean="0"/>
              <a:t>6/2/2025</a:t>
            </a:fld>
            <a:endParaRPr lang="en-US"/>
          </a:p>
        </p:txBody>
      </p:sp>
      <p:sp>
        <p:nvSpPr>
          <p:cNvPr id="6" name="Footer Placeholder 5">
            <a:extLst>
              <a:ext uri="{FF2B5EF4-FFF2-40B4-BE49-F238E27FC236}">
                <a16:creationId xmlns:a16="http://schemas.microsoft.com/office/drawing/2014/main" xmlns=""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6/2/2025</a:t>
            </a:fld>
            <a:endParaRPr lang="en-US"/>
          </a:p>
        </p:txBody>
      </p:sp>
      <p:sp>
        <p:nvSpPr>
          <p:cNvPr id="5" name="Footer Placeholder 4">
            <a:extLst>
              <a:ext uri="{FF2B5EF4-FFF2-40B4-BE49-F238E27FC236}">
                <a16:creationId xmlns:a16="http://schemas.microsoft.com/office/drawing/2014/main" xmlns=""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7035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9.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1.jp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9.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1.jp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9.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1.jp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9.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1.jp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27">
            <a:extLst>
              <a:ext uri="{FF2B5EF4-FFF2-40B4-BE49-F238E27FC236}">
                <a16:creationId xmlns:a16="http://schemas.microsoft.com/office/drawing/2014/main" xmlns="" id="{4E94874A-E703-838B-8B5D-B0A93214E40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5" name="Group 4">
            <a:extLst>
              <a:ext uri="{FF2B5EF4-FFF2-40B4-BE49-F238E27FC236}">
                <a16:creationId xmlns:a16="http://schemas.microsoft.com/office/drawing/2014/main" xmlns="" id="{3F5BCB75-D3AE-5FD6-D22F-EB5CA25EFA0D}"/>
              </a:ext>
            </a:extLst>
          </p:cNvPr>
          <p:cNvGrpSpPr/>
          <p:nvPr/>
        </p:nvGrpSpPr>
        <p:grpSpPr>
          <a:xfrm>
            <a:off x="2903717" y="628077"/>
            <a:ext cx="8789173" cy="2766633"/>
            <a:chOff x="310800" y="1911333"/>
            <a:chExt cx="5650162" cy="3047186"/>
          </a:xfrm>
        </p:grpSpPr>
        <p:sp>
          <p:nvSpPr>
            <p:cNvPr id="6" name="Google Shape;718;p33">
              <a:extLst>
                <a:ext uri="{FF2B5EF4-FFF2-40B4-BE49-F238E27FC236}">
                  <a16:creationId xmlns:a16="http://schemas.microsoft.com/office/drawing/2014/main" xmlns="" id="{D982594A-4EBD-5AD6-A4AA-B8F98A7E131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rgbClr val="F2FA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ED06DA66-565D-0249-F205-C48187EED3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Nhóm lẻ: Quan sát Hình 5, 6 SHS tr.27 và đọc thông tin và mô tả đời sống kinh tế của nước Văn Lang, Âu Lạc và cho biết câu chuyện Sơn Tinh, Thủy Tinh phản ánh điều gì. </a:t>
              </a:r>
            </a:p>
          </p:txBody>
        </p:sp>
        <p:pic>
          <p:nvPicPr>
            <p:cNvPr id="8" name="Picture 7">
              <a:extLst>
                <a:ext uri="{FF2B5EF4-FFF2-40B4-BE49-F238E27FC236}">
                  <a16:creationId xmlns:a16="http://schemas.microsoft.com/office/drawing/2014/main" xmlns="" id="{9F506C0B-2942-EC33-6379-3C4FA6125F3D}"/>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4" name="Google Shape;724;p33">
              <a:extLst>
                <a:ext uri="{FF2B5EF4-FFF2-40B4-BE49-F238E27FC236}">
                  <a16:creationId xmlns:a16="http://schemas.microsoft.com/office/drawing/2014/main" xmlns="" id="{F497DA46-7640-A787-DF7D-91C21F6E2ED5}"/>
                </a:ext>
              </a:extLst>
            </p:cNvPr>
            <p:cNvGrpSpPr/>
            <p:nvPr/>
          </p:nvGrpSpPr>
          <p:grpSpPr>
            <a:xfrm>
              <a:off x="1906680" y="1911333"/>
              <a:ext cx="1854260" cy="523163"/>
              <a:chOff x="1639601" y="539501"/>
              <a:chExt cx="1091683" cy="548641"/>
            </a:xfrm>
          </p:grpSpPr>
          <p:sp>
            <p:nvSpPr>
              <p:cNvPr id="15" name="Google Shape;725;p33">
                <a:extLst>
                  <a:ext uri="{FF2B5EF4-FFF2-40B4-BE49-F238E27FC236}">
                    <a16:creationId xmlns:a16="http://schemas.microsoft.com/office/drawing/2014/main" xmlns="" id="{CB905812-23B9-F532-725B-197C39C3D2C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6;p33">
                <a:extLst>
                  <a:ext uri="{FF2B5EF4-FFF2-40B4-BE49-F238E27FC236}">
                    <a16:creationId xmlns:a16="http://schemas.microsoft.com/office/drawing/2014/main" xmlns="" id="{8D477E71-6776-44E8-F1CE-2F2D1C9AF7D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27;p33">
                <a:extLst>
                  <a:ext uri="{FF2B5EF4-FFF2-40B4-BE49-F238E27FC236}">
                    <a16:creationId xmlns:a16="http://schemas.microsoft.com/office/drawing/2014/main" xmlns="" id="{441CEACE-387A-0BB5-6173-FE8D9A54629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xmlns="" id="{49935826-39F4-9326-70FD-5ECD4082AE35}"/>
              </a:ext>
            </a:extLst>
          </p:cNvPr>
          <p:cNvGrpSpPr/>
          <p:nvPr/>
        </p:nvGrpSpPr>
        <p:grpSpPr>
          <a:xfrm>
            <a:off x="3132317" y="3474147"/>
            <a:ext cx="8789173" cy="2766633"/>
            <a:chOff x="310800" y="1911333"/>
            <a:chExt cx="5650162" cy="3047186"/>
          </a:xfrm>
        </p:grpSpPr>
        <p:sp>
          <p:nvSpPr>
            <p:cNvPr id="19" name="Google Shape;718;p33">
              <a:extLst>
                <a:ext uri="{FF2B5EF4-FFF2-40B4-BE49-F238E27FC236}">
                  <a16:creationId xmlns:a16="http://schemas.microsoft.com/office/drawing/2014/main" xmlns="" id="{252C9518-D588-1DCD-C51A-6C29255DCCCA}"/>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rgbClr val="F2FA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18;p33">
              <a:extLst>
                <a:ext uri="{FF2B5EF4-FFF2-40B4-BE49-F238E27FC236}">
                  <a16:creationId xmlns:a16="http://schemas.microsoft.com/office/drawing/2014/main" xmlns="" id="{597B8A56-5BCE-7008-ABCB-6731AB770F1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Nhóm chẵn: Đọc thông tin SHS tr.28 và mô tả cuộc đấu tranh bảo vệ nước Văn Lang, Âu Lạc và cho biết câu chuyện Thánh Gióng và sự tích nỏ thần thể hiện điều gì. </a:t>
              </a:r>
            </a:p>
          </p:txBody>
        </p:sp>
        <p:pic>
          <p:nvPicPr>
            <p:cNvPr id="21" name="Picture 20">
              <a:extLst>
                <a:ext uri="{FF2B5EF4-FFF2-40B4-BE49-F238E27FC236}">
                  <a16:creationId xmlns:a16="http://schemas.microsoft.com/office/drawing/2014/main" xmlns="" id="{7FC60102-6CA8-5697-184E-51B6DA984DE3}"/>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22" name="Google Shape;724;p33">
              <a:extLst>
                <a:ext uri="{FF2B5EF4-FFF2-40B4-BE49-F238E27FC236}">
                  <a16:creationId xmlns:a16="http://schemas.microsoft.com/office/drawing/2014/main" xmlns="" id="{2D5DAC91-2AB7-3C88-68BD-BC6FCC821464}"/>
                </a:ext>
              </a:extLst>
            </p:cNvPr>
            <p:cNvGrpSpPr/>
            <p:nvPr/>
          </p:nvGrpSpPr>
          <p:grpSpPr>
            <a:xfrm>
              <a:off x="1906680" y="1911333"/>
              <a:ext cx="1854260" cy="523163"/>
              <a:chOff x="1639601" y="539501"/>
              <a:chExt cx="1091683" cy="548641"/>
            </a:xfrm>
          </p:grpSpPr>
          <p:sp>
            <p:nvSpPr>
              <p:cNvPr id="23" name="Google Shape;725;p33">
                <a:extLst>
                  <a:ext uri="{FF2B5EF4-FFF2-40B4-BE49-F238E27FC236}">
                    <a16:creationId xmlns:a16="http://schemas.microsoft.com/office/drawing/2014/main" xmlns="" id="{9D049F15-97CB-0A56-B881-0925C0414B9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26;p33">
                <a:extLst>
                  <a:ext uri="{FF2B5EF4-FFF2-40B4-BE49-F238E27FC236}">
                    <a16:creationId xmlns:a16="http://schemas.microsoft.com/office/drawing/2014/main" xmlns="" id="{6C0BBE19-82C8-F16E-CCD2-C65E5369BDD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27;p33">
                <a:extLst>
                  <a:ext uri="{FF2B5EF4-FFF2-40B4-BE49-F238E27FC236}">
                    <a16:creationId xmlns:a16="http://schemas.microsoft.com/office/drawing/2014/main" xmlns="" id="{D1BDB7A4-7A62-A9B5-3934-349EF2CEDE4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xmlns="" id="{32CE7850-2E7B-CF61-2735-C54EDB8FF6F3}"/>
              </a:ext>
            </a:extLst>
          </p:cNvPr>
          <p:cNvGrpSpPr/>
          <p:nvPr/>
        </p:nvGrpSpPr>
        <p:grpSpPr>
          <a:xfrm>
            <a:off x="576580" y="160020"/>
            <a:ext cx="10938438" cy="1805940"/>
            <a:chOff x="0" y="0"/>
            <a:chExt cx="21876876" cy="3597486"/>
          </a:xfrm>
          <a:solidFill>
            <a:schemeClr val="accent5">
              <a:lumMod val="20000"/>
              <a:lumOff val="80000"/>
            </a:schemeClr>
          </a:solidFill>
        </p:grpSpPr>
        <p:grpSp>
          <p:nvGrpSpPr>
            <p:cNvPr id="6" name="Group 7">
              <a:extLst>
                <a:ext uri="{FF2B5EF4-FFF2-40B4-BE49-F238E27FC236}">
                  <a16:creationId xmlns:a16="http://schemas.microsoft.com/office/drawing/2014/main" xmlns="" id="{C53F2D46-5F78-82FC-AD8F-849EB7F6E9F9}"/>
                </a:ext>
              </a:extLst>
            </p:cNvPr>
            <p:cNvGrpSpPr/>
            <p:nvPr/>
          </p:nvGrpSpPr>
          <p:grpSpPr>
            <a:xfrm>
              <a:off x="0" y="0"/>
              <a:ext cx="21876876" cy="3597486"/>
              <a:chOff x="0" y="0"/>
              <a:chExt cx="4321358" cy="710614"/>
            </a:xfrm>
            <a:grpFill/>
          </p:grpSpPr>
          <p:sp>
            <p:nvSpPr>
              <p:cNvPr id="8" name="Freeform 8">
                <a:extLst>
                  <a:ext uri="{FF2B5EF4-FFF2-40B4-BE49-F238E27FC236}">
                    <a16:creationId xmlns:a16="http://schemas.microsoft.com/office/drawing/2014/main" xmlns=""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63F42E34-F5B6-6A3C-4D38-62DA432C389C}"/>
                  </a:ext>
                </a:extLst>
              </p:cNvPr>
              <p:cNvSpPr txBox="1"/>
              <p:nvPr/>
            </p:nvSpPr>
            <p:spPr>
              <a:xfrm>
                <a:off x="0" y="56267"/>
                <a:ext cx="4321358" cy="455137"/>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xmlns="" id="{C079998D-BA0A-0184-CE04-30D4F220B4FF}"/>
                </a:ext>
              </a:extLst>
            </p:cNvPr>
            <p:cNvSpPr txBox="1"/>
            <p:nvPr/>
          </p:nvSpPr>
          <p:spPr>
            <a:xfrm>
              <a:off x="833938" y="487467"/>
              <a:ext cx="20203332" cy="1702315"/>
            </a:xfrm>
            <a:prstGeom prst="rect">
              <a:avLst/>
            </a:prstGeom>
            <a:grp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Đời sống kinh tế của cư dân Văn Lang, Âu Lạc: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Nông nghiệp: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biết trồng lúa nước và các loại rau, củ, biết chăn nuôi, đánh bắt cá. </a:t>
              </a:r>
            </a:p>
          </p:txBody>
        </p:sp>
      </p:grpSp>
      <p:pic>
        <p:nvPicPr>
          <p:cNvPr id="14" name="Picture 13">
            <a:extLst>
              <a:ext uri="{FF2B5EF4-FFF2-40B4-BE49-F238E27FC236}">
                <a16:creationId xmlns:a16="http://schemas.microsoft.com/office/drawing/2014/main" xmlns="" id="{780499F3-39D2-D708-7A43-E8035810FF07}"/>
              </a:ext>
            </a:extLst>
          </p:cNvPr>
          <p:cNvPicPr>
            <a:picLocks noChangeAspect="1"/>
          </p:cNvPicPr>
          <p:nvPr/>
        </p:nvPicPr>
        <p:blipFill>
          <a:blip r:embed="rId3"/>
          <a:stretch>
            <a:fillRect/>
          </a:stretch>
        </p:blipFill>
        <p:spPr>
          <a:xfrm>
            <a:off x="1905087" y="2105778"/>
            <a:ext cx="7844703" cy="3821045"/>
          </a:xfrm>
          <a:prstGeom prst="rect">
            <a:avLst/>
          </a:prstGeom>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xmlns="" id="{C4D0C997-2EDD-A02E-E91E-6C9C43A909D5}"/>
              </a:ext>
            </a:extLst>
          </p:cNvPr>
          <p:cNvGrpSpPr/>
          <p:nvPr/>
        </p:nvGrpSpPr>
        <p:grpSpPr>
          <a:xfrm>
            <a:off x="388620" y="106541"/>
            <a:ext cx="11475720" cy="1150759"/>
            <a:chOff x="0" y="0"/>
            <a:chExt cx="21876876" cy="3740294"/>
          </a:xfrm>
          <a:solidFill>
            <a:schemeClr val="accent5">
              <a:lumMod val="20000"/>
              <a:lumOff val="80000"/>
            </a:schemeClr>
          </a:solidFill>
        </p:grpSpPr>
        <p:grpSp>
          <p:nvGrpSpPr>
            <p:cNvPr id="3" name="Group 7">
              <a:extLst>
                <a:ext uri="{FF2B5EF4-FFF2-40B4-BE49-F238E27FC236}">
                  <a16:creationId xmlns:a16="http://schemas.microsoft.com/office/drawing/2014/main" xmlns=""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xmlns=""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xmlns=""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xmlns="" id="{FBAF9208-6084-C27F-C01E-01499DDE7945}"/>
                </a:ext>
              </a:extLst>
            </p:cNvPr>
            <p:cNvSpPr txBox="1"/>
            <p:nvPr/>
          </p:nvSpPr>
          <p:spPr>
            <a:xfrm>
              <a:off x="833938" y="206227"/>
              <a:ext cx="20203332" cy="3534067"/>
            </a:xfrm>
            <a:prstGeom prst="rect">
              <a:avLst/>
            </a:prstGeom>
            <a:no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Câu chuyện Sơn Tinh, Thủy Tinh phản ánh sự nỗ lực trong chế ngự lũ lụt để phát triển sản xuất nông nghiệp của người Việt cổ. </a:t>
              </a:r>
            </a:p>
          </p:txBody>
        </p:sp>
      </p:grpSp>
      <p:pic>
        <p:nvPicPr>
          <p:cNvPr id="7" name="Picture 6">
            <a:extLst>
              <a:ext uri="{FF2B5EF4-FFF2-40B4-BE49-F238E27FC236}">
                <a16:creationId xmlns:a16="http://schemas.microsoft.com/office/drawing/2014/main" xmlns="" id="{00918697-CA28-6464-F49A-AE422D7829F5}"/>
              </a:ext>
            </a:extLst>
          </p:cNvPr>
          <p:cNvPicPr>
            <a:picLocks noChangeAspect="1"/>
          </p:cNvPicPr>
          <p:nvPr/>
        </p:nvPicPr>
        <p:blipFill>
          <a:blip r:embed="rId4"/>
          <a:stretch>
            <a:fillRect/>
          </a:stretch>
        </p:blipFill>
        <p:spPr>
          <a:xfrm>
            <a:off x="2171699" y="1405428"/>
            <a:ext cx="8315325" cy="4964891"/>
          </a:xfrm>
          <a:prstGeom prst="rect">
            <a:avLst/>
          </a:prstGeom>
        </p:spPr>
      </p:pic>
    </p:spTree>
    <p:extLst>
      <p:ext uri="{BB962C8B-B14F-4D97-AF65-F5344CB8AC3E}">
        <p14:creationId xmlns:p14="http://schemas.microsoft.com/office/powerpoint/2010/main" val="413958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xmlns=""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xmlns="" id="{32CE7850-2E7B-CF61-2735-C54EDB8FF6F3}"/>
              </a:ext>
            </a:extLst>
          </p:cNvPr>
          <p:cNvGrpSpPr/>
          <p:nvPr/>
        </p:nvGrpSpPr>
        <p:grpSpPr>
          <a:xfrm>
            <a:off x="576580" y="160020"/>
            <a:ext cx="10938438" cy="1440180"/>
            <a:chOff x="0" y="0"/>
            <a:chExt cx="21876876" cy="3597486"/>
          </a:xfrm>
          <a:solidFill>
            <a:schemeClr val="accent5">
              <a:lumMod val="20000"/>
              <a:lumOff val="80000"/>
            </a:schemeClr>
          </a:solidFill>
        </p:grpSpPr>
        <p:grpSp>
          <p:nvGrpSpPr>
            <p:cNvPr id="6" name="Group 7">
              <a:extLst>
                <a:ext uri="{FF2B5EF4-FFF2-40B4-BE49-F238E27FC236}">
                  <a16:creationId xmlns:a16="http://schemas.microsoft.com/office/drawing/2014/main" xmlns="" id="{C53F2D46-5F78-82FC-AD8F-849EB7F6E9F9}"/>
                </a:ext>
              </a:extLst>
            </p:cNvPr>
            <p:cNvGrpSpPr/>
            <p:nvPr/>
          </p:nvGrpSpPr>
          <p:grpSpPr>
            <a:xfrm>
              <a:off x="0" y="0"/>
              <a:ext cx="21876876" cy="3597486"/>
              <a:chOff x="0" y="0"/>
              <a:chExt cx="4321358" cy="710614"/>
            </a:xfrm>
            <a:grpFill/>
          </p:grpSpPr>
          <p:sp>
            <p:nvSpPr>
              <p:cNvPr id="8" name="Freeform 8">
                <a:extLst>
                  <a:ext uri="{FF2B5EF4-FFF2-40B4-BE49-F238E27FC236}">
                    <a16:creationId xmlns:a16="http://schemas.microsoft.com/office/drawing/2014/main" xmlns=""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63F42E34-F5B6-6A3C-4D38-62DA432C389C}"/>
                  </a:ext>
                </a:extLst>
              </p:cNvPr>
              <p:cNvSpPr txBox="1"/>
              <p:nvPr/>
            </p:nvSpPr>
            <p:spPr>
              <a:xfrm>
                <a:off x="0" y="56267"/>
                <a:ext cx="4321358" cy="455137"/>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xmlns="" id="{C079998D-BA0A-0184-CE04-30D4F220B4FF}"/>
                </a:ext>
              </a:extLst>
            </p:cNvPr>
            <p:cNvSpPr txBox="1"/>
            <p:nvPr/>
          </p:nvSpPr>
          <p:spPr>
            <a:xfrm>
              <a:off x="833938" y="87748"/>
              <a:ext cx="20203332" cy="2697640"/>
            </a:xfrm>
            <a:prstGeom prst="rect">
              <a:avLst/>
            </a:prstGeom>
            <a:grpFill/>
          </p:spPr>
          <p:txBody>
            <a:bodyPr lIns="0" tIns="0" rIns="0" bIns="0" rtlCol="0" anchor="t">
              <a:spAutoFit/>
            </a:bodyPr>
            <a:lstStyle/>
            <a:p>
              <a:pPr marR="0" lvl="0" algn="ctr" defTabSz="609630" rtl="0" eaLnBrk="1" fontAlgn="auto" latinLnBrk="0" hangingPunct="1">
                <a:lnSpc>
                  <a:spcPct val="100000"/>
                </a:lnSpc>
                <a:spcBef>
                  <a:spcPts val="0"/>
                </a:spcBef>
                <a:spcAft>
                  <a:spcPts val="0"/>
                </a:spcAft>
                <a:buClrTx/>
                <a:buSzTx/>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Thủ công nghiệp: làm gốm, làm mộc, dệt vải, đúc đồng.</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DA25D180-FDD4-7AC1-43D6-3E23B97050E4}"/>
              </a:ext>
            </a:extLst>
          </p:cNvPr>
          <p:cNvPicPr>
            <a:picLocks noChangeAspect="1"/>
          </p:cNvPicPr>
          <p:nvPr/>
        </p:nvPicPr>
        <p:blipFill>
          <a:blip r:embed="rId3"/>
          <a:stretch>
            <a:fillRect/>
          </a:stretch>
        </p:blipFill>
        <p:spPr>
          <a:xfrm>
            <a:off x="870585" y="2194560"/>
            <a:ext cx="10527302" cy="3463290"/>
          </a:xfrm>
          <a:prstGeom prst="rect">
            <a:avLst/>
          </a:prstGeom>
        </p:spPr>
      </p:pic>
    </p:spTree>
    <p:extLst>
      <p:ext uri="{BB962C8B-B14F-4D97-AF65-F5344CB8AC3E}">
        <p14:creationId xmlns:p14="http://schemas.microsoft.com/office/powerpoint/2010/main" val="75201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descr="0_Luoi_cay_dong_jpg.jpg">
            <a:extLst>
              <a:ext uri="{FF2B5EF4-FFF2-40B4-BE49-F238E27FC236}">
                <a16:creationId xmlns:a16="http://schemas.microsoft.com/office/drawing/2014/main" xmlns="" id="{B156266C-0011-829C-E56B-A0E7877E0E65}"/>
              </a:ext>
            </a:extLst>
          </p:cNvPr>
          <p:cNvPicPr>
            <a:picLocks noChangeAspect="1"/>
          </p:cNvPicPr>
          <p:nvPr/>
        </p:nvPicPr>
        <p:blipFill>
          <a:blip r:embed="rId3"/>
          <a:srcRect/>
          <a:stretch>
            <a:fillRect/>
          </a:stretch>
        </p:blipFill>
        <p:spPr bwMode="auto">
          <a:xfrm>
            <a:off x="1083610" y="1220932"/>
            <a:ext cx="4661357" cy="402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xmlns="" id="{71726094-CF2B-B297-A59B-A7AB34B56515}"/>
              </a:ext>
            </a:extLst>
          </p:cNvPr>
          <p:cNvSpPr/>
          <p:nvPr/>
        </p:nvSpPr>
        <p:spPr>
          <a:xfrm>
            <a:off x="1943272" y="5326653"/>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cày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14" descr="riu luoi xeo.jpg">
            <a:extLst>
              <a:ext uri="{FF2B5EF4-FFF2-40B4-BE49-F238E27FC236}">
                <a16:creationId xmlns:a16="http://schemas.microsoft.com/office/drawing/2014/main" xmlns="" id="{9A7C9FD3-DA62-1F23-C57E-531A454262B0}"/>
              </a:ext>
            </a:extLst>
          </p:cNvPr>
          <p:cNvPicPr>
            <a:picLocks noChangeAspect="1"/>
          </p:cNvPicPr>
          <p:nvPr/>
        </p:nvPicPr>
        <p:blipFill>
          <a:blip r:embed="rId4"/>
          <a:srcRect/>
          <a:stretch>
            <a:fillRect/>
          </a:stretch>
        </p:blipFill>
        <p:spPr bwMode="auto">
          <a:xfrm>
            <a:off x="6166244" y="1220932"/>
            <a:ext cx="51855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xmlns="" id="{D19B6608-875E-2C56-681E-DE0D20FDDF9A}"/>
              </a:ext>
            </a:extLst>
          </p:cNvPr>
          <p:cNvSpPr/>
          <p:nvPr/>
        </p:nvSpPr>
        <p:spPr>
          <a:xfrm>
            <a:off x="7231667" y="5278897"/>
            <a:ext cx="32812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Lưỡi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rìu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98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descr="images trang suc bang dong.jpg">
            <a:extLst>
              <a:ext uri="{FF2B5EF4-FFF2-40B4-BE49-F238E27FC236}">
                <a16:creationId xmlns:a16="http://schemas.microsoft.com/office/drawing/2014/main" xmlns="" id="{74912881-36E4-1F4A-42E0-3DC6653DB98A}"/>
              </a:ext>
            </a:extLst>
          </p:cNvPr>
          <p:cNvPicPr>
            <a:picLocks noChangeAspect="1"/>
          </p:cNvPicPr>
          <p:nvPr/>
        </p:nvPicPr>
        <p:blipFill>
          <a:blip r:embed="rId3"/>
          <a:srcRect/>
          <a:stretch>
            <a:fillRect/>
          </a:stretch>
        </p:blipFill>
        <p:spPr bwMode="auto">
          <a:xfrm>
            <a:off x="859411" y="1241032"/>
            <a:ext cx="4300093" cy="32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xmlns="" id="{3C00CC4D-0286-5CDA-7414-F1303A0277B5}"/>
              </a:ext>
            </a:extLst>
          </p:cNvPr>
          <p:cNvSpPr/>
          <p:nvPr/>
        </p:nvSpPr>
        <p:spPr>
          <a:xfrm>
            <a:off x="1368410" y="4693591"/>
            <a:ext cx="328209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Trang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sức</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16" descr="images muong va muoi dong son.jpg">
            <a:extLst>
              <a:ext uri="{FF2B5EF4-FFF2-40B4-BE49-F238E27FC236}">
                <a16:creationId xmlns:a16="http://schemas.microsoft.com/office/drawing/2014/main" xmlns="" id="{5391F161-0062-F1F9-9C34-B1B79C44DE17}"/>
              </a:ext>
            </a:extLst>
          </p:cNvPr>
          <p:cNvPicPr>
            <a:picLocks noChangeAspect="1"/>
          </p:cNvPicPr>
          <p:nvPr/>
        </p:nvPicPr>
        <p:blipFill>
          <a:blip r:embed="rId4"/>
          <a:srcRect/>
          <a:stretch>
            <a:fillRect/>
          </a:stretch>
        </p:blipFill>
        <p:spPr bwMode="auto">
          <a:xfrm>
            <a:off x="5609424" y="1234298"/>
            <a:ext cx="6100758" cy="3762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xmlns="" id="{243DA5D4-7AAB-AB70-F904-7629D57BA325}"/>
              </a:ext>
            </a:extLst>
          </p:cNvPr>
          <p:cNvSpPr/>
          <p:nvPr/>
        </p:nvSpPr>
        <p:spPr>
          <a:xfrm>
            <a:off x="6128756" y="5226991"/>
            <a:ext cx="528781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accent6">
                    <a:lumMod val="50000"/>
                  </a:schemeClr>
                </a:solidFill>
                <a:latin typeface="Arial" panose="020B0604020202020204" pitchFamily="34" charset="0"/>
                <a:cs typeface="Arial" panose="020B0604020202020204" pitchFamily="34" charset="0"/>
              </a:rPr>
              <a:t>Muôi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vá</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môi</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bằng</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đồng</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653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xmlns="" id="{32CE7850-2E7B-CF61-2735-C54EDB8FF6F3}"/>
              </a:ext>
            </a:extLst>
          </p:cNvPr>
          <p:cNvGrpSpPr/>
          <p:nvPr/>
        </p:nvGrpSpPr>
        <p:grpSpPr>
          <a:xfrm>
            <a:off x="542290" y="1177290"/>
            <a:ext cx="10938438" cy="4331970"/>
            <a:chOff x="0" y="0"/>
            <a:chExt cx="21876876" cy="4606365"/>
          </a:xfrm>
          <a:solidFill>
            <a:schemeClr val="accent5">
              <a:lumMod val="20000"/>
              <a:lumOff val="80000"/>
            </a:schemeClr>
          </a:solidFill>
        </p:grpSpPr>
        <p:grpSp>
          <p:nvGrpSpPr>
            <p:cNvPr id="6" name="Group 7">
              <a:extLst>
                <a:ext uri="{FF2B5EF4-FFF2-40B4-BE49-F238E27FC236}">
                  <a16:creationId xmlns:a16="http://schemas.microsoft.com/office/drawing/2014/main" xmlns="" id="{C53F2D46-5F78-82FC-AD8F-849EB7F6E9F9}"/>
                </a:ext>
              </a:extLst>
            </p:cNvPr>
            <p:cNvGrpSpPr/>
            <p:nvPr/>
          </p:nvGrpSpPr>
          <p:grpSpPr>
            <a:xfrm>
              <a:off x="0" y="0"/>
              <a:ext cx="21876876" cy="3961789"/>
              <a:chOff x="0" y="0"/>
              <a:chExt cx="4321358" cy="782575"/>
            </a:xfrm>
            <a:grpFill/>
          </p:grpSpPr>
          <p:sp>
            <p:nvSpPr>
              <p:cNvPr id="8" name="Freeform 8">
                <a:extLst>
                  <a:ext uri="{FF2B5EF4-FFF2-40B4-BE49-F238E27FC236}">
                    <a16:creationId xmlns:a16="http://schemas.microsoft.com/office/drawing/2014/main" xmlns=""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63F42E34-F5B6-6A3C-4D38-62DA432C389C}"/>
                  </a:ext>
                </a:extLst>
              </p:cNvPr>
              <p:cNvSpPr txBox="1"/>
              <p:nvPr/>
            </p:nvSpPr>
            <p:spPr>
              <a:xfrm>
                <a:off x="0" y="56267"/>
                <a:ext cx="4321358" cy="726308"/>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xmlns="" id="{C079998D-BA0A-0184-CE04-30D4F220B4FF}"/>
                </a:ext>
              </a:extLst>
            </p:cNvPr>
            <p:cNvSpPr txBox="1"/>
            <p:nvPr/>
          </p:nvSpPr>
          <p:spPr>
            <a:xfrm>
              <a:off x="833938" y="487468"/>
              <a:ext cx="20203332" cy="4118897"/>
            </a:xfrm>
            <a:prstGeom prst="rect">
              <a:avLst/>
            </a:prstGeom>
            <a:no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Đấu tranh bảo vệ nước Văn Lang, Âu Lạc.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Việt đã tiến hành các cuộc kháng chiến chống giặc Ân để bảo vệ nước Văn Lang, kháng chiến chống quân Triệu để bảo vệ nước Âu Lạc. </a:t>
              </a:r>
            </a:p>
          </p:txBody>
        </p:sp>
      </p:grpSp>
    </p:spTree>
    <p:extLst>
      <p:ext uri="{BB962C8B-B14F-4D97-AF65-F5344CB8AC3E}">
        <p14:creationId xmlns:p14="http://schemas.microsoft.com/office/powerpoint/2010/main" val="159070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xmlns="" id="{32CE7850-2E7B-CF61-2735-C54EDB8FF6F3}"/>
              </a:ext>
            </a:extLst>
          </p:cNvPr>
          <p:cNvGrpSpPr/>
          <p:nvPr/>
        </p:nvGrpSpPr>
        <p:grpSpPr>
          <a:xfrm>
            <a:off x="576580" y="160020"/>
            <a:ext cx="10938438" cy="1988820"/>
            <a:chOff x="0" y="0"/>
            <a:chExt cx="21876876" cy="3961789"/>
          </a:xfrm>
          <a:solidFill>
            <a:schemeClr val="accent5">
              <a:lumMod val="20000"/>
              <a:lumOff val="80000"/>
            </a:schemeClr>
          </a:solidFill>
        </p:grpSpPr>
        <p:grpSp>
          <p:nvGrpSpPr>
            <p:cNvPr id="6" name="Group 7">
              <a:extLst>
                <a:ext uri="{FF2B5EF4-FFF2-40B4-BE49-F238E27FC236}">
                  <a16:creationId xmlns:a16="http://schemas.microsoft.com/office/drawing/2014/main" xmlns="" id="{C53F2D46-5F78-82FC-AD8F-849EB7F6E9F9}"/>
                </a:ext>
              </a:extLst>
            </p:cNvPr>
            <p:cNvGrpSpPr/>
            <p:nvPr/>
          </p:nvGrpSpPr>
          <p:grpSpPr>
            <a:xfrm>
              <a:off x="0" y="0"/>
              <a:ext cx="21876876" cy="3961789"/>
              <a:chOff x="0" y="0"/>
              <a:chExt cx="4321358" cy="782575"/>
            </a:xfrm>
            <a:grpFill/>
          </p:grpSpPr>
          <p:sp>
            <p:nvSpPr>
              <p:cNvPr id="8" name="Freeform 8">
                <a:extLst>
                  <a:ext uri="{FF2B5EF4-FFF2-40B4-BE49-F238E27FC236}">
                    <a16:creationId xmlns:a16="http://schemas.microsoft.com/office/drawing/2014/main" xmlns="" id="{CB6CBAF2-E664-39FD-6516-63CFD9366B4D}"/>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63F42E34-F5B6-6A3C-4D38-62DA432C389C}"/>
                  </a:ext>
                </a:extLst>
              </p:cNvPr>
              <p:cNvSpPr txBox="1"/>
              <p:nvPr/>
            </p:nvSpPr>
            <p:spPr>
              <a:xfrm>
                <a:off x="0" y="56267"/>
                <a:ext cx="4321358" cy="726308"/>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10">
              <a:extLst>
                <a:ext uri="{FF2B5EF4-FFF2-40B4-BE49-F238E27FC236}">
                  <a16:creationId xmlns:a16="http://schemas.microsoft.com/office/drawing/2014/main" xmlns="" id="{C079998D-BA0A-0184-CE04-30D4F220B4FF}"/>
                </a:ext>
              </a:extLst>
            </p:cNvPr>
            <p:cNvSpPr txBox="1"/>
            <p:nvPr/>
          </p:nvSpPr>
          <p:spPr>
            <a:xfrm>
              <a:off x="833938" y="487468"/>
              <a:ext cx="20203332" cy="2942882"/>
            </a:xfrm>
            <a:prstGeom prst="rect">
              <a:avLst/>
            </a:prstGeom>
            <a:noFill/>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Truyền thuyết Thánh Gióng, Sự tích nỏ thần thể hiện tinh thần yêu nước cũng như quá trình đấu tranh chống ngoại xâm của người Việt từ xa xưa. </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Top 8 Đoạn văn đánh giá về nhân vật Thánh Gióng (SGK Cánh Diều - Văn 6)  xuất sắc nhất - Mytour.vn">
            <a:extLst>
              <a:ext uri="{FF2B5EF4-FFF2-40B4-BE49-F238E27FC236}">
                <a16:creationId xmlns:a16="http://schemas.microsoft.com/office/drawing/2014/main" xmlns="" id="{22CF764B-588E-1025-BF91-2EB5771DD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 y="2286000"/>
            <a:ext cx="5045529" cy="3531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yện An Dương Vương và Mị Châu, Trọng Thủy: Cốt lõi lịch sử và hư cấu kì  ảo | Báo Giáo dục và Thời đại Online">
            <a:extLst>
              <a:ext uri="{FF2B5EF4-FFF2-40B4-BE49-F238E27FC236}">
                <a16:creationId xmlns:a16="http://schemas.microsoft.com/office/drawing/2014/main" xmlns="" id="{4AB7BA30-F80E-4BA6-492E-D7B8E201B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79" y="2274090"/>
            <a:ext cx="5537835" cy="355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5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ời sống thời Văn Lang  Âu Lạc  Lịch sử phổ thông_v720P">
            <a:hlinkClick r:id="" action="ppaction://media"/>
            <a:extLst>
              <a:ext uri="{FF2B5EF4-FFF2-40B4-BE49-F238E27FC236}">
                <a16:creationId xmlns:a16="http://schemas.microsoft.com/office/drawing/2014/main" xmlns="" id="{D78DA783-766C-2007-FC61-446B65B7DF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55" y="68263"/>
            <a:ext cx="11949289" cy="6721475"/>
          </a:xfrm>
          <a:prstGeom prst="rect">
            <a:avLst/>
          </a:prstGeom>
          <a:noFill/>
        </p:spPr>
      </p:pic>
    </p:spTree>
    <p:extLst>
      <p:ext uri="{BB962C8B-B14F-4D97-AF65-F5344CB8AC3E}">
        <p14:creationId xmlns:p14="http://schemas.microsoft.com/office/powerpoint/2010/main" val="208416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xmlns=""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xmlns=""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xmlns=""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xmlns=""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xmlns=""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xmlns=""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xmlns=""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xmlns=""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xmlns=""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xmlns=""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xmlns=""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xmlns=""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xmlns=""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xmlns="" id="{7BD51D66-6A2F-1DCB-4E5D-9B469539C0CE}"/>
              </a:ext>
            </a:extLst>
          </p:cNvPr>
          <p:cNvSpPr txBox="1"/>
          <p:nvPr/>
        </p:nvSpPr>
        <p:spPr>
          <a:xfrm>
            <a:off x="1403498" y="1291383"/>
            <a:ext cx="9718157" cy="4401205"/>
          </a:xfrm>
          <a:prstGeom prst="rect">
            <a:avLst/>
          </a:prstGeom>
          <a:noFill/>
        </p:spPr>
        <p:txBody>
          <a:bodyPr wrap="square" rtlCol="0">
            <a:spAutoFit/>
          </a:bodyPr>
          <a:lstStyle/>
          <a:p>
            <a:pPr lvl="0" algn="just" defTabSz="609630"/>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Thửa xưa, người dân chưa biết cày cấy làm ra thóc gạo, chỉ sống bằng săn bắt thú rừng, thu lượm rễ cây, hoa quả và các loài rau dại, lúa hóa nhặt được. Nhận thấy, vùng đất ven sống hằng năm được phù sa bồi thêm màu mỡ, Vua Hùng tổ chức cho dân đến đắp bờ giữ nước. Thấy lúa mọc hoang nhiều, vua mới bày cách cho dân gỡ hạt, gieo mạ. Khi mạ xanh thì đem cấy vào ruộng có nước. Từ đó, nghề nông được hình hành và đem lại cuộc sống no ấm cho người dân.</a:t>
            </a:r>
          </a:p>
          <a:p>
            <a:pPr lvl="0" algn="r" defTabSz="609630"/>
            <a:r>
              <a:rPr lang="vi-VN" sz="2800" b="1" dirty="0">
                <a:solidFill>
                  <a:prstClr val="black"/>
                </a:solidFill>
                <a:latin typeface="Cambria" panose="02040503050406030204" pitchFamily="18" charset="0"/>
                <a:ea typeface="Cambria" panose="02040503050406030204" pitchFamily="18" charset="0"/>
              </a:rPr>
              <a:t>(Theo Nguyễn Khắc Xương, Truyền thuyết Hùng Vương)</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xmlns=""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xmlns="" id="{49963825-387C-2FF7-E4D6-B0373B25A59E}"/>
              </a:ext>
            </a:extLst>
          </p:cNvPr>
          <p:cNvPicPr>
            <a:picLocks noChangeAspect="1"/>
          </p:cNvPicPr>
          <p:nvPr/>
        </p:nvPicPr>
        <p:blipFill>
          <a:blip r:embed="rId6"/>
          <a:stretch>
            <a:fillRect/>
          </a:stretch>
        </p:blipFill>
        <p:spPr>
          <a:xfrm>
            <a:off x="-535258" y="416117"/>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eaLnBrk="0" hangingPunct="0"/>
            <a:r>
              <a:rPr lang="vi-VN" altLang="en-US" sz="4000" b="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 1: Kinh đô nhà nước Văn Lang đặt tại: </a:t>
            </a:r>
            <a:endParaRPr kumimoji="0" lang="vi-VN" altLang="en-US" sz="4000" b="1" i="0" u="none" strike="noStrike" kern="1200" cap="none" spc="0" normalizeH="0" baseline="0" noProof="0" dirty="0">
              <a:ln>
                <a:noFill/>
              </a:ln>
              <a:solidFill>
                <a:srgbClr val="FE2F4D"/>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Cổ</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Loa</a:t>
              </a: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Hoa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Lư</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Phong Châu</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Tây</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Đô</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eaLnBrk="0" hangingPunct="0"/>
            <a:r>
              <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 2: Sự ra đời của Văn Lang được phản ánh qua truyền thuyết nào? </a:t>
            </a:r>
            <a:endParaRPr kumimoji="0" lang="vi-VN" altLang="en-US" sz="4000" b="1" i="0" u="none" strike="noStrike" kern="1200" cap="none" spc="0" normalizeH="0" baseline="0" noProof="0" dirty="0">
              <a:ln>
                <a:noFill/>
              </a:ln>
              <a:solidFill>
                <a:srgbClr val="FE2F4D"/>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Truyền</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thuyết</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nỏ</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thần</a:t>
              </a:r>
              <a:r>
                <a:rPr lang="en-SG"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 thuyết Sơn Tinh Thủy Tinh</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thuyết</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Thánh</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Gióng</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 thuyết Con Rồng Cháu Tiên. </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eaLnBrk="0" hangingPunct="0"/>
            <a:r>
              <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 </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r>
              <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Kinh đô của nước Âu Lạc là: </a:t>
            </a:r>
            <a:endParaRPr kumimoji="0" lang="vi-VN" altLang="en-US" sz="4000" b="1" i="0" u="none" strike="noStrike" kern="1200" cap="none" spc="0" normalizeH="0" baseline="0" noProof="0" dirty="0">
              <a:ln>
                <a:noFill/>
              </a:ln>
              <a:solidFill>
                <a:srgbClr val="FE2F4D"/>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SG"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ưu</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vực</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sông</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Hồng</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sông</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Mã</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sông</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Cổ</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Loa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Anh, Hà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Nội</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Bạch</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Hạc</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Việt</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Trì</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Phú</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Thọ</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Luy</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Lâu</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Thuận</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 – </a:t>
              </a:r>
              <a:r>
                <a:rPr lang="en-SG" sz="3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Bắc</a:t>
              </a:r>
              <a:r>
                <a:rPr lang="en-SG"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Ninh).</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073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eaLnBrk="0" hangingPunct="0"/>
            <a:r>
              <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 </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r>
              <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Đời sống của cư dân Văn Lang, Âu Lạc thể hiện qua: </a:t>
            </a:r>
            <a:endParaRPr kumimoji="0" lang="vi-VN" altLang="en-US" sz="4000" b="1" i="0" u="none" strike="noStrike" kern="1200" cap="none" spc="0" normalizeH="0" baseline="0" noProof="0" dirty="0">
              <a:ln>
                <a:noFill/>
              </a:ln>
              <a:solidFill>
                <a:srgbClr val="FE2F4D"/>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thuyết</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Nỏ</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thần</a:t>
              </a:r>
              <a:endPar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thuyến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nỏ</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thuyết</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Mai An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Tiêm</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thuyết</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Thành </a:t>
              </a:r>
              <a:r>
                <a:rPr kumimoji="0" lang="en-US" sz="3200" b="1" i="0" u="none" strike="noStrike" kern="1200" cap="none" spc="0" normalizeH="0" baseline="0" noProof="0" dirty="0" err="1">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Cổ</a:t>
              </a:r>
              <a:r>
                <a:rPr kumimoji="0" lang="en-US" sz="3200" b="1" i="0" u="none" strike="noStrike" kern="1200" cap="none" spc="0" normalizeH="0" baseline="0" noProof="0" dirty="0">
                  <a:ln>
                    <a:noFill/>
                  </a:ln>
                  <a:solidFill>
                    <a:srgbClr val="1E2979"/>
                  </a:solidFill>
                  <a:effectLst/>
                  <a:uLnTx/>
                  <a:uFillTx/>
                  <a:latin typeface="Cambria" panose="02040503050406030204" pitchFamily="18" charset="0"/>
                  <a:ea typeface="Cambria" panose="02040503050406030204" pitchFamily="18" charset="0"/>
                  <a:cs typeface="Arial" panose="020B0604020202020204" pitchFamily="34" charset="0"/>
                </a:rPr>
                <a:t> Loan</a:t>
              </a:r>
            </a:p>
          </p:txBody>
        </p:sp>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34942" y="-673812"/>
            <a:ext cx="487363" cy="487363"/>
          </a:xfrm>
          <a:prstGeom prst="rect">
            <a:avLst/>
          </a:prstGeom>
        </p:spPr>
      </p:pic>
    </p:spTree>
    <p:extLst>
      <p:ext uri="{BB962C8B-B14F-4D97-AF65-F5344CB8AC3E}">
        <p14:creationId xmlns:p14="http://schemas.microsoft.com/office/powerpoint/2010/main" val="39778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xmlns=""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xmlns=""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xmlns=""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xmlns=""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xmlns=""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E0230ADF-F544-D58D-9CAA-AF67FCF2F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535" y="949642"/>
            <a:ext cx="9753600" cy="3419475"/>
          </a:xfrm>
          <a:prstGeom prst="rect">
            <a:avLst/>
          </a:prstGeom>
        </p:spPr>
      </p:pic>
      <p:pic>
        <p:nvPicPr>
          <p:cNvPr id="6" name="Picture 5">
            <a:extLst>
              <a:ext uri="{FF2B5EF4-FFF2-40B4-BE49-F238E27FC236}">
                <a16:creationId xmlns:a16="http://schemas.microsoft.com/office/drawing/2014/main" xmlns="" id="{22A03B5E-9EB2-F35D-D4B9-1BBC592411E2}"/>
              </a:ext>
            </a:extLst>
          </p:cNvPr>
          <p:cNvPicPr>
            <a:picLocks noChangeAspect="1"/>
          </p:cNvPicPr>
          <p:nvPr/>
        </p:nvPicPr>
        <p:blipFill>
          <a:blip r:embed="rId5"/>
          <a:stretch>
            <a:fillRect/>
          </a:stretch>
        </p:blipFill>
        <p:spPr>
          <a:xfrm>
            <a:off x="445673" y="637000"/>
            <a:ext cx="2225233" cy="737680"/>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xmlns=""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xmlns=""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xmlns=""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xmlns=""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xmlns=""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xmlns=""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xmlns=""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xmlns=""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xmlns=""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xmlns=""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xmlns=""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Đời sống kinh tế và công cuộc đấu tranh bảo vệ nước Văn Lang, Âu Lạc </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xmlns=""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 name="TextBox 1">
            <a:extLst>
              <a:ext uri="{FF2B5EF4-FFF2-40B4-BE49-F238E27FC236}">
                <a16:creationId xmlns:a16="http://schemas.microsoft.com/office/drawing/2014/main" xmlns="" id="{A9F76561-12EF-6BD5-75E7-1A3533B208C7}"/>
              </a:ext>
            </a:extLst>
          </p:cNvPr>
          <p:cNvSpPr txBox="1"/>
          <p:nvPr/>
        </p:nvSpPr>
        <p:spPr>
          <a:xfrm>
            <a:off x="1857838" y="524288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651</Words>
  <Application>Microsoft Office PowerPoint</Application>
  <PresentationFormat>Custom</PresentationFormat>
  <Paragraphs>48</Paragraphs>
  <Slides>27</Slides>
  <Notes>5</Notes>
  <HiddenSlides>0</HiddenSlides>
  <MMClips>6</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Dung</cp:lastModifiedBy>
  <cp:revision>68</cp:revision>
  <dcterms:created xsi:type="dcterms:W3CDTF">2024-08-02T11:27:06Z</dcterms:created>
  <dcterms:modified xsi:type="dcterms:W3CDTF">2025-06-02T07:17:24Z</dcterms:modified>
</cp:coreProperties>
</file>