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  <p:sldMasterId id="2147483674" r:id="rId4"/>
    <p:sldMasterId id="2147483679" r:id="rId5"/>
    <p:sldMasterId id="2147483685" r:id="rId6"/>
    <p:sldMasterId id="2147483697" r:id="rId7"/>
  </p:sldMasterIdLst>
  <p:notesMasterIdLst>
    <p:notesMasterId r:id="rId9"/>
  </p:notesMasterIdLst>
  <p:sldIdLst>
    <p:sldId id="311" r:id="rId8"/>
    <p:sldId id="312" r:id="rId10"/>
    <p:sldId id="315" r:id="rId11"/>
    <p:sldId id="258" r:id="rId12"/>
    <p:sldId id="275" r:id="rId13"/>
    <p:sldId id="266" r:id="rId14"/>
    <p:sldId id="297" r:id="rId15"/>
    <p:sldId id="267" r:id="rId16"/>
    <p:sldId id="279" r:id="rId17"/>
    <p:sldId id="298" r:id="rId18"/>
    <p:sldId id="299" r:id="rId19"/>
    <p:sldId id="300" r:id="rId20"/>
    <p:sldId id="313" r:id="rId21"/>
    <p:sldId id="269" r:id="rId22"/>
    <p:sldId id="283" r:id="rId23"/>
    <p:sldId id="271" r:id="rId24"/>
    <p:sldId id="301" r:id="rId25"/>
    <p:sldId id="302" r:id="rId26"/>
    <p:sldId id="314" r:id="rId27"/>
    <p:sldId id="303" r:id="rId28"/>
    <p:sldId id="304" r:id="rId29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Microsoft YaHei" panose="020B0503020204020204" pitchFamily="34" charset="-122"/>
      <p:regular r:id="rId36"/>
    </p:embeddedFont>
    <p:embeddedFont>
      <p:font typeface="Arial-Rounded" panose="020B0500000000000000" pitchFamily="34" charset="-93"/>
      <p:regular r:id="rId37"/>
    </p:embeddedFont>
    <p:embeddedFont>
      <p:font typeface="Arial-Rounded" panose="020B0500000000000000" charset="0"/>
      <p:regular r:id="rId38"/>
    </p:embeddedFont>
    <p:embeddedFont>
      <p:font typeface="Calibri" panose="020F0502020204030204" charset="0"/>
      <p:regular r:id="rId39"/>
      <p:bold r:id="rId40"/>
      <p:italic r:id="rId41"/>
      <p:boldItalic r:id="rId42"/>
    </p:embeddedFont>
    <p:embeddedFont>
      <p:font typeface=".VnAvant" panose="020B7200000000000000" pitchFamily="34" charset="0"/>
      <p:regular r:id="rId43"/>
      <p:bold r:id="rId44"/>
      <p:italic r:id="rId45"/>
      <p:boldItalic r:id="rId46"/>
    </p:embeddedFont>
    <p:embeddedFont>
      <p:font typeface="DFPOP1-W9" panose="02010609010101010101" charset="-128"/>
      <p:regular r:id="rId47"/>
    </p:embeddedFont>
  </p:embeddedFontLst>
  <p:custDataLst>
    <p:tags r:id="rId4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311"/>
            <p14:sldId id="312"/>
            <p14:sldId id="315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97"/>
          </p14:sldIdLst>
        </p14:section>
        <p14:section name="Tiết 2" id="{47239A1A-9B72-4DA5-96A7-F8786F163078}">
          <p14:sldIdLst>
            <p14:sldId id="267"/>
            <p14:sldId id="279"/>
            <p14:sldId id="298"/>
            <p14:sldId id="299"/>
            <p14:sldId id="300"/>
            <p14:sldId id="313"/>
            <p14:sldId id="269"/>
            <p14:sldId id="283"/>
            <p14:sldId id="271"/>
            <p14:sldId id="301"/>
            <p14:sldId id="302"/>
            <p14:sldId id="314"/>
            <p14:sldId id="303"/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7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306" y="-18"/>
      </p:cViewPr>
      <p:guideLst>
        <p:guide orient="horz" pos="157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8" Type="http://schemas.openxmlformats.org/officeDocument/2006/relationships/tags" Target="tags/tag2.xml"/><Relationship Id="rId47" Type="http://schemas.openxmlformats.org/officeDocument/2006/relationships/font" Target="fonts/font15.fntdata"/><Relationship Id="rId46" Type="http://schemas.openxmlformats.org/officeDocument/2006/relationships/font" Target="fonts/font14.fntdata"/><Relationship Id="rId45" Type="http://schemas.openxmlformats.org/officeDocument/2006/relationships/font" Target="fonts/font13.fntdata"/><Relationship Id="rId44" Type="http://schemas.openxmlformats.org/officeDocument/2006/relationships/font" Target="fonts/font12.fntdata"/><Relationship Id="rId43" Type="http://schemas.openxmlformats.org/officeDocument/2006/relationships/font" Target="fonts/font11.fntdata"/><Relationship Id="rId42" Type="http://schemas.openxmlformats.org/officeDocument/2006/relationships/font" Target="fonts/font10.fntdata"/><Relationship Id="rId41" Type="http://schemas.openxmlformats.org/officeDocument/2006/relationships/font" Target="fonts/font9.fntdata"/><Relationship Id="rId40" Type="http://schemas.openxmlformats.org/officeDocument/2006/relationships/font" Target="fonts/font8.fntdata"/><Relationship Id="rId4" Type="http://schemas.openxmlformats.org/officeDocument/2006/relationships/slideMaster" Target="slideMasters/slideMaster3.xml"/><Relationship Id="rId39" Type="http://schemas.openxmlformats.org/officeDocument/2006/relationships/font" Target="fonts/font7.fntdata"/><Relationship Id="rId38" Type="http://schemas.openxmlformats.org/officeDocument/2006/relationships/font" Target="fonts/font6.fntdata"/><Relationship Id="rId37" Type="http://schemas.openxmlformats.org/officeDocument/2006/relationships/font" Target="fonts/font5.fntdata"/><Relationship Id="rId36" Type="http://schemas.openxmlformats.org/officeDocument/2006/relationships/font" Target="fonts/font4.fntdata"/><Relationship Id="rId35" Type="http://schemas.openxmlformats.org/officeDocument/2006/relationships/font" Target="fonts/font3.fntdata"/><Relationship Id="rId34" Type="http://schemas.openxmlformats.org/officeDocument/2006/relationships/font" Target="fonts/font2.fntdata"/><Relationship Id="rId33" Type="http://schemas.openxmlformats.org/officeDocument/2006/relationships/font" Target="fonts/font1.fntdata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0" Type="http://schemas.openxmlformats.org/officeDocument/2006/relationships/slide" Target="slides/slide12.xml"/><Relationship Id="rId2" Type="http://schemas.openxmlformats.org/officeDocument/2006/relationships/theme" Target="theme/theme1.xml"/><Relationship Id="rId19" Type="http://schemas.openxmlformats.org/officeDocument/2006/relationships/slide" Target="slides/slide11.xml"/><Relationship Id="rId18" Type="http://schemas.openxmlformats.org/officeDocument/2006/relationships/slide" Target="slides/slide10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4442235"/>
            <a:ext cx="9144000" cy="701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5" y="1"/>
            <a:ext cx="1255713" cy="132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en-US" strike="noStrike" noProof="1" smtClean="0"/>
              <a:t>Click to edit Master subtitle style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pPr fontAlgn="base"/>
            <a:r>
              <a:rPr lang="en-US" strike="noStrike" noProof="1" smtClean="0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 fontAlgn="base"/>
            <a:r>
              <a:rPr lang="en-US" strike="noStrike" noProof="1" smtClean="0"/>
              <a:t>Click to edit Master text styles</a:t>
            </a:r>
            <a:endParaRPr lang="en-US" strike="noStrike" noProof="1" smtClean="0"/>
          </a:p>
          <a:p>
            <a:pPr lvl="1" fontAlgn="base"/>
            <a:r>
              <a:rPr lang="en-US" strike="noStrike" noProof="1" smtClean="0"/>
              <a:t>Second level</a:t>
            </a:r>
            <a:endParaRPr lang="en-US" strike="noStrike" noProof="1" smtClean="0"/>
          </a:p>
          <a:p>
            <a:pPr lvl="2" fontAlgn="base"/>
            <a:r>
              <a:rPr lang="en-US" strike="noStrike" noProof="1" smtClean="0"/>
              <a:t>Third level</a:t>
            </a:r>
            <a:endParaRPr lang="en-US" strike="noStrike" noProof="1" smtClean="0"/>
          </a:p>
          <a:p>
            <a:pPr lvl="3" fontAlgn="base"/>
            <a:r>
              <a:rPr lang="en-US" strike="noStrike" noProof="1" smtClean="0"/>
              <a:t>Fourth level</a:t>
            </a:r>
            <a:endParaRPr lang="en-US" strike="noStrike" noProof="1" smtClean="0"/>
          </a:p>
          <a:p>
            <a:pPr lvl="4" fontAlgn="base"/>
            <a:r>
              <a:rPr lang="en-US" strike="noStrike" noProof="1" smtClean="0"/>
              <a:t>Fifth level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7" Type="http://schemas.openxmlformats.org/officeDocument/2006/relationships/image" Target="../media/image17.png"/><Relationship Id="rId6" Type="http://schemas.openxmlformats.org/officeDocument/2006/relationships/image" Target="../media/image16.jpeg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0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34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6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170815" indent="-17081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51371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85598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198245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1540510" indent="-17081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188341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22567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7940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10205" indent="-17081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422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68516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2743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36969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71196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05422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396490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738755" algn="l" defTabSz="685165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18846-F6E0-4771-83B5-8AE142D77D0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B9002-2A5D-4473-BFB9-11E5AFC0F95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 indent="-228600"/>
            <a:r>
              <a:rPr lang="en-US" altLang="en-US" dirty="0"/>
              <a:t>Second level</a:t>
            </a:r>
            <a:endParaRPr lang="en-US" altLang="en-US" dirty="0"/>
          </a:p>
          <a:p>
            <a:pPr lvl="2" indent="-228600"/>
            <a:r>
              <a:rPr lang="en-US" altLang="en-US" dirty="0"/>
              <a:t>Third level</a:t>
            </a:r>
            <a:endParaRPr lang="en-US" altLang="en-US" dirty="0"/>
          </a:p>
          <a:p>
            <a:pPr lvl="3" indent="-228600"/>
            <a:r>
              <a:rPr lang="en-US" altLang="en-US" dirty="0"/>
              <a:t>Fourth level</a:t>
            </a:r>
            <a:endParaRPr lang="en-US" altLang="en-US" dirty="0"/>
          </a:p>
          <a:p>
            <a:pPr lvl="4" indent="-228600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EBDD7EC-0600-4280-828E-E906F703D05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13DD40D-77CE-4BCF-99F8-7A694321714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microsoft.com/office/2007/relationships/media" Target="../media/media1.mp3"/><Relationship Id="rId8" Type="http://schemas.openxmlformats.org/officeDocument/2006/relationships/audio" Target="../media/media1.mp3"/><Relationship Id="rId7" Type="http://schemas.openxmlformats.org/officeDocument/2006/relationships/image" Target="../media/image19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3" Type="http://schemas.openxmlformats.org/officeDocument/2006/relationships/notesSlide" Target="../notesSlides/notesSlide1.xml"/><Relationship Id="rId12" Type="http://schemas.openxmlformats.org/officeDocument/2006/relationships/slideLayout" Target="../slideLayouts/slideLayout30.xml"/><Relationship Id="rId11" Type="http://schemas.openxmlformats.org/officeDocument/2006/relationships/themeOverride" Target="../theme/themeOverride1.xml"/><Relationship Id="rId10" Type="http://schemas.openxmlformats.org/officeDocument/2006/relationships/image" Target="../media/image20.png"/><Relationship Id="rId1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audio" Target="../media/audio1.wav"/><Relationship Id="rId1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6.xml"/><Relationship Id="rId1" Type="http://schemas.openxmlformats.org/officeDocument/2006/relationships/image" Target="../media/image31.GIF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image" Target="../media/image21.png"/><Relationship Id="rId3" Type="http://schemas.openxmlformats.org/officeDocument/2006/relationships/tags" Target="../tags/tag1.xml"/><Relationship Id="rId2" Type="http://schemas.microsoft.com/office/2007/relationships/media" Target="file:///E:\Video%20-%20k&#7871;t%20n&#7889;i\&#272;i&#7879;u%20nh&#7843;y%20r&#7917;a%20tay.mp4" TargetMode="External"/><Relationship Id="rId1" Type="http://schemas.openxmlformats.org/officeDocument/2006/relationships/video" Target="file:///E:\Video%20-%20k&#7871;t%20n&#7889;i\&#272;i&#7879;u%20nh&#7843;y%20r&#7917;a%20tay.mp4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061841" y="-1609355"/>
            <a:ext cx="812800" cy="81280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1021715" y="1998980"/>
            <a:ext cx="7101205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prstTxWarp prst="textArchUp">
              <a:avLst/>
            </a:prstTxWarp>
            <a:spAutoFit/>
          </a:bodyPr>
          <a:p>
            <a:pPr algn="ctr"/>
            <a:r>
              <a:rPr lang="en-US" sz="5400" b="1" kern="1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các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em tham</a:t>
            </a:r>
            <a:endParaRPr lang="en-US" sz="5400" b="1" kern="10" dirty="0" err="1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  <a:sym typeface="+mn-ea"/>
            </a:endParaRPr>
          </a:p>
          <a:p>
            <a:pPr algn="ctr"/>
            <a:r>
              <a:rPr lang="en-US" sz="5400" b="1" kern="1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gia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tiết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học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</a:t>
            </a:r>
            <a:r>
              <a:rPr lang="en-US" sz="5400" b="1" kern="10" dirty="0" err="1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hôm</a:t>
            </a:r>
            <a:r>
              <a:rPr lang="en-US" sz="5400" b="1" kern="10" dirty="0" smtClean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 nay</a:t>
            </a:r>
            <a:endParaRPr lang="en-US" altLang="zh-CN" sz="5400" b="1" kern="10" dirty="0" smtClean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/>
              <a:cs typeface="Times New Roman" panose="02020603050405020304"/>
              <a:sym typeface="+mn-ea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3102610" y="2560955"/>
            <a:ext cx="2650490" cy="5632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26"/>
              </a:avLst>
            </a:prstTxWarp>
          </a:bodyPr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MÔN: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Tiếng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Việt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48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495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495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810510"/>
            <a:ext cx="7886700" cy="1967865"/>
          </a:xfrm>
        </p:spPr>
        <p:txBody>
          <a:bodyPr/>
          <a:p>
            <a:pPr marL="0" indent="0" algn="ctr">
              <a:buNone/>
            </a:pPr>
            <a:r>
              <a:rPr lang="en-US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Để phòng bệnh chúng ta phải làm rửa tay sạch trước khi ăn.</a:t>
            </a:r>
            <a:endParaRPr lang="en-US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Viết vào vở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3" grpId="0" uiExpand="1" build="p"/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4700"/>
            <a:ext cx="7886700" cy="2733675"/>
          </a:xfrm>
        </p:spPr>
        <p:txBody>
          <a:bodyPr/>
          <a:p>
            <a:pPr marL="0" indent="0" algn="ctr">
              <a:buNone/>
            </a:pPr>
            <a:r>
              <a:rPr lang="en-US" sz="3200">
                <a:solidFill>
                  <a:schemeClr val="tx1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Ăn chín uống sôi để (....)</a:t>
            </a:r>
            <a:endParaRPr lang="en-US" sz="3200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  <a:p>
            <a:pPr marL="0" indent="0" algn="ctr">
              <a:buNone/>
            </a:pPr>
            <a:endParaRPr lang="en-US" sz="3200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Arial-Rounded" panose="020B0500000000000000" charset="0"/>
                <a:cs typeface="Arial-Rounded" panose="020B0500000000000000" charset="0"/>
              </a:rPr>
              <a:t>4. Hoàn thiện câu</a:t>
            </a:r>
            <a:endParaRPr lang="en-US" sz="3600" b="1" dirty="0">
              <a:solidFill>
                <a:schemeClr val="bg1"/>
              </a:solidFill>
              <a:latin typeface="Arial-Rounded" panose="020B0500000000000000" charset="0"/>
              <a:ea typeface="Times New Roman" panose="02020603050405020304" pitchFamily="18" charset="0"/>
              <a:cs typeface="Arial-Rounded" panose="020B0500000000000000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405890" y="3501390"/>
            <a:ext cx="6642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Arial-Rounded" panose="020B0500000000000000" charset="0"/>
                <a:cs typeface="Arial-Rounded" panose="020B0500000000000000" charset="0"/>
              </a:rPr>
              <a:t>Vi trùng                        Rửa tay                        Phòng bệnh</a:t>
            </a:r>
            <a:endParaRPr lang="en-US" sz="20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31865" y="3428365"/>
            <a:ext cx="1815465" cy="6026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600" b="1">
                <a:latin typeface="Arial-Rounded" panose="020B0500000000000000" charset="0"/>
                <a:cs typeface="Arial-Rounded" panose="020B0500000000000000" charset="0"/>
              </a:rPr>
              <a:t>Phòng bệnh</a:t>
            </a:r>
            <a:endParaRPr lang="en-US" sz="1600" b="1"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3" grpId="0" build="p"/>
      <p:bldP spid="3" grpId="1" build="p"/>
      <p:bldP spid="4" grpId="0"/>
      <p:bldP spid="4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912519" y="962025"/>
            <a:ext cx="3088481" cy="4181475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155" cy="23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18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1884760" y="315516"/>
            <a:ext cx="1372790" cy="1227534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1203127" y="968573"/>
            <a:ext cx="1239441" cy="1359694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3027760" y="144066"/>
            <a:ext cx="1372790" cy="1227534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3886200" y="829866"/>
            <a:ext cx="1372791" cy="1227534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4343400" y="1943100"/>
            <a:ext cx="1372791" cy="1227535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4117777" y="2797373"/>
            <a:ext cx="1239441" cy="1359694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3330179" y="3425428"/>
            <a:ext cx="1238250" cy="1359694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2187179" y="3425428"/>
            <a:ext cx="1238250" cy="1359694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1031677" y="1997273"/>
            <a:ext cx="1239441" cy="1359694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318022" y="2796778"/>
            <a:ext cx="1238250" cy="1359694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2343150" y="1123474"/>
            <a:ext cx="2085975" cy="1765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i="1" kern="1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 giỏi quá</a:t>
            </a:r>
            <a:endParaRPr lang="en-US" sz="2700" b="1" i="1" kern="1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en-US" altLang="zh-CN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2955" y="118110"/>
            <a:ext cx="5329555" cy="472313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421380" y="889000"/>
            <a:ext cx="365125" cy="5657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1365" y="870585"/>
            <a:ext cx="1167765" cy="8947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804285" y="824865"/>
            <a:ext cx="1569720" cy="267398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195695" y="889000"/>
            <a:ext cx="127635" cy="26098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viết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en-US" altLang="zh-CN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610870" y="706755"/>
            <a:ext cx="82308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3200">
                <a:latin typeface="Arial-Rounded" panose="020B0500000000000000" charset="0"/>
                <a:cs typeface="Arial-Rounded" panose="020B0500000000000000" charset="0"/>
              </a:rPr>
              <a:t>Để phòng bệnh chúng ta phải rửa tay trước khi ăn. Cần rửa tay bằng xà phòng với nước sạch.</a:t>
            </a:r>
            <a:endParaRPr lang="en-US" sz="3200">
              <a:latin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3980" y="567055"/>
            <a:ext cx="6504305" cy="2923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Subtitle 2"/>
          <p:cNvSpPr txBox="1"/>
          <p:nvPr/>
        </p:nvSpPr>
        <p:spPr>
          <a:xfrm>
            <a:off x="820341" y="1425179"/>
            <a:ext cx="8608219" cy="185142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2100" dirty="0">
                <a:latin typeface="Times New Roman" panose="02020603050405020304" pitchFamily="18" charset="0"/>
              </a:rPr>
              <a:t>Chọn chữ phù hợp thay cho bông hoa</a:t>
            </a:r>
            <a:endParaRPr lang="en-US" altLang="vi-VN" sz="2100" dirty="0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r>
              <a:rPr lang="en-US" altLang="vi-VN" sz="2100" i="1" dirty="0">
                <a:latin typeface=".VnAvant" panose="020B7200000000000000" pitchFamily="34" charset="0"/>
              </a:rPr>
              <a:t>tr hay ch</a:t>
            </a:r>
            <a:r>
              <a:rPr lang="vi-VN" altLang="en-US" sz="2100" dirty="0">
                <a:latin typeface=".VnAvant" panose="020B7200000000000000" pitchFamily="34" charset="0"/>
              </a:rPr>
              <a:t>      </a:t>
            </a:r>
            <a:r>
              <a:rPr lang="en-US" altLang="vi-VN" sz="2400" dirty="0">
                <a:latin typeface="Arial" panose="020B0604020202020204" pitchFamily="34" charset="0"/>
              </a:rPr>
              <a:t>vi trùng</a:t>
            </a:r>
            <a:r>
              <a:rPr lang="vi-VN" altLang="en-US" sz="2400" dirty="0">
                <a:latin typeface="Arial" panose="020B0604020202020204" pitchFamily="34" charset="0"/>
              </a:rPr>
              <a:t>          </a:t>
            </a:r>
            <a:r>
              <a:rPr lang="en-US" altLang="vi-VN" sz="2400" dirty="0">
                <a:latin typeface="Arial" panose="020B0604020202020204" pitchFamily="34" charset="0"/>
              </a:rPr>
              <a:t>chà sát</a:t>
            </a:r>
            <a:r>
              <a:rPr lang="vi-VN" altLang="en-US" sz="2400" dirty="0">
                <a:latin typeface="Arial" panose="020B0604020202020204" pitchFamily="34" charset="0"/>
              </a:rPr>
              <a:t>         </a:t>
            </a:r>
            <a:r>
              <a:rPr lang="en-US" altLang="vi-VN" sz="2400" dirty="0">
                <a:latin typeface="Arial" panose="020B0604020202020204" pitchFamily="34" charset="0"/>
              </a:rPr>
              <a:t>nhanh chóng</a:t>
            </a:r>
            <a:endParaRPr lang="en-US" altLang="vi-VN" sz="2400" dirty="0"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r>
              <a:rPr lang="en-US" altLang="vi-VN" sz="2100" i="1" dirty="0">
                <a:latin typeface=".VnAvant" panose="020B7200000000000000" pitchFamily="34" charset="0"/>
              </a:rPr>
              <a:t>gh hay g</a:t>
            </a:r>
            <a:r>
              <a:rPr lang="vi-VN" altLang="en-US" sz="2100" dirty="0">
                <a:latin typeface=".VnAvant" panose="020B7200000000000000" pitchFamily="34" charset="0"/>
              </a:rPr>
              <a:t>       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ghi nhớ        cố gắng       gọn ghẽ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AutoNum type="alphaLcPeriod"/>
            </a:pP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</a:rPr>
              <a:t> r/d hay gi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    da dẻ           rửa tay        giữ gìn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</a:rPr>
              <a:t>    </a:t>
            </a:r>
            <a:endParaRPr lang="en-US" sz="2400" dirty="0">
              <a:latin typeface="Calibri" panose="020F050202020403020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70272" y="1557338"/>
            <a:ext cx="492919" cy="45839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utoShape 14" descr="daisy_button_pink_hb"/>
          <p:cNvSpPr/>
          <p:nvPr/>
        </p:nvSpPr>
        <p:spPr>
          <a:xfrm>
            <a:off x="6812915" y="2875280"/>
            <a:ext cx="419735" cy="473710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1015" dirty="0">
              <a:latin typeface="Verdana" panose="020B0604030504040204" pitchFamily="34" charset="0"/>
            </a:endParaRPr>
          </a:p>
        </p:txBody>
      </p:sp>
      <p:sp>
        <p:nvSpPr>
          <p:cNvPr id="27" name="AutoShape 14" descr="daisy_button_pink_hb"/>
          <p:cNvSpPr/>
          <p:nvPr/>
        </p:nvSpPr>
        <p:spPr>
          <a:xfrm>
            <a:off x="4895850" y="2943860"/>
            <a:ext cx="339725" cy="346710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1015" dirty="0">
              <a:latin typeface="Verdana" panose="020B0604030504040204" pitchFamily="34" charset="0"/>
            </a:endParaRPr>
          </a:p>
        </p:txBody>
      </p:sp>
      <p:sp>
        <p:nvSpPr>
          <p:cNvPr id="28" name="AutoShape 14" descr="daisy_button_pink_hb"/>
          <p:cNvSpPr/>
          <p:nvPr/>
        </p:nvSpPr>
        <p:spPr>
          <a:xfrm>
            <a:off x="2767965" y="2970530"/>
            <a:ext cx="355600" cy="320040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1015" dirty="0">
              <a:latin typeface="Verdana" panose="020B0604030504040204" pitchFamily="34" charset="0"/>
            </a:endParaRPr>
          </a:p>
        </p:txBody>
      </p:sp>
      <p:sp>
        <p:nvSpPr>
          <p:cNvPr id="29" name="AutoShape 14" descr="daisy_button_pink_hb"/>
          <p:cNvSpPr/>
          <p:nvPr/>
        </p:nvSpPr>
        <p:spPr>
          <a:xfrm>
            <a:off x="7232095" y="2163763"/>
            <a:ext cx="409575" cy="520304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1015" dirty="0">
              <a:latin typeface="Verdana" panose="020B0604030504040204" pitchFamily="34" charset="0"/>
            </a:endParaRPr>
          </a:p>
        </p:txBody>
      </p:sp>
      <p:sp>
        <p:nvSpPr>
          <p:cNvPr id="30" name="AutoShape 14" descr="daisy_button_pink_hb"/>
          <p:cNvSpPr/>
          <p:nvPr/>
        </p:nvSpPr>
        <p:spPr>
          <a:xfrm>
            <a:off x="4486116" y="2163763"/>
            <a:ext cx="409575" cy="520304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1015" dirty="0">
              <a:latin typeface="Verdana" panose="020B0604030504040204" pitchFamily="34" charset="0"/>
            </a:endParaRPr>
          </a:p>
        </p:txBody>
      </p:sp>
      <p:sp>
        <p:nvSpPr>
          <p:cNvPr id="31" name="AutoShape 14" descr="daisy_button_pink_hb"/>
          <p:cNvSpPr/>
          <p:nvPr/>
        </p:nvSpPr>
        <p:spPr>
          <a:xfrm>
            <a:off x="2924175" y="2243931"/>
            <a:ext cx="409575" cy="519113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1015" dirty="0">
              <a:latin typeface="Verdana" panose="020B0604030504040204" pitchFamily="34" charset="0"/>
            </a:endParaRPr>
          </a:p>
        </p:txBody>
      </p:sp>
      <p:sp>
        <p:nvSpPr>
          <p:cNvPr id="2" name="AutoShape 14" descr="daisy_button_pink_hb"/>
          <p:cNvSpPr/>
          <p:nvPr/>
        </p:nvSpPr>
        <p:spPr>
          <a:xfrm>
            <a:off x="2694305" y="3598545"/>
            <a:ext cx="355600" cy="320040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1015" dirty="0">
              <a:latin typeface="Verdana" panose="020B0604030504040204" pitchFamily="34" charset="0"/>
            </a:endParaRPr>
          </a:p>
        </p:txBody>
      </p:sp>
      <p:sp>
        <p:nvSpPr>
          <p:cNvPr id="3" name="AutoShape 14" descr="daisy_button_pink_hb"/>
          <p:cNvSpPr/>
          <p:nvPr/>
        </p:nvSpPr>
        <p:spPr>
          <a:xfrm>
            <a:off x="4307205" y="3598545"/>
            <a:ext cx="355600" cy="320040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1015" dirty="0">
              <a:latin typeface="Verdana" panose="020B0604030504040204" pitchFamily="34" charset="0"/>
            </a:endParaRPr>
          </a:p>
        </p:txBody>
      </p:sp>
      <p:sp>
        <p:nvSpPr>
          <p:cNvPr id="4" name="AutoShape 14" descr="daisy_button_pink_hb"/>
          <p:cNvSpPr/>
          <p:nvPr/>
        </p:nvSpPr>
        <p:spPr>
          <a:xfrm>
            <a:off x="5955030" y="3543935"/>
            <a:ext cx="464185" cy="447040"/>
          </a:xfrm>
          <a:prstGeom prst="actionButtonBlank">
            <a:avLst/>
          </a:prstGeom>
          <a:blipFill rotWithShape="1">
            <a:blip r:embed="rId1"/>
            <a:stretch>
              <a:fillRect/>
            </a:stretch>
          </a:blipFill>
          <a:ln w="9525">
            <a:noFill/>
          </a:ln>
        </p:spPr>
        <p:txBody>
          <a:bodyPr wrap="none" anchor="ctr"/>
          <a:p>
            <a:pPr eaLnBrk="0" hangingPunct="0"/>
            <a:endParaRPr lang="en-US" altLang="en-US" sz="1015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9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2" grpId="0" bldLvl="0" animBg="1"/>
      <p:bldP spid="3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Điệu nhảy rửa tay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ounded Rectangle 7"/>
          <p:cNvSpPr/>
          <p:nvPr/>
        </p:nvSpPr>
        <p:spPr>
          <a:xfrm>
            <a:off x="136525" y="238125"/>
            <a:ext cx="272034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ea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Trò chơi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3658870" y="341630"/>
            <a:ext cx="40786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>
                <a:latin typeface="Calibri" panose="020F0502020204030204" charset="0"/>
                <a:cs typeface="Calibri" panose="020F0502020204030204" charset="0"/>
              </a:rPr>
              <a:t>Em làm bác sỹ</a:t>
            </a:r>
            <a:endParaRPr lang="en-US" sz="4000">
              <a:latin typeface="Calibri" panose="020F0502020204030204" charset="0"/>
              <a:cs typeface="Calibri" panose="020F050202020403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43050" y="1232535"/>
            <a:ext cx="6057900" cy="2969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762000" y="646510"/>
            <a:ext cx="82296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85" tIns="34288" rIns="68485" bIns="3428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  <a:endParaRPr lang="en-US" sz="3000" b="1">
              <a:solidFill>
                <a:srgbClr val="FF0000"/>
              </a:solidFill>
              <a:latin typeface="Arial" panose="020B0604020202020204" pitchFamily="34" charset="0"/>
              <a:cs typeface="方正准圆简体"/>
            </a:endParaRP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411606" y="1485906"/>
            <a:ext cx="6149340" cy="2225993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68485" tIns="34288" rIns="68485" bIns="3428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24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  <a:endParaRPr lang="en-US" altLang="zh-CN" sz="2400">
              <a:solidFill>
                <a:srgbClr val="002060"/>
              </a:solidFill>
              <a:latin typeface="Arial" panose="020B0604020202020204" pitchFamily="34" charset="0"/>
              <a:ea typeface="思源黑体 CN Light" panose="020B0300000000000000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wipe/>
      </p:transition>
    </mc:Choice>
    <mc:Fallback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290955" y="1437640"/>
            <a:ext cx="6738620" cy="255333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</a:bodyPr>
          <a:p>
            <a:r>
              <a:rPr lang="vi-VN" altLang="en-US" sz="400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BÀI 1: </a:t>
            </a:r>
            <a:endParaRPr lang="vi-VN" altLang="en-US" sz="400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vi-VN" altLang="en-US" sz="400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RỬA TAY TRƯỚC KHI ĂN </a:t>
            </a:r>
            <a:endParaRPr lang="vi-VN" altLang="en-US" sz="400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endParaRPr lang="vi-VN" altLang="en-US" sz="400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slow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19177" y="329765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tranh các bạn đang rửa tay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46075" y="1116965"/>
            <a:ext cx="2445385" cy="714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en-US" b="1">
                <a:latin typeface="Arial-Rounded" panose="020B0500000000000000" charset="0"/>
                <a:cs typeface="Arial-Rounded" panose="020B0500000000000000" charset="0"/>
              </a:rPr>
              <a:t>a. Vì sao các bạn phải rửa tay?</a:t>
            </a:r>
            <a:endParaRPr lang="en-US" b="1">
              <a:latin typeface="Arial-Rounded" panose="020B0500000000000000" charset="0"/>
              <a:cs typeface="Arial-Rounded" panose="020B0500000000000000" charset="0"/>
            </a:endParaRPr>
          </a:p>
          <a:p>
            <a:pPr algn="just">
              <a:lnSpc>
                <a:spcPct val="150000"/>
              </a:lnSpc>
            </a:pPr>
            <a:r>
              <a:rPr lang="en-US" b="1">
                <a:latin typeface="Arial-Rounded" panose="020B0500000000000000" charset="0"/>
                <a:cs typeface="Arial-Rounded" panose="020B0500000000000000" charset="0"/>
              </a:rPr>
              <a:t>b. Em thường rửa tay khi nào?</a:t>
            </a:r>
            <a:endParaRPr lang="en-US" b="1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6" name="Picture 5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2645" y="1116965"/>
            <a:ext cx="4441190" cy="340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4269740" y="2374900"/>
            <a:ext cx="358140" cy="299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>
              <a:latin typeface="Arial-Rounded" panose="020B0500000000000000" charset="0"/>
              <a:cs typeface="Arial-Rounded" panose="020B0500000000000000" charset="0"/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96900" y="238125"/>
            <a:ext cx="770509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en-US" sz="1600" b="1">
                <a:latin typeface="Arial-Rounded" panose="020B0500000000000000" charset="0"/>
                <a:cs typeface="Arial-Rounded" panose="020B0500000000000000" charset="0"/>
              </a:rPr>
              <a:t>Rửa tay trước khi ăn</a:t>
            </a:r>
            <a:endParaRPr lang="en-US" sz="1600" b="1">
              <a:latin typeface="Arial-Rounded" panose="020B0500000000000000" charset="0"/>
              <a:cs typeface="Arial-Rounded" panose="020B0500000000000000" charset="0"/>
            </a:endParaRPr>
          </a:p>
          <a:p>
            <a:pPr algn="ctr">
              <a:lnSpc>
                <a:spcPct val="100000"/>
              </a:lnSpc>
            </a:pPr>
            <a:endParaRPr lang="en-US" sz="1600" b="1">
              <a:latin typeface="Arial-Rounded" panose="020B0500000000000000" charset="0"/>
              <a:cs typeface="Arial-Rounded" panose="020B0500000000000000" charset="0"/>
            </a:endParaRPr>
          </a:p>
          <a:p>
            <a:pPr>
              <a:lnSpc>
                <a:spcPct val="100000"/>
              </a:lnSpc>
            </a:pPr>
            <a:r>
              <a:rPr lang="en-US" sz="1600">
                <a:latin typeface="Arial-Rounded" panose="020B0500000000000000" charset="0"/>
                <a:cs typeface="Arial-Rounded" panose="020B0500000000000000" charset="0"/>
              </a:rPr>
              <a:t>     Vi trùng có ở khắp nơi. Nhưng chúng ta không nhìn thấy được bằng mắt thường. Khi tay tiếp xúc với đồ vật, vi trùng dính vào tay.</a:t>
            </a:r>
            <a:endParaRPr lang="en-US" sz="1600">
              <a:latin typeface="Arial-Rounded" panose="020B0500000000000000" charset="0"/>
              <a:cs typeface="Arial-Rounded" panose="020B0500000000000000" charset="0"/>
            </a:endParaRPr>
          </a:p>
          <a:p>
            <a:pPr>
              <a:lnSpc>
                <a:spcPct val="100000"/>
              </a:lnSpc>
            </a:pPr>
            <a:r>
              <a:rPr lang="en-US" sz="1600">
                <a:latin typeface="Arial-Rounded" panose="020B0500000000000000" charset="0"/>
                <a:cs typeface="Arial-Rounded" panose="020B0500000000000000" charset="0"/>
              </a:rPr>
              <a:t>     Tay cầm thức ăn, vi trùng từ tay theo tay đi vào cơ thể. Do đó chúng ta có thể mắc bệnh.</a:t>
            </a:r>
            <a:endParaRPr lang="en-US" sz="1600">
              <a:latin typeface="Arial-Rounded" panose="020B0500000000000000" charset="0"/>
              <a:cs typeface="Arial-Rounded" panose="020B0500000000000000" charset="0"/>
            </a:endParaRPr>
          </a:p>
          <a:p>
            <a:pPr>
              <a:lnSpc>
                <a:spcPct val="100000"/>
              </a:lnSpc>
            </a:pPr>
            <a:r>
              <a:rPr lang="en-US" sz="1600">
                <a:latin typeface="Arial-Rounded" panose="020B0500000000000000" charset="0"/>
                <a:cs typeface="Arial-Rounded" panose="020B0500000000000000" charset="0"/>
              </a:rPr>
              <a:t>     Để phòng bệnh chúng ta phải rửa tay trước khi ăn. Cần rửa tay bằng xà phòng với nước sạch.</a:t>
            </a:r>
            <a:endParaRPr lang="en-US" sz="160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22" name="Picture 21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3375" y="2437765"/>
            <a:ext cx="5932805" cy="2573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38505" y="469265"/>
            <a:ext cx="713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Arial-Rounded" panose="020B0500000000000000" charset="0"/>
                <a:cs typeface="Arial-Rounded" panose="020B0500000000000000" charset="0"/>
              </a:rPr>
              <a:t>a. Vi trùng đi vào cơ thể người bằng cách nào?</a:t>
            </a:r>
            <a:endParaRPr lang="en-US" sz="24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645410" y="889635"/>
            <a:ext cx="4197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Vi trùng từ tay theo tay đi vào cơ thể</a:t>
            </a:r>
            <a:endParaRPr lang="en-US" sz="2000">
              <a:solidFill>
                <a:srgbClr val="FF000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93750" y="1537335"/>
            <a:ext cx="7545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Arial-Rounded" panose="020B0500000000000000" charset="0"/>
                <a:cs typeface="Arial-Rounded" panose="020B0500000000000000" charset="0"/>
              </a:rPr>
              <a:t>b. Để phòng bệnh chúng ta phải làm gì?</a:t>
            </a:r>
            <a:endParaRPr lang="en-US" sz="20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3037840" y="2011680"/>
            <a:ext cx="33851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</a:rPr>
              <a:t>Rửa tay sạch trước khi ăn</a:t>
            </a:r>
            <a:endParaRPr lang="en-US" sz="2000">
              <a:solidFill>
                <a:srgbClr val="FF0000"/>
              </a:solidFill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07415" y="2541270"/>
            <a:ext cx="5037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latin typeface="Arial-Rounded" panose="020B0500000000000000" charset="0"/>
                <a:cs typeface="Arial-Rounded" panose="020B0500000000000000" charset="0"/>
              </a:rPr>
              <a:t>c. Cần rửa tay như thế nào cho đúng?</a:t>
            </a:r>
            <a:endParaRPr lang="en-US" sz="200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2003425" y="2924175"/>
            <a:ext cx="48399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00000"/>
              </a:lnSpc>
            </a:pPr>
            <a:r>
              <a:rPr lang="en-US" sz="200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Cần rửa tay bằng xà phòng với nước sạch.</a:t>
            </a:r>
            <a:endParaRPr lang="en-US" sz="2000">
              <a:solidFill>
                <a:srgbClr val="FF000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tags/tag1.xml><?xml version="1.0" encoding="utf-8"?>
<p:tagLst xmlns:p="http://schemas.openxmlformats.org/presentationml/2006/main">
  <p:tag name="KSO_WM_MEDIACOVER_FLAG" val="1"/>
  <p:tag name="KSO_WM_UNIT_MEDIACOVER_BTN_STATE" val="1"/>
</p:tagLst>
</file>

<file path=ppt/tags/tag2.xml><?xml version="1.0" encoding="utf-8"?>
<p:tagLst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1403</Words>
  <Application>WPS Presentation</Application>
  <PresentationFormat>On-screen Show (16:9)</PresentationFormat>
  <Paragraphs>89</Paragraphs>
  <Slides>21</Slides>
  <Notes>11</Notes>
  <HiddenSlides>0</HiddenSlides>
  <MMClips>4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21</vt:i4>
      </vt:variant>
    </vt:vector>
  </HeadingPairs>
  <TitlesOfParts>
    <vt:vector size="48" baseType="lpstr">
      <vt:lpstr>Arial</vt:lpstr>
      <vt:lpstr>SimSun</vt:lpstr>
      <vt:lpstr>Wingdings</vt:lpstr>
      <vt:lpstr>Calibri Light</vt:lpstr>
      <vt:lpstr>方正准圆简体</vt:lpstr>
      <vt:lpstr>Segoe Print</vt:lpstr>
      <vt:lpstr>Microsoft YaHei</vt:lpstr>
      <vt:lpstr>inpin heiti</vt:lpstr>
      <vt:lpstr>Times New Roman</vt:lpstr>
      <vt:lpstr>UTM Avo</vt:lpstr>
      <vt:lpstr>Arial-Rounded</vt:lpstr>
      <vt:lpstr>Arial-Rounded</vt:lpstr>
      <vt:lpstr>Wingdings</vt:lpstr>
      <vt:lpstr>Times New Roman</vt:lpstr>
      <vt:lpstr>Arial Unicode MS</vt:lpstr>
      <vt:lpstr>Calibri</vt:lpstr>
      <vt:lpstr>.VnAvant</vt:lpstr>
      <vt:lpstr>Verdana</vt:lpstr>
      <vt:lpstr>思源黑体 CN Light</vt:lpstr>
      <vt:lpstr>DFPOP1-W9</vt:lpstr>
      <vt:lpstr>华康少女文字W5</vt:lpstr>
      <vt:lpstr>Office 主题</vt:lpstr>
      <vt:lpstr>Office Theme</vt:lpstr>
      <vt:lpstr>1_Office 主题</vt:lpstr>
      <vt:lpstr>第一PPT，www.1ppt.com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Dương Khánh Vân</cp:lastModifiedBy>
  <cp:revision>22</cp:revision>
  <dcterms:created xsi:type="dcterms:W3CDTF">2020-08-13T09:19:00Z</dcterms:created>
  <dcterms:modified xsi:type="dcterms:W3CDTF">2025-06-02T07:09:50Z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1033-12.2.0.21179</vt:lpwstr>
  </property>
  <property fmtid="{D5CDD505-2E9C-101B-9397-08002B2CF9AE}" pid="4" name="ICV">
    <vt:lpwstr>E13C2613F9DF41F7BC92298E41FD4026_13</vt:lpwstr>
  </property>
</Properties>
</file>