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27" r:id="rId2"/>
    <p:sldId id="407" r:id="rId3"/>
    <p:sldId id="439" r:id="rId4"/>
    <p:sldId id="427" r:id="rId5"/>
    <p:sldId id="428" r:id="rId6"/>
    <p:sldId id="426" r:id="rId7"/>
    <p:sldId id="441" r:id="rId8"/>
    <p:sldId id="442" r:id="rId9"/>
    <p:sldId id="443" r:id="rId10"/>
    <p:sldId id="444" r:id="rId11"/>
    <p:sldId id="438" r:id="rId12"/>
    <p:sldId id="433" r:id="rId13"/>
    <p:sldId id="445" r:id="rId14"/>
    <p:sldId id="446" r:id="rId15"/>
    <p:sldId id="440" r:id="rId16"/>
    <p:sldId id="340" r:id="rId17"/>
  </p:sldIdLst>
  <p:sldSz cx="16276638" cy="9144000"/>
  <p:notesSz cx="6858000" cy="9144000"/>
  <p:custDataLst>
    <p:tags r:id="rId19"/>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00"/>
    <a:srgbClr val="FF0066"/>
    <a:srgbClr val="FF7C80"/>
    <a:srgbClr val="FF6600"/>
    <a:srgbClr val="6600CC"/>
    <a:srgbClr val="3333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47" d="100"/>
          <a:sy n="47" d="100"/>
        </p:scale>
        <p:origin x="84" y="282"/>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16</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extLst>
      <p:ext uri="{BB962C8B-B14F-4D97-AF65-F5344CB8AC3E}">
        <p14:creationId xmlns:p14="http://schemas.microsoft.com/office/powerpoint/2010/main" val="2271117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hyperlink" Target="Cau%20hoi/Cau%201.pptx" TargetMode="External"/><Relationship Id="rId13" Type="http://schemas.openxmlformats.org/officeDocument/2006/relationships/image" Target="../media/image16.jpeg"/><Relationship Id="rId3" Type="http://schemas.openxmlformats.org/officeDocument/2006/relationships/image" Target="../media/image9.jpg"/><Relationship Id="rId7" Type="http://schemas.openxmlformats.org/officeDocument/2006/relationships/image" Target="../media/image13.jpeg"/><Relationship Id="rId12" Type="http://schemas.openxmlformats.org/officeDocument/2006/relationships/hyperlink" Target="Cau%20hoi/Cau%202.pptx" TargetMode="Externa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5.jpg"/><Relationship Id="rId5" Type="http://schemas.openxmlformats.org/officeDocument/2006/relationships/image" Target="../media/image11.jpeg"/><Relationship Id="rId15" Type="http://schemas.openxmlformats.org/officeDocument/2006/relationships/image" Target="../media/image17.jpeg"/><Relationship Id="rId10" Type="http://schemas.openxmlformats.org/officeDocument/2006/relationships/hyperlink" Target="Cau%20hoi/Cau%203.pptx" TargetMode="External"/><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hyperlink" Target="Cau%20hoi/Cau%204.pptx"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a:t>
            </a:r>
            <a:r>
              <a:rPr lang="en-US" altLang="en-US" sz="3500" b="1">
                <a:solidFill>
                  <a:srgbClr val="FF0066"/>
                </a:solidFill>
                <a:latin typeface="Times New Roman" pitchFamily="18" charset="0"/>
              </a:rPr>
              <a:t>HỌC THÁI BÌNH</a:t>
            </a:r>
            <a:endParaRPr lang="en-US" altLang="en-US" sz="3500" b="1" dirty="0">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4343401"/>
            <a:ext cx="10928600" cy="173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11: CHUYỆN BÊN CỬA SỔ (T1,2)</a:t>
            </a: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p>
          <a:p>
            <a:pPr eaLnBrk="1" hangingPunct="1"/>
            <a:r>
              <a:rPr lang="en-US" altLang="en-US" sz="2400"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27971" y="5638800"/>
            <a:ext cx="3757687" cy="268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429932" y="2205539"/>
            <a:ext cx="15339218" cy="1446550"/>
          </a:xfrm>
          <a:prstGeom prst="rect">
            <a:avLst/>
          </a:prstGeom>
        </p:spPr>
        <p:txBody>
          <a:bodyPr wrap="square">
            <a:spAutoFit/>
          </a:bodyPr>
          <a:lstStyle/>
          <a:p>
            <a:r>
              <a:rPr lang="en-US" sz="4400" b="1" dirty="0">
                <a:solidFill>
                  <a:srgbClr val="FF0000"/>
                </a:solidFill>
                <a:latin typeface="Times New Roman" panose="02020603050405020304"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Câu</a:t>
            </a:r>
            <a:r>
              <a:rPr lang="en-US" sz="4400" b="1" dirty="0">
                <a:solidFill>
                  <a:srgbClr val="FF0000"/>
                </a:solidFill>
                <a:latin typeface="Times New Roman" pitchFamily="18" charset="0"/>
                <a:cs typeface="Times New Roman" pitchFamily="18" charset="0"/>
              </a:rPr>
              <a:t> 5: Theo </a:t>
            </a:r>
            <a:r>
              <a:rPr lang="en-US" sz="4400" b="1" dirty="0" err="1">
                <a:solidFill>
                  <a:srgbClr val="FF0000"/>
                </a:solidFill>
                <a:latin typeface="Times New Roman" panose="02020603050405020304" pitchFamily="18" charset="0"/>
                <a:cs typeface="Times New Roman" panose="02020603050405020304" pitchFamily="18" charset="0"/>
              </a:rPr>
              <a:t>em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cậu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bé</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hiểu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được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gì</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từ</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những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việc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đã</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làm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và</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những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điều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đã</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thấy</a:t>
            </a:r>
            <a:r>
              <a:rPr lang="en-US" sz="4400" b="1" dirty="0">
                <a:solidFill>
                  <a:srgbClr val="FF0000"/>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365920" y="4370717"/>
            <a:ext cx="15403230" cy="3477875"/>
          </a:xfrm>
          <a:prstGeom prst="rect">
            <a:avLst/>
          </a:prstGeom>
        </p:spPr>
        <p:txBody>
          <a:bodyPr wrap="square">
            <a:spAutoFit/>
          </a:bodyPr>
          <a:lstStyle/>
          <a:p>
            <a:pPr algn="just"/>
            <a:r>
              <a:rPr lang="nl-NL" sz="3600" b="1" dirty="0">
                <a:solidFill>
                  <a:srgbClr val="0000CC"/>
                </a:solidFill>
                <a:latin typeface="Times New Roman" panose="02020603050405020304" pitchFamily="18" charset="0"/>
                <a:cs typeface="Times New Roman" panose="02020603050405020304" pitchFamily="18" charset="0"/>
              </a:rPr>
              <a:t>	</a:t>
            </a:r>
            <a:r>
              <a:rPr lang="nl-NL" sz="4400" b="1" dirty="0">
                <a:solidFill>
                  <a:srgbClr val="0000CC"/>
                </a:solidFill>
                <a:latin typeface="Times New Roman" panose="02020603050405020304" pitchFamily="18" charset="0"/>
                <a:cs typeface="Times New Roman" panose="02020603050405020304" pitchFamily="18" charset="0"/>
              </a:rPr>
              <a:t>Từ những việc đã làm, cậu bé rất ân hận. Chắc chắn cậu bé sẽ không bao giờ đối xử với bầy chim như thế nữa. Nhìn đàn chim ríu ran nô đùa, cậu bé hiểu rằng: Nếu con người yêu thương, bảo vệ chim chóc thì chim chóc cũng sẽ gần gũi, gắn bó và mang lại niềm vui cho con người.</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spTree>
    <p:extLst>
      <p:ext uri="{BB962C8B-B14F-4D97-AF65-F5344CB8AC3E}">
        <p14:creationId xmlns:p14="http://schemas.microsoft.com/office/powerpoint/2010/main" val="254821386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Rectangle 1"/>
          <p:cNvSpPr/>
          <p:nvPr/>
        </p:nvSpPr>
        <p:spPr>
          <a:xfrm>
            <a:off x="1508919" y="4129430"/>
            <a:ext cx="13411200" cy="2308324"/>
          </a:xfrm>
          <a:prstGeom prst="rect">
            <a:avLst/>
          </a:prstGeom>
        </p:spPr>
        <p:txBody>
          <a:bodyPr wrap="square">
            <a:spAutoFit/>
          </a:bodyPr>
          <a:lstStyle/>
          <a:p>
            <a:pPr algn="just"/>
            <a:r>
              <a:rPr lang="nl-NL" sz="4800" b="1" i="1" dirty="0">
                <a:solidFill>
                  <a:srgbClr val="FF0000"/>
                </a:solidFill>
                <a:latin typeface="Times New Roman" panose="02020603050405020304" pitchFamily="18" charset="0"/>
                <a:cs typeface="Times New Roman" panose="02020603050405020304" pitchFamily="18" charset="0"/>
              </a:rPr>
              <a:t>Hiểu điều tác giả muốn nói qua câu chuyện: Nếu bạn yêu quý thiên nhiên thì thiên nhiên cũng sẽ yêu quý bạn.</a:t>
            </a:r>
            <a:endParaRPr lang="en-US" sz="4800" dirty="0">
              <a:solidFill>
                <a:srgbClr val="FF0000"/>
              </a:solidFill>
              <a:latin typeface="Times New Roman" panose="02020603050405020304" pitchFamily="18" charset="0"/>
              <a:cs typeface="Times New Roman" panose="02020603050405020304" pitchFamily="18" charset="0"/>
            </a:endParaRPr>
          </a:p>
        </p:txBody>
      </p:sp>
      <p:sp>
        <p:nvSpPr>
          <p:cNvPr id="40"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spTree>
    <p:extLst>
      <p:ext uri="{BB962C8B-B14F-4D97-AF65-F5344CB8AC3E}">
        <p14:creationId xmlns:p14="http://schemas.microsoft.com/office/powerpoint/2010/main" val="2510160290"/>
      </p:ext>
    </p:extLst>
  </p:cSld>
  <p:clrMapOvr>
    <a:masterClrMapping/>
  </p:clrMapOvr>
  <p:transition spd="slow">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a:solidFill>
                  <a:srgbClr val="0000CC"/>
                </a:solidFill>
                <a:effectLst>
                  <a:outerShdw blurRad="38100" dist="38100" dir="2700000" algn="tl">
                    <a:srgbClr val="000000">
                      <a:alpha val="43137"/>
                    </a:srgbClr>
                  </a:outerShdw>
                </a:effectLst>
                <a:latin typeface="Times New Roman" pitchFamily="18" charset="0"/>
              </a:rPr>
              <a:t>KỂ CHUYỆN</a:t>
            </a:r>
          </a:p>
        </p:txBody>
      </p:sp>
      <p:grpSp>
        <p:nvGrpSpPr>
          <p:cNvPr id="5" name="Group 4"/>
          <p:cNvGrpSpPr/>
          <p:nvPr/>
        </p:nvGrpSpPr>
        <p:grpSpPr>
          <a:xfrm>
            <a:off x="1406914" y="2030031"/>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4. </a:t>
              </a: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nghe</a:t>
              </a:r>
              <a:r>
                <a:rPr lang="en-US" sz="3600" b="1" dirty="0">
                  <a:solidFill>
                    <a:srgbClr val="FF0000"/>
                  </a:solidFill>
                  <a:latin typeface="Times New Roman" pitchFamily="18" charset="0"/>
                  <a:cs typeface="Times New Roman" pitchFamily="18" charset="0"/>
                </a:rPr>
                <a:t>.	         CẬU BÉ ĐÁNH GIÀY</a:t>
              </a: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rotWithShape="1">
          <a:blip r:embed="rId2"/>
          <a:srcRect l="8334" t="12963" r="3750" b="17407"/>
          <a:stretch/>
        </p:blipFill>
        <p:spPr>
          <a:xfrm>
            <a:off x="2347119" y="3215672"/>
            <a:ext cx="12192000" cy="5431508"/>
          </a:xfrm>
          <a:prstGeom prst="rect">
            <a:avLst/>
          </a:prstGeom>
        </p:spPr>
      </p:pic>
    </p:spTree>
    <p:extLst>
      <p:ext uri="{BB962C8B-B14F-4D97-AF65-F5344CB8AC3E}">
        <p14:creationId xmlns:p14="http://schemas.microsoft.com/office/powerpoint/2010/main" val="333280586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a:solidFill>
                  <a:srgbClr val="0000CC"/>
                </a:solidFill>
                <a:effectLst>
                  <a:outerShdw blurRad="38100" dist="38100" dir="2700000" algn="tl">
                    <a:srgbClr val="000000">
                      <a:alpha val="43137"/>
                    </a:srgbClr>
                  </a:outerShdw>
                </a:effectLst>
                <a:latin typeface="Times New Roman" pitchFamily="18" charset="0"/>
              </a:rPr>
              <a:t>KỂ CHUYỆN</a:t>
            </a:r>
          </a:p>
        </p:txBody>
      </p:sp>
      <p:grpSp>
        <p:nvGrpSpPr>
          <p:cNvPr id="5" name="Group 4"/>
          <p:cNvGrpSpPr/>
          <p:nvPr/>
        </p:nvGrpSpPr>
        <p:grpSpPr>
          <a:xfrm>
            <a:off x="1406914" y="2030031"/>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4. </a:t>
              </a: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nghe</a:t>
              </a:r>
              <a:r>
                <a:rPr lang="en-US" sz="3600" b="1" dirty="0">
                  <a:solidFill>
                    <a:srgbClr val="FF0000"/>
                  </a:solidFill>
                  <a:latin typeface="Times New Roman" pitchFamily="18" charset="0"/>
                  <a:cs typeface="Times New Roman" pitchFamily="18" charset="0"/>
                </a:rPr>
                <a:t>.	         CẬU BÉ ĐÁNH GIÀY</a:t>
              </a: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rotWithShape="1">
          <a:blip r:embed="rId2"/>
          <a:srcRect l="9582" t="21111" r="5001" b="18148"/>
          <a:stretch/>
        </p:blipFill>
        <p:spPr>
          <a:xfrm>
            <a:off x="1646863" y="3277818"/>
            <a:ext cx="12954000" cy="5181600"/>
          </a:xfrm>
          <a:prstGeom prst="rect">
            <a:avLst/>
          </a:prstGeom>
        </p:spPr>
      </p:pic>
    </p:spTree>
    <p:extLst>
      <p:ext uri="{BB962C8B-B14F-4D97-AF65-F5344CB8AC3E}">
        <p14:creationId xmlns:p14="http://schemas.microsoft.com/office/powerpoint/2010/main" val="2357760961"/>
      </p:ext>
    </p:extLst>
  </p:cSld>
  <p:clrMapOvr>
    <a:masterClrMapping/>
  </p:clrMapOvr>
  <p:transition spd="slow">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Cau be danh gia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68960" y="1447800"/>
            <a:ext cx="12801600" cy="7193874"/>
          </a:xfrm>
          <a:prstGeom prst="rect">
            <a:avLst/>
          </a:prstGeom>
        </p:spPr>
      </p:pic>
    </p:spTree>
    <p:extLst>
      <p:ext uri="{BB962C8B-B14F-4D97-AF65-F5344CB8AC3E}">
        <p14:creationId xmlns:p14="http://schemas.microsoft.com/office/powerpoint/2010/main" val="1163514118"/>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a:solidFill>
                  <a:srgbClr val="0000CC"/>
                </a:solidFill>
                <a:effectLst>
                  <a:outerShdw blurRad="38100" dist="38100" dir="2700000" algn="tl">
                    <a:srgbClr val="000000">
                      <a:alpha val="43137"/>
                    </a:srgbClr>
                  </a:outerShdw>
                </a:effectLst>
                <a:latin typeface="Times New Roman" pitchFamily="18" charset="0"/>
              </a:rPr>
              <a:t>KỂ CHUYỆN</a:t>
            </a:r>
          </a:p>
        </p:txBody>
      </p:sp>
      <p:sp>
        <p:nvSpPr>
          <p:cNvPr id="10" name="Rectangle 9"/>
          <p:cNvSpPr/>
          <p:nvPr/>
        </p:nvSpPr>
        <p:spPr>
          <a:xfrm>
            <a:off x="5672560" y="1952495"/>
            <a:ext cx="4902605" cy="646331"/>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CẬU BÉ ĐÁNH GIÀY</a:t>
            </a:r>
          </a:p>
        </p:txBody>
      </p:sp>
      <p:sp>
        <p:nvSpPr>
          <p:cNvPr id="22" name="Rectangle 21"/>
          <p:cNvSpPr/>
          <p:nvPr/>
        </p:nvSpPr>
        <p:spPr>
          <a:xfrm>
            <a:off x="4099718" y="2521209"/>
            <a:ext cx="8788806"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Kể</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lại</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từng</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đoạn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của</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câu</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chuyện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theo</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tranh</a:t>
            </a:r>
            <a:r>
              <a:rPr lang="en-US" sz="3600" b="1" i="1" dirty="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Picture 19"/>
          <p:cNvPicPr>
            <a:picLocks noChangeAspect="1"/>
          </p:cNvPicPr>
          <p:nvPr/>
        </p:nvPicPr>
        <p:blipFill rotWithShape="1">
          <a:blip r:embed="rId2"/>
          <a:srcRect l="8334" t="12963" r="3750" b="33505"/>
          <a:stretch/>
        </p:blipFill>
        <p:spPr>
          <a:xfrm>
            <a:off x="4008402" y="3112388"/>
            <a:ext cx="8971437" cy="3072694"/>
          </a:xfrm>
          <a:prstGeom prst="rect">
            <a:avLst/>
          </a:prstGeom>
        </p:spPr>
      </p:pic>
      <p:pic>
        <p:nvPicPr>
          <p:cNvPr id="21" name="Picture 20"/>
          <p:cNvPicPr>
            <a:picLocks noChangeAspect="1"/>
          </p:cNvPicPr>
          <p:nvPr/>
        </p:nvPicPr>
        <p:blipFill rotWithShape="1">
          <a:blip r:embed="rId3"/>
          <a:srcRect l="9582" t="21111" r="5001" b="32454"/>
          <a:stretch/>
        </p:blipFill>
        <p:spPr>
          <a:xfrm>
            <a:off x="3794919" y="6185082"/>
            <a:ext cx="9427167" cy="2882718"/>
          </a:xfrm>
          <a:prstGeom prst="rect">
            <a:avLst/>
          </a:prstGeom>
        </p:spPr>
      </p:pic>
    </p:spTree>
    <p:extLst>
      <p:ext uri="{BB962C8B-B14F-4D97-AF65-F5344CB8AC3E}">
        <p14:creationId xmlns:p14="http://schemas.microsoft.com/office/powerpoint/2010/main" val="3089477505"/>
      </p:ext>
    </p:extLst>
  </p:cSld>
  <p:clrMapOvr>
    <a:masterClrMapping/>
  </p:clrMapOvr>
  <p:transition spd="slow">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283131" y="2727742"/>
            <a:ext cx="4019550" cy="4019550"/>
            <a:chOff x="11295163" y="2763838"/>
            <a:chExt cx="4019550" cy="4019550"/>
          </a:xfrm>
        </p:grpSpPr>
        <p:grpSp>
          <p:nvGrpSpPr>
            <p:cNvPr id="3" name="Group 2"/>
            <p:cNvGrpSpPr>
              <a:grpSpLocks/>
            </p:cNvGrpSpPr>
            <p:nvPr/>
          </p:nvGrpSpPr>
          <p:grpSpPr bwMode="auto">
            <a:xfrm>
              <a:off x="11295163" y="2763838"/>
              <a:ext cx="4019550" cy="4019550"/>
              <a:chOff x="2000250" y="2819400"/>
              <a:chExt cx="4019550" cy="4019550"/>
            </a:xfrm>
            <a:blipFill>
              <a:blip r:embed="rId3"/>
              <a:stretch>
                <a:fillRect/>
              </a:stretch>
            </a:blipFill>
          </p:grpSpPr>
          <p:sp>
            <p:nvSpPr>
              <p:cNvPr id="8" name="Line 37"/>
              <p:cNvSpPr>
                <a:spLocks noChangeShapeType="1"/>
              </p:cNvSpPr>
              <p:nvPr/>
            </p:nvSpPr>
            <p:spPr bwMode="auto">
              <a:xfrm flipV="1">
                <a:off x="4264025" y="3452813"/>
                <a:ext cx="0" cy="1320800"/>
              </a:xfrm>
              <a:prstGeom prst="line">
                <a:avLst/>
              </a:prstGeom>
              <a:grpFill/>
              <a:ln w="76200">
                <a:solidFill>
                  <a:srgbClr val="FFC000"/>
                </a:solidFill>
                <a:round/>
                <a:headEnd type="oval"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lstStyle/>
              <a:p>
                <a:pPr eaLnBrk="1" hangingPunct="1">
                  <a:defRPr/>
                </a:pPr>
                <a:endParaRPr lang="en-US"/>
              </a:p>
            </p:txBody>
          </p:sp>
          <p:sp>
            <p:nvSpPr>
              <p:cNvPr id="9" name="Oval 8"/>
              <p:cNvSpPr/>
              <p:nvPr/>
            </p:nvSpPr>
            <p:spPr>
              <a:xfrm>
                <a:off x="2000250" y="2819400"/>
                <a:ext cx="4019550" cy="4019550"/>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0" name="Straight Connector 9"/>
              <p:cNvCxnSpPr>
                <a:stCxn id="9" idx="2"/>
                <a:endCxn id="9" idx="6"/>
              </p:cNvCxnSpPr>
              <p:nvPr/>
            </p:nvCxnSpPr>
            <p:spPr>
              <a:xfrm>
                <a:off x="2000250" y="4829175"/>
                <a:ext cx="4019550" cy="0"/>
              </a:xfrm>
              <a:prstGeom prst="line">
                <a:avLst/>
              </a:prstGeom>
              <a:grpFill/>
              <a:ln>
                <a:solidFill>
                  <a:srgbClr val="FF0000"/>
                </a:solidFill>
              </a:ln>
            </p:spPr>
            <p:style>
              <a:lnRef idx="2">
                <a:schemeClr val="dk1"/>
              </a:lnRef>
              <a:fillRef idx="0">
                <a:schemeClr val="dk1"/>
              </a:fillRef>
              <a:effectRef idx="1">
                <a:schemeClr val="dk1"/>
              </a:effectRef>
              <a:fontRef idx="minor">
                <a:schemeClr val="tx1"/>
              </a:fontRef>
            </p:style>
          </p:cxnSp>
          <p:cxnSp>
            <p:nvCxnSpPr>
              <p:cNvPr id="11" name="Straight Connector 10"/>
              <p:cNvCxnSpPr>
                <a:stCxn id="9" idx="0"/>
                <a:endCxn id="9" idx="4"/>
              </p:cNvCxnSpPr>
              <p:nvPr/>
            </p:nvCxnSpPr>
            <p:spPr>
              <a:xfrm>
                <a:off x="4010025" y="2819400"/>
                <a:ext cx="0" cy="4019550"/>
              </a:xfrm>
              <a:prstGeom prst="line">
                <a:avLst/>
              </a:prstGeom>
              <a:grpFill/>
              <a:ln>
                <a:solidFill>
                  <a:srgbClr val="FF0000"/>
                </a:solidFill>
              </a:ln>
            </p:spPr>
            <p:style>
              <a:lnRef idx="2">
                <a:schemeClr val="dk1"/>
              </a:lnRef>
              <a:fillRef idx="0">
                <a:schemeClr val="dk1"/>
              </a:fillRef>
              <a:effectRef idx="1">
                <a:schemeClr val="dk1"/>
              </a:effectRef>
              <a:fontRef idx="minor">
                <a:schemeClr val="tx1"/>
              </a:fontRef>
            </p:style>
          </p:cxnSp>
        </p:gr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57266">
              <a:off x="11650748" y="3360890"/>
              <a:ext cx="1464504" cy="99422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811697">
              <a:off x="13573755" y="3339822"/>
              <a:ext cx="1460921" cy="103183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57683">
              <a:off x="11578175" y="5167957"/>
              <a:ext cx="1582339" cy="1055001"/>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8066057">
              <a:off x="13487902" y="5200064"/>
              <a:ext cx="1554461" cy="1032049"/>
            </a:xfrm>
            <a:prstGeom prst="rect">
              <a:avLst/>
            </a:prstGeom>
          </p:spPr>
        </p:pic>
      </p:grpSp>
      <p:grpSp>
        <p:nvGrpSpPr>
          <p:cNvPr id="12" name="Group 11"/>
          <p:cNvGrpSpPr/>
          <p:nvPr/>
        </p:nvGrpSpPr>
        <p:grpSpPr>
          <a:xfrm>
            <a:off x="11345953" y="3657600"/>
            <a:ext cx="3869843" cy="4578859"/>
            <a:chOff x="11024286" y="4266754"/>
            <a:chExt cx="3804547" cy="4578859"/>
          </a:xfrm>
        </p:grpSpPr>
        <p:cxnSp>
          <p:nvCxnSpPr>
            <p:cNvPr id="13" name="Straight Connector 12"/>
            <p:cNvCxnSpPr/>
            <p:nvPr/>
          </p:nvCxnSpPr>
          <p:spPr>
            <a:xfrm>
              <a:off x="12954000" y="5326290"/>
              <a:ext cx="0" cy="2446074"/>
            </a:xfrm>
            <a:prstGeom prst="line">
              <a:avLst/>
            </a:prstGeom>
            <a:ln w="127000">
              <a:solidFill>
                <a:srgbClr val="FF0000"/>
              </a:solidFill>
              <a:headEnd type="ova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024286" y="7776878"/>
              <a:ext cx="3804547"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1088130" y="7772365"/>
              <a:ext cx="0" cy="1073248"/>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4768386" y="7772365"/>
              <a:ext cx="0" cy="1073248"/>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2943705" y="4266754"/>
              <a:ext cx="10295" cy="1067250"/>
            </a:xfrm>
            <a:prstGeom prst="line">
              <a:avLst/>
            </a:prstGeom>
            <a:ln w="127000">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grpSp>
      <p:pic>
        <p:nvPicPr>
          <p:cNvPr id="18" name="Picture 17">
            <a:hlinkClick r:id="rId8" action="ppaction://hlinkpres?slideindex=1&amp;slidetitle="/>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94041" y="2725755"/>
            <a:ext cx="4243488" cy="2356912"/>
          </a:xfrm>
          <a:prstGeom prst="rect">
            <a:avLst/>
          </a:prstGeom>
        </p:spPr>
      </p:pic>
      <p:pic>
        <p:nvPicPr>
          <p:cNvPr id="19" name="Picture 18">
            <a:hlinkClick r:id="rId10" action="ppaction://hlinkpres?slideindex=1&amp;slidetitle="/>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08918" y="5911305"/>
            <a:ext cx="4073319" cy="2574942"/>
          </a:xfrm>
          <a:prstGeom prst="rect">
            <a:avLst/>
          </a:prstGeom>
        </p:spPr>
      </p:pic>
      <p:pic>
        <p:nvPicPr>
          <p:cNvPr id="20" name="Picture 19">
            <a:hlinkClick r:id="rId12" action="ppaction://hlinkpres?slideindex=1&amp;slidetitle="/>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11650" y="2674965"/>
            <a:ext cx="3871150" cy="2292279"/>
          </a:xfrm>
          <a:prstGeom prst="rect">
            <a:avLst/>
          </a:prstGeom>
        </p:spPr>
      </p:pic>
      <p:pic>
        <p:nvPicPr>
          <p:cNvPr id="21" name="Picture 20">
            <a:hlinkClick r:id="rId14" action="ppaction://hlinkpres?slideindex=1&amp;slidetitle="/>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35798" y="5963529"/>
            <a:ext cx="3897921" cy="2423804"/>
          </a:xfrm>
          <a:prstGeom prst="rect">
            <a:avLst/>
          </a:prstGeom>
        </p:spPr>
      </p:pic>
      <p:sp>
        <p:nvSpPr>
          <p:cNvPr id="22" name="Text Box 38" descr="Water droplets"/>
          <p:cNvSpPr txBox="1">
            <a:spLocks noChangeArrowheads="1"/>
          </p:cNvSpPr>
          <p:nvPr/>
        </p:nvSpPr>
        <p:spPr bwMode="auto">
          <a:xfrm>
            <a:off x="11555287" y="7305443"/>
            <a:ext cx="3459491" cy="883755"/>
          </a:xfrm>
          <a:prstGeom prst="rect">
            <a:avLst/>
          </a:prstGeom>
          <a:solidFill>
            <a:srgbClr val="FF0000"/>
          </a:solidFill>
          <a:ln w="9525">
            <a:solidFill>
              <a:srgbClr val="0000FF"/>
            </a:solidFill>
            <a:miter lim="800000"/>
            <a:headEnd/>
            <a:tailEnd/>
          </a:ln>
          <a:effectLs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b="1">
                <a:solidFill>
                  <a:srgbClr val="FFFF00"/>
                </a:solidFill>
                <a:cs typeface="Arial" charset="0"/>
              </a:rPr>
              <a:t>QUAY ĐỂ TÌM PHƯƠNG TIỆN</a:t>
            </a:r>
          </a:p>
        </p:txBody>
      </p:sp>
      <p:sp>
        <p:nvSpPr>
          <p:cNvPr id="23" name="Rectangle 95"/>
          <p:cNvSpPr>
            <a:spLocks noChangeArrowheads="1"/>
          </p:cNvSpPr>
          <p:nvPr/>
        </p:nvSpPr>
        <p:spPr bwMode="auto">
          <a:xfrm>
            <a:off x="3368916" y="1258669"/>
            <a:ext cx="942731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a:solidFill>
                  <a:srgbClr val="0000CC"/>
                </a:solidFill>
                <a:latin typeface="Times New Roman" pitchFamily="18" charset="0"/>
                <a:cs typeface="Times New Roman" pitchFamily="18" charset="0"/>
              </a:rPr>
              <a:t>TRÒ CHƠI: PHƯƠNG TIỆN GIAO THÔNG</a:t>
            </a:r>
          </a:p>
        </p:txBody>
      </p:sp>
      <p:grpSp>
        <p:nvGrpSpPr>
          <p:cNvPr id="24" name="Group 23"/>
          <p:cNvGrpSpPr/>
          <p:nvPr/>
        </p:nvGrpSpPr>
        <p:grpSpPr>
          <a:xfrm>
            <a:off x="4617134" y="149573"/>
            <a:ext cx="7013458" cy="1117345"/>
            <a:chOff x="4539228" y="210532"/>
            <a:chExt cx="6895119" cy="1117345"/>
          </a:xfrm>
        </p:grpSpPr>
        <p:grpSp>
          <p:nvGrpSpPr>
            <p:cNvPr id="25" name="Group 24"/>
            <p:cNvGrpSpPr/>
            <p:nvPr/>
          </p:nvGrpSpPr>
          <p:grpSpPr>
            <a:xfrm>
              <a:off x="4539228" y="210532"/>
              <a:ext cx="6895119" cy="1117345"/>
              <a:chOff x="4539228" y="210532"/>
              <a:chExt cx="6895119" cy="1117345"/>
            </a:xfrm>
          </p:grpSpPr>
          <p:sp>
            <p:nvSpPr>
              <p:cNvPr id="27" name="TextBox 2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28" name="TextBox 2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26" name="Straight Connector 2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after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after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afterEffect">
                                  <p:stCondLst>
                                    <p:cond delay="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8" presetClass="emph" presetSubtype="0" fill="hold" nodeType="clickEffect">
                                  <p:stCondLst>
                                    <p:cond delay="0"/>
                                  </p:stCondLst>
                                  <p:childTnLst>
                                    <p:animRot by="23400000">
                                      <p:cBhvr>
                                        <p:cTn id="30" dur="2000" fill="hold"/>
                                        <p:tgtEl>
                                          <p:spTgt spid="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2" name="Untitled.wav"/>
                                        </p:tgtEl>
                                      </p:cMediaNode>
                                    </p:audio>
                                  </p:subTnLst>
                                </p:cTn>
                              </p:par>
                            </p:childTnLst>
                          </p:cTn>
                        </p:par>
                      </p:childTnLst>
                    </p:cTn>
                  </p:par>
                  <p:par>
                    <p:cTn id="31" fill="hold">
                      <p:stCondLst>
                        <p:cond delay="indefinite"/>
                      </p:stCondLst>
                      <p:childTnLst>
                        <p:par>
                          <p:cTn id="32" fill="hold">
                            <p:stCondLst>
                              <p:cond delay="0"/>
                            </p:stCondLst>
                            <p:childTnLst>
                              <p:par>
                                <p:cTn id="33" presetID="8" presetClass="emph" presetSubtype="0" fill="hold" nodeType="clickEffect">
                                  <p:stCondLst>
                                    <p:cond delay="0"/>
                                  </p:stCondLst>
                                  <p:childTnLst>
                                    <p:animRot by="27600000">
                                      <p:cBhvr>
                                        <p:cTn id="34" dur="2000" fill="hold"/>
                                        <p:tgtEl>
                                          <p:spTgt spid="2"/>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2" name="Untitled.wav"/>
                                        </p:tgtEl>
                                      </p:cMediaNode>
                                    </p:audio>
                                  </p:sub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34200000">
                                      <p:cBhvr>
                                        <p:cTn id="38" dur="2000" fill="hold"/>
                                        <p:tgtEl>
                                          <p:spTgt spid="2"/>
                                        </p:tgtEl>
                                        <p:attrNameLst>
                                          <p:attrName>r</p:attrName>
                                        </p:attrNameLst>
                                      </p:cBhvr>
                                    </p:animRot>
                                  </p:childTnLst>
                                  <p:subTnLst>
                                    <p:audio>
                                      <p:cMediaNode>
                                        <p:cTn display="0" masterRel="sameClick">
                                          <p:stCondLst>
                                            <p:cond evt="begin" delay="0">
                                              <p:tn val="37"/>
                                            </p:cond>
                                          </p:stCondLst>
                                          <p:endCondLst>
                                            <p:cond evt="onStopAudio" delay="0">
                                              <p:tgtEl>
                                                <p:sldTgt/>
                                              </p:tgtEl>
                                            </p:cond>
                                          </p:endCondLst>
                                        </p:cTn>
                                        <p:tgtEl>
                                          <p:sndTgt r:embed="rId2" name="Untitled.wav"/>
                                        </p:tgtEl>
                                      </p:cMediaNode>
                                    </p:audio>
                                  </p:subTnLst>
                                </p:cTn>
                              </p:par>
                            </p:childTnLst>
                          </p:cTn>
                        </p:par>
                      </p:childTnLst>
                    </p:cTn>
                  </p:par>
                  <p:par>
                    <p:cTn id="39" fill="hold">
                      <p:stCondLst>
                        <p:cond delay="indefinite"/>
                      </p:stCondLst>
                      <p:childTnLst>
                        <p:par>
                          <p:cTn id="40" fill="hold">
                            <p:stCondLst>
                              <p:cond delay="0"/>
                            </p:stCondLst>
                            <p:childTnLst>
                              <p:par>
                                <p:cTn id="41" presetID="8" presetClass="emph" presetSubtype="0" fill="hold" nodeType="clickEffect">
                                  <p:stCondLst>
                                    <p:cond delay="0"/>
                                  </p:stCondLst>
                                  <p:childTnLst>
                                    <p:animRot by="37800000">
                                      <p:cBhvr>
                                        <p:cTn id="42" dur="2000" fill="hold"/>
                                        <p:tgtEl>
                                          <p:spTgt spid="2"/>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Untitled.wav"/>
                                        </p:tgtEl>
                                      </p:cMediaNode>
                                    </p:audio>
                                  </p:subTnLst>
                                </p:cTn>
                              </p:par>
                            </p:childTnLst>
                          </p:cTn>
                        </p:par>
                      </p:childTnLst>
                    </p:cTn>
                  </p:par>
                </p:childTnLst>
              </p:cTn>
              <p:nextCondLst>
                <p:cond evt="onClick" delay="0">
                  <p:tgtEl>
                    <p:spTgt spid="2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084" t="13704" r="20000" b="11482"/>
          <a:stretch/>
        </p:blipFill>
        <p:spPr>
          <a:xfrm>
            <a:off x="1661319" y="228600"/>
            <a:ext cx="12039600" cy="8748199"/>
          </a:xfrm>
          <a:prstGeom prst="rect">
            <a:avLst/>
          </a:prstGeom>
        </p:spPr>
      </p:pic>
    </p:spTree>
    <p:extLst>
      <p:ext uri="{BB962C8B-B14F-4D97-AF65-F5344CB8AC3E}">
        <p14:creationId xmlns:p14="http://schemas.microsoft.com/office/powerpoint/2010/main" val="4012843973"/>
      </p:ext>
    </p:extLst>
  </p:cSld>
  <p:clrMapOvr>
    <a:masterClrMapping/>
  </p:clrMapOvr>
  <p:transition spd="slow">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sp>
        <p:nvSpPr>
          <p:cNvPr id="2" name="Rectangle 1"/>
          <p:cNvSpPr/>
          <p:nvPr/>
        </p:nvSpPr>
        <p:spPr>
          <a:xfrm>
            <a:off x="1563435" y="2828092"/>
            <a:ext cx="13966284" cy="1323439"/>
          </a:xfrm>
          <a:prstGeom prst="rect">
            <a:avLst/>
          </a:prstGeom>
        </p:spPr>
        <p:txBody>
          <a:bodyPr wrap="square">
            <a:spAutoFit/>
          </a:bodyPr>
          <a:lstStyle/>
          <a:p>
            <a:r>
              <a:rPr lang="en-US" sz="4000" b="1" dirty="0" err="1">
                <a:solidFill>
                  <a:srgbClr val="0000CC"/>
                </a:solidFill>
                <a:latin typeface="Times New Roman" panose="02020603050405020304" pitchFamily="18" charset="0"/>
                <a:cs typeface="Times New Roman" panose="02020603050405020304" pitchFamily="18" charset="0"/>
              </a:rPr>
              <a:t>Đọc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trôi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chảy</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toàn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bài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ngắt</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nghỉ</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câu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đúng</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chú</a:t>
            </a:r>
            <a:r>
              <a:rPr lang="en-US" sz="4000" b="1" dirty="0">
                <a:solidFill>
                  <a:srgbClr val="0000CC"/>
                </a:solidFill>
                <a:latin typeface="Times New Roman" panose="02020603050405020304" pitchFamily="18" charset="0"/>
                <a:cs typeface="Times New Roman" panose="02020603050405020304" pitchFamily="18" charset="0"/>
              </a:rPr>
              <a:t> ý </a:t>
            </a:r>
            <a:r>
              <a:rPr lang="en-US" sz="4000" b="1" dirty="0" err="1">
                <a:solidFill>
                  <a:srgbClr val="0000CC"/>
                </a:solidFill>
                <a:latin typeface="Times New Roman" panose="02020603050405020304" pitchFamily="18" charset="0"/>
                <a:cs typeface="Times New Roman" panose="02020603050405020304" pitchFamily="18" charset="0"/>
              </a:rPr>
              <a:t>câu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dài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Đọc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diễn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cảm</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các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lời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thoại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với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ngữ</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điệu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phù</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hợp</a:t>
            </a:r>
            <a:r>
              <a:rPr lang="en-US" sz="4000" b="1" dirty="0">
                <a:solidFill>
                  <a:srgbClr val="0000CC"/>
                </a:solidFill>
                <a:latin typeface="Times New Roman" panose="02020603050405020304" pitchFamily="18" charset="0"/>
                <a:cs typeface="Times New Roman" panose="02020603050405020304" pitchFamily="18" charset="0"/>
              </a:rPr>
              <a:t>.</a:t>
            </a:r>
          </a:p>
        </p:txBody>
      </p:sp>
      <p:sp>
        <p:nvSpPr>
          <p:cNvPr id="3" name="Rectangle 2"/>
          <p:cNvSpPr/>
          <p:nvPr/>
        </p:nvSpPr>
        <p:spPr>
          <a:xfrm>
            <a:off x="1493838" y="5399452"/>
            <a:ext cx="13578681" cy="2554545"/>
          </a:xfrm>
          <a:prstGeom prst="rect">
            <a:avLst/>
          </a:prstGeom>
        </p:spPr>
        <p:txBody>
          <a:bodyPr wrap="square">
            <a:spAutoFit/>
          </a:bodyPr>
          <a:lstStyle/>
          <a:p>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Đoạn</a:t>
            </a:r>
            <a:r>
              <a:rPr lang="en-US" sz="4000" b="1" dirty="0">
                <a:solidFill>
                  <a:srgbClr val="0000CC"/>
                </a:solidFill>
                <a:latin typeface="Times New Roman" panose="02020603050405020304" pitchFamily="18" charset="0"/>
                <a:cs typeface="Times New Roman" panose="02020603050405020304" pitchFamily="18" charset="0"/>
              </a:rPr>
              <a:t> 1: </a:t>
            </a:r>
            <a:r>
              <a:rPr lang="en-US" sz="4000" b="1" dirty="0" err="1">
                <a:solidFill>
                  <a:srgbClr val="0000CC"/>
                </a:solidFill>
                <a:latin typeface="Times New Roman" panose="02020603050405020304" pitchFamily="18" charset="0"/>
                <a:cs typeface="Times New Roman" panose="02020603050405020304" pitchFamily="18" charset="0"/>
              </a:rPr>
              <a:t>Từ</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đầu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đến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có</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sân</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thượng</a:t>
            </a:r>
            <a:r>
              <a:rPr lang="en-US" sz="4000" b="1" dirty="0">
                <a:solidFill>
                  <a:srgbClr val="0000CC"/>
                </a:solidFill>
                <a:latin typeface="Times New Roman" panose="02020603050405020304" pitchFamily="18" charset="0"/>
                <a:cs typeface="Times New Roman" panose="02020603050405020304" pitchFamily="18" charset="0"/>
              </a:rPr>
              <a:t>.</a:t>
            </a:r>
          </a:p>
          <a:p>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Đoạn</a:t>
            </a:r>
            <a:r>
              <a:rPr lang="en-US" sz="4000" b="1" dirty="0">
                <a:solidFill>
                  <a:srgbClr val="0000CC"/>
                </a:solidFill>
                <a:latin typeface="Times New Roman" panose="02020603050405020304" pitchFamily="18" charset="0"/>
                <a:cs typeface="Times New Roman" panose="02020603050405020304" pitchFamily="18" charset="0"/>
              </a:rPr>
              <a:t> 2: </a:t>
            </a:r>
            <a:r>
              <a:rPr lang="en-US" sz="4000" b="1" dirty="0" err="1">
                <a:solidFill>
                  <a:srgbClr val="0000CC"/>
                </a:solidFill>
                <a:latin typeface="Times New Roman" panose="02020603050405020304" pitchFamily="18" charset="0"/>
                <a:cs typeface="Times New Roman" panose="02020603050405020304" pitchFamily="18" charset="0"/>
              </a:rPr>
              <a:t>Tiếp</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theo</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cho</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đến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những</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chậu</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cây</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cảnh</a:t>
            </a:r>
            <a:r>
              <a:rPr lang="en-US" sz="4000" b="1" dirty="0">
                <a:solidFill>
                  <a:srgbClr val="0000CC"/>
                </a:solidFill>
                <a:latin typeface="Times New Roman" panose="02020603050405020304" pitchFamily="18" charset="0"/>
                <a:cs typeface="Times New Roman" panose="02020603050405020304" pitchFamily="18" charset="0"/>
              </a:rPr>
              <a:t>.</a:t>
            </a:r>
          </a:p>
          <a:p>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Đoạn</a:t>
            </a:r>
            <a:r>
              <a:rPr lang="en-US" sz="4000" b="1" dirty="0">
                <a:solidFill>
                  <a:srgbClr val="0000CC"/>
                </a:solidFill>
                <a:latin typeface="Times New Roman" panose="02020603050405020304" pitchFamily="18" charset="0"/>
                <a:cs typeface="Times New Roman" panose="02020603050405020304" pitchFamily="18" charset="0"/>
              </a:rPr>
              <a:t> 3: </a:t>
            </a:r>
            <a:r>
              <a:rPr lang="en-US" sz="4000" b="1" dirty="0" err="1">
                <a:solidFill>
                  <a:srgbClr val="0000CC"/>
                </a:solidFill>
                <a:latin typeface="Times New Roman" panose="02020603050405020304" pitchFamily="18" charset="0"/>
                <a:cs typeface="Times New Roman" panose="02020603050405020304" pitchFamily="18" charset="0"/>
              </a:rPr>
              <a:t>Tiếp</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theo</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cho</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đến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i="1" dirty="0">
                <a:solidFill>
                  <a:srgbClr val="0000CC"/>
                </a:solidFill>
                <a:latin typeface="Times New Roman" panose="02020603050405020304" pitchFamily="18" charset="0"/>
                <a:cs typeface="Times New Roman" panose="02020603050405020304" pitchFamily="18" charset="0"/>
              </a:rPr>
              <a:t>nom </a:t>
            </a:r>
            <a:r>
              <a:rPr lang="en-US" sz="4000" b="1" i="1" dirty="0" err="1">
                <a:solidFill>
                  <a:srgbClr val="0000CC"/>
                </a:solidFill>
                <a:latin typeface="Times New Roman" panose="02020603050405020304" pitchFamily="18" charset="0"/>
                <a:cs typeface="Times New Roman" panose="02020603050405020304" pitchFamily="18" charset="0"/>
              </a:rPr>
              <a:t>vui</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quá</a:t>
            </a:r>
            <a:r>
              <a:rPr lang="en-US" sz="4000" b="1" dirty="0">
                <a:solidFill>
                  <a:srgbClr val="0000CC"/>
                </a:solidFill>
                <a:latin typeface="Times New Roman" panose="02020603050405020304" pitchFamily="18" charset="0"/>
                <a:cs typeface="Times New Roman" panose="02020603050405020304" pitchFamily="18" charset="0"/>
              </a:rPr>
              <a:t>.</a:t>
            </a:r>
          </a:p>
          <a:p>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Đoạn</a:t>
            </a:r>
            <a:r>
              <a:rPr lang="en-US" sz="4000" b="1" dirty="0">
                <a:solidFill>
                  <a:srgbClr val="0000CC"/>
                </a:solidFill>
                <a:latin typeface="Times New Roman" panose="02020603050405020304" pitchFamily="18" charset="0"/>
                <a:cs typeface="Times New Roman" panose="02020603050405020304" pitchFamily="18" charset="0"/>
              </a:rPr>
              <a:t> 4: </a:t>
            </a:r>
            <a:r>
              <a:rPr lang="en-US" sz="4000" b="1" dirty="0" err="1">
                <a:solidFill>
                  <a:srgbClr val="0000CC"/>
                </a:solidFill>
                <a:latin typeface="Times New Roman" panose="02020603050405020304" pitchFamily="18" charset="0"/>
                <a:cs typeface="Times New Roman" panose="02020603050405020304" pitchFamily="18" charset="0"/>
              </a:rPr>
              <a:t>Phần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còn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lại</a:t>
            </a:r>
            <a:r>
              <a:rPr lang="en-US" sz="4000" b="1" dirty="0">
                <a:solidFill>
                  <a:srgbClr val="0000CC"/>
                </a:solidFill>
                <a:latin typeface="Times New Roman" panose="02020603050405020304" pitchFamily="18" charset="0"/>
                <a:cs typeface="Times New Roman" panose="02020603050405020304" pitchFamily="18" charset="0"/>
              </a:rPr>
              <a:t>.</a:t>
            </a:r>
          </a:p>
        </p:txBody>
      </p:sp>
      <p:grpSp>
        <p:nvGrpSpPr>
          <p:cNvPr id="13" name="Group 12"/>
          <p:cNvGrpSpPr/>
          <p:nvPr/>
        </p:nvGrpSpPr>
        <p:grpSpPr>
          <a:xfrm>
            <a:off x="1508919" y="1981200"/>
            <a:ext cx="4191000" cy="677108"/>
            <a:chOff x="1508919" y="1888664"/>
            <a:chExt cx="3733800"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1. Hướng dẫn đọc.</a:t>
              </a: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508919" y="4343400"/>
            <a:ext cx="4191000" cy="677108"/>
            <a:chOff x="1508919" y="1888664"/>
            <a:chExt cx="3733800" cy="677108"/>
          </a:xfrm>
        </p:grpSpPr>
        <p:sp>
          <p:nvSpPr>
            <p:cNvPr id="23" name="Rectangle 22"/>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2. Chia đoạn.</a:t>
              </a:r>
            </a:p>
          </p:txBody>
        </p:sp>
        <p:cxnSp>
          <p:nvCxnSpPr>
            <p:cNvPr id="24" name="Straight Connector 23"/>
            <p:cNvCxnSpPr/>
            <p:nvPr/>
          </p:nvCxnSpPr>
          <p:spPr>
            <a:xfrm>
              <a:off x="1618922"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Rectangle 1"/>
          <p:cNvSpPr/>
          <p:nvPr/>
        </p:nvSpPr>
        <p:spPr>
          <a:xfrm>
            <a:off x="2269571" y="2910927"/>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ch</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grpSp>
        <p:nvGrpSpPr>
          <p:cNvPr id="5" name="Group 4"/>
          <p:cNvGrpSpPr/>
          <p:nvPr/>
        </p:nvGrpSpPr>
        <p:grpSpPr>
          <a:xfrm>
            <a:off x="1406914" y="1953419"/>
            <a:ext cx="6781801" cy="707886"/>
            <a:chOff x="1508918" y="1888664"/>
            <a:chExt cx="6172201" cy="1186207"/>
          </a:xfrm>
        </p:grpSpPr>
        <p:sp>
          <p:nvSpPr>
            <p:cNvPr id="10" name="Rectangle 9"/>
            <p:cNvSpPr/>
            <p:nvPr/>
          </p:nvSpPr>
          <p:spPr>
            <a:xfrm>
              <a:off x="1508918" y="1888664"/>
              <a:ext cx="6172201" cy="1186207"/>
            </a:xfrm>
            <a:prstGeom prst="rect">
              <a:avLst/>
            </a:prstGeom>
          </p:spPr>
          <p:txBody>
            <a:bodyPr wrap="square">
              <a:spAutoFit/>
            </a:bodyPr>
            <a:lstStyle/>
            <a:p>
              <a:r>
                <a:rPr lang="en-US" sz="4000" b="1">
                  <a:solidFill>
                    <a:srgbClr val="FF0000"/>
                  </a:solidFill>
                  <a:latin typeface="Times New Roman" pitchFamily="18" charset="0"/>
                  <a:cs typeface="Times New Roman" pitchFamily="18" charset="0"/>
                </a:rPr>
                <a:t>3. Luyện đọc và tìm hiểu bài.</a:t>
              </a:r>
            </a:p>
          </p:txBody>
        </p:sp>
        <p:cxnSp>
          <p:nvCxnSpPr>
            <p:cNvPr id="4" name="Straight Connector 3"/>
            <p:cNvCxnSpPr/>
            <p:nvPr/>
          </p:nvCxnSpPr>
          <p:spPr>
            <a:xfrm>
              <a:off x="1646078" y="3017498"/>
              <a:ext cx="557784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3" name="Rectangle 2"/>
          <p:cNvSpPr/>
          <p:nvPr/>
        </p:nvSpPr>
        <p:spPr>
          <a:xfrm>
            <a:off x="1443360" y="3810000"/>
            <a:ext cx="14048298" cy="1200329"/>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a:solidFill>
                  <a:srgbClr val="0000CC"/>
                </a:solidFill>
                <a:latin typeface="Times New Roman" panose="02020603050405020304" pitchFamily="18" charset="0"/>
                <a:cs typeface="Times New Roman" panose="02020603050405020304" pitchFamily="18" charset="0"/>
              </a:rPr>
              <a:t>.</a:t>
            </a:r>
            <a:r>
              <a:rPr lang="en-US"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5298499" y="2905566"/>
            <a:ext cx="151645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b</a:t>
            </a:r>
            <a:r>
              <a:rPr lang="en-US" sz="3600" b="1" i="1" dirty="0" err="1">
                <a:solidFill>
                  <a:srgbClr val="0000CC"/>
                </a:solidFill>
                <a:latin typeface="Times New Roman" panose="02020603050405020304" pitchFamily="18" charset="0"/>
                <a:ea typeface="Times New Roman" panose="02020603050405020304" pitchFamily="18" charset="0"/>
              </a:rPr>
              <a:t>ẵng</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2" name="Rectangle 21"/>
          <p:cNvSpPr/>
          <p:nvPr/>
        </p:nvSpPr>
        <p:spPr>
          <a:xfrm>
            <a:off x="7007624" y="2935069"/>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3" name="Rectangle 22"/>
          <p:cNvSpPr/>
          <p:nvPr/>
        </p:nvSpPr>
        <p:spPr>
          <a:xfrm>
            <a:off x="9270740" y="2934989"/>
            <a:ext cx="1534579" cy="646331"/>
          </a:xfrm>
          <a:prstGeom prst="rect">
            <a:avLst/>
          </a:prstGeom>
        </p:spPr>
        <p:txBody>
          <a:bodyPr wrap="square">
            <a:spAutoFit/>
          </a:bodyPr>
          <a:lstStyle/>
          <a:p>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ộn</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19"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sp>
        <p:nvSpPr>
          <p:cNvPr id="20" name="Rectangle 19"/>
          <p:cNvSpPr/>
          <p:nvPr/>
        </p:nvSpPr>
        <p:spPr>
          <a:xfrm>
            <a:off x="1496979" y="5257800"/>
            <a:ext cx="4050540" cy="646331"/>
          </a:xfrm>
          <a:prstGeom prst="rect">
            <a:avLst/>
          </a:prstGeom>
        </p:spPr>
        <p:txBody>
          <a:bodyPr wrap="square">
            <a:spAutoFit/>
          </a:bodyPr>
          <a:lstStyle/>
          <a:p>
            <a:pPr algn="just"/>
            <a:r>
              <a:rPr lang="en-US" sz="3600" b="1" u="sng">
                <a:solidFill>
                  <a:srgbClr val="FF0000"/>
                </a:solidFill>
                <a:latin typeface="Times New Roman" panose="02020603050405020304" pitchFamily="18" charset="0"/>
                <a:ea typeface="Times New Roman" panose="02020603050405020304" pitchFamily="18" charset="0"/>
              </a:rPr>
              <a:t>Giải nghĩa từ:</a:t>
            </a:r>
            <a:endParaRPr lang="en-US" sz="3600" b="1" u="sng" dirty="0">
              <a:solidFill>
                <a:srgbClr val="0000CC"/>
              </a:solidFill>
              <a:latin typeface="Times New Roman" pitchFamily="18" charset="0"/>
              <a:cs typeface="Times New Roman" pitchFamily="18" charset="0"/>
            </a:endParaRPr>
          </a:p>
        </p:txBody>
      </p:sp>
      <p:sp>
        <p:nvSpPr>
          <p:cNvPr id="24" name="Rectangle 23"/>
          <p:cNvSpPr/>
          <p:nvPr/>
        </p:nvSpPr>
        <p:spPr>
          <a:xfrm>
            <a:off x="1527618" y="6098083"/>
            <a:ext cx="13964040" cy="646331"/>
          </a:xfrm>
          <a:prstGeom prst="rect">
            <a:avLst/>
          </a:prstGeom>
        </p:spPr>
        <p:txBody>
          <a:bodyPr wrap="square">
            <a:spAutoFit/>
          </a:bodyPr>
          <a:lstStyle/>
          <a:p>
            <a:pPr algn="just"/>
            <a:r>
              <a:rPr lang="en-US" sz="3600" b="1">
                <a:solidFill>
                  <a:srgbClr val="FF0000"/>
                </a:solidFill>
                <a:latin typeface="Times New Roman" panose="02020603050405020304" pitchFamily="18" charset="0"/>
                <a:ea typeface="Times New Roman" panose="02020603050405020304" pitchFamily="18" charset="0"/>
              </a:rPr>
              <a:t>Lách chách: </a:t>
            </a:r>
            <a:r>
              <a:rPr lang="en-US" sz="3600" b="1">
                <a:solidFill>
                  <a:srgbClr val="0000CC"/>
                </a:solidFill>
                <a:latin typeface="Times New Roman" panose="02020603050405020304" pitchFamily="18" charset="0"/>
                <a:ea typeface="Times New Roman" panose="02020603050405020304" pitchFamily="18" charset="0"/>
              </a:rPr>
              <a:t>Tiếng chim kêu khe khẽ nghe rất vui.</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1527618" y="6744414"/>
            <a:ext cx="13964040" cy="646331"/>
          </a:xfrm>
          <a:prstGeom prst="rect">
            <a:avLst/>
          </a:prstGeom>
        </p:spPr>
        <p:txBody>
          <a:bodyPr wrap="square">
            <a:spAutoFit/>
          </a:bodyPr>
          <a:lstStyle/>
          <a:p>
            <a:pPr algn="just"/>
            <a:r>
              <a:rPr lang="en-US" sz="3600" b="1">
                <a:solidFill>
                  <a:srgbClr val="FF0000"/>
                </a:solidFill>
                <a:latin typeface="Times New Roman" panose="02020603050405020304" pitchFamily="18" charset="0"/>
                <a:ea typeface="Times New Roman" panose="02020603050405020304" pitchFamily="18" charset="0"/>
              </a:rPr>
              <a:t>Bẵng: </a:t>
            </a:r>
            <a:r>
              <a:rPr lang="en-US" sz="3600" b="1">
                <a:solidFill>
                  <a:srgbClr val="0000CC"/>
                </a:solidFill>
                <a:latin typeface="Times New Roman" panose="02020603050405020304" pitchFamily="18" charset="0"/>
                <a:ea typeface="Times New Roman" panose="02020603050405020304" pitchFamily="18" charset="0"/>
              </a:rPr>
              <a:t>im bặt, vắng bặt.</a:t>
            </a:r>
            <a:endParaRPr lang="en-US" sz="3600" b="1" dirty="0">
              <a:solidFill>
                <a:srgbClr val="0000CC"/>
              </a:solidFill>
              <a:latin typeface="Times New Roman" pitchFamily="18" charset="0"/>
              <a:cs typeface="Times New Roman" pitchFamily="18" charset="0"/>
            </a:endParaRPr>
          </a:p>
        </p:txBody>
      </p:sp>
      <p:sp>
        <p:nvSpPr>
          <p:cNvPr id="26" name="Rectangle 25"/>
          <p:cNvSpPr/>
          <p:nvPr/>
        </p:nvSpPr>
        <p:spPr>
          <a:xfrm>
            <a:off x="1527618" y="7390745"/>
            <a:ext cx="13964040" cy="646331"/>
          </a:xfrm>
          <a:prstGeom prst="rect">
            <a:avLst/>
          </a:prstGeom>
        </p:spPr>
        <p:txBody>
          <a:bodyPr wrap="square">
            <a:spAutoFit/>
          </a:bodyPr>
          <a:lstStyle/>
          <a:p>
            <a:pPr algn="just"/>
            <a:r>
              <a:rPr lang="en-US" sz="3600" b="1">
                <a:solidFill>
                  <a:srgbClr val="FF0000"/>
                </a:solidFill>
                <a:latin typeface="Times New Roman" panose="02020603050405020304" pitchFamily="18" charset="0"/>
                <a:ea typeface="Times New Roman" panose="02020603050405020304" pitchFamily="18" charset="0"/>
              </a:rPr>
              <a:t>Léo nhéo: </a:t>
            </a:r>
            <a:r>
              <a:rPr lang="en-US" sz="3600" b="1">
                <a:solidFill>
                  <a:srgbClr val="0000CC"/>
                </a:solidFill>
                <a:latin typeface="Times New Roman" panose="02020603050405020304" pitchFamily="18" charset="0"/>
                <a:ea typeface="Times New Roman" panose="02020603050405020304" pitchFamily="18" charset="0"/>
              </a:rPr>
              <a:t>tiếng gọi nhau từ xa, không rõ nhưng liên tiếp.</a:t>
            </a:r>
            <a:endParaRPr lang="en-US" sz="3600" b="1" dirty="0">
              <a:solidFill>
                <a:srgbClr val="0000CC"/>
              </a:solidFill>
              <a:latin typeface="Times New Roman" pitchFamily="18" charset="0"/>
              <a:cs typeface="Times New Roman" pitchFamily="18" charset="0"/>
            </a:endParaRPr>
          </a:p>
        </p:txBody>
      </p:sp>
      <p:sp>
        <p:nvSpPr>
          <p:cNvPr id="27" name="Rectangle 26"/>
          <p:cNvSpPr/>
          <p:nvPr/>
        </p:nvSpPr>
        <p:spPr>
          <a:xfrm>
            <a:off x="1497138" y="8107025"/>
            <a:ext cx="13964040" cy="646331"/>
          </a:xfrm>
          <a:prstGeom prst="rect">
            <a:avLst/>
          </a:prstGeom>
        </p:spPr>
        <p:txBody>
          <a:bodyPr wrap="square">
            <a:spAutoFit/>
          </a:bodyPr>
          <a:lstStyle/>
          <a:p>
            <a:pPr algn="just"/>
            <a:r>
              <a:rPr lang="en-US" sz="3600" b="1" dirty="0" err="1">
                <a:solidFill>
                  <a:srgbClr val="FF0000"/>
                </a:solidFill>
                <a:latin typeface="Times New Roman" panose="02020603050405020304" pitchFamily="18" charset="0"/>
                <a:ea typeface="Times New Roman" panose="02020603050405020304" pitchFamily="18" charset="0"/>
              </a:rPr>
              <a:t>Nhộn</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0000CC"/>
                </a:solidFill>
                <a:latin typeface="Times New Roman" panose="02020603050405020304" pitchFamily="18" charset="0"/>
                <a:ea typeface="Times New Roman" panose="02020603050405020304" pitchFamily="18" charset="0"/>
              </a:rPr>
              <a:t>vui</a:t>
            </a:r>
            <a:r>
              <a:rPr lang="en-US" sz="3600" b="1" dirty="0">
                <a:solidFill>
                  <a:srgbClr val="0000CC"/>
                </a:solidFill>
                <a:latin typeface="Times New Roman" panose="02020603050405020304" pitchFamily="18" charset="0"/>
                <a:ea typeface="Times New Roman" panose="02020603050405020304" pitchFamily="18" charset="0"/>
              </a:rPr>
              <a:t> </a:t>
            </a:r>
            <a:r>
              <a:rPr lang="en-US" sz="3600" b="1" dirty="0" err="1">
                <a:solidFill>
                  <a:srgbClr val="0000CC"/>
                </a:solidFill>
                <a:latin typeface="Times New Roman" panose="02020603050405020304" pitchFamily="18" charset="0"/>
                <a:ea typeface="Times New Roman" panose="02020603050405020304" pitchFamily="18" charset="0"/>
              </a:rPr>
              <a:t>và</a:t>
            </a:r>
            <a:r>
              <a:rPr lang="en-US" sz="3600" b="1" dirty="0">
                <a:solidFill>
                  <a:srgbClr val="0000CC"/>
                </a:solidFill>
                <a:latin typeface="Times New Roman" panose="02020603050405020304" pitchFamily="18" charset="0"/>
                <a:ea typeface="Times New Roman" panose="02020603050405020304" pitchFamily="18" charset="0"/>
              </a:rPr>
              <a:t> </a:t>
            </a:r>
            <a:r>
              <a:rPr lang="en-US" sz="3600" b="1" dirty="0" err="1">
                <a:solidFill>
                  <a:srgbClr val="0000CC"/>
                </a:solidFill>
                <a:latin typeface="Times New Roman" panose="02020603050405020304" pitchFamily="18" charset="0"/>
                <a:ea typeface="Times New Roman" panose="02020603050405020304" pitchFamily="18" charset="0"/>
              </a:rPr>
              <a:t>có</a:t>
            </a:r>
            <a:r>
              <a:rPr lang="en-US" sz="3600" b="1" dirty="0">
                <a:solidFill>
                  <a:srgbClr val="0000CC"/>
                </a:solidFill>
                <a:latin typeface="Times New Roman" panose="02020603050405020304" pitchFamily="18" charset="0"/>
                <a:ea typeface="Times New Roman" panose="02020603050405020304" pitchFamily="18" charset="0"/>
              </a:rPr>
              <a:t> </a:t>
            </a:r>
            <a:r>
              <a:rPr lang="en-US" sz="3600" b="1" dirty="0" err="1">
                <a:solidFill>
                  <a:srgbClr val="0000CC"/>
                </a:solidFill>
                <a:latin typeface="Times New Roman" panose="02020603050405020304" pitchFamily="18" charset="0"/>
                <a:ea typeface="Times New Roman" panose="02020603050405020304" pitchFamily="18" charset="0"/>
              </a:rPr>
              <a:t>chút</a:t>
            </a:r>
            <a:r>
              <a:rPr lang="en-US" sz="3600" b="1" dirty="0">
                <a:solidFill>
                  <a:srgbClr val="0000CC"/>
                </a:solidFill>
                <a:latin typeface="Times New Roman" panose="02020603050405020304" pitchFamily="18" charset="0"/>
                <a:ea typeface="Times New Roman" panose="02020603050405020304" pitchFamily="18" charset="0"/>
              </a:rPr>
              <a:t> </a:t>
            </a:r>
            <a:r>
              <a:rPr lang="en-US" sz="3600" b="1" dirty="0" err="1">
                <a:solidFill>
                  <a:srgbClr val="0000CC"/>
                </a:solidFill>
                <a:latin typeface="Times New Roman" panose="02020603050405020304" pitchFamily="18" charset="0"/>
                <a:ea typeface="Times New Roman" panose="02020603050405020304" pitchFamily="18" charset="0"/>
              </a:rPr>
              <a:t>ồn</a:t>
            </a:r>
            <a:r>
              <a:rPr lang="en-US" sz="3600" b="1" dirty="0">
                <a:solidFill>
                  <a:srgbClr val="0000CC"/>
                </a:solidFill>
                <a:latin typeface="Times New Roman" panose="02020603050405020304" pitchFamily="18" charset="0"/>
                <a:ea typeface="Times New Roman" panose="02020603050405020304" pitchFamily="18" charset="0"/>
              </a:rPr>
              <a:t> </a:t>
            </a:r>
            <a:r>
              <a:rPr lang="en-US" sz="3600" b="1" dirty="0" err="1">
                <a:solidFill>
                  <a:srgbClr val="0000CC"/>
                </a:solidFill>
                <a:latin typeface="Times New Roman" panose="02020603050405020304" pitchFamily="18" charset="0"/>
                <a:ea typeface="Times New Roman" panose="02020603050405020304" pitchFamily="18" charset="0"/>
              </a:rPr>
              <a:t>ào</a:t>
            </a:r>
            <a:r>
              <a:rPr lang="en-US" sz="3600" b="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fade">
                                      <p:cBhvr>
                                        <p:cTn id="32" dur="500"/>
                                        <p:tgtEl>
                                          <p:spTgt spid="2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xEl>
                                              <p:pRg st="0" end="0"/>
                                            </p:txEl>
                                          </p:spTgt>
                                        </p:tgtEl>
                                        <p:attrNameLst>
                                          <p:attrName>style.visibility</p:attrName>
                                        </p:attrNameLst>
                                      </p:cBhvr>
                                      <p:to>
                                        <p:strVal val="visible"/>
                                      </p:to>
                                    </p:set>
                                    <p:animEffect transition="in" filter="fade">
                                      <p:cBhvr>
                                        <p:cTn id="37" dur="500"/>
                                        <p:tgtEl>
                                          <p:spTgt spid="2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
                                            <p:txEl>
                                              <p:pRg st="0" end="0"/>
                                            </p:txEl>
                                          </p:spTgt>
                                        </p:tgtEl>
                                        <p:attrNameLst>
                                          <p:attrName>style.visibility</p:attrName>
                                        </p:attrNameLst>
                                      </p:cBhvr>
                                      <p:to>
                                        <p:strVal val="visible"/>
                                      </p:to>
                                    </p:set>
                                    <p:animEffect transition="in" filter="fade">
                                      <p:cBhvr>
                                        <p:cTn id="42" dur="500"/>
                                        <p:tgtEl>
                                          <p:spTgt spid="2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6">
                                            <p:txEl>
                                              <p:pRg st="0" end="0"/>
                                            </p:txEl>
                                          </p:spTgt>
                                        </p:tgtEl>
                                        <p:attrNameLst>
                                          <p:attrName>style.visibility</p:attrName>
                                        </p:attrNameLst>
                                      </p:cBhvr>
                                      <p:to>
                                        <p:strVal val="visible"/>
                                      </p:to>
                                    </p:set>
                                    <p:animEffect transition="in" filter="fade">
                                      <p:cBhvr>
                                        <p:cTn id="47" dur="500"/>
                                        <p:tgtEl>
                                          <p:spTgt spid="2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7">
                                            <p:txEl>
                                              <p:pRg st="0" end="0"/>
                                            </p:txEl>
                                          </p:spTgt>
                                        </p:tgtEl>
                                        <p:attrNameLst>
                                          <p:attrName>style.visibility</p:attrName>
                                        </p:attrNameLst>
                                      </p:cBhvr>
                                      <p:to>
                                        <p:strVal val="visible"/>
                                      </p:to>
                                    </p:set>
                                    <p:animEffect transition="in" filter="fade">
                                      <p:cBhvr>
                                        <p:cTn id="52"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54037" y="2744549"/>
            <a:ext cx="15128081" cy="1446550"/>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Câu</a:t>
            </a:r>
            <a:r>
              <a:rPr lang="en-US" sz="4400" b="1" dirty="0">
                <a:solidFill>
                  <a:srgbClr val="FF0000"/>
                </a:solidFill>
                <a:latin typeface="Times New Roman" pitchFamily="18" charset="0"/>
                <a:cs typeface="Times New Roman" pitchFamily="18" charset="0"/>
              </a:rPr>
              <a:t> 1: </a:t>
            </a:r>
            <a:r>
              <a:rPr lang="en-US" sz="4400" b="1" dirty="0" err="1">
                <a:solidFill>
                  <a:srgbClr val="FF0000"/>
                </a:solidFill>
                <a:latin typeface="Times New Roman" panose="02020603050405020304" pitchFamily="18" charset="0"/>
                <a:cs typeface="Times New Roman" panose="02020603050405020304" pitchFamily="18" charset="0"/>
              </a:rPr>
              <a:t>Nơi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ngày</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xưa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là</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khu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rừng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bây</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giờ</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đã</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thay</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đổi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như</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thế</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nào</a:t>
            </a:r>
            <a:r>
              <a:rPr lang="en-US" sz="4400" b="1" dirty="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205977" y="4914015"/>
            <a:ext cx="16070661" cy="1446550"/>
          </a:xfrm>
          <a:prstGeom prst="rect">
            <a:avLst/>
          </a:prstGeom>
        </p:spPr>
        <p:txBody>
          <a:bodyPr wrap="square">
            <a:spAutoFit/>
          </a:bodyPr>
          <a:lstStyle/>
          <a:p>
            <a:pPr algn="just"/>
            <a:r>
              <a:rPr lang="nl-NL" sz="3600" b="1" dirty="0">
                <a:solidFill>
                  <a:srgbClr val="0000CC"/>
                </a:solidFill>
                <a:latin typeface="Times New Roman" panose="02020603050405020304" pitchFamily="18" charset="0"/>
                <a:cs typeface="Times New Roman" panose="02020603050405020304" pitchFamily="18" charset="0"/>
              </a:rPr>
              <a:t>	</a:t>
            </a:r>
            <a:r>
              <a:rPr lang="nl-NL" sz="4400" b="1" dirty="0">
                <a:solidFill>
                  <a:srgbClr val="0000CC"/>
                </a:solidFill>
                <a:latin typeface="Times New Roman" panose="02020603050405020304" pitchFamily="18" charset="0"/>
                <a:cs typeface="Times New Roman" panose="02020603050405020304" pitchFamily="18" charset="0"/>
              </a:rPr>
              <a:t>Nơi ngày xưa là khu rừng, bây giờ đã thay thay bằng những khu nhà cao tầng.</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spTree>
    <p:extLst>
      <p:ext uri="{BB962C8B-B14F-4D97-AF65-F5344CB8AC3E}">
        <p14:creationId xmlns:p14="http://schemas.microsoft.com/office/powerpoint/2010/main" val="9631061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0" y="2681589"/>
            <a:ext cx="16276638" cy="1446550"/>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Câu</a:t>
            </a:r>
            <a:r>
              <a:rPr lang="en-US" sz="4400" b="1" dirty="0">
                <a:solidFill>
                  <a:srgbClr val="FF0000"/>
                </a:solidFill>
                <a:latin typeface="Times New Roman" pitchFamily="18" charset="0"/>
                <a:cs typeface="Times New Roman" pitchFamily="18" charset="0"/>
              </a:rPr>
              <a:t> 2: </a:t>
            </a:r>
            <a:r>
              <a:rPr lang="en-US" sz="4400" b="1" dirty="0" err="1">
                <a:solidFill>
                  <a:srgbClr val="FF0000"/>
                </a:solidFill>
                <a:latin typeface="Times New Roman" panose="02020603050405020304" pitchFamily="18" charset="0"/>
                <a:cs typeface="Times New Roman" panose="02020603050405020304" pitchFamily="18" charset="0"/>
              </a:rPr>
              <a:t>Tìm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những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câu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miêu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tả</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sự</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xuất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hiện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của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đàn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chim</a:t>
            </a:r>
            <a:r>
              <a:rPr lang="en-US" sz="4400" b="1" dirty="0">
                <a:solidFill>
                  <a:srgbClr val="FF0000"/>
                </a:solidFill>
                <a:latin typeface="Times New Roman" panose="02020603050405020304" pitchFamily="18" charset="0"/>
                <a:cs typeface="Times New Roman" panose="02020603050405020304" pitchFamily="18" charset="0"/>
              </a:rPr>
              <a:t> ở </a:t>
            </a:r>
            <a:r>
              <a:rPr lang="en-US" sz="4400" b="1" dirty="0" err="1">
                <a:solidFill>
                  <a:srgbClr val="FF0000"/>
                </a:solidFill>
                <a:latin typeface="Times New Roman" panose="02020603050405020304" pitchFamily="18" charset="0"/>
                <a:cs typeface="Times New Roman" panose="02020603050405020304" pitchFamily="18" charset="0"/>
              </a:rPr>
              <a:t>khu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nhà</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tầng</a:t>
            </a:r>
            <a:r>
              <a:rPr lang="en-US" sz="4400" b="1" dirty="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213518" y="4577961"/>
            <a:ext cx="15635845" cy="3477875"/>
          </a:xfrm>
          <a:prstGeom prst="rect">
            <a:avLst/>
          </a:prstGeom>
        </p:spPr>
        <p:txBody>
          <a:bodyPr wrap="square">
            <a:spAutoFit/>
          </a:bodyPr>
          <a:lstStyle/>
          <a:p>
            <a:pPr algn="just"/>
            <a:r>
              <a:rPr lang="nl-NL" sz="3600" b="1" dirty="0">
                <a:solidFill>
                  <a:srgbClr val="0000CC"/>
                </a:solidFill>
                <a:latin typeface="Times New Roman" panose="02020603050405020304" pitchFamily="18" charset="0"/>
                <a:cs typeface="Times New Roman" panose="02020603050405020304" pitchFamily="18" charset="0"/>
              </a:rPr>
              <a:t>	</a:t>
            </a:r>
            <a:r>
              <a:rPr lang="nl-NL" sz="4400" b="1" dirty="0">
                <a:solidFill>
                  <a:srgbClr val="0000CC"/>
                </a:solidFill>
                <a:latin typeface="Times New Roman" panose="02020603050405020304" pitchFamily="18" charset="0"/>
                <a:cs typeface="Times New Roman" panose="02020603050405020304" pitchFamily="18" charset="0"/>
              </a:rPr>
              <a:t>Những câu miêu tả sự xuất hiện của đàn chim ở khu nhà tầng là: Khu nhà xây đã lâu, nay mới thấp thoáng mấy con chim sẻ lách chách bay đến. Chúng ẩn vào các hốc tường lỗ thông hơi cửa ngách để trú chân, làm tổ. Bầy chim rụt rè xà xuống chậu cây cảnh.</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spTree>
    <p:extLst>
      <p:ext uri="{BB962C8B-B14F-4D97-AF65-F5344CB8AC3E}">
        <p14:creationId xmlns:p14="http://schemas.microsoft.com/office/powerpoint/2010/main" val="409841296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289718" y="3082012"/>
            <a:ext cx="15497787" cy="1446550"/>
          </a:xfrm>
          <a:prstGeom prst="rect">
            <a:avLst/>
          </a:prstGeom>
        </p:spPr>
        <p:txBody>
          <a:bodyPr wrap="square">
            <a:spAutoFit/>
          </a:bodyPr>
          <a:lstStyle/>
          <a:p>
            <a:pPr algn="just"/>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Câu</a:t>
            </a:r>
            <a:r>
              <a:rPr lang="en-US" sz="4400" b="1" dirty="0">
                <a:solidFill>
                  <a:srgbClr val="FF0000"/>
                </a:solidFill>
                <a:latin typeface="Times New Roman" pitchFamily="18" charset="0"/>
                <a:cs typeface="Times New Roman" pitchFamily="18" charset="0"/>
              </a:rPr>
              <a:t> 3: </a:t>
            </a:r>
            <a:r>
              <a:rPr lang="en-US" sz="4400" b="1" dirty="0" err="1">
                <a:solidFill>
                  <a:srgbClr val="FF0000"/>
                </a:solidFill>
                <a:latin typeface="Times New Roman" panose="02020603050405020304" pitchFamily="18" charset="0"/>
                <a:cs typeface="Times New Roman" panose="02020603050405020304" pitchFamily="18" charset="0"/>
              </a:rPr>
              <a:t>Lần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đầu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nhìn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thấy</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bầy</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chim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sẻ</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cậu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bé</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đã</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làm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gì</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Kết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quả</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của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việc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làm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đó</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thế</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nào</a:t>
            </a:r>
            <a:r>
              <a:rPr lang="en-US" sz="4400" b="1" dirty="0">
                <a:solidFill>
                  <a:srgbClr val="FF0000"/>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594519" y="5060344"/>
            <a:ext cx="14706601" cy="2123658"/>
          </a:xfrm>
          <a:prstGeom prst="rect">
            <a:avLst/>
          </a:prstGeom>
        </p:spPr>
        <p:txBody>
          <a:bodyPr wrap="square">
            <a:spAutoFit/>
          </a:bodyPr>
          <a:lstStyle/>
          <a:p>
            <a:pPr algn="just"/>
            <a:r>
              <a:rPr lang="nl-NL" sz="3600" b="1" dirty="0">
                <a:solidFill>
                  <a:srgbClr val="0000CC"/>
                </a:solidFill>
                <a:latin typeface="Times New Roman" panose="02020603050405020304" pitchFamily="18" charset="0"/>
                <a:cs typeface="Times New Roman" panose="02020603050405020304" pitchFamily="18" charset="0"/>
              </a:rPr>
              <a:t>	</a:t>
            </a:r>
            <a:r>
              <a:rPr lang="en-US" sz="4400" b="1" dirty="0">
                <a:solidFill>
                  <a:srgbClr val="0000CC"/>
                </a:solidFill>
                <a:latin typeface="Times New Roman" pitchFamily="18" charset="0"/>
                <a:cs typeface="Times New Roman" pitchFamily="18" charset="0"/>
              </a:rPr>
              <a:t> </a:t>
            </a:r>
            <a:r>
              <a:rPr lang="nl-NL" sz="4400" b="1" dirty="0">
                <a:solidFill>
                  <a:srgbClr val="0000CC"/>
                </a:solidFill>
                <a:latin typeface="Times New Roman" panose="02020603050405020304" pitchFamily="18" charset="0"/>
                <a:cs typeface="Times New Roman" panose="02020603050405020304" pitchFamily="18" charset="0"/>
              </a:rPr>
              <a:t>Lần đầu nhìn thấy bầy chim sẻ, cậu bé đã cầm sỏi ném bầy chim sẻ. Kết quả Chúng sợ hãy bay sang sân thượng nhà khác.</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spTree>
    <p:extLst>
      <p:ext uri="{BB962C8B-B14F-4D97-AF65-F5344CB8AC3E}">
        <p14:creationId xmlns:p14="http://schemas.microsoft.com/office/powerpoint/2010/main" val="116563904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241582" y="2362200"/>
            <a:ext cx="15635843" cy="1446550"/>
          </a:xfrm>
          <a:prstGeom prst="rect">
            <a:avLst/>
          </a:prstGeom>
        </p:spPr>
        <p:txBody>
          <a:bodyPr wrap="square">
            <a:spAutoFit/>
          </a:bodyPr>
          <a:lstStyle/>
          <a:p>
            <a:pPr algn="just"/>
            <a:r>
              <a:rPr lang="en-US" sz="4400" b="1" dirty="0">
                <a:solidFill>
                  <a:srgbClr val="FF0000"/>
                </a:solidFill>
                <a:latin typeface="Times New Roman" panose="02020603050405020304"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Câu</a:t>
            </a:r>
            <a:r>
              <a:rPr lang="en-US" sz="4400" b="1" dirty="0">
                <a:solidFill>
                  <a:srgbClr val="FF0000"/>
                </a:solidFill>
                <a:latin typeface="Times New Roman" pitchFamily="18" charset="0"/>
                <a:cs typeface="Times New Roman" pitchFamily="18" charset="0"/>
              </a:rPr>
              <a:t> 4: </a:t>
            </a:r>
            <a:r>
              <a:rPr lang="en-US" sz="4400" b="1" dirty="0" err="1">
                <a:solidFill>
                  <a:srgbClr val="FF0000"/>
                </a:solidFill>
                <a:latin typeface="Times New Roman" panose="02020603050405020304" pitchFamily="18" charset="0"/>
                <a:cs typeface="Times New Roman" panose="02020603050405020304" pitchFamily="18" charset="0"/>
              </a:rPr>
              <a:t>Sau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khi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bị</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ốm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cậu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bé</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nhìn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thấy</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gì</a:t>
            </a:r>
            <a:r>
              <a:rPr lang="en-US" sz="4400" b="1" dirty="0">
                <a:solidFill>
                  <a:srgbClr val="FF0000"/>
                </a:solidFill>
                <a:latin typeface="Times New Roman" panose="02020603050405020304" pitchFamily="18" charset="0"/>
                <a:cs typeface="Times New Roman" panose="02020603050405020304" pitchFamily="18" charset="0"/>
              </a:rPr>
              <a:t> ở </a:t>
            </a:r>
            <a:r>
              <a:rPr lang="en-US" sz="4400" b="1" dirty="0" err="1">
                <a:solidFill>
                  <a:srgbClr val="FF0000"/>
                </a:solidFill>
                <a:latin typeface="Times New Roman" panose="02020603050405020304" pitchFamily="18" charset="0"/>
                <a:cs typeface="Times New Roman" panose="02020603050405020304" pitchFamily="18" charset="0"/>
              </a:rPr>
              <a:t>sân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thượng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nhà</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bên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Cậu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nghĩ</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thế</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nào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khi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nhìn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thấy</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cảnh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đó</a:t>
            </a:r>
            <a:r>
              <a:rPr lang="en-US" sz="4400" b="1" dirty="0">
                <a:solidFill>
                  <a:srgbClr val="FF0000"/>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213519" y="4736496"/>
            <a:ext cx="15637495" cy="3477875"/>
          </a:xfrm>
          <a:prstGeom prst="rect">
            <a:avLst/>
          </a:prstGeom>
        </p:spPr>
        <p:txBody>
          <a:bodyPr wrap="square">
            <a:spAutoFit/>
          </a:bodyPr>
          <a:lstStyle/>
          <a:p>
            <a:pPr algn="just"/>
            <a:r>
              <a:rPr lang="nl-NL" sz="3600" b="1" dirty="0">
                <a:solidFill>
                  <a:srgbClr val="0000CC"/>
                </a:solidFill>
                <a:latin typeface="Times New Roman" panose="02020603050405020304" pitchFamily="18" charset="0"/>
                <a:cs typeface="Times New Roman" panose="02020603050405020304" pitchFamily="18" charset="0"/>
              </a:rPr>
              <a:t>	</a:t>
            </a:r>
            <a:r>
              <a:rPr lang="nl-NL" sz="4400" b="1" dirty="0">
                <a:solidFill>
                  <a:srgbClr val="0000CC"/>
                </a:solidFill>
                <a:latin typeface="Times New Roman" panose="02020603050405020304" pitchFamily="18" charset="0"/>
                <a:cs typeface="Times New Roman" panose="02020603050405020304" pitchFamily="18" charset="0"/>
              </a:rPr>
              <a:t>Sau khi bị ốm, cậu bé nhìn thấy sang sân thượng nhà bên, cậu thấy đàn chim léo nhéo đến là nhộn, con bay con nhảy, con nằm lăn ra giũ cánh rồi mổ đùa nhau ... nom rất vui. Cậu bé rất ân hận. Cậu nghĩ: Đáng lẽ lũ chim ấy đã ở trên sân thượng nhà mình.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spTree>
    <p:extLst>
      <p:ext uri="{BB962C8B-B14F-4D97-AF65-F5344CB8AC3E}">
        <p14:creationId xmlns:p14="http://schemas.microsoft.com/office/powerpoint/2010/main" val="26941517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9676</TotalTime>
  <Words>863</Words>
  <Application>Microsoft Office PowerPoint</Application>
  <PresentationFormat>Custom</PresentationFormat>
  <Paragraphs>82</Paragraphs>
  <Slides>16</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1045</cp:revision>
  <dcterms:created xsi:type="dcterms:W3CDTF">2008-09-09T22:52:10Z</dcterms:created>
  <dcterms:modified xsi:type="dcterms:W3CDTF">2025-03-03T07:56:06Z</dcterms:modified>
</cp:coreProperties>
</file>