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1.xml" ContentType="application/vnd.openxmlformats-officedocument.presentationml.notesSlide+xml"/>
  <Override PartName="/ppt/theme/themeOverride5.xml" ContentType="application/vnd.openxmlformats-officedocument.themeOverride+xml"/>
  <Override PartName="/ppt/notesSlides/notesSlide2.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Slides/notesSlide3.xml" ContentType="application/vnd.openxmlformats-officedocument.presentationml.notesSl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notesSlides/notesSlide4.xml" ContentType="application/vnd.openxmlformats-officedocument.presentationml.notesSlide+xml"/>
  <Override PartName="/ppt/theme/themeOverride13.xml" ContentType="application/vnd.openxmlformats-officedocument.themeOverride+xml"/>
  <Override PartName="/ppt/notesSlides/notesSlide5.xml" ContentType="application/vnd.openxmlformats-officedocument.presentationml.notesSlide+xml"/>
  <Override PartName="/ppt/theme/themeOverride14.xml" ContentType="application/vnd.openxmlformats-officedocument.themeOverride+xml"/>
  <Override PartName="/ppt/notesSlides/notesSlide6.xml" ContentType="application/vnd.openxmlformats-officedocument.presentationml.notesSlide+xml"/>
  <Override PartName="/ppt/theme/themeOverride15.xml" ContentType="application/vnd.openxmlformats-officedocument.themeOverride+xml"/>
  <Override PartName="/ppt/theme/themeOverride1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8" r:id="rId2"/>
    <p:sldId id="266" r:id="rId3"/>
    <p:sldId id="257" r:id="rId4"/>
    <p:sldId id="265" r:id="rId5"/>
    <p:sldId id="269" r:id="rId6"/>
    <p:sldId id="281" r:id="rId7"/>
    <p:sldId id="267" r:id="rId8"/>
    <p:sldId id="276" r:id="rId9"/>
    <p:sldId id="283" r:id="rId10"/>
    <p:sldId id="284" r:id="rId11"/>
    <p:sldId id="285" r:id="rId12"/>
    <p:sldId id="286" r:id="rId13"/>
    <p:sldId id="287" r:id="rId14"/>
    <p:sldId id="288" r:id="rId15"/>
    <p:sldId id="289" r:id="rId16"/>
    <p:sldId id="274" r:id="rId17"/>
    <p:sldId id="282" r:id="rId18"/>
    <p:sldId id="280"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p:scale>
          <a:sx n="100" d="100"/>
          <a:sy n="100" d="100"/>
        </p:scale>
        <p:origin x="-864" y="-4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A6058-D894-4F0C-9FFC-3E93363CC504}" type="datetimeFigureOut">
              <a:rPr lang="en-GB" smtClean="0"/>
              <a:t>02/06/2025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A59FD6-D9E5-4E37-A8FE-86FECE22D732}" type="slidenum">
              <a:rPr lang="en-GB" smtClean="0"/>
              <a:t>‹#›</a:t>
            </a:fld>
            <a:endParaRPr lang="en-GB"/>
          </a:p>
        </p:txBody>
      </p:sp>
    </p:spTree>
    <p:extLst>
      <p:ext uri="{BB962C8B-B14F-4D97-AF65-F5344CB8AC3E}">
        <p14:creationId xmlns:p14="http://schemas.microsoft.com/office/powerpoint/2010/main" val="2868600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006142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92185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95304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08335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35658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92834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xmlns="" id="{A63C0AAA-879B-45E8-956C-DA317ADD8D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2025/6/2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B32BE806-9347-4D76-8F6F-8C71C53A6E3B}"/>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C1C10545-9BE8-4706-886E-7B66923EFF5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6009701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2025/6/2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431103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2025/6/2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19346190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2025/6/2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7214807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2025/6/2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2429162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2025/6/2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3701514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2025/6/2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5742220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2025/6/2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98921854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2025/6/2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316466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2025/6/2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99759693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2025/6/2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93482287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xmlns="" id="{87F090CC-7A75-4490-BEF9-2F94B17BD44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2025/6/2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5675886C-FE14-4673-A29B-E6FE5384D67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C5A18DE9-95F0-4B7B-9B44-A50FB049115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9439426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2025/6/2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70647911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2025/6/2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16043414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2025/6/2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0936308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2025/6/2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3871525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2025/6/2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4349200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2025/6/2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3514692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xmlns="" id="{46A06335-893B-4176-96A4-8C469D884C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2025/6/2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xmlns="" id="{1C3280AA-2D87-496D-9C9B-FAAE1F43E2B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xmlns="" id="{4CE82B35-CF86-41BC-ADCF-A271353C787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02368659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xmlns="" id="{096F94B6-CE19-46EB-9CA1-9C090D3B579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2025/6/2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xmlns="" id="{1166B540-2BC2-4EC5-9FA8-2362507EBD9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xmlns="" id="{FD9AD9D9-8F7C-4B72-88E9-2A19E843EB9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8220007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xmlns="" id="{0E8C77D2-CD9A-497C-9DA7-0A3CE2FB8C3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2025/6/2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A3471FD5-E56D-4D63-BE5C-C77EC7AB6B8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7734FF10-C88D-45C9-991E-C69B0AD9D95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4509737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xmlns="" id="{D33E5553-77AE-45D2-9FD3-5862ADF6D0A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2025/6/2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912680F7-2355-4CF2-8AFC-B062C8AFE3A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12C2932F-47CA-49E0-9475-990D68660B0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58621062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xmlns="" id="{D7792483-81F6-4FE9-A126-98CFFF773B8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2025/6/2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AAD1625D-4B23-4017-A302-19DC5ED2BC5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0026E198-77CB-4B69-9F9B-DB340DEC899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99705936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xmlns="" id="{67C43F1B-F552-419A-A5AA-4D77471A2C6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2025/6/2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xmlns="" id="{97072B11-202A-4237-B2C3-6B4D518E064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xmlns="" id="{8E378FF8-EE34-404F-923F-B6F9956D5EE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4344883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a:extLst>
              <a:ext uri="{FF2B5EF4-FFF2-40B4-BE49-F238E27FC236}">
                <a16:creationId xmlns:a16="http://schemas.microsoft.com/office/drawing/2014/main" xmlns="" id="{5FA23F41-3BF2-42F3-9130-704CC2A4A9F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2025/6/2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xmlns="" id="{D4E512CF-71E5-443F-BAD9-F81F47FA051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xmlns="" id="{BEA0FA81-3F0B-4998-A56E-B62FE28C940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82368447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xmlns="" id="{36EF0B7C-D119-406A-8241-5AF0CAA1A44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2025/6/2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xmlns="" id="{80481880-00BC-4FF9-B8F7-9D144079B01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xmlns="" id="{B84BBAF6-0209-49CB-885E-4F8854A787A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1039370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2025/6/2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6328176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2025/6/2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0690443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2025/6/2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2201893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96861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90" r:id="rId8"/>
    <p:sldLayoutId id="2147483689" r:id="rId9"/>
    <p:sldLayoutId id="2147483688" r:id="rId10"/>
    <p:sldLayoutId id="2147483687" r:id="rId11"/>
    <p:sldLayoutId id="2147483686" r:id="rId12"/>
    <p:sldLayoutId id="2147483685" r:id="rId13"/>
    <p:sldLayoutId id="2147483684" r:id="rId14"/>
    <p:sldLayoutId id="2147483683" r:id="rId15"/>
    <p:sldLayoutId id="2147483682" r:id="rId16"/>
    <p:sldLayoutId id="2147483681" r:id="rId17"/>
    <p:sldLayoutId id="2147483680" r:id="rId18"/>
    <p:sldLayoutId id="2147483679" r:id="rId19"/>
    <p:sldLayoutId id="2147483678" r:id="rId20"/>
    <p:sldLayoutId id="2147483677" r:id="rId21"/>
    <p:sldLayoutId id="2147483676" r:id="rId22"/>
    <p:sldLayoutId id="2147483675" r:id="rId23"/>
    <p:sldLayoutId id="2147483674" r:id="rId24"/>
    <p:sldLayoutId id="2147483673" r:id="rId25"/>
    <p:sldLayoutId id="2147483668" r:id="rId26"/>
    <p:sldLayoutId id="2147483669" r:id="rId27"/>
    <p:sldLayoutId id="2147483670" r:id="rId28"/>
    <p:sldLayoutId id="2147483671" r:id="rId29"/>
  </p:sldLayoutIdLst>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notesSlide" Target="../notesSlides/notesSlide3.xml"/><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hemeOverride" Target="../theme/themeOverride9.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0.xml"/><Relationship Id="rId5" Type="http://schemas.microsoft.com/office/2007/relationships/hdphoto" Target="../media/hdphoto4.wdp"/><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1.xml"/><Relationship Id="rId5" Type="http://schemas.microsoft.com/office/2007/relationships/hdphoto" Target="../media/hdphoto4.wdp"/><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1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hemeOverride" Target="../theme/themeOverride13.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14.xml"/><Relationship Id="rId5" Type="http://schemas.openxmlformats.org/officeDocument/2006/relationships/image" Target="../media/image18.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4.wdp"/><Relationship Id="rId2" Type="http://schemas.openxmlformats.org/officeDocument/2006/relationships/slideLayout" Target="../slideLayouts/slideLayout7.xml"/><Relationship Id="rId1" Type="http://schemas.openxmlformats.org/officeDocument/2006/relationships/themeOverride" Target="../theme/themeOverride15.xml"/><Relationship Id="rId6" Type="http://schemas.openxmlformats.org/officeDocument/2006/relationships/image" Target="../media/image15.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6.xml"/><Relationship Id="rId6" Type="http://schemas.openxmlformats.org/officeDocument/2006/relationships/image" Target="../media/image23.png"/><Relationship Id="rId5" Type="http://schemas.microsoft.com/office/2007/relationships/hdphoto" Target="../media/hdphoto5.wdp"/><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hemeOverride" Target="../theme/themeOverride3.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notesSlide" Target="../notesSlides/notesSlide1.xml"/><Relationship Id="rId7" Type="http://schemas.openxmlformats.org/officeDocument/2006/relationships/image" Target="../media/image11.png"/><Relationship Id="rId12" Type="http://schemas.openxmlformats.org/officeDocument/2006/relationships/image" Target="../media/image20.svg"/><Relationship Id="rId2" Type="http://schemas.openxmlformats.org/officeDocument/2006/relationships/slideLayout" Target="../slideLayouts/slideLayout7.xml"/><Relationship Id="rId1" Type="http://schemas.openxmlformats.org/officeDocument/2006/relationships/themeOverride" Target="../theme/themeOverride4.xml"/><Relationship Id="rId6" Type="http://schemas.microsoft.com/office/2007/relationships/hdphoto" Target="../media/hdphoto1.wdp"/><Relationship Id="rId11" Type="http://schemas.openxmlformats.org/officeDocument/2006/relationships/image" Target="../media/image13.png"/><Relationship Id="rId5" Type="http://schemas.openxmlformats.org/officeDocument/2006/relationships/image" Target="../media/image5.png"/><Relationship Id="rId10" Type="http://schemas.openxmlformats.org/officeDocument/2006/relationships/image" Target="../media/image18.svg"/><Relationship Id="rId4" Type="http://schemas.openxmlformats.org/officeDocument/2006/relationships/image" Target="../media/image1.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notesSlide" Target="../notesSlides/notesSlide2.xml"/><Relationship Id="rId7" Type="http://schemas.openxmlformats.org/officeDocument/2006/relationships/image" Target="../media/image11.png"/><Relationship Id="rId12" Type="http://schemas.openxmlformats.org/officeDocument/2006/relationships/image" Target="../media/image20.svg"/><Relationship Id="rId2" Type="http://schemas.openxmlformats.org/officeDocument/2006/relationships/slideLayout" Target="../slideLayouts/slideLayout7.xml"/><Relationship Id="rId1" Type="http://schemas.openxmlformats.org/officeDocument/2006/relationships/themeOverride" Target="../theme/themeOverride5.xml"/><Relationship Id="rId6" Type="http://schemas.microsoft.com/office/2007/relationships/hdphoto" Target="../media/hdphoto1.wdp"/><Relationship Id="rId11" Type="http://schemas.openxmlformats.org/officeDocument/2006/relationships/image" Target="../media/image13.png"/><Relationship Id="rId5" Type="http://schemas.openxmlformats.org/officeDocument/2006/relationships/image" Target="../media/image5.png"/><Relationship Id="rId10" Type="http://schemas.openxmlformats.org/officeDocument/2006/relationships/image" Target="../media/image18.svg"/><Relationship Id="rId4" Type="http://schemas.openxmlformats.org/officeDocument/2006/relationships/image" Target="../media/image1.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6.xml"/><Relationship Id="rId5" Type="http://schemas.microsoft.com/office/2007/relationships/hdphoto" Target="../media/hdphoto3.wdp"/><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7.xml"/><Relationship Id="rId6" Type="http://schemas.openxmlformats.org/officeDocument/2006/relationships/image" Target="../media/image16.png"/><Relationship Id="rId5" Type="http://schemas.microsoft.com/office/2007/relationships/hdphoto" Target="../media/hdphoto4.wdp"/><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8.xml"/><Relationship Id="rId6" Type="http://schemas.openxmlformats.org/officeDocument/2006/relationships/image" Target="../media/image17.png"/><Relationship Id="rId5" Type="http://schemas.microsoft.com/office/2007/relationships/hdphoto" Target="../media/hdphoto4.wdp"/><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2" name="矩形 61">
            <a:extLst>
              <a:ext uri="{FF2B5EF4-FFF2-40B4-BE49-F238E27FC236}">
                <a16:creationId xmlns:a16="http://schemas.microsoft.com/office/drawing/2014/main" xmlns="" id="{88A17EC5-388C-40DF-80FA-6E471C595919}"/>
              </a:ext>
            </a:extLst>
          </p:cNvPr>
          <p:cNvSpPr/>
          <p:nvPr/>
        </p:nvSpPr>
        <p:spPr>
          <a:xfrm>
            <a:off x="671358"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71" name="图片 70">
            <a:extLst>
              <a:ext uri="{FF2B5EF4-FFF2-40B4-BE49-F238E27FC236}">
                <a16:creationId xmlns:a16="http://schemas.microsoft.com/office/drawing/2014/main" xmlns="" id="{95B53AC9-28A1-4376-88D0-72EA2765CE44}"/>
              </a:ext>
            </a:extLst>
          </p:cNvPr>
          <p:cNvPicPr>
            <a:picLocks noChangeAspect="1"/>
          </p:cNvPicPr>
          <p:nvPr/>
        </p:nvPicPr>
        <p:blipFill>
          <a:blip r:embed="rId4"/>
          <a:stretch>
            <a:fillRect/>
          </a:stretch>
        </p:blipFill>
        <p:spPr>
          <a:xfrm>
            <a:off x="-173555" y="364391"/>
            <a:ext cx="5877053" cy="5749026"/>
          </a:xfrm>
          <a:prstGeom prst="rect">
            <a:avLst/>
          </a:prstGeom>
          <a:effectLst>
            <a:outerShdw blurRad="25400" dist="25400" algn="l" rotWithShape="0">
              <a:prstClr val="black">
                <a:alpha val="40000"/>
              </a:prstClr>
            </a:outerShdw>
          </a:effectLst>
        </p:spPr>
      </p:pic>
      <p:pic>
        <p:nvPicPr>
          <p:cNvPr id="81" name="图片 80">
            <a:extLst>
              <a:ext uri="{FF2B5EF4-FFF2-40B4-BE49-F238E27FC236}">
                <a16:creationId xmlns:a16="http://schemas.microsoft.com/office/drawing/2014/main" xmlns="" id="{A31C90BB-AC5B-4D8C-9A89-2EAD0F1ADB0E}"/>
              </a:ext>
            </a:extLst>
          </p:cNvPr>
          <p:cNvPicPr>
            <a:picLocks noChangeAspect="1"/>
          </p:cNvPicPr>
          <p:nvPr/>
        </p:nvPicPr>
        <p:blipFill>
          <a:blip r:embed="rId5"/>
          <a:stretch>
            <a:fillRect/>
          </a:stretch>
        </p:blipFill>
        <p:spPr>
          <a:xfrm>
            <a:off x="10152993" y="4865099"/>
            <a:ext cx="902189" cy="794588"/>
          </a:xfrm>
          <a:prstGeom prst="rect">
            <a:avLst/>
          </a:prstGeom>
          <a:effectLst>
            <a:outerShdw blurRad="12700" dist="12700" dir="2700000" algn="tl" rotWithShape="0">
              <a:prstClr val="black">
                <a:alpha val="40000"/>
              </a:prstClr>
            </a:outerShdw>
          </a:effectLst>
        </p:spPr>
      </p:pic>
      <p:pic>
        <p:nvPicPr>
          <p:cNvPr id="16" name="Picture 15"/>
          <p:cNvPicPr>
            <a:picLocks noChangeAspect="1"/>
          </p:cNvPicPr>
          <p:nvPr/>
        </p:nvPicPr>
        <p:blipFill>
          <a:blip r:embed="rId6"/>
          <a:stretch>
            <a:fillRect/>
          </a:stretch>
        </p:blipFill>
        <p:spPr>
          <a:xfrm>
            <a:off x="3952018" y="180111"/>
            <a:ext cx="8468078" cy="6962235"/>
          </a:xfrm>
          <a:prstGeom prst="rect">
            <a:avLst/>
          </a:prstGeom>
        </p:spPr>
      </p:pic>
    </p:spTree>
    <p:extLst>
      <p:ext uri="{BB962C8B-B14F-4D97-AF65-F5344CB8AC3E}">
        <p14:creationId xmlns:p14="http://schemas.microsoft.com/office/powerpoint/2010/main" val="3697611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EBAE3765-E14B-4FC5-B582-F7339E9318D5}"/>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Cambria" panose="02040503050406030204" pitchFamily="18" charset="0"/>
                <a:ea typeface="Cambria" panose="02040503050406030204" pitchFamily="18" charset="0"/>
              </a:rPr>
              <a:t>2. </a:t>
            </a:r>
            <a:r>
              <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Viết mở bài gián tiếp và kết bài mở rộng cho bài Bốn mùa trong ánh nước. </a:t>
            </a:r>
            <a:endParaRPr kumimoji="0" lang="en-GB"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5" name="Picture 14"/>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0" y="-355065"/>
            <a:ext cx="2770693" cy="2408948"/>
          </a:xfrm>
          <a:prstGeom prst="rect">
            <a:avLst/>
          </a:prstGeom>
        </p:spPr>
      </p:pic>
      <p:pic>
        <p:nvPicPr>
          <p:cNvPr id="3" name="Picture 2" descr="Mảnh Ghép Hình ảnh PNG | Vector Và Các Tập Tin PSD | Tải Về Miễn Phí Trên  Pngtree">
            <a:extLst>
              <a:ext uri="{FF2B5EF4-FFF2-40B4-BE49-F238E27FC236}">
                <a16:creationId xmlns:a16="http://schemas.microsoft.com/office/drawing/2014/main" xmlns="" id="{7D130DBC-1527-E023-C113-C1A38C5EE982}"/>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42900" y="1057275"/>
            <a:ext cx="5267325" cy="5267325"/>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a:extLst>
              <a:ext uri="{FF2B5EF4-FFF2-40B4-BE49-F238E27FC236}">
                <a16:creationId xmlns:a16="http://schemas.microsoft.com/office/drawing/2014/main" xmlns="" id="{6561F1DA-B2DC-1F8B-46C4-77418639AFB9}"/>
              </a:ext>
            </a:extLst>
          </p:cNvPr>
          <p:cNvSpPr/>
          <p:nvPr/>
        </p:nvSpPr>
        <p:spPr>
          <a:xfrm>
            <a:off x="5251498" y="2676524"/>
            <a:ext cx="6045151" cy="2038351"/>
          </a:xfrm>
          <a:prstGeom prst="roundRect">
            <a:avLst/>
          </a:prstGeom>
          <a:solidFill>
            <a:schemeClr val="bg1"/>
          </a:solidFill>
          <a:ln w="38100">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defRPr/>
            </a:pPr>
            <a:r>
              <a:rPr lang="en-GB" sz="3200" dirty="0">
                <a:solidFill>
                  <a:prstClr val="black"/>
                </a:solidFill>
                <a:latin typeface="Cambria" panose="02040503050406030204" pitchFamily="18" charset="0"/>
                <a:ea typeface="Cambria" panose="02040503050406030204" pitchFamily="18" charset="0"/>
              </a:rPr>
              <a:t>1/2 </a:t>
            </a:r>
            <a:r>
              <a:rPr lang="en-GB" sz="3200" dirty="0" err="1">
                <a:solidFill>
                  <a:prstClr val="black"/>
                </a:solidFill>
                <a:latin typeface="Cambria" panose="02040503050406030204" pitchFamily="18" charset="0"/>
                <a:ea typeface="Cambria" panose="02040503050406030204" pitchFamily="18" charset="0"/>
              </a:rPr>
              <a:t>lớp</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viết</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mở</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bài</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gián</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tiếp</a:t>
            </a:r>
            <a:endParaRPr lang="en-GB" sz="3200" dirty="0">
              <a:solidFill>
                <a:prstClr val="black"/>
              </a:solidFill>
              <a:latin typeface="Cambria" panose="02040503050406030204" pitchFamily="18" charset="0"/>
              <a:ea typeface="Cambria" panose="02040503050406030204" pitchFamily="18" charset="0"/>
            </a:endParaRPr>
          </a:p>
          <a:p>
            <a:pPr marL="457200" lvl="0" indent="-457200" algn="just">
              <a:buFont typeface="Arial" panose="020B0604020202020204" pitchFamily="34" charset="0"/>
              <a:buChar char="•"/>
              <a:defRPr/>
            </a:pPr>
            <a:r>
              <a:rPr lang="en-GB" sz="3200" dirty="0">
                <a:solidFill>
                  <a:prstClr val="black"/>
                </a:solidFill>
                <a:latin typeface="Cambria" panose="02040503050406030204" pitchFamily="18" charset="0"/>
                <a:ea typeface="Cambria" panose="02040503050406030204" pitchFamily="18" charset="0"/>
              </a:rPr>
              <a:t>1/2 </a:t>
            </a:r>
            <a:r>
              <a:rPr lang="en-GB" sz="3200" dirty="0" err="1">
                <a:solidFill>
                  <a:prstClr val="black"/>
                </a:solidFill>
                <a:latin typeface="Cambria" panose="02040503050406030204" pitchFamily="18" charset="0"/>
                <a:ea typeface="Cambria" panose="02040503050406030204" pitchFamily="18" charset="0"/>
              </a:rPr>
              <a:t>lớp</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viết</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kết</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bài</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mở</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rộng</a:t>
            </a:r>
            <a:r>
              <a:rPr lang="en-GB" sz="3200" dirty="0">
                <a:solidFill>
                  <a:prstClr val="black"/>
                </a:solidFill>
                <a:latin typeface="Cambria" panose="02040503050406030204" pitchFamily="18" charset="0"/>
                <a:ea typeface="Cambria" panose="02040503050406030204" pitchFamily="18" charset="0"/>
              </a:rPr>
              <a:t>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2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nhóm</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tập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hợp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lại</a:t>
            </a:r>
            <a:r>
              <a:rPr lang="en-GB" sz="3200" dirty="0">
                <a:solidFill>
                  <a:prstClr val="black"/>
                </a:solidFill>
                <a:latin typeface="Cambria" panose="02040503050406030204" pitchFamily="18" charset="0"/>
                <a:ea typeface="Cambria" panose="02040503050406030204" pitchFamily="18" charset="0"/>
              </a:rPr>
              <a:t>.</a:t>
            </a:r>
            <a:endPar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908859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EBAE3765-E14B-4FC5-B582-F7339E9318D5}"/>
              </a:ext>
            </a:extLst>
          </p:cNvPr>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Picture 13"/>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flipH="1">
            <a:off x="226486" y="3452882"/>
            <a:ext cx="2866966" cy="3405118"/>
          </a:xfrm>
          <a:prstGeom prst="rect">
            <a:avLst/>
          </a:prstGeom>
        </p:spPr>
      </p:pic>
      <p:sp>
        <p:nvSpPr>
          <p:cNvPr id="7" name="TextBox 6">
            <a:extLst>
              <a:ext uri="{FF2B5EF4-FFF2-40B4-BE49-F238E27FC236}">
                <a16:creationId xmlns:a16="http://schemas.microsoft.com/office/drawing/2014/main" xmlns="" id="{2166084E-D516-1CEF-63C9-C8BEC4C8140A}"/>
              </a:ext>
            </a:extLst>
          </p:cNvPr>
          <p:cNvSpPr txBox="1"/>
          <p:nvPr/>
        </p:nvSpPr>
        <p:spPr>
          <a:xfrm>
            <a:off x="2915706" y="867272"/>
            <a:ext cx="8876244" cy="4524315"/>
          </a:xfrm>
          <a:prstGeom prst="rect">
            <a:avLst/>
          </a:prstGeom>
          <a:solidFill>
            <a:schemeClr val="accent4"/>
          </a:solidFill>
        </p:spPr>
        <p:txBody>
          <a:bodyPr wrap="square" rtlCol="0">
            <a:spAutoFit/>
          </a:bodyPr>
          <a:lstStyle/>
          <a:p>
            <a:pPr lvl="0" algn="just">
              <a:defRPr/>
            </a:pPr>
            <a:r>
              <a:rPr lang="vi-VN" sz="3200" b="1" dirty="0">
                <a:solidFill>
                  <a:prstClr val="black"/>
                </a:solidFill>
                <a:latin typeface="Cambria" panose="02040503050406030204" pitchFamily="18" charset="0"/>
                <a:ea typeface="Cambria" panose="02040503050406030204" pitchFamily="18" charset="0"/>
              </a:rPr>
              <a:t>Mở bài gián tiếp: </a:t>
            </a:r>
            <a:r>
              <a:rPr lang="vi-VN" sz="3200" dirty="0">
                <a:solidFill>
                  <a:prstClr val="black"/>
                </a:solidFill>
                <a:latin typeface="Cambria" panose="02040503050406030204" pitchFamily="18" charset="0"/>
                <a:ea typeface="Cambria" panose="02040503050406030204" pitchFamily="18" charset="0"/>
              </a:rPr>
              <a:t>Truyền thuyết kể lại rằng, Hồ Hoàn Kiếm là nơi trao trả gươm thần của nhà vua Lê Thái Tổ cho rùa thần, sau khi mượn gươm của cụ rùa để đánh đuổi quân Minh xâm lược. Đến nay, Hồ Hoàn Kiếm vẫn còn đó như chứng nhân lịch sử vĩ đại, một di tích được nhiều người biết đến. Sự tích cụ rùa và nhà vua như gieo mình vào nước hồ, cảnh vật, làm cho nơi đây từ ngọn cỏ, hàng cây, nước hồ đều trong xanh, gợn sóng.</a:t>
            </a:r>
            <a:endParaRPr kumimoji="0" lang="en-GB"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463254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EBAE3765-E14B-4FC5-B582-F7339E9318D5}"/>
              </a:ext>
            </a:extLst>
          </p:cNvPr>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Picture 13"/>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flipH="1">
            <a:off x="226486" y="3452882"/>
            <a:ext cx="2866966" cy="3405118"/>
          </a:xfrm>
          <a:prstGeom prst="rect">
            <a:avLst/>
          </a:prstGeom>
        </p:spPr>
      </p:pic>
      <p:sp>
        <p:nvSpPr>
          <p:cNvPr id="7" name="TextBox 6">
            <a:extLst>
              <a:ext uri="{FF2B5EF4-FFF2-40B4-BE49-F238E27FC236}">
                <a16:creationId xmlns:a16="http://schemas.microsoft.com/office/drawing/2014/main" xmlns="" id="{2166084E-D516-1CEF-63C9-C8BEC4C8140A}"/>
              </a:ext>
            </a:extLst>
          </p:cNvPr>
          <p:cNvSpPr txBox="1"/>
          <p:nvPr/>
        </p:nvSpPr>
        <p:spPr>
          <a:xfrm>
            <a:off x="2915706" y="867272"/>
            <a:ext cx="8876244" cy="4031873"/>
          </a:xfrm>
          <a:prstGeom prst="rect">
            <a:avLst/>
          </a:prstGeom>
          <a:solidFill>
            <a:schemeClr val="accent4"/>
          </a:solidFill>
        </p:spPr>
        <p:txBody>
          <a:bodyPr wrap="square" rtlCol="0">
            <a:spAutoFit/>
          </a:bodyPr>
          <a:lstStyle/>
          <a:p>
            <a:pPr lvl="0" algn="just">
              <a:defRPr/>
            </a:pPr>
            <a:r>
              <a:rPr lang="vi-VN" sz="3200" b="1" dirty="0">
                <a:solidFill>
                  <a:prstClr val="black"/>
                </a:solidFill>
                <a:latin typeface="Cambria" panose="02040503050406030204" pitchFamily="18" charset="0"/>
                <a:ea typeface="Cambria" panose="02040503050406030204" pitchFamily="18" charset="0"/>
              </a:rPr>
              <a:t>Kết bài mở rộng: </a:t>
            </a:r>
            <a:r>
              <a:rPr lang="vi-VN" sz="3200" dirty="0">
                <a:solidFill>
                  <a:prstClr val="black"/>
                </a:solidFill>
                <a:latin typeface="Cambria" panose="02040503050406030204" pitchFamily="18" charset="0"/>
                <a:ea typeface="Cambria" panose="02040503050406030204" pitchFamily="18" charset="0"/>
              </a:rPr>
              <a:t>Từng ánh nước của hồ Hoàn Kiếm có biết bao người đã ngắm, từng bóng cây nơi này có biết bao người đã ngồi hóng mát, nghỉ ngơi và thầm nghĩ về cuộc sống của mình ở một góc nhỏ nào trên trái đất này. Câu chuyện sự tích hồ Hoàn Kiếm sẽ mãi còn đó, nghĩ về chuyện xưa để yêu hồ Hoàn Kiếm, nhìn hồ mà hi vọng tương lai tươi sáng đều là điều ai cũng mong muốn.</a:t>
            </a:r>
            <a:endParaRPr kumimoji="0" lang="en-GB"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05521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EBAE3765-E14B-4FC5-B582-F7339E9318D5}"/>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 Trao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đổi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về</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cách</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viết</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gián</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tiếp</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và</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rộng</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cho</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văn</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tả</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phong</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cảnh</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endParaRPr kumimoji="0" lang="en-GB"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5" name="Picture 14"/>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0" y="-355065"/>
            <a:ext cx="2770693" cy="2408948"/>
          </a:xfrm>
          <a:prstGeom prst="rect">
            <a:avLst/>
          </a:prstGeom>
        </p:spPr>
      </p:pic>
      <p:sp>
        <p:nvSpPr>
          <p:cNvPr id="4" name="TextBox 3">
            <a:extLst>
              <a:ext uri="{FF2B5EF4-FFF2-40B4-BE49-F238E27FC236}">
                <a16:creationId xmlns:a16="http://schemas.microsoft.com/office/drawing/2014/main" xmlns="" id="{6153E281-89E6-8013-AF96-681511F971E2}"/>
              </a:ext>
            </a:extLst>
          </p:cNvPr>
          <p:cNvSpPr txBox="1"/>
          <p:nvPr/>
        </p:nvSpPr>
        <p:spPr>
          <a:xfrm>
            <a:off x="1514475" y="1571625"/>
            <a:ext cx="9867900" cy="1384995"/>
          </a:xfrm>
          <a:prstGeom prst="rect">
            <a:avLst/>
          </a:prstGeom>
          <a:noFill/>
        </p:spPr>
        <p:txBody>
          <a:bodyPr wrap="square" rtlCol="0">
            <a:spAutoFit/>
          </a:bodyPr>
          <a:lstStyle/>
          <a:p>
            <a:r>
              <a:rPr lang="vi-VN" sz="2800" b="1" dirty="0">
                <a:solidFill>
                  <a:srgbClr val="FF0000"/>
                </a:solidFill>
                <a:latin typeface="Cambria" panose="02040503050406030204" pitchFamily="18" charset="0"/>
                <a:ea typeface="Cambria" panose="02040503050406030204" pitchFamily="18" charset="0"/>
              </a:rPr>
              <a:t>G:</a:t>
            </a:r>
          </a:p>
          <a:p>
            <a:r>
              <a:rPr lang="vi-VN" sz="2800" dirty="0">
                <a:latin typeface="Cambria" panose="02040503050406030204" pitchFamily="18" charset="0"/>
                <a:ea typeface="Cambria" panose="02040503050406030204" pitchFamily="18" charset="0"/>
              </a:rPr>
              <a:t>– Khi viết mở bài gián tiếp, có thể bắt đầu như thế nào để dẫn vào phần giới thiệu phong cảnh?</a:t>
            </a:r>
            <a:endParaRPr lang="en-US" sz="2800"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xmlns="" id="{0CFC3579-7DFF-346A-11CC-F749F072EB52}"/>
              </a:ext>
            </a:extLst>
          </p:cNvPr>
          <p:cNvSpPr txBox="1"/>
          <p:nvPr/>
        </p:nvSpPr>
        <p:spPr>
          <a:xfrm>
            <a:off x="782107" y="3343772"/>
            <a:ext cx="5247218" cy="1200329"/>
          </a:xfrm>
          <a:prstGeom prst="rect">
            <a:avLst/>
          </a:prstGeom>
          <a:solidFill>
            <a:schemeClr val="accent6">
              <a:lumMod val="20000"/>
              <a:lumOff val="80000"/>
            </a:schemeClr>
          </a:solid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rPr>
              <a:t>Nhớ về một số nơi có phong cảnh đẹp em từng đến thăm hoặc được xem trên ti vi, trong tranh ảnh,… </a:t>
            </a:r>
            <a:endParaRPr kumimoji="0" lang="en-GB" sz="2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xmlns="" id="{B74010D4-7806-E66A-A532-00F7CFFFAD99}"/>
              </a:ext>
            </a:extLst>
          </p:cNvPr>
          <p:cNvSpPr txBox="1"/>
          <p:nvPr/>
        </p:nvSpPr>
        <p:spPr>
          <a:xfrm>
            <a:off x="6325657" y="3343772"/>
            <a:ext cx="5247218" cy="1200329"/>
          </a:xfrm>
          <a:prstGeom prst="rect">
            <a:avLst/>
          </a:prstGeom>
          <a:solidFill>
            <a:schemeClr val="accent6">
              <a:lumMod val="20000"/>
              <a:lumOff val="80000"/>
            </a:schemeClr>
          </a:solid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rPr>
              <a:t>Nghe một bài hát hoặc đọc một bài thơ, bài văn,… có nhắc đến vẻ đẹp của cảnh vật thiên nhiên,… </a:t>
            </a:r>
            <a:endParaRPr kumimoji="0" lang="en-GB" sz="2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839551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EBAE3765-E14B-4FC5-B582-F7339E9318D5}"/>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 Trao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đổi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về</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cách</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viết</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gián</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tiếp</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và</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rộng</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cho</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văn</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tả</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phong</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cảnh</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endParaRPr kumimoji="0" lang="en-GB"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5" name="Picture 14"/>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0" y="-355065"/>
            <a:ext cx="2770693" cy="2408948"/>
          </a:xfrm>
          <a:prstGeom prst="rect">
            <a:avLst/>
          </a:prstGeom>
        </p:spPr>
      </p:pic>
      <p:sp>
        <p:nvSpPr>
          <p:cNvPr id="4" name="TextBox 3">
            <a:extLst>
              <a:ext uri="{FF2B5EF4-FFF2-40B4-BE49-F238E27FC236}">
                <a16:creationId xmlns:a16="http://schemas.microsoft.com/office/drawing/2014/main" xmlns="" id="{6153E281-89E6-8013-AF96-681511F971E2}"/>
              </a:ext>
            </a:extLst>
          </p:cNvPr>
          <p:cNvSpPr txBox="1"/>
          <p:nvPr/>
        </p:nvSpPr>
        <p:spPr>
          <a:xfrm>
            <a:off x="1514475" y="1571625"/>
            <a:ext cx="98679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G:</a:t>
            </a:r>
          </a:p>
          <a:p>
            <a:pPr lvl="0"/>
            <a:r>
              <a:rPr lang="vi-VN" sz="2800" dirty="0">
                <a:solidFill>
                  <a:prstClr val="black"/>
                </a:solidFill>
                <a:latin typeface="Cambria" panose="02040503050406030204" pitchFamily="18" charset="0"/>
                <a:ea typeface="Cambria" panose="02040503050406030204" pitchFamily="18" charset="0"/>
              </a:rPr>
              <a:t>– Khi viết kết bài mở rộng, nên mở rộng theo hướng nào? </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TextBox 4">
            <a:extLst>
              <a:ext uri="{FF2B5EF4-FFF2-40B4-BE49-F238E27FC236}">
                <a16:creationId xmlns:a16="http://schemas.microsoft.com/office/drawing/2014/main" xmlns="" id="{0CFC3579-7DFF-346A-11CC-F749F072EB52}"/>
              </a:ext>
            </a:extLst>
          </p:cNvPr>
          <p:cNvSpPr txBox="1"/>
          <p:nvPr/>
        </p:nvSpPr>
        <p:spPr>
          <a:xfrm>
            <a:off x="782107" y="3343772"/>
            <a:ext cx="5247218" cy="1200329"/>
          </a:xfrm>
          <a:prstGeom prst="rect">
            <a:avLst/>
          </a:prstGeom>
          <a:solidFill>
            <a:schemeClr val="accent4">
              <a:lumMod val="20000"/>
              <a:lumOff val="80000"/>
            </a:schemeClr>
          </a:solid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rPr>
              <a:t>Nghĩ về những người thầm lặng góp sức, chung tay giữ gìn, bảo vệ vẻ đẹp của cảnh vật thiên nhiên,… </a:t>
            </a:r>
            <a:endParaRPr kumimoji="0" lang="en-GB"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xmlns="" id="{B74010D4-7806-E66A-A532-00F7CFFFAD99}"/>
              </a:ext>
            </a:extLst>
          </p:cNvPr>
          <p:cNvSpPr txBox="1"/>
          <p:nvPr/>
        </p:nvSpPr>
        <p:spPr>
          <a:xfrm>
            <a:off x="6325657" y="3343772"/>
            <a:ext cx="5247218" cy="1200329"/>
          </a:xfrm>
          <a:prstGeom prst="rect">
            <a:avLst/>
          </a:prstGeom>
          <a:solidFill>
            <a:schemeClr val="accent4">
              <a:lumMod val="20000"/>
              <a:lumOff val="80000"/>
            </a:schemeClr>
          </a:solid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rPr>
              <a:t>Tưởng tượng về những thay đổi của cảnh vật thiên nhiên theo thời gian,… </a:t>
            </a:r>
            <a:endParaRPr kumimoji="0" lang="en-GB"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0558898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EBAE3765-E14B-4FC5-B582-F7339E9318D5}"/>
              </a:ext>
            </a:extLst>
          </p:cNvPr>
          <p:cNvSpPr/>
          <p:nvPr/>
        </p:nvSpPr>
        <p:spPr>
          <a:xfrm>
            <a:off x="570412" y="276225"/>
            <a:ext cx="11051177" cy="6515100"/>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6" name="Picture 5">
            <a:extLst>
              <a:ext uri="{FF2B5EF4-FFF2-40B4-BE49-F238E27FC236}">
                <a16:creationId xmlns:a16="http://schemas.microsoft.com/office/drawing/2014/main" xmlns="" id="{0F52C641-540E-6F46-A58E-81B32294F402}"/>
              </a:ext>
            </a:extLst>
          </p:cNvPr>
          <p:cNvPicPr>
            <a:picLocks noChangeAspect="1"/>
          </p:cNvPicPr>
          <p:nvPr/>
        </p:nvPicPr>
        <p:blipFill>
          <a:blip r:embed="rId5"/>
          <a:stretch>
            <a:fillRect/>
          </a:stretch>
        </p:blipFill>
        <p:spPr>
          <a:xfrm>
            <a:off x="2819399" y="342899"/>
            <a:ext cx="6362701" cy="6372707"/>
          </a:xfrm>
          <a:prstGeom prst="rect">
            <a:avLst/>
          </a:prstGeom>
        </p:spPr>
      </p:pic>
    </p:spTree>
    <p:extLst>
      <p:ext uri="{BB962C8B-B14F-4D97-AF65-F5344CB8AC3E}">
        <p14:creationId xmlns:p14="http://schemas.microsoft.com/office/powerpoint/2010/main" val="11038230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矩形 61">
            <a:extLst>
              <a:ext uri="{FF2B5EF4-FFF2-40B4-BE49-F238E27FC236}">
                <a16:creationId xmlns:a16="http://schemas.microsoft.com/office/drawing/2014/main" xmlns="" id="{88A17EC5-388C-40DF-80FA-6E471C595919}"/>
              </a:ext>
            </a:extLst>
          </p:cNvPr>
          <p:cNvSpPr/>
          <p:nvPr/>
        </p:nvSpPr>
        <p:spPr>
          <a:xfrm>
            <a:off x="671358"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71" name="图片 70">
            <a:extLst>
              <a:ext uri="{FF2B5EF4-FFF2-40B4-BE49-F238E27FC236}">
                <a16:creationId xmlns:a16="http://schemas.microsoft.com/office/drawing/2014/main" xmlns="" id="{95B53AC9-28A1-4376-88D0-72EA2765CE44}"/>
              </a:ext>
            </a:extLst>
          </p:cNvPr>
          <p:cNvPicPr>
            <a:picLocks noChangeAspect="1"/>
          </p:cNvPicPr>
          <p:nvPr/>
        </p:nvPicPr>
        <p:blipFill>
          <a:blip r:embed="rId2"/>
          <a:stretch>
            <a:fillRect/>
          </a:stretch>
        </p:blipFill>
        <p:spPr>
          <a:xfrm>
            <a:off x="-173555" y="364391"/>
            <a:ext cx="5877053" cy="5749026"/>
          </a:xfrm>
          <a:prstGeom prst="rect">
            <a:avLst/>
          </a:prstGeom>
          <a:effectLst>
            <a:outerShdw blurRad="25400" dist="25400" algn="l" rotWithShape="0">
              <a:prstClr val="black">
                <a:alpha val="40000"/>
              </a:prstClr>
            </a:outerShdw>
          </a:effectLst>
        </p:spPr>
      </p:pic>
      <p:pic>
        <p:nvPicPr>
          <p:cNvPr id="81" name="图片 80">
            <a:extLst>
              <a:ext uri="{FF2B5EF4-FFF2-40B4-BE49-F238E27FC236}">
                <a16:creationId xmlns:a16="http://schemas.microsoft.com/office/drawing/2014/main" xmlns="" id="{A31C90BB-AC5B-4D8C-9A89-2EAD0F1ADB0E}"/>
              </a:ext>
            </a:extLst>
          </p:cNvPr>
          <p:cNvPicPr>
            <a:picLocks noChangeAspect="1"/>
          </p:cNvPicPr>
          <p:nvPr/>
        </p:nvPicPr>
        <p:blipFill>
          <a:blip r:embed="rId3"/>
          <a:stretch>
            <a:fillRect/>
          </a:stretch>
        </p:blipFill>
        <p:spPr>
          <a:xfrm>
            <a:off x="10152993" y="4865099"/>
            <a:ext cx="902189" cy="794588"/>
          </a:xfrm>
          <a:prstGeom prst="rect">
            <a:avLst/>
          </a:prstGeom>
          <a:effectLst>
            <a:outerShdw blurRad="12700" dist="12700" dir="2700000" algn="tl" rotWithShape="0">
              <a:prstClr val="black">
                <a:alpha val="40000"/>
              </a:prstClr>
            </a:outerShdw>
          </a:effectLst>
        </p:spPr>
      </p:pic>
      <p:pic>
        <p:nvPicPr>
          <p:cNvPr id="4" name="Picture 3"/>
          <p:cNvPicPr>
            <a:picLocks noChangeAspect="1"/>
          </p:cNvPicPr>
          <p:nvPr/>
        </p:nvPicPr>
        <p:blipFill>
          <a:blip r:embed="rId4"/>
          <a:stretch>
            <a:fillRect/>
          </a:stretch>
        </p:blipFill>
        <p:spPr>
          <a:xfrm>
            <a:off x="4044572" y="239151"/>
            <a:ext cx="8266892" cy="6962235"/>
          </a:xfrm>
          <a:prstGeom prst="rect">
            <a:avLst/>
          </a:prstGeom>
        </p:spPr>
      </p:pic>
    </p:spTree>
    <p:extLst>
      <p:ext uri="{BB962C8B-B14F-4D97-AF65-F5344CB8AC3E}">
        <p14:creationId xmlns:p14="http://schemas.microsoft.com/office/powerpoint/2010/main" val="184476661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EBAE3765-E14B-4FC5-B582-F7339E9318D5}"/>
              </a:ext>
            </a:extLst>
          </p:cNvPr>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9" name="图片 8">
            <a:extLst>
              <a:ext uri="{FF2B5EF4-FFF2-40B4-BE49-F238E27FC236}">
                <a16:creationId xmlns:a16="http://schemas.microsoft.com/office/drawing/2014/main" xmlns="" id="{E0DC7469-27B6-4E1B-8413-FA40C6F6F7A5}"/>
              </a:ext>
            </a:extLst>
          </p:cNvPr>
          <p:cNvPicPr>
            <a:picLocks noChangeAspect="1"/>
          </p:cNvPicPr>
          <p:nvPr/>
        </p:nvPicPr>
        <p:blipFill>
          <a:blip r:embed="rId4"/>
          <a:stretch>
            <a:fillRect/>
          </a:stretch>
        </p:blipFill>
        <p:spPr>
          <a:xfrm>
            <a:off x="6882782" y="4138537"/>
            <a:ext cx="2011854" cy="1432684"/>
          </a:xfrm>
          <a:prstGeom prst="rect">
            <a:avLst/>
          </a:prstGeom>
        </p:spPr>
      </p:pic>
      <p:pic>
        <p:nvPicPr>
          <p:cNvPr id="10" name="图片 9">
            <a:extLst>
              <a:ext uri="{FF2B5EF4-FFF2-40B4-BE49-F238E27FC236}">
                <a16:creationId xmlns:a16="http://schemas.microsoft.com/office/drawing/2014/main" xmlns="" id="{6D7A0029-9CED-4447-B646-506D119470B9}"/>
              </a:ext>
            </a:extLst>
          </p:cNvPr>
          <p:cNvPicPr>
            <a:picLocks noChangeAspect="1"/>
          </p:cNvPicPr>
          <p:nvPr/>
        </p:nvPicPr>
        <p:blipFill>
          <a:blip r:embed="rId5"/>
          <a:stretch>
            <a:fillRect/>
          </a:stretch>
        </p:blipFill>
        <p:spPr>
          <a:xfrm>
            <a:off x="9215485" y="2971858"/>
            <a:ext cx="1670449" cy="1316850"/>
          </a:xfrm>
          <a:prstGeom prst="rect">
            <a:avLst/>
          </a:prstGeom>
        </p:spPr>
      </p:pic>
      <p:sp>
        <p:nvSpPr>
          <p:cNvPr id="15" name="Rounded Rectangle 10"/>
          <p:cNvSpPr/>
          <p:nvPr/>
        </p:nvSpPr>
        <p:spPr>
          <a:xfrm>
            <a:off x="3203995" y="1689649"/>
            <a:ext cx="6699660" cy="2920452"/>
          </a:xfrm>
          <a:custGeom>
            <a:avLst/>
            <a:gdLst>
              <a:gd name="connsiteX0" fmla="*/ 0 w 8145194"/>
              <a:gd name="connsiteY0" fmla="*/ 197752 h 1186491"/>
              <a:gd name="connsiteX1" fmla="*/ 197752 w 8145194"/>
              <a:gd name="connsiteY1" fmla="*/ 0 h 1186491"/>
              <a:gd name="connsiteX2" fmla="*/ 7947442 w 8145194"/>
              <a:gd name="connsiteY2" fmla="*/ 0 h 1186491"/>
              <a:gd name="connsiteX3" fmla="*/ 8145194 w 8145194"/>
              <a:gd name="connsiteY3" fmla="*/ 197752 h 1186491"/>
              <a:gd name="connsiteX4" fmla="*/ 8145194 w 8145194"/>
              <a:gd name="connsiteY4" fmla="*/ 988739 h 1186491"/>
              <a:gd name="connsiteX5" fmla="*/ 7947442 w 8145194"/>
              <a:gd name="connsiteY5" fmla="*/ 1186491 h 1186491"/>
              <a:gd name="connsiteX6" fmla="*/ 197752 w 8145194"/>
              <a:gd name="connsiteY6" fmla="*/ 1186491 h 1186491"/>
              <a:gd name="connsiteX7" fmla="*/ 0 w 8145194"/>
              <a:gd name="connsiteY7" fmla="*/ 988739 h 1186491"/>
              <a:gd name="connsiteX8" fmla="*/ 0 w 8145194"/>
              <a:gd name="connsiteY8" fmla="*/ 197752 h 1186491"/>
              <a:gd name="connsiteX0" fmla="*/ 0 w 8145194"/>
              <a:gd name="connsiteY0" fmla="*/ 260456 h 1249195"/>
              <a:gd name="connsiteX1" fmla="*/ 197752 w 8145194"/>
              <a:gd name="connsiteY1" fmla="*/ 62704 h 1249195"/>
              <a:gd name="connsiteX2" fmla="*/ 6260123 w 8145194"/>
              <a:gd name="connsiteY2" fmla="*/ 0 h 1249195"/>
              <a:gd name="connsiteX3" fmla="*/ 7947442 w 8145194"/>
              <a:gd name="connsiteY3" fmla="*/ 62704 h 1249195"/>
              <a:gd name="connsiteX4" fmla="*/ 8145194 w 8145194"/>
              <a:gd name="connsiteY4" fmla="*/ 260456 h 1249195"/>
              <a:gd name="connsiteX5" fmla="*/ 8145194 w 8145194"/>
              <a:gd name="connsiteY5" fmla="*/ 1051443 h 1249195"/>
              <a:gd name="connsiteX6" fmla="*/ 7947442 w 8145194"/>
              <a:gd name="connsiteY6" fmla="*/ 1249195 h 1249195"/>
              <a:gd name="connsiteX7" fmla="*/ 197752 w 8145194"/>
              <a:gd name="connsiteY7" fmla="*/ 1249195 h 1249195"/>
              <a:gd name="connsiteX8" fmla="*/ 0 w 8145194"/>
              <a:gd name="connsiteY8" fmla="*/ 1051443 h 1249195"/>
              <a:gd name="connsiteX9" fmla="*/ 0 w 8145194"/>
              <a:gd name="connsiteY9" fmla="*/ 260456 h 1249195"/>
              <a:gd name="connsiteX0" fmla="*/ 0 w 8145194"/>
              <a:gd name="connsiteY0" fmla="*/ 260456 h 1249204"/>
              <a:gd name="connsiteX1" fmla="*/ 197752 w 8145194"/>
              <a:gd name="connsiteY1" fmla="*/ 62704 h 1249204"/>
              <a:gd name="connsiteX2" fmla="*/ 6260123 w 8145194"/>
              <a:gd name="connsiteY2" fmla="*/ 0 h 1249204"/>
              <a:gd name="connsiteX3" fmla="*/ 7947442 w 8145194"/>
              <a:gd name="connsiteY3" fmla="*/ 62704 h 1249204"/>
              <a:gd name="connsiteX4" fmla="*/ 8145194 w 8145194"/>
              <a:gd name="connsiteY4" fmla="*/ 260456 h 1249204"/>
              <a:gd name="connsiteX5" fmla="*/ 8145194 w 8145194"/>
              <a:gd name="connsiteY5" fmla="*/ 1051443 h 1249204"/>
              <a:gd name="connsiteX6" fmla="*/ 7947442 w 8145194"/>
              <a:gd name="connsiteY6" fmla="*/ 1249195 h 1249204"/>
              <a:gd name="connsiteX7" fmla="*/ 6049108 w 8145194"/>
              <a:gd name="connsiteY7" fmla="*/ 1181687 h 1249204"/>
              <a:gd name="connsiteX8" fmla="*/ 197752 w 8145194"/>
              <a:gd name="connsiteY8" fmla="*/ 1249195 h 1249204"/>
              <a:gd name="connsiteX9" fmla="*/ 0 w 8145194"/>
              <a:gd name="connsiteY9" fmla="*/ 1051443 h 1249204"/>
              <a:gd name="connsiteX10" fmla="*/ 0 w 8145194"/>
              <a:gd name="connsiteY10" fmla="*/ 260456 h 1249204"/>
              <a:gd name="connsiteX0" fmla="*/ 0 w 8145194"/>
              <a:gd name="connsiteY0" fmla="*/ 260456 h 1280159"/>
              <a:gd name="connsiteX1" fmla="*/ 197752 w 8145194"/>
              <a:gd name="connsiteY1" fmla="*/ 62704 h 1280159"/>
              <a:gd name="connsiteX2" fmla="*/ 6260123 w 8145194"/>
              <a:gd name="connsiteY2" fmla="*/ 0 h 1280159"/>
              <a:gd name="connsiteX3" fmla="*/ 7947442 w 8145194"/>
              <a:gd name="connsiteY3" fmla="*/ 62704 h 1280159"/>
              <a:gd name="connsiteX4" fmla="*/ 8145194 w 8145194"/>
              <a:gd name="connsiteY4" fmla="*/ 260456 h 1280159"/>
              <a:gd name="connsiteX5" fmla="*/ 8145194 w 8145194"/>
              <a:gd name="connsiteY5" fmla="*/ 1051443 h 1280159"/>
              <a:gd name="connsiteX6" fmla="*/ 7947442 w 8145194"/>
              <a:gd name="connsiteY6" fmla="*/ 1249195 h 1280159"/>
              <a:gd name="connsiteX7" fmla="*/ 6049108 w 8145194"/>
              <a:gd name="connsiteY7" fmla="*/ 1181687 h 1280159"/>
              <a:gd name="connsiteX8" fmla="*/ 3235569 w 8145194"/>
              <a:gd name="connsiteY8" fmla="*/ 1280159 h 1280159"/>
              <a:gd name="connsiteX9" fmla="*/ 197752 w 8145194"/>
              <a:gd name="connsiteY9" fmla="*/ 1249195 h 1280159"/>
              <a:gd name="connsiteX10" fmla="*/ 0 w 8145194"/>
              <a:gd name="connsiteY10" fmla="*/ 1051443 h 1280159"/>
              <a:gd name="connsiteX11" fmla="*/ 0 w 8145194"/>
              <a:gd name="connsiteY11" fmla="*/ 260456 h 1280159"/>
              <a:gd name="connsiteX0" fmla="*/ 0 w 8145194"/>
              <a:gd name="connsiteY0" fmla="*/ 260456 h 1280159"/>
              <a:gd name="connsiteX1" fmla="*/ 197752 w 8145194"/>
              <a:gd name="connsiteY1" fmla="*/ 62704 h 1280159"/>
              <a:gd name="connsiteX2" fmla="*/ 2630659 w 8145194"/>
              <a:gd name="connsiteY2" fmla="*/ 112541 h 1280159"/>
              <a:gd name="connsiteX3" fmla="*/ 6260123 w 8145194"/>
              <a:gd name="connsiteY3" fmla="*/ 0 h 1280159"/>
              <a:gd name="connsiteX4" fmla="*/ 7947442 w 8145194"/>
              <a:gd name="connsiteY4" fmla="*/ 62704 h 1280159"/>
              <a:gd name="connsiteX5" fmla="*/ 8145194 w 8145194"/>
              <a:gd name="connsiteY5" fmla="*/ 260456 h 1280159"/>
              <a:gd name="connsiteX6" fmla="*/ 8145194 w 8145194"/>
              <a:gd name="connsiteY6" fmla="*/ 1051443 h 1280159"/>
              <a:gd name="connsiteX7" fmla="*/ 7947442 w 8145194"/>
              <a:gd name="connsiteY7" fmla="*/ 1249195 h 1280159"/>
              <a:gd name="connsiteX8" fmla="*/ 6049108 w 8145194"/>
              <a:gd name="connsiteY8" fmla="*/ 1181687 h 1280159"/>
              <a:gd name="connsiteX9" fmla="*/ 3235569 w 8145194"/>
              <a:gd name="connsiteY9" fmla="*/ 1280159 h 1280159"/>
              <a:gd name="connsiteX10" fmla="*/ 197752 w 8145194"/>
              <a:gd name="connsiteY10" fmla="*/ 1249195 h 1280159"/>
              <a:gd name="connsiteX11" fmla="*/ 0 w 8145194"/>
              <a:gd name="connsiteY11" fmla="*/ 1051443 h 1280159"/>
              <a:gd name="connsiteX12" fmla="*/ 0 w 8145194"/>
              <a:gd name="connsiteY12" fmla="*/ 260456 h 1280159"/>
              <a:gd name="connsiteX0" fmla="*/ 0 w 8285978"/>
              <a:gd name="connsiteY0" fmla="*/ 260456 h 1280159"/>
              <a:gd name="connsiteX1" fmla="*/ 197752 w 8285978"/>
              <a:gd name="connsiteY1" fmla="*/ 62704 h 1280159"/>
              <a:gd name="connsiteX2" fmla="*/ 2630659 w 8285978"/>
              <a:gd name="connsiteY2" fmla="*/ 112541 h 1280159"/>
              <a:gd name="connsiteX3" fmla="*/ 6260123 w 8285978"/>
              <a:gd name="connsiteY3" fmla="*/ 0 h 1280159"/>
              <a:gd name="connsiteX4" fmla="*/ 7947442 w 8285978"/>
              <a:gd name="connsiteY4" fmla="*/ 62704 h 1280159"/>
              <a:gd name="connsiteX5" fmla="*/ 8145194 w 8285978"/>
              <a:gd name="connsiteY5" fmla="*/ 260456 h 1280159"/>
              <a:gd name="connsiteX6" fmla="*/ 8285871 w 8285978"/>
              <a:gd name="connsiteY6" fmla="*/ 618978 h 1280159"/>
              <a:gd name="connsiteX7" fmla="*/ 8145194 w 8285978"/>
              <a:gd name="connsiteY7" fmla="*/ 1051443 h 1280159"/>
              <a:gd name="connsiteX8" fmla="*/ 7947442 w 8285978"/>
              <a:gd name="connsiteY8" fmla="*/ 1249195 h 1280159"/>
              <a:gd name="connsiteX9" fmla="*/ 6049108 w 8285978"/>
              <a:gd name="connsiteY9" fmla="*/ 1181687 h 1280159"/>
              <a:gd name="connsiteX10" fmla="*/ 3235569 w 8285978"/>
              <a:gd name="connsiteY10" fmla="*/ 1280159 h 1280159"/>
              <a:gd name="connsiteX11" fmla="*/ 197752 w 8285978"/>
              <a:gd name="connsiteY11" fmla="*/ 1249195 h 1280159"/>
              <a:gd name="connsiteX12" fmla="*/ 0 w 8285978"/>
              <a:gd name="connsiteY12" fmla="*/ 1051443 h 1280159"/>
              <a:gd name="connsiteX13" fmla="*/ 0 w 8285978"/>
              <a:gd name="connsiteY13" fmla="*/ 260456 h 128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85978" h="1280159">
                <a:moveTo>
                  <a:pt x="0" y="260456"/>
                </a:moveTo>
                <a:cubicBezTo>
                  <a:pt x="0" y="151241"/>
                  <a:pt x="88537" y="62704"/>
                  <a:pt x="197752" y="62704"/>
                </a:cubicBezTo>
                <a:cubicBezTo>
                  <a:pt x="1004032" y="51181"/>
                  <a:pt x="1824379" y="124064"/>
                  <a:pt x="2630659" y="112541"/>
                </a:cubicBezTo>
                <a:lnTo>
                  <a:pt x="6260123" y="0"/>
                </a:lnTo>
                <a:cubicBezTo>
                  <a:pt x="6836630" y="2144"/>
                  <a:pt x="7370935" y="60560"/>
                  <a:pt x="7947442" y="62704"/>
                </a:cubicBezTo>
                <a:cubicBezTo>
                  <a:pt x="8056657" y="62704"/>
                  <a:pt x="8145194" y="151241"/>
                  <a:pt x="8145194" y="260456"/>
                </a:cubicBezTo>
                <a:cubicBezTo>
                  <a:pt x="8140505" y="375274"/>
                  <a:pt x="8290560" y="504160"/>
                  <a:pt x="8285871" y="618978"/>
                </a:cubicBezTo>
                <a:lnTo>
                  <a:pt x="8145194" y="1051443"/>
                </a:lnTo>
                <a:cubicBezTo>
                  <a:pt x="8145194" y="1160658"/>
                  <a:pt x="8056657" y="1249195"/>
                  <a:pt x="7947442" y="1249195"/>
                </a:cubicBezTo>
                <a:cubicBezTo>
                  <a:pt x="7286529" y="1250138"/>
                  <a:pt x="6710021" y="1180744"/>
                  <a:pt x="6049108" y="1181687"/>
                </a:cubicBezTo>
                <a:cubicBezTo>
                  <a:pt x="5115951" y="1195754"/>
                  <a:pt x="4168726" y="1266092"/>
                  <a:pt x="3235569" y="1280159"/>
                </a:cubicBezTo>
                <a:lnTo>
                  <a:pt x="197752" y="1249195"/>
                </a:lnTo>
                <a:cubicBezTo>
                  <a:pt x="88537" y="1249195"/>
                  <a:pt x="0" y="1160658"/>
                  <a:pt x="0" y="1051443"/>
                </a:cubicBezTo>
                <a:lnTo>
                  <a:pt x="0" y="260456"/>
                </a:lnTo>
                <a:close/>
              </a:path>
            </a:pathLst>
          </a:cu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Rectangle 15"/>
          <p:cNvSpPr/>
          <p:nvPr/>
        </p:nvSpPr>
        <p:spPr>
          <a:xfrm>
            <a:off x="3309395" y="2021929"/>
            <a:ext cx="6255955" cy="2123658"/>
          </a:xfrm>
          <a:prstGeom prst="rect">
            <a:avLst/>
          </a:prstGeom>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GB" sz="4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Nêu</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cách</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mở</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bài</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gián</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tiếp</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và</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kết</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bài</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mở</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rộng</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mà</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mình</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muốn</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vận</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dụng</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a:t>
            </a:r>
            <a:endParaRPr kumimoji="0" lang="en-GB"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14" name="Picture 13"/>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flipH="1">
            <a:off x="331261" y="2971858"/>
            <a:ext cx="2866966" cy="3405118"/>
          </a:xfrm>
          <a:prstGeom prst="rect">
            <a:avLst/>
          </a:prstGeom>
        </p:spPr>
      </p:pic>
    </p:spTree>
    <p:extLst>
      <p:ext uri="{BB962C8B-B14F-4D97-AF65-F5344CB8AC3E}">
        <p14:creationId xmlns:p14="http://schemas.microsoft.com/office/powerpoint/2010/main" val="830020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7AD9F374-6478-48A3-80D8-B5253CF753E1}"/>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20" name="Picture 19"/>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a:off x="8664813" y="2868229"/>
            <a:ext cx="3024555" cy="3405118"/>
          </a:xfrm>
          <a:prstGeom prst="rect">
            <a:avLst/>
          </a:prstGeom>
        </p:spPr>
      </p:pic>
      <p:pic>
        <p:nvPicPr>
          <p:cNvPr id="4" name="Picture 3">
            <a:extLst>
              <a:ext uri="{FF2B5EF4-FFF2-40B4-BE49-F238E27FC236}">
                <a16:creationId xmlns:a16="http://schemas.microsoft.com/office/drawing/2014/main" xmlns="" id="{60CB0A2C-7117-8BCE-B713-B50E4F52B58B}"/>
              </a:ext>
            </a:extLst>
          </p:cNvPr>
          <p:cNvPicPr>
            <a:picLocks noChangeAspect="1"/>
          </p:cNvPicPr>
          <p:nvPr/>
        </p:nvPicPr>
        <p:blipFill>
          <a:blip r:embed="rId6"/>
          <a:stretch>
            <a:fillRect/>
          </a:stretch>
        </p:blipFill>
        <p:spPr>
          <a:xfrm>
            <a:off x="0" y="1140127"/>
            <a:ext cx="10626249" cy="4749196"/>
          </a:xfrm>
          <a:prstGeom prst="rect">
            <a:avLst/>
          </a:prstGeom>
        </p:spPr>
      </p:pic>
    </p:spTree>
    <p:extLst>
      <p:ext uri="{BB962C8B-B14F-4D97-AF65-F5344CB8AC3E}">
        <p14:creationId xmlns:p14="http://schemas.microsoft.com/office/powerpoint/2010/main" val="3541654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7AD9F374-6478-48A3-80D8-B5253CF753E1}"/>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9" name="Picture 18"/>
          <p:cNvPicPr>
            <a:picLocks noChangeAspect="1"/>
          </p:cNvPicPr>
          <p:nvPr/>
        </p:nvPicPr>
        <p:blipFill rotWithShape="1">
          <a:blip r:embed="rId4" cstate="hqprint">
            <a:extLst>
              <a:ext uri="{BEBA8EAE-BF5A-486C-A8C5-ECC9F3942E4B}">
                <a14:imgProps xmlns:a14="http://schemas.microsoft.com/office/drawing/2010/main">
                  <a14:imgLayer r:embed="rId5">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403589" y="-144050"/>
            <a:ext cx="2358189" cy="2213810"/>
          </a:xfrm>
          <a:prstGeom prst="rect">
            <a:avLst/>
          </a:prstGeom>
        </p:spPr>
      </p:pic>
      <p:pic>
        <p:nvPicPr>
          <p:cNvPr id="22" name="Picture 21"/>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a:off x="8383504" y="3452882"/>
            <a:ext cx="3080084" cy="3405118"/>
          </a:xfrm>
          <a:prstGeom prst="rect">
            <a:avLst/>
          </a:prstGeom>
        </p:spPr>
      </p:pic>
      <p:sp>
        <p:nvSpPr>
          <p:cNvPr id="23" name="Rounded Rectangular Callout 22"/>
          <p:cNvSpPr/>
          <p:nvPr/>
        </p:nvSpPr>
        <p:spPr>
          <a:xfrm>
            <a:off x="2219325" y="1029201"/>
            <a:ext cx="8210550" cy="1752128"/>
          </a:xfrm>
          <a:prstGeom prst="wedgeRoundRectCallout">
            <a:avLst>
              <a:gd name="adj1" fmla="val 43675"/>
              <a:gd name="adj2" fmla="val 90483"/>
              <a:gd name="adj3" fmla="val 16667"/>
            </a:avLst>
          </a:prstGeom>
          <a:solidFill>
            <a:schemeClr val="accent2">
              <a:alpha val="59000"/>
            </a:schemeClr>
          </a:solid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600" b="1" dirty="0" err="1">
                <a:solidFill>
                  <a:prstClr val="black"/>
                </a:solidFill>
                <a:latin typeface="Cambria" panose="02040503050406030204" pitchFamily="18" charset="0"/>
                <a:ea typeface="Cambria" panose="02040503050406030204" pitchFamily="18" charset="0"/>
              </a:rPr>
              <a:t>Nhắc</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lại</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cách</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viết</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mở</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bài</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và</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kết</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bài</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tả</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cây</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cối</a:t>
            </a:r>
            <a:r>
              <a:rPr lang="en-GB" sz="3600" b="1" dirty="0">
                <a:solidFill>
                  <a:prstClr val="black"/>
                </a:solidFill>
                <a:latin typeface="Cambria" panose="02040503050406030204" pitchFamily="18" charset="0"/>
                <a:ea typeface="Cambria" panose="02040503050406030204" pitchFamily="18" charset="0"/>
              </a:rPr>
              <a:t>, con </a:t>
            </a:r>
            <a:r>
              <a:rPr lang="en-GB" sz="3600" b="1" dirty="0" err="1">
                <a:solidFill>
                  <a:prstClr val="black"/>
                </a:solidFill>
                <a:latin typeface="Cambria" panose="02040503050406030204" pitchFamily="18" charset="0"/>
                <a:ea typeface="Cambria" panose="02040503050406030204" pitchFamily="18" charset="0"/>
              </a:rPr>
              <a:t>vật</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đã</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học</a:t>
            </a:r>
            <a:r>
              <a:rPr lang="en-GB" sz="3600" b="1" dirty="0">
                <a:solidFill>
                  <a:prstClr val="black"/>
                </a:solidFill>
                <a:latin typeface="Cambria" panose="02040503050406030204" pitchFamily="18" charset="0"/>
                <a:ea typeface="Cambria" panose="02040503050406030204" pitchFamily="18" charset="0"/>
              </a:rPr>
              <a:t> ở </a:t>
            </a:r>
            <a:r>
              <a:rPr lang="en-GB" sz="3600" b="1" dirty="0" err="1">
                <a:solidFill>
                  <a:prstClr val="black"/>
                </a:solidFill>
                <a:latin typeface="Cambria" panose="02040503050406030204" pitchFamily="18" charset="0"/>
                <a:ea typeface="Cambria" panose="02040503050406030204" pitchFamily="18" charset="0"/>
              </a:rPr>
              <a:t>lớp</a:t>
            </a:r>
            <a:r>
              <a:rPr lang="en-GB" sz="3600" b="1" dirty="0">
                <a:solidFill>
                  <a:prstClr val="black"/>
                </a:solidFill>
                <a:latin typeface="Cambria" panose="02040503050406030204" pitchFamily="18" charset="0"/>
                <a:ea typeface="Cambria" panose="02040503050406030204" pitchFamily="18" charset="0"/>
              </a:rPr>
              <a:t> 4.</a:t>
            </a:r>
            <a:endParaRPr kumimoji="0" lang="en-GB"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xmlns="" id="{B16D60A6-F522-8596-B755-EE644E514312}"/>
              </a:ext>
            </a:extLst>
          </p:cNvPr>
          <p:cNvSpPr txBox="1"/>
          <p:nvPr/>
        </p:nvSpPr>
        <p:spPr>
          <a:xfrm>
            <a:off x="1334558" y="3286622"/>
            <a:ext cx="6456892" cy="2554545"/>
          </a:xfrm>
          <a:prstGeom prst="rect">
            <a:avLst/>
          </a:prstGeom>
          <a:solidFill>
            <a:schemeClr val="accent4"/>
          </a:solidFill>
        </p:spPr>
        <p:txBody>
          <a:bodyPr wrap="square" rtlCol="0">
            <a:spAutoFit/>
          </a:bodyPr>
          <a:lstStyle/>
          <a:p>
            <a:pPr marL="571500" lvl="0" indent="-571500" algn="just">
              <a:buFont typeface="Arial" panose="020B0604020202020204" pitchFamily="34" charset="0"/>
              <a:buChar char="•"/>
              <a:defRPr/>
            </a:pPr>
            <a:r>
              <a:rPr lang="en-GB" sz="4000" b="1" dirty="0" err="1">
                <a:solidFill>
                  <a:prstClr val="black"/>
                </a:solidFill>
                <a:latin typeface="Cambria" panose="02040503050406030204" pitchFamily="18" charset="0"/>
                <a:ea typeface="Cambria" panose="02040503050406030204" pitchFamily="18" charset="0"/>
              </a:rPr>
              <a:t>Mở</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bài</a:t>
            </a:r>
            <a:r>
              <a:rPr lang="en-GB" sz="4000" b="1"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trực</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tiếp</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và</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gián</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tiếp</a:t>
            </a:r>
            <a:r>
              <a:rPr lang="en-GB" sz="4000" dirty="0">
                <a:solidFill>
                  <a:prstClr val="black"/>
                </a:solidFill>
                <a:latin typeface="Cambria" panose="02040503050406030204" pitchFamily="18" charset="0"/>
                <a:ea typeface="Cambria" panose="02040503050406030204" pitchFamily="18" charset="0"/>
              </a:rPr>
              <a:t>.</a:t>
            </a:r>
          </a:p>
          <a:p>
            <a:pPr marL="571500" lvl="0" indent="-571500" algn="just">
              <a:buFont typeface="Arial" panose="020B0604020202020204" pitchFamily="34" charset="0"/>
              <a:buChar char="•"/>
              <a:defRPr/>
            </a:pPr>
            <a:r>
              <a:rPr lang="en-GB" sz="4000" b="1" dirty="0" err="1">
                <a:solidFill>
                  <a:prstClr val="black"/>
                </a:solidFill>
                <a:latin typeface="Cambria" panose="02040503050406030204" pitchFamily="18" charset="0"/>
                <a:ea typeface="Cambria" panose="02040503050406030204" pitchFamily="18" charset="0"/>
              </a:rPr>
              <a:t>Kết</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bài</a:t>
            </a:r>
            <a:r>
              <a:rPr lang="en-GB" sz="4000" b="1"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mở</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rộng</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và</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không</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mở</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rộng</a:t>
            </a:r>
            <a:r>
              <a:rPr lang="en-GB" sz="4000" dirty="0">
                <a:solidFill>
                  <a:prstClr val="black"/>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3393526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2" name="矩形 61">
            <a:extLst>
              <a:ext uri="{FF2B5EF4-FFF2-40B4-BE49-F238E27FC236}">
                <a16:creationId xmlns:a16="http://schemas.microsoft.com/office/drawing/2014/main" xmlns="" id="{88A17EC5-388C-40DF-80FA-6E471C595919}"/>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UTM Showcard" panose="02040603050506020204" pitchFamily="18" charset="0"/>
            </a:endParaRPr>
          </a:p>
        </p:txBody>
      </p:sp>
      <p:pic>
        <p:nvPicPr>
          <p:cNvPr id="71" name="图片 70">
            <a:extLst>
              <a:ext uri="{FF2B5EF4-FFF2-40B4-BE49-F238E27FC236}">
                <a16:creationId xmlns:a16="http://schemas.microsoft.com/office/drawing/2014/main" xmlns="" id="{95B53AC9-28A1-4376-88D0-72EA2765CE44}"/>
              </a:ext>
            </a:extLst>
          </p:cNvPr>
          <p:cNvPicPr>
            <a:picLocks noChangeAspect="1"/>
          </p:cNvPicPr>
          <p:nvPr/>
        </p:nvPicPr>
        <p:blipFill>
          <a:blip r:embed="rId4"/>
          <a:stretch>
            <a:fillRect/>
          </a:stretch>
        </p:blipFill>
        <p:spPr>
          <a:xfrm>
            <a:off x="-173555" y="364391"/>
            <a:ext cx="5877053" cy="5749026"/>
          </a:xfrm>
          <a:prstGeom prst="rect">
            <a:avLst/>
          </a:prstGeom>
          <a:effectLst>
            <a:outerShdw blurRad="25400" dist="25400" algn="l" rotWithShape="0">
              <a:prstClr val="black">
                <a:alpha val="40000"/>
              </a:prstClr>
            </a:outerShdw>
          </a:effectLst>
        </p:spPr>
      </p:pic>
      <p:pic>
        <p:nvPicPr>
          <p:cNvPr id="81" name="图片 80">
            <a:extLst>
              <a:ext uri="{FF2B5EF4-FFF2-40B4-BE49-F238E27FC236}">
                <a16:creationId xmlns:a16="http://schemas.microsoft.com/office/drawing/2014/main" xmlns="" id="{A31C90BB-AC5B-4D8C-9A89-2EAD0F1ADB0E}"/>
              </a:ext>
            </a:extLst>
          </p:cNvPr>
          <p:cNvPicPr>
            <a:picLocks noChangeAspect="1"/>
          </p:cNvPicPr>
          <p:nvPr/>
        </p:nvPicPr>
        <p:blipFill>
          <a:blip r:embed="rId5"/>
          <a:stretch>
            <a:fillRect/>
          </a:stretch>
        </p:blipFill>
        <p:spPr>
          <a:xfrm>
            <a:off x="10719400" y="5318829"/>
            <a:ext cx="902189" cy="794588"/>
          </a:xfrm>
          <a:prstGeom prst="rect">
            <a:avLst/>
          </a:prstGeom>
          <a:effectLst>
            <a:outerShdw blurRad="12700" dist="12700" dir="2700000" algn="tl" rotWithShape="0">
              <a:prstClr val="black">
                <a:alpha val="40000"/>
              </a:prstClr>
            </a:outerShdw>
          </a:effectLst>
        </p:spPr>
      </p:pic>
      <p:pic>
        <p:nvPicPr>
          <p:cNvPr id="10" name="Picture 9">
            <a:extLst>
              <a:ext uri="{FF2B5EF4-FFF2-40B4-BE49-F238E27FC236}">
                <a16:creationId xmlns:a16="http://schemas.microsoft.com/office/drawing/2014/main" xmlns="" id="{416AA52A-2568-3B14-1382-2943F1A7FFD1}"/>
              </a:ext>
            </a:extLst>
          </p:cNvPr>
          <p:cNvPicPr>
            <a:picLocks noChangeAspect="1"/>
          </p:cNvPicPr>
          <p:nvPr/>
        </p:nvPicPr>
        <p:blipFill>
          <a:blip r:embed="rId6"/>
          <a:stretch>
            <a:fillRect/>
          </a:stretch>
        </p:blipFill>
        <p:spPr>
          <a:xfrm>
            <a:off x="0" y="-114517"/>
            <a:ext cx="1238491" cy="1226229"/>
          </a:xfrm>
          <a:prstGeom prst="rect">
            <a:avLst/>
          </a:prstGeom>
        </p:spPr>
      </p:pic>
      <p:pic>
        <p:nvPicPr>
          <p:cNvPr id="4" name="Picture 3">
            <a:extLst>
              <a:ext uri="{FF2B5EF4-FFF2-40B4-BE49-F238E27FC236}">
                <a16:creationId xmlns:a16="http://schemas.microsoft.com/office/drawing/2014/main" xmlns="" id="{09D8B274-44FA-9316-DCF0-3BC55B92E3B5}"/>
              </a:ext>
            </a:extLst>
          </p:cNvPr>
          <p:cNvPicPr>
            <a:picLocks noChangeAspect="1"/>
          </p:cNvPicPr>
          <p:nvPr/>
        </p:nvPicPr>
        <p:blipFill>
          <a:blip r:embed="rId7"/>
          <a:stretch>
            <a:fillRect/>
          </a:stretch>
        </p:blipFill>
        <p:spPr>
          <a:xfrm>
            <a:off x="7056031" y="1459966"/>
            <a:ext cx="2816037" cy="806984"/>
          </a:xfrm>
          <a:prstGeom prst="rect">
            <a:avLst/>
          </a:prstGeom>
        </p:spPr>
      </p:pic>
      <p:pic>
        <p:nvPicPr>
          <p:cNvPr id="6" name="Picture 5">
            <a:extLst>
              <a:ext uri="{FF2B5EF4-FFF2-40B4-BE49-F238E27FC236}">
                <a16:creationId xmlns:a16="http://schemas.microsoft.com/office/drawing/2014/main" xmlns="" id="{BD3E6510-CCA3-99BD-A7EA-BF9DC1D879B0}"/>
              </a:ext>
            </a:extLst>
          </p:cNvPr>
          <p:cNvPicPr>
            <a:picLocks noChangeAspect="1"/>
          </p:cNvPicPr>
          <p:nvPr/>
        </p:nvPicPr>
        <p:blipFill>
          <a:blip r:embed="rId8"/>
          <a:stretch>
            <a:fillRect/>
          </a:stretch>
        </p:blipFill>
        <p:spPr>
          <a:xfrm>
            <a:off x="4533222" y="2411220"/>
            <a:ext cx="6840305" cy="2969009"/>
          </a:xfrm>
          <a:prstGeom prst="rect">
            <a:avLst/>
          </a:prstGeom>
        </p:spPr>
      </p:pic>
    </p:spTree>
    <p:extLst>
      <p:ext uri="{BB962C8B-B14F-4D97-AF65-F5344CB8AC3E}">
        <p14:creationId xmlns:p14="http://schemas.microsoft.com/office/powerpoint/2010/main" val="37468784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矩形 61">
            <a:extLst>
              <a:ext uri="{FF2B5EF4-FFF2-40B4-BE49-F238E27FC236}">
                <a16:creationId xmlns:a16="http://schemas.microsoft.com/office/drawing/2014/main" xmlns="" id="{88A17EC5-388C-40DF-80FA-6E471C595919}"/>
              </a:ext>
            </a:extLst>
          </p:cNvPr>
          <p:cNvSpPr/>
          <p:nvPr/>
        </p:nvSpPr>
        <p:spPr>
          <a:xfrm>
            <a:off x="671358"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71" name="图片 70">
            <a:extLst>
              <a:ext uri="{FF2B5EF4-FFF2-40B4-BE49-F238E27FC236}">
                <a16:creationId xmlns:a16="http://schemas.microsoft.com/office/drawing/2014/main" xmlns="" id="{95B53AC9-28A1-4376-88D0-72EA2765CE44}"/>
              </a:ext>
            </a:extLst>
          </p:cNvPr>
          <p:cNvPicPr>
            <a:picLocks noChangeAspect="1"/>
          </p:cNvPicPr>
          <p:nvPr/>
        </p:nvPicPr>
        <p:blipFill>
          <a:blip r:embed="rId2"/>
          <a:stretch>
            <a:fillRect/>
          </a:stretch>
        </p:blipFill>
        <p:spPr>
          <a:xfrm>
            <a:off x="-173555" y="364391"/>
            <a:ext cx="5877053" cy="5749026"/>
          </a:xfrm>
          <a:prstGeom prst="rect">
            <a:avLst/>
          </a:prstGeom>
          <a:effectLst>
            <a:outerShdw blurRad="25400" dist="25400" algn="l" rotWithShape="0">
              <a:prstClr val="black">
                <a:alpha val="40000"/>
              </a:prstClr>
            </a:outerShdw>
          </a:effectLst>
        </p:spPr>
      </p:pic>
      <p:pic>
        <p:nvPicPr>
          <p:cNvPr id="81" name="图片 80">
            <a:extLst>
              <a:ext uri="{FF2B5EF4-FFF2-40B4-BE49-F238E27FC236}">
                <a16:creationId xmlns:a16="http://schemas.microsoft.com/office/drawing/2014/main" xmlns="" id="{A31C90BB-AC5B-4D8C-9A89-2EAD0F1ADB0E}"/>
              </a:ext>
            </a:extLst>
          </p:cNvPr>
          <p:cNvPicPr>
            <a:picLocks noChangeAspect="1"/>
          </p:cNvPicPr>
          <p:nvPr/>
        </p:nvPicPr>
        <p:blipFill>
          <a:blip r:embed="rId3"/>
          <a:stretch>
            <a:fillRect/>
          </a:stretch>
        </p:blipFill>
        <p:spPr>
          <a:xfrm>
            <a:off x="10152993" y="4865099"/>
            <a:ext cx="902189" cy="794588"/>
          </a:xfrm>
          <a:prstGeom prst="rect">
            <a:avLst/>
          </a:prstGeom>
          <a:effectLst>
            <a:outerShdw blurRad="12700" dist="12700" dir="2700000" algn="tl" rotWithShape="0">
              <a:prstClr val="black">
                <a:alpha val="40000"/>
              </a:prstClr>
            </a:outerShdw>
          </a:effectLst>
        </p:spPr>
      </p:pic>
      <p:pic>
        <p:nvPicPr>
          <p:cNvPr id="2" name="Picture 1"/>
          <p:cNvPicPr>
            <a:picLocks noChangeAspect="1"/>
          </p:cNvPicPr>
          <p:nvPr/>
        </p:nvPicPr>
        <p:blipFill rotWithShape="1">
          <a:blip r:embed="rId4"/>
          <a:srcRect r="9515" b="15876"/>
          <a:stretch/>
        </p:blipFill>
        <p:spPr>
          <a:xfrm>
            <a:off x="4123274" y="697384"/>
            <a:ext cx="7300939" cy="5182556"/>
          </a:xfrm>
          <a:prstGeom prst="rect">
            <a:avLst/>
          </a:prstGeom>
        </p:spPr>
      </p:pic>
    </p:spTree>
    <p:extLst>
      <p:ext uri="{BB962C8B-B14F-4D97-AF65-F5344CB8AC3E}">
        <p14:creationId xmlns:p14="http://schemas.microsoft.com/office/powerpoint/2010/main" val="393540120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EBAE3765-E14B-4FC5-B582-F7339E9318D5}"/>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prstClr val="white"/>
                </a:solidFill>
                <a:latin typeface="Cambria" panose="02040503050406030204" pitchFamily="18" charset="0"/>
                <a:ea typeface="Cambria" panose="02040503050406030204" pitchFamily="18" charset="0"/>
              </a:rPr>
              <a:t>1. </a:t>
            </a:r>
            <a:r>
              <a:rPr lang="vi-VN" sz="3200" b="1" dirty="0">
                <a:solidFill>
                  <a:prstClr val="white"/>
                </a:solidFill>
                <a:latin typeface="Cambria" panose="02040503050406030204" pitchFamily="18" charset="0"/>
                <a:ea typeface="Cambria" panose="02040503050406030204" pitchFamily="18" charset="0"/>
              </a:rPr>
              <a:t>So sánh các cách mở bài và kết bài dưới đây. Em thích cách viết nào hơn? Vì sao? </a:t>
            </a:r>
            <a:endParaRPr kumimoji="0" lang="en-GB"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15" name="Picture 14"/>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0" y="-355065"/>
            <a:ext cx="2770693" cy="2408948"/>
          </a:xfrm>
          <a:prstGeom prst="rect">
            <a:avLst/>
          </a:prstGeom>
        </p:spPr>
      </p:pic>
      <p:grpSp>
        <p:nvGrpSpPr>
          <p:cNvPr id="7" name="Group 6">
            <a:extLst>
              <a:ext uri="{FF2B5EF4-FFF2-40B4-BE49-F238E27FC236}">
                <a16:creationId xmlns:a16="http://schemas.microsoft.com/office/drawing/2014/main" xmlns="" id="{A39A7903-D3D1-E906-0C17-7CA9AC3455EB}"/>
              </a:ext>
            </a:extLst>
          </p:cNvPr>
          <p:cNvGrpSpPr/>
          <p:nvPr/>
        </p:nvGrpSpPr>
        <p:grpSpPr>
          <a:xfrm>
            <a:off x="773625" y="2579705"/>
            <a:ext cx="2312475" cy="1735120"/>
            <a:chOff x="783150" y="2474930"/>
            <a:chExt cx="2312475" cy="2019780"/>
          </a:xfrm>
        </p:grpSpPr>
        <p:sp>
          <p:nvSpPr>
            <p:cNvPr id="4" name="Freeform 9">
              <a:extLst>
                <a:ext uri="{FF2B5EF4-FFF2-40B4-BE49-F238E27FC236}">
                  <a16:creationId xmlns:a16="http://schemas.microsoft.com/office/drawing/2014/main" xmlns="" id="{D8A9C7D4-E307-3545-E66F-634B8F014BE5}"/>
                </a:ext>
              </a:extLst>
            </p:cNvPr>
            <p:cNvSpPr/>
            <p:nvPr/>
          </p:nvSpPr>
          <p:spPr>
            <a:xfrm>
              <a:off x="783150" y="2474930"/>
              <a:ext cx="2312475" cy="2019780"/>
            </a:xfrm>
            <a:custGeom>
              <a:avLst/>
              <a:gdLst/>
              <a:ahLst/>
              <a:cxnLst/>
              <a:rect l="l" t="t" r="r" b="b"/>
              <a:pathLst>
                <a:path w="3024000" h="2019780">
                  <a:moveTo>
                    <a:pt x="0" y="0"/>
                  </a:moveTo>
                  <a:lnTo>
                    <a:pt x="3024000" y="0"/>
                  </a:lnTo>
                  <a:lnTo>
                    <a:pt x="3024000" y="2019780"/>
                  </a:lnTo>
                  <a:lnTo>
                    <a:pt x="0" y="201978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b="1" dirty="0"/>
            </a:p>
          </p:txBody>
        </p:sp>
        <p:sp>
          <p:nvSpPr>
            <p:cNvPr id="5" name="TextBox 4">
              <a:extLst>
                <a:ext uri="{FF2B5EF4-FFF2-40B4-BE49-F238E27FC236}">
                  <a16:creationId xmlns:a16="http://schemas.microsoft.com/office/drawing/2014/main" xmlns="" id="{5640D6D7-734C-CEF5-D9A0-614241CDEDE9}"/>
                </a:ext>
              </a:extLst>
            </p:cNvPr>
            <p:cNvSpPr txBox="1"/>
            <p:nvPr/>
          </p:nvSpPr>
          <p:spPr>
            <a:xfrm>
              <a:off x="1200150" y="3371851"/>
              <a:ext cx="1552575" cy="680712"/>
            </a:xfrm>
            <a:prstGeom prst="rect">
              <a:avLst/>
            </a:prstGeom>
            <a:noFill/>
          </p:spPr>
          <p:txBody>
            <a:bodyPr wrap="square" rtlCol="0">
              <a:spAutoFit/>
            </a:bodyPr>
            <a:lstStyle/>
            <a:p>
              <a:r>
                <a:rPr lang="en-US" sz="3200" b="1" dirty="0" err="1">
                  <a:latin typeface="Cambria" panose="02040503050406030204" pitchFamily="18" charset="0"/>
                  <a:ea typeface="Cambria" panose="02040503050406030204" pitchFamily="18" charset="0"/>
                </a:rPr>
                <a:t>Mở</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bài</a:t>
              </a:r>
              <a:endParaRPr lang="en-US" sz="3200" b="1" dirty="0">
                <a:latin typeface="Cambria" panose="02040503050406030204" pitchFamily="18" charset="0"/>
                <a:ea typeface="Cambria" panose="02040503050406030204" pitchFamily="18" charset="0"/>
              </a:endParaRPr>
            </a:p>
          </p:txBody>
        </p:sp>
      </p:grpSp>
      <p:sp>
        <p:nvSpPr>
          <p:cNvPr id="8" name="Freeform: Shape 7">
            <a:extLst>
              <a:ext uri="{FF2B5EF4-FFF2-40B4-BE49-F238E27FC236}">
                <a16:creationId xmlns:a16="http://schemas.microsoft.com/office/drawing/2014/main" xmlns="" id="{AC74E76E-E5B1-D81B-5F16-004218CDFBFD}"/>
              </a:ext>
            </a:extLst>
          </p:cNvPr>
          <p:cNvSpPr/>
          <p:nvPr/>
        </p:nvSpPr>
        <p:spPr>
          <a:xfrm>
            <a:off x="2733675" y="2552700"/>
            <a:ext cx="866775" cy="609600"/>
          </a:xfrm>
          <a:custGeom>
            <a:avLst/>
            <a:gdLst>
              <a:gd name="connsiteX0" fmla="*/ 0 w 1409700"/>
              <a:gd name="connsiteY0" fmla="*/ 931907 h 931907"/>
              <a:gd name="connsiteX1" fmla="*/ 800100 w 1409700"/>
              <a:gd name="connsiteY1" fmla="*/ 122282 h 931907"/>
              <a:gd name="connsiteX2" fmla="*/ 1409700 w 1409700"/>
              <a:gd name="connsiteY2" fmla="*/ 17507 h 931907"/>
            </a:gdLst>
            <a:ahLst/>
            <a:cxnLst>
              <a:cxn ang="0">
                <a:pos x="connsiteX0" y="connsiteY0"/>
              </a:cxn>
              <a:cxn ang="0">
                <a:pos x="connsiteX1" y="connsiteY1"/>
              </a:cxn>
              <a:cxn ang="0">
                <a:pos x="connsiteX2" y="connsiteY2"/>
              </a:cxn>
            </a:cxnLst>
            <a:rect l="l" t="t" r="r" b="b"/>
            <a:pathLst>
              <a:path w="1409700" h="931907">
                <a:moveTo>
                  <a:pt x="0" y="931907"/>
                </a:moveTo>
                <a:cubicBezTo>
                  <a:pt x="282575" y="603294"/>
                  <a:pt x="565150" y="274682"/>
                  <a:pt x="800100" y="122282"/>
                </a:cubicBezTo>
                <a:cubicBezTo>
                  <a:pt x="1035050" y="-30118"/>
                  <a:pt x="1222375" y="-6306"/>
                  <a:pt x="1409700" y="17507"/>
                </a:cubicBez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0">
            <a:extLst>
              <a:ext uri="{FF2B5EF4-FFF2-40B4-BE49-F238E27FC236}">
                <a16:creationId xmlns:a16="http://schemas.microsoft.com/office/drawing/2014/main" xmlns="" id="{3C1DBCB1-5B9E-0CA3-9E18-CDCDB4617C10}"/>
              </a:ext>
            </a:extLst>
          </p:cNvPr>
          <p:cNvSpPr/>
          <p:nvPr/>
        </p:nvSpPr>
        <p:spPr>
          <a:xfrm>
            <a:off x="3526350" y="1743075"/>
            <a:ext cx="2379150" cy="1285875"/>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xmlns="" id="{3CC52A9D-3B91-F92D-59DA-92ADB301492D}"/>
              </a:ext>
            </a:extLst>
          </p:cNvPr>
          <p:cNvSpPr txBox="1"/>
          <p:nvPr/>
        </p:nvSpPr>
        <p:spPr>
          <a:xfrm>
            <a:off x="3876675" y="2095500"/>
            <a:ext cx="1952625" cy="954107"/>
          </a:xfrm>
          <a:prstGeom prst="rect">
            <a:avLst/>
          </a:prstGeom>
          <a:noFill/>
        </p:spPr>
        <p:txBody>
          <a:bodyPr wrap="square" rtlCol="0">
            <a:spAutoFit/>
          </a:bodyPr>
          <a:lstStyle/>
          <a:p>
            <a:pPr algn="ctr"/>
            <a:r>
              <a:rPr lang="en-US" sz="2800" b="1" dirty="0" err="1">
                <a:latin typeface="Cambria" panose="02040503050406030204" pitchFamily="18" charset="0"/>
                <a:ea typeface="Cambria" panose="02040503050406030204" pitchFamily="18" charset="0"/>
              </a:rPr>
              <a:t>Mở</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bài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trực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tiếp</a:t>
            </a:r>
            <a:endParaRPr lang="en-US" sz="2800" b="1" dirty="0">
              <a:latin typeface="Cambria" panose="02040503050406030204" pitchFamily="18" charset="0"/>
              <a:ea typeface="Cambria" panose="02040503050406030204" pitchFamily="18" charset="0"/>
            </a:endParaRPr>
          </a:p>
        </p:txBody>
      </p:sp>
      <p:sp>
        <p:nvSpPr>
          <p:cNvPr id="12" name="Freeform: Shape 11">
            <a:extLst>
              <a:ext uri="{FF2B5EF4-FFF2-40B4-BE49-F238E27FC236}">
                <a16:creationId xmlns:a16="http://schemas.microsoft.com/office/drawing/2014/main" xmlns="" id="{FCC7BBF2-25E1-FF41-B680-B2646481CF1B}"/>
              </a:ext>
            </a:extLst>
          </p:cNvPr>
          <p:cNvSpPr/>
          <p:nvPr/>
        </p:nvSpPr>
        <p:spPr>
          <a:xfrm flipV="1">
            <a:off x="2800350" y="4086225"/>
            <a:ext cx="866775" cy="676275"/>
          </a:xfrm>
          <a:custGeom>
            <a:avLst/>
            <a:gdLst>
              <a:gd name="connsiteX0" fmla="*/ 0 w 1409700"/>
              <a:gd name="connsiteY0" fmla="*/ 931907 h 931907"/>
              <a:gd name="connsiteX1" fmla="*/ 800100 w 1409700"/>
              <a:gd name="connsiteY1" fmla="*/ 122282 h 931907"/>
              <a:gd name="connsiteX2" fmla="*/ 1409700 w 1409700"/>
              <a:gd name="connsiteY2" fmla="*/ 17507 h 931907"/>
            </a:gdLst>
            <a:ahLst/>
            <a:cxnLst>
              <a:cxn ang="0">
                <a:pos x="connsiteX0" y="connsiteY0"/>
              </a:cxn>
              <a:cxn ang="0">
                <a:pos x="connsiteX1" y="connsiteY1"/>
              </a:cxn>
              <a:cxn ang="0">
                <a:pos x="connsiteX2" y="connsiteY2"/>
              </a:cxn>
            </a:cxnLst>
            <a:rect l="l" t="t" r="r" b="b"/>
            <a:pathLst>
              <a:path w="1409700" h="931907">
                <a:moveTo>
                  <a:pt x="0" y="931907"/>
                </a:moveTo>
                <a:cubicBezTo>
                  <a:pt x="282575" y="603294"/>
                  <a:pt x="565150" y="274682"/>
                  <a:pt x="800100" y="122282"/>
                </a:cubicBezTo>
                <a:cubicBezTo>
                  <a:pt x="1035050" y="-30118"/>
                  <a:pt x="1222375" y="-6306"/>
                  <a:pt x="1409700" y="17507"/>
                </a:cubicBez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0">
            <a:extLst>
              <a:ext uri="{FF2B5EF4-FFF2-40B4-BE49-F238E27FC236}">
                <a16:creationId xmlns:a16="http://schemas.microsoft.com/office/drawing/2014/main" xmlns="" id="{8A6F8093-1EBA-CD45-BB7F-DAB382F50AF7}"/>
              </a:ext>
            </a:extLst>
          </p:cNvPr>
          <p:cNvSpPr/>
          <p:nvPr/>
        </p:nvSpPr>
        <p:spPr>
          <a:xfrm>
            <a:off x="3593025" y="3952875"/>
            <a:ext cx="2379150" cy="1285875"/>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18" name="TextBox 17">
            <a:extLst>
              <a:ext uri="{FF2B5EF4-FFF2-40B4-BE49-F238E27FC236}">
                <a16:creationId xmlns:a16="http://schemas.microsoft.com/office/drawing/2014/main" xmlns="" id="{F86A162D-2DF9-79E5-C971-C81079C771A2}"/>
              </a:ext>
            </a:extLst>
          </p:cNvPr>
          <p:cNvSpPr txBox="1"/>
          <p:nvPr/>
        </p:nvSpPr>
        <p:spPr>
          <a:xfrm>
            <a:off x="3943350" y="4305300"/>
            <a:ext cx="1952625" cy="954107"/>
          </a:xfrm>
          <a:prstGeom prst="rect">
            <a:avLst/>
          </a:prstGeom>
          <a:noFill/>
        </p:spPr>
        <p:txBody>
          <a:bodyPr wrap="square" rtlCol="0">
            <a:spAutoFit/>
          </a:bodyPr>
          <a:lstStyle/>
          <a:p>
            <a:pPr algn="ctr"/>
            <a:r>
              <a:rPr lang="en-US" sz="2800" b="1" dirty="0" err="1">
                <a:latin typeface="Cambria" panose="02040503050406030204" pitchFamily="18" charset="0"/>
                <a:ea typeface="Cambria" panose="02040503050406030204" pitchFamily="18" charset="0"/>
              </a:rPr>
              <a:t>Mở</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bài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gián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tiếp</a:t>
            </a:r>
            <a:endParaRPr lang="en-US" sz="2800" b="1" dirty="0">
              <a:latin typeface="Cambria" panose="02040503050406030204" pitchFamily="18" charset="0"/>
              <a:ea typeface="Cambria" panose="02040503050406030204" pitchFamily="18" charset="0"/>
            </a:endParaRPr>
          </a:p>
        </p:txBody>
      </p:sp>
      <p:cxnSp>
        <p:nvCxnSpPr>
          <p:cNvPr id="20" name="Connector: Curved 19">
            <a:extLst>
              <a:ext uri="{FF2B5EF4-FFF2-40B4-BE49-F238E27FC236}">
                <a16:creationId xmlns:a16="http://schemas.microsoft.com/office/drawing/2014/main" xmlns="" id="{B2E87D35-5752-E71D-B9D9-2F410346B7A1}"/>
              </a:ext>
            </a:extLst>
          </p:cNvPr>
          <p:cNvCxnSpPr>
            <a:cxnSpLocks/>
          </p:cNvCxnSpPr>
          <p:nvPr/>
        </p:nvCxnSpPr>
        <p:spPr>
          <a:xfrm>
            <a:off x="5686425" y="2114550"/>
            <a:ext cx="695325" cy="209550"/>
          </a:xfrm>
          <a:prstGeom prst="curvedConnector3">
            <a:avLst>
              <a:gd name="adj1" fmla="val 8150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5" name="Freeform 7">
            <a:extLst>
              <a:ext uri="{FF2B5EF4-FFF2-40B4-BE49-F238E27FC236}">
                <a16:creationId xmlns:a16="http://schemas.microsoft.com/office/drawing/2014/main" xmlns="" id="{90F567F8-2594-74F5-9859-2C6B8A86F835}"/>
              </a:ext>
            </a:extLst>
          </p:cNvPr>
          <p:cNvSpPr/>
          <p:nvPr/>
        </p:nvSpPr>
        <p:spPr>
          <a:xfrm>
            <a:off x="6383850" y="1533525"/>
            <a:ext cx="5046150" cy="1219153"/>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US"/>
          </a:p>
        </p:txBody>
      </p:sp>
      <p:sp>
        <p:nvSpPr>
          <p:cNvPr id="26" name="TextBox 25">
            <a:extLst>
              <a:ext uri="{FF2B5EF4-FFF2-40B4-BE49-F238E27FC236}">
                <a16:creationId xmlns:a16="http://schemas.microsoft.com/office/drawing/2014/main" xmlns="" id="{B11A6863-8B74-0614-71D1-53A90E6B83CE}"/>
              </a:ext>
            </a:extLst>
          </p:cNvPr>
          <p:cNvSpPr txBox="1"/>
          <p:nvPr/>
        </p:nvSpPr>
        <p:spPr>
          <a:xfrm>
            <a:off x="6686550" y="1771650"/>
            <a:ext cx="4686300" cy="707886"/>
          </a:xfrm>
          <a:prstGeom prst="rect">
            <a:avLst/>
          </a:prstGeom>
          <a:noFill/>
        </p:spPr>
        <p:txBody>
          <a:bodyPr wrap="square" rtlCol="0">
            <a:spAutoFit/>
          </a:bodyPr>
          <a:lstStyle/>
          <a:p>
            <a:pPr rtl="0">
              <a:spcBef>
                <a:spcPts val="0"/>
              </a:spcBef>
              <a:spcAft>
                <a:spcPts val="500"/>
              </a:spcAft>
            </a:pPr>
            <a:r>
              <a:rPr lang="vi-VN" sz="2000" b="0" i="0" u="none" strike="noStrike" dirty="0">
                <a:solidFill>
                  <a:srgbClr val="002060"/>
                </a:solidFill>
                <a:effectLst/>
                <a:latin typeface="Cambria" panose="02040503050406030204" pitchFamily="18" charset="0"/>
                <a:ea typeface="Cambria" panose="02040503050406030204" pitchFamily="18" charset="0"/>
              </a:rPr>
              <a:t>Đà Lạt là thành phố ngàn hoa, nổi tiếng với hồ trong xanh và thông mơ màng.</a:t>
            </a:r>
            <a:endParaRPr lang="vi-VN" sz="2000" b="0" dirty="0">
              <a:solidFill>
                <a:srgbClr val="002060"/>
              </a:solidFill>
              <a:effectLst/>
              <a:latin typeface="Cambria" panose="02040503050406030204" pitchFamily="18" charset="0"/>
              <a:ea typeface="Cambria" panose="02040503050406030204" pitchFamily="18" charset="0"/>
            </a:endParaRPr>
          </a:p>
        </p:txBody>
      </p:sp>
      <p:cxnSp>
        <p:nvCxnSpPr>
          <p:cNvPr id="27" name="Connector: Curved 26">
            <a:extLst>
              <a:ext uri="{FF2B5EF4-FFF2-40B4-BE49-F238E27FC236}">
                <a16:creationId xmlns:a16="http://schemas.microsoft.com/office/drawing/2014/main" xmlns="" id="{D7ABEDF1-106F-F3DD-ABF6-3196D055B29D}"/>
              </a:ext>
            </a:extLst>
          </p:cNvPr>
          <p:cNvCxnSpPr>
            <a:cxnSpLocks/>
          </p:cNvCxnSpPr>
          <p:nvPr/>
        </p:nvCxnSpPr>
        <p:spPr>
          <a:xfrm>
            <a:off x="5905500" y="4591050"/>
            <a:ext cx="695325" cy="209550"/>
          </a:xfrm>
          <a:prstGeom prst="curvedConnector3">
            <a:avLst>
              <a:gd name="adj1" fmla="val 8150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Freeform 7">
            <a:extLst>
              <a:ext uri="{FF2B5EF4-FFF2-40B4-BE49-F238E27FC236}">
                <a16:creationId xmlns:a16="http://schemas.microsoft.com/office/drawing/2014/main" xmlns="" id="{581C91B9-46A0-2D1B-0EAB-FF1E6E3A3F4B}"/>
              </a:ext>
            </a:extLst>
          </p:cNvPr>
          <p:cNvSpPr/>
          <p:nvPr/>
        </p:nvSpPr>
        <p:spPr>
          <a:xfrm>
            <a:off x="6602925" y="3409950"/>
            <a:ext cx="5046150" cy="2571750"/>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US"/>
          </a:p>
        </p:txBody>
      </p:sp>
      <p:sp>
        <p:nvSpPr>
          <p:cNvPr id="29" name="TextBox 28">
            <a:extLst>
              <a:ext uri="{FF2B5EF4-FFF2-40B4-BE49-F238E27FC236}">
                <a16:creationId xmlns:a16="http://schemas.microsoft.com/office/drawing/2014/main" xmlns="" id="{05AC3557-AB72-4925-7ED3-9C1B81A2341C}"/>
              </a:ext>
            </a:extLst>
          </p:cNvPr>
          <p:cNvSpPr txBox="1"/>
          <p:nvPr/>
        </p:nvSpPr>
        <p:spPr>
          <a:xfrm>
            <a:off x="6877050" y="3829050"/>
            <a:ext cx="4591050" cy="1938992"/>
          </a:xfrm>
          <a:prstGeom prst="rect">
            <a:avLst/>
          </a:prstGeom>
          <a:noFill/>
        </p:spPr>
        <p:txBody>
          <a:bodyPr wrap="square" rtlCol="0">
            <a:spAutoFit/>
          </a:bodyPr>
          <a:lstStyle/>
          <a:p>
            <a:pPr algn="just">
              <a:spcAft>
                <a:spcPts val="500"/>
              </a:spcAft>
            </a:pPr>
            <a:r>
              <a:rPr lang="vi-VN" sz="2000" dirty="0">
                <a:solidFill>
                  <a:srgbClr val="002060"/>
                </a:solidFill>
                <a:latin typeface="Cambria" panose="02040503050406030204" pitchFamily="18" charset="0"/>
                <a:ea typeface="Cambria" panose="02040503050406030204" pitchFamily="18" charset="0"/>
              </a:rPr>
              <a:t>Từ Bắc vào Nam, từ đất liền tới biển đảo, nơi đâu trên đất nước ta cũng có những cảnh đẹp thu hút khách du lịch, trong số đó phải kể đến Đà Lạt. Đó là thành phố của ngàn hoa, thành phố của ngàn thông với rất nhiều hồ nước thơ mộng.</a:t>
            </a:r>
          </a:p>
        </p:txBody>
      </p:sp>
    </p:spTree>
    <p:extLst>
      <p:ext uri="{BB962C8B-B14F-4D97-AF65-F5344CB8AC3E}">
        <p14:creationId xmlns:p14="http://schemas.microsoft.com/office/powerpoint/2010/main" val="41770876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par>
                                <p:cTn id="34" presetID="22" presetClass="entr" presetSubtype="4"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par>
                                <p:cTn id="42" presetID="22" presetClass="entr" presetSubtype="4"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down)">
                                      <p:cBhvr>
                                        <p:cTn id="44" dur="500"/>
                                        <p:tgtEl>
                                          <p:spTgt spid="25"/>
                                        </p:tgtEl>
                                      </p:cBhvr>
                                    </p:animEffect>
                                  </p:childTnLst>
                                </p:cTn>
                              </p:par>
                              <p:par>
                                <p:cTn id="45" presetID="22" presetClass="entr" presetSubtype="4"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par>
                                <p:cTn id="53" presetID="22" presetClass="entr" presetSubtype="4"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down)">
                                      <p:cBhvr>
                                        <p:cTn id="55" dur="500"/>
                                        <p:tgtEl>
                                          <p:spTgt spid="28"/>
                                        </p:tgtEl>
                                      </p:cBhvr>
                                    </p:animEffect>
                                  </p:childTnLst>
                                </p:cTn>
                              </p:par>
                              <p:par>
                                <p:cTn id="56" presetID="22" presetClass="entr" presetSubtype="4"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down)">
                                      <p:cBhvr>
                                        <p:cTn id="5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P spid="10" grpId="0"/>
      <p:bldP spid="12" grpId="0" animBg="1"/>
      <p:bldP spid="18" grpId="0"/>
      <p:bldP spid="26"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EBAE3765-E14B-4FC5-B582-F7339E9318D5}"/>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 </a:t>
            </a:r>
            <a:r>
              <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So sánh các cách mở bài và kết bài dưới đây. Em thích cách viết nào hơn? Vì sao? </a:t>
            </a:r>
            <a:endParaRPr kumimoji="0" lang="en-GB"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5" name="Picture 14"/>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0" y="-355065"/>
            <a:ext cx="2770693" cy="2408948"/>
          </a:xfrm>
          <a:prstGeom prst="rect">
            <a:avLst/>
          </a:prstGeom>
        </p:spPr>
      </p:pic>
      <p:grpSp>
        <p:nvGrpSpPr>
          <p:cNvPr id="7" name="Group 6">
            <a:extLst>
              <a:ext uri="{FF2B5EF4-FFF2-40B4-BE49-F238E27FC236}">
                <a16:creationId xmlns:a16="http://schemas.microsoft.com/office/drawing/2014/main" xmlns="" id="{A39A7903-D3D1-E906-0C17-7CA9AC3455EB}"/>
              </a:ext>
            </a:extLst>
          </p:cNvPr>
          <p:cNvGrpSpPr/>
          <p:nvPr/>
        </p:nvGrpSpPr>
        <p:grpSpPr>
          <a:xfrm>
            <a:off x="773625" y="2579705"/>
            <a:ext cx="2312475" cy="1735120"/>
            <a:chOff x="783150" y="2474930"/>
            <a:chExt cx="2312475" cy="2019780"/>
          </a:xfrm>
        </p:grpSpPr>
        <p:sp>
          <p:nvSpPr>
            <p:cNvPr id="4" name="Freeform 9">
              <a:extLst>
                <a:ext uri="{FF2B5EF4-FFF2-40B4-BE49-F238E27FC236}">
                  <a16:creationId xmlns:a16="http://schemas.microsoft.com/office/drawing/2014/main" xmlns="" id="{D8A9C7D4-E307-3545-E66F-634B8F014BE5}"/>
                </a:ext>
              </a:extLst>
            </p:cNvPr>
            <p:cNvSpPr/>
            <p:nvPr/>
          </p:nvSpPr>
          <p:spPr>
            <a:xfrm>
              <a:off x="783150" y="2474930"/>
              <a:ext cx="2312475" cy="2019780"/>
            </a:xfrm>
            <a:custGeom>
              <a:avLst/>
              <a:gdLst/>
              <a:ahLst/>
              <a:cxnLst/>
              <a:rect l="l" t="t" r="r" b="b"/>
              <a:pathLst>
                <a:path w="3024000" h="2019780">
                  <a:moveTo>
                    <a:pt x="0" y="0"/>
                  </a:moveTo>
                  <a:lnTo>
                    <a:pt x="3024000" y="0"/>
                  </a:lnTo>
                  <a:lnTo>
                    <a:pt x="3024000" y="2019780"/>
                  </a:lnTo>
                  <a:lnTo>
                    <a:pt x="0" y="201978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5" name="TextBox 4">
              <a:extLst>
                <a:ext uri="{FF2B5EF4-FFF2-40B4-BE49-F238E27FC236}">
                  <a16:creationId xmlns:a16="http://schemas.microsoft.com/office/drawing/2014/main" xmlns="" id="{5640D6D7-734C-CEF5-D9A0-614241CDEDE9}"/>
                </a:ext>
              </a:extLst>
            </p:cNvPr>
            <p:cNvSpPr txBox="1"/>
            <p:nvPr/>
          </p:nvSpPr>
          <p:spPr>
            <a:xfrm>
              <a:off x="1200150" y="3371851"/>
              <a:ext cx="1552575" cy="6807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8" name="Freeform: Shape 7">
            <a:extLst>
              <a:ext uri="{FF2B5EF4-FFF2-40B4-BE49-F238E27FC236}">
                <a16:creationId xmlns:a16="http://schemas.microsoft.com/office/drawing/2014/main" xmlns="" id="{AC74E76E-E5B1-D81B-5F16-004218CDFBFD}"/>
              </a:ext>
            </a:extLst>
          </p:cNvPr>
          <p:cNvSpPr/>
          <p:nvPr/>
        </p:nvSpPr>
        <p:spPr>
          <a:xfrm>
            <a:off x="2733675" y="2552700"/>
            <a:ext cx="866775" cy="609600"/>
          </a:xfrm>
          <a:custGeom>
            <a:avLst/>
            <a:gdLst>
              <a:gd name="connsiteX0" fmla="*/ 0 w 1409700"/>
              <a:gd name="connsiteY0" fmla="*/ 931907 h 931907"/>
              <a:gd name="connsiteX1" fmla="*/ 800100 w 1409700"/>
              <a:gd name="connsiteY1" fmla="*/ 122282 h 931907"/>
              <a:gd name="connsiteX2" fmla="*/ 1409700 w 1409700"/>
              <a:gd name="connsiteY2" fmla="*/ 17507 h 931907"/>
            </a:gdLst>
            <a:ahLst/>
            <a:cxnLst>
              <a:cxn ang="0">
                <a:pos x="connsiteX0" y="connsiteY0"/>
              </a:cxn>
              <a:cxn ang="0">
                <a:pos x="connsiteX1" y="connsiteY1"/>
              </a:cxn>
              <a:cxn ang="0">
                <a:pos x="connsiteX2" y="connsiteY2"/>
              </a:cxn>
            </a:cxnLst>
            <a:rect l="l" t="t" r="r" b="b"/>
            <a:pathLst>
              <a:path w="1409700" h="931907">
                <a:moveTo>
                  <a:pt x="0" y="931907"/>
                </a:moveTo>
                <a:cubicBezTo>
                  <a:pt x="282575" y="603294"/>
                  <a:pt x="565150" y="274682"/>
                  <a:pt x="800100" y="122282"/>
                </a:cubicBezTo>
                <a:cubicBezTo>
                  <a:pt x="1035050" y="-30118"/>
                  <a:pt x="1222375" y="-6306"/>
                  <a:pt x="1409700" y="17507"/>
                </a:cubicBez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Freeform 10">
            <a:extLst>
              <a:ext uri="{FF2B5EF4-FFF2-40B4-BE49-F238E27FC236}">
                <a16:creationId xmlns:a16="http://schemas.microsoft.com/office/drawing/2014/main" xmlns="" id="{3C1DBCB1-5B9E-0CA3-9E18-CDCDB4617C10}"/>
              </a:ext>
            </a:extLst>
          </p:cNvPr>
          <p:cNvSpPr/>
          <p:nvPr/>
        </p:nvSpPr>
        <p:spPr>
          <a:xfrm>
            <a:off x="3526350" y="1743075"/>
            <a:ext cx="2379150" cy="1285875"/>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xmlns="" id="{3CC52A9D-3B91-F92D-59DA-92ADB301492D}"/>
              </a:ext>
            </a:extLst>
          </p:cNvPr>
          <p:cNvSpPr txBox="1"/>
          <p:nvPr/>
        </p:nvSpPr>
        <p:spPr>
          <a:xfrm>
            <a:off x="3771901" y="2200275"/>
            <a:ext cx="203835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21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1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21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1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21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1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mở</a:t>
            </a:r>
            <a:r>
              <a:rPr kumimoji="0" lang="en-US" sz="21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1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rộng</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2" name="Freeform: Shape 11">
            <a:extLst>
              <a:ext uri="{FF2B5EF4-FFF2-40B4-BE49-F238E27FC236}">
                <a16:creationId xmlns:a16="http://schemas.microsoft.com/office/drawing/2014/main" xmlns="" id="{FCC7BBF2-25E1-FF41-B680-B2646481CF1B}"/>
              </a:ext>
            </a:extLst>
          </p:cNvPr>
          <p:cNvSpPr/>
          <p:nvPr/>
        </p:nvSpPr>
        <p:spPr>
          <a:xfrm flipV="1">
            <a:off x="2800350" y="4086225"/>
            <a:ext cx="866775" cy="676275"/>
          </a:xfrm>
          <a:custGeom>
            <a:avLst/>
            <a:gdLst>
              <a:gd name="connsiteX0" fmla="*/ 0 w 1409700"/>
              <a:gd name="connsiteY0" fmla="*/ 931907 h 931907"/>
              <a:gd name="connsiteX1" fmla="*/ 800100 w 1409700"/>
              <a:gd name="connsiteY1" fmla="*/ 122282 h 931907"/>
              <a:gd name="connsiteX2" fmla="*/ 1409700 w 1409700"/>
              <a:gd name="connsiteY2" fmla="*/ 17507 h 931907"/>
            </a:gdLst>
            <a:ahLst/>
            <a:cxnLst>
              <a:cxn ang="0">
                <a:pos x="connsiteX0" y="connsiteY0"/>
              </a:cxn>
              <a:cxn ang="0">
                <a:pos x="connsiteX1" y="connsiteY1"/>
              </a:cxn>
              <a:cxn ang="0">
                <a:pos x="connsiteX2" y="connsiteY2"/>
              </a:cxn>
            </a:cxnLst>
            <a:rect l="l" t="t" r="r" b="b"/>
            <a:pathLst>
              <a:path w="1409700" h="931907">
                <a:moveTo>
                  <a:pt x="0" y="931907"/>
                </a:moveTo>
                <a:cubicBezTo>
                  <a:pt x="282575" y="603294"/>
                  <a:pt x="565150" y="274682"/>
                  <a:pt x="800100" y="122282"/>
                </a:cubicBezTo>
                <a:cubicBezTo>
                  <a:pt x="1035050" y="-30118"/>
                  <a:pt x="1222375" y="-6306"/>
                  <a:pt x="1409700" y="17507"/>
                </a:cubicBez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Freeform 10">
            <a:extLst>
              <a:ext uri="{FF2B5EF4-FFF2-40B4-BE49-F238E27FC236}">
                <a16:creationId xmlns:a16="http://schemas.microsoft.com/office/drawing/2014/main" xmlns="" id="{8A6F8093-1EBA-CD45-BB7F-DAB382F50AF7}"/>
              </a:ext>
            </a:extLst>
          </p:cNvPr>
          <p:cNvSpPr/>
          <p:nvPr/>
        </p:nvSpPr>
        <p:spPr>
          <a:xfrm>
            <a:off x="3593025" y="3952875"/>
            <a:ext cx="2379150" cy="1285875"/>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18" name="TextBox 17">
            <a:extLst>
              <a:ext uri="{FF2B5EF4-FFF2-40B4-BE49-F238E27FC236}">
                <a16:creationId xmlns:a16="http://schemas.microsoft.com/office/drawing/2014/main" xmlns="" id="{F86A162D-2DF9-79E5-C971-C81079C771A2}"/>
              </a:ext>
            </a:extLst>
          </p:cNvPr>
          <p:cNvSpPr txBox="1"/>
          <p:nvPr/>
        </p:nvSpPr>
        <p:spPr>
          <a:xfrm>
            <a:off x="3943350" y="4305300"/>
            <a:ext cx="195262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mở</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rộng</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20" name="Connector: Curved 19">
            <a:extLst>
              <a:ext uri="{FF2B5EF4-FFF2-40B4-BE49-F238E27FC236}">
                <a16:creationId xmlns:a16="http://schemas.microsoft.com/office/drawing/2014/main" xmlns="" id="{B2E87D35-5752-E71D-B9D9-2F410346B7A1}"/>
              </a:ext>
            </a:extLst>
          </p:cNvPr>
          <p:cNvCxnSpPr>
            <a:cxnSpLocks/>
          </p:cNvCxnSpPr>
          <p:nvPr/>
        </p:nvCxnSpPr>
        <p:spPr>
          <a:xfrm>
            <a:off x="5686425" y="2114550"/>
            <a:ext cx="695325" cy="209550"/>
          </a:xfrm>
          <a:prstGeom prst="curvedConnector3">
            <a:avLst>
              <a:gd name="adj1" fmla="val 8150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5" name="Freeform 7">
            <a:extLst>
              <a:ext uri="{FF2B5EF4-FFF2-40B4-BE49-F238E27FC236}">
                <a16:creationId xmlns:a16="http://schemas.microsoft.com/office/drawing/2014/main" xmlns="" id="{90F567F8-2594-74F5-9859-2C6B8A86F835}"/>
              </a:ext>
            </a:extLst>
          </p:cNvPr>
          <p:cNvSpPr/>
          <p:nvPr/>
        </p:nvSpPr>
        <p:spPr>
          <a:xfrm>
            <a:off x="6383850" y="1533525"/>
            <a:ext cx="5046150" cy="1219153"/>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US"/>
          </a:p>
        </p:txBody>
      </p:sp>
      <p:sp>
        <p:nvSpPr>
          <p:cNvPr id="26" name="TextBox 25">
            <a:extLst>
              <a:ext uri="{FF2B5EF4-FFF2-40B4-BE49-F238E27FC236}">
                <a16:creationId xmlns:a16="http://schemas.microsoft.com/office/drawing/2014/main" xmlns="" id="{B11A6863-8B74-0614-71D1-53A90E6B83CE}"/>
              </a:ext>
            </a:extLst>
          </p:cNvPr>
          <p:cNvSpPr txBox="1"/>
          <p:nvPr/>
        </p:nvSpPr>
        <p:spPr>
          <a:xfrm>
            <a:off x="6686550" y="1771650"/>
            <a:ext cx="4524375" cy="707886"/>
          </a:xfrm>
          <a:prstGeom prst="rect">
            <a:avLst/>
          </a:prstGeom>
          <a:noFill/>
        </p:spPr>
        <p:txBody>
          <a:bodyPr wrap="square" rtlCol="0">
            <a:spAutoFit/>
          </a:bodyPr>
          <a:lstStyle/>
          <a:p>
            <a:pPr lvl="0" algn="just">
              <a:spcAft>
                <a:spcPts val="500"/>
              </a:spcAft>
            </a:pPr>
            <a:r>
              <a:rPr lang="vi-VN" sz="2000" dirty="0">
                <a:solidFill>
                  <a:srgbClr val="002060"/>
                </a:solidFill>
                <a:latin typeface="Cambria" panose="02040503050406030204" pitchFamily="18" charset="0"/>
                <a:ea typeface="Cambria" panose="02040503050406030204" pitchFamily="18" charset="0"/>
              </a:rPr>
              <a:t>Thật không ngoa khi ca ngợi Đà Lạt là chốn “bồng lai tiên cảnh”</a:t>
            </a:r>
            <a:r>
              <a:rPr lang="en-US" sz="2000" dirty="0">
                <a:solidFill>
                  <a:srgbClr val="002060"/>
                </a:solidFill>
                <a:latin typeface="Cambria" panose="02040503050406030204" pitchFamily="18" charset="0"/>
                <a:ea typeface="Cambria" panose="02040503050406030204" pitchFamily="18" charset="0"/>
              </a:rPr>
              <a:t>.</a:t>
            </a:r>
            <a:endParaRPr lang="vi-VN" sz="2000" dirty="0">
              <a:solidFill>
                <a:srgbClr val="002060"/>
              </a:solidFill>
              <a:latin typeface="Cambria" panose="02040503050406030204" pitchFamily="18" charset="0"/>
              <a:ea typeface="Cambria" panose="02040503050406030204" pitchFamily="18" charset="0"/>
            </a:endParaRPr>
          </a:p>
        </p:txBody>
      </p:sp>
      <p:cxnSp>
        <p:nvCxnSpPr>
          <p:cNvPr id="27" name="Connector: Curved 26">
            <a:extLst>
              <a:ext uri="{FF2B5EF4-FFF2-40B4-BE49-F238E27FC236}">
                <a16:creationId xmlns:a16="http://schemas.microsoft.com/office/drawing/2014/main" xmlns="" id="{D7ABEDF1-106F-F3DD-ABF6-3196D055B29D}"/>
              </a:ext>
            </a:extLst>
          </p:cNvPr>
          <p:cNvCxnSpPr>
            <a:cxnSpLocks/>
          </p:cNvCxnSpPr>
          <p:nvPr/>
        </p:nvCxnSpPr>
        <p:spPr>
          <a:xfrm>
            <a:off x="5905500" y="4591050"/>
            <a:ext cx="695325" cy="209550"/>
          </a:xfrm>
          <a:prstGeom prst="curvedConnector3">
            <a:avLst>
              <a:gd name="adj1" fmla="val 8150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Freeform 7">
            <a:extLst>
              <a:ext uri="{FF2B5EF4-FFF2-40B4-BE49-F238E27FC236}">
                <a16:creationId xmlns:a16="http://schemas.microsoft.com/office/drawing/2014/main" xmlns="" id="{581C91B9-46A0-2D1B-0EAB-FF1E6E3A3F4B}"/>
              </a:ext>
            </a:extLst>
          </p:cNvPr>
          <p:cNvSpPr/>
          <p:nvPr/>
        </p:nvSpPr>
        <p:spPr>
          <a:xfrm>
            <a:off x="6602925" y="3514724"/>
            <a:ext cx="5046150" cy="2276475"/>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US"/>
          </a:p>
        </p:txBody>
      </p:sp>
      <p:sp>
        <p:nvSpPr>
          <p:cNvPr id="29" name="TextBox 28">
            <a:extLst>
              <a:ext uri="{FF2B5EF4-FFF2-40B4-BE49-F238E27FC236}">
                <a16:creationId xmlns:a16="http://schemas.microsoft.com/office/drawing/2014/main" xmlns="" id="{05AC3557-AB72-4925-7ED3-9C1B81A2341C}"/>
              </a:ext>
            </a:extLst>
          </p:cNvPr>
          <p:cNvSpPr txBox="1"/>
          <p:nvPr/>
        </p:nvSpPr>
        <p:spPr>
          <a:xfrm>
            <a:off x="6877050" y="3829050"/>
            <a:ext cx="4591050" cy="1569660"/>
          </a:xfrm>
          <a:prstGeom prst="rect">
            <a:avLst/>
          </a:prstGeom>
          <a:noFill/>
        </p:spPr>
        <p:txBody>
          <a:bodyPr wrap="square" rtlCol="0">
            <a:spAutoFit/>
          </a:bodyPr>
          <a:lstStyle/>
          <a:p>
            <a:pPr lvl="0" algn="just">
              <a:spcAft>
                <a:spcPts val="500"/>
              </a:spcAft>
            </a:pPr>
            <a:r>
              <a:rPr lang="vi-VN" sz="2400" dirty="0">
                <a:solidFill>
                  <a:srgbClr val="002060"/>
                </a:solidFill>
                <a:latin typeface="Cambria" panose="02040503050406030204" pitchFamily="18" charset="0"/>
                <a:ea typeface="Cambria" panose="02040503050406030204" pitchFamily="18" charset="0"/>
              </a:rPr>
              <a:t>Thật không ngoa khi ca ngợi Đà Lạt là chốn “bồng lai tiên cảnh”. Bạn có muốn đến thăm Đà Lạt trong một ngày mờ sương không?</a:t>
            </a:r>
          </a:p>
        </p:txBody>
      </p:sp>
    </p:spTree>
    <p:extLst>
      <p:ext uri="{BB962C8B-B14F-4D97-AF65-F5344CB8AC3E}">
        <p14:creationId xmlns:p14="http://schemas.microsoft.com/office/powerpoint/2010/main" val="24151651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par>
                                <p:cTn id="27" presetID="22" presetClass="entr" presetSubtype="4"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down)">
                                      <p:cBhvr>
                                        <p:cTn id="34" dur="500"/>
                                        <p:tgtEl>
                                          <p:spTgt spid="26"/>
                                        </p:tgtEl>
                                      </p:cBhvr>
                                    </p:animEffect>
                                  </p:childTnLst>
                                </p:cTn>
                              </p:par>
                              <p:par>
                                <p:cTn id="35" presetID="22" presetClass="entr" presetSubtype="4"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par>
                                <p:cTn id="38" presetID="22" presetClass="entr" presetSubtype="4"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down)">
                                      <p:cBhvr>
                                        <p:cTn id="45" dur="500"/>
                                        <p:tgtEl>
                                          <p:spTgt spid="29"/>
                                        </p:tgtEl>
                                      </p:cBhvr>
                                    </p:animEffect>
                                  </p:childTnLst>
                                </p:cTn>
                              </p:par>
                              <p:par>
                                <p:cTn id="46" presetID="22" presetClass="entr" presetSubtype="4"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500"/>
                                        <p:tgtEl>
                                          <p:spTgt spid="28"/>
                                        </p:tgtEl>
                                      </p:cBhvr>
                                    </p:animEffect>
                                  </p:childTnLst>
                                </p:cTn>
                              </p:par>
                              <p:par>
                                <p:cTn id="49" presetID="22" presetClass="entr" presetSubtype="4"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down)">
                                      <p:cBhvr>
                                        <p:cTn id="5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2" grpId="0" animBg="1"/>
      <p:bldP spid="18" grpId="0"/>
      <p:bldP spid="26"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AC9298FF-067F-4791-AE49-B91B9FE7464E}"/>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026" name="Picture 2" descr="Mảnh Ghép Hình ảnh PNG | Vector Và Các Tập Tin PSD | Tải Về Miễn Phí Trên  Pngtree">
            <a:extLst>
              <a:ext uri="{FF2B5EF4-FFF2-40B4-BE49-F238E27FC236}">
                <a16:creationId xmlns:a16="http://schemas.microsoft.com/office/drawing/2014/main" xmlns="" id="{9AD07245-F804-679B-8FAF-B7702BE979B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85775" y="466725"/>
            <a:ext cx="5267325" cy="52673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C7229907-789E-3101-1107-AAB256CDEF2C}"/>
              </a:ext>
            </a:extLst>
          </p:cNvPr>
          <p:cNvSpPr txBox="1"/>
          <p:nvPr/>
        </p:nvSpPr>
        <p:spPr>
          <a:xfrm>
            <a:off x="1038225" y="4953000"/>
            <a:ext cx="4381500" cy="646331"/>
          </a:xfrm>
          <a:prstGeom prst="rect">
            <a:avLst/>
          </a:prstGeom>
          <a:noFill/>
        </p:spPr>
        <p:txBody>
          <a:bodyPr wrap="square" rtlCol="0">
            <a:spAutoFit/>
          </a:bodyPr>
          <a:lstStyle/>
          <a:p>
            <a:r>
              <a:rPr lang="en-US" sz="3600" b="1" dirty="0" err="1">
                <a:latin typeface="Cambria" panose="02040503050406030204" pitchFamily="18" charset="0"/>
                <a:ea typeface="Cambria" panose="02040503050406030204" pitchFamily="18" charset="0"/>
              </a:rPr>
              <a:t>Kĩ</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thuật</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mảnh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ghép</a:t>
            </a:r>
            <a:endParaRPr lang="en-US" sz="3600" b="1" dirty="0">
              <a:latin typeface="Cambria" panose="02040503050406030204" pitchFamily="18" charset="0"/>
              <a:ea typeface="Cambria" panose="02040503050406030204" pitchFamily="18" charset="0"/>
            </a:endParaRPr>
          </a:p>
        </p:txBody>
      </p:sp>
      <p:sp>
        <p:nvSpPr>
          <p:cNvPr id="4" name="Rounded Rectangle 5">
            <a:extLst>
              <a:ext uri="{FF2B5EF4-FFF2-40B4-BE49-F238E27FC236}">
                <a16:creationId xmlns:a16="http://schemas.microsoft.com/office/drawing/2014/main" xmlns="" id="{88712EC4-4B97-1756-2927-A5ABF9054844}"/>
              </a:ext>
            </a:extLst>
          </p:cNvPr>
          <p:cNvSpPr/>
          <p:nvPr/>
        </p:nvSpPr>
        <p:spPr>
          <a:xfrm>
            <a:off x="5394373" y="2085974"/>
            <a:ext cx="6045151" cy="2619375"/>
          </a:xfrm>
          <a:prstGeom prst="roundRect">
            <a:avLst/>
          </a:prstGeom>
          <a:solidFill>
            <a:schemeClr val="bg1"/>
          </a:solidFill>
          <a:ln w="38100">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1/2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lớp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sẽ</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đi</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so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sánh</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mở</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bài</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1/2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lớp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sẽ</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đi</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so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sánh</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kết</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bài</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2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nhóm</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tập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hợp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đáp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án</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và</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rút</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ra</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kết</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luận</a:t>
            </a:r>
            <a:endPar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928885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EBAE3765-E14B-4FC5-B582-F7339E9318D5}"/>
              </a:ext>
            </a:extLst>
          </p:cNvPr>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4" name="Picture 13"/>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flipH="1">
            <a:off x="331261" y="2971858"/>
            <a:ext cx="2866966" cy="3405118"/>
          </a:xfrm>
          <a:prstGeom prst="rect">
            <a:avLst/>
          </a:prstGeom>
        </p:spPr>
      </p:pic>
      <p:pic>
        <p:nvPicPr>
          <p:cNvPr id="4" name="Picture 3">
            <a:extLst>
              <a:ext uri="{FF2B5EF4-FFF2-40B4-BE49-F238E27FC236}">
                <a16:creationId xmlns:a16="http://schemas.microsoft.com/office/drawing/2014/main" xmlns="" id="{E0CCB8AF-A4F5-75D4-AFD9-2BA135350451}"/>
              </a:ext>
            </a:extLst>
          </p:cNvPr>
          <p:cNvPicPr>
            <a:picLocks noChangeAspect="1"/>
          </p:cNvPicPr>
          <p:nvPr/>
        </p:nvPicPr>
        <p:blipFill>
          <a:blip r:embed="rId6"/>
          <a:stretch>
            <a:fillRect/>
          </a:stretch>
        </p:blipFill>
        <p:spPr>
          <a:xfrm>
            <a:off x="508915" y="418286"/>
            <a:ext cx="2334970" cy="1182727"/>
          </a:xfrm>
          <a:prstGeom prst="rect">
            <a:avLst/>
          </a:prstGeom>
        </p:spPr>
      </p:pic>
      <p:sp>
        <p:nvSpPr>
          <p:cNvPr id="6" name="Rectangle 19">
            <a:extLst>
              <a:ext uri="{FF2B5EF4-FFF2-40B4-BE49-F238E27FC236}">
                <a16:creationId xmlns:a16="http://schemas.microsoft.com/office/drawing/2014/main" xmlns="" id="{29556CD8-8E8A-78B9-216F-DD0C9F7A48DB}"/>
              </a:ext>
            </a:extLst>
          </p:cNvPr>
          <p:cNvSpPr/>
          <p:nvPr/>
        </p:nvSpPr>
        <p:spPr>
          <a:xfrm>
            <a:off x="2790825" y="539043"/>
            <a:ext cx="8848725" cy="1813631"/>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Hai cách mở bài đều giới thiệu tên phong cảnh, cũng là địa điểm có phong cảnh và những cảnh vật nổi bật, để lại ấn tượng cho mọi người nhất (nơi có nhiều hoa, nhiều thông và nhiều hồ nước đẹp). Mỗi cách mở bài có ưu điểm riêng: </a:t>
            </a:r>
            <a:endParaRPr kumimoji="0" lang="en-GB" sz="24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xmlns="" id="{2166084E-D516-1CEF-63C9-C8BEC4C8140A}"/>
              </a:ext>
            </a:extLst>
          </p:cNvPr>
          <p:cNvSpPr txBox="1"/>
          <p:nvPr/>
        </p:nvSpPr>
        <p:spPr>
          <a:xfrm>
            <a:off x="4039657" y="2743697"/>
            <a:ext cx="7037917" cy="1569660"/>
          </a:xfrm>
          <a:prstGeom prst="rect">
            <a:avLst/>
          </a:prstGeom>
          <a:solidFill>
            <a:schemeClr val="accent4"/>
          </a:solidFill>
        </p:spPr>
        <p:txBody>
          <a:bodyPr wrap="square" rtlCol="0">
            <a:spAutoFit/>
          </a:bodyPr>
          <a:lstStyle/>
          <a:p>
            <a:pPr marL="571500" lvl="0" indent="-571500" algn="just">
              <a:buFont typeface="Arial" panose="020B0604020202020204" pitchFamily="34" charset="0"/>
              <a:buChar char="•"/>
              <a:defRPr/>
            </a:pPr>
            <a:r>
              <a:rPr lang="vi-VN" sz="3200" b="1" dirty="0">
                <a:solidFill>
                  <a:prstClr val="black"/>
                </a:solidFill>
                <a:latin typeface="Cambria" panose="02040503050406030204" pitchFamily="18" charset="0"/>
                <a:ea typeface="Cambria" panose="02040503050406030204" pitchFamily="18" charset="0"/>
              </a:rPr>
              <a:t>Mở bài trực tiếp: </a:t>
            </a:r>
            <a:r>
              <a:rPr lang="vi-VN" sz="3200" dirty="0">
                <a:solidFill>
                  <a:prstClr val="black"/>
                </a:solidFill>
                <a:latin typeface="Cambria" panose="02040503050406030204" pitchFamily="18" charset="0"/>
                <a:ea typeface="Cambria" panose="02040503050406030204" pitchFamily="18" charset="0"/>
              </a:rPr>
              <a:t>ngắn gọn nhưng hàm súc, dễ nhớ và tạo ấn tượng mạnh. </a:t>
            </a:r>
            <a:endParaRPr lang="en-GB" sz="3200" dirty="0">
              <a:solidFill>
                <a:prstClr val="black"/>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xmlns="" id="{0EE6E229-E896-F6BD-F312-B3AE3BC8E547}"/>
              </a:ext>
            </a:extLst>
          </p:cNvPr>
          <p:cNvSpPr txBox="1"/>
          <p:nvPr/>
        </p:nvSpPr>
        <p:spPr>
          <a:xfrm>
            <a:off x="4087282" y="4677272"/>
            <a:ext cx="7037917" cy="1569660"/>
          </a:xfrm>
          <a:prstGeom prst="rect">
            <a:avLst/>
          </a:prstGeom>
          <a:solidFill>
            <a:schemeClr val="accent4"/>
          </a:solidFill>
        </p:spPr>
        <p:txBody>
          <a:bodyPr wrap="square" rtlCol="0">
            <a:spAutoFit/>
          </a:bodyPr>
          <a:lstStyle/>
          <a:p>
            <a:pPr marL="571500" lvl="0" indent="-571500" algn="just">
              <a:buFont typeface="Arial" panose="020B0604020202020204" pitchFamily="34" charset="0"/>
              <a:buChar char="•"/>
              <a:defRPr/>
            </a:pPr>
            <a:r>
              <a:rPr lang="vi-VN" sz="3200" b="1" dirty="0">
                <a:solidFill>
                  <a:prstClr val="black"/>
                </a:solidFill>
                <a:latin typeface="Cambria" panose="02040503050406030204" pitchFamily="18" charset="0"/>
                <a:ea typeface="Cambria" panose="02040503050406030204" pitchFamily="18" charset="0"/>
              </a:rPr>
              <a:t>Mở bài gián tiếp: </a:t>
            </a:r>
            <a:r>
              <a:rPr lang="vi-VN" sz="3200" dirty="0">
                <a:solidFill>
                  <a:prstClr val="black"/>
                </a:solidFill>
                <a:latin typeface="Cambria" panose="02040503050406030204" pitchFamily="18" charset="0"/>
                <a:ea typeface="Cambria" panose="02040503050406030204" pitchFamily="18" charset="0"/>
              </a:rPr>
              <a:t>đoạn văn có nhiều câu hơn, có nhiều thông tin hơn. </a:t>
            </a:r>
            <a:endParaRPr lang="en-GB" sz="32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94226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EBAE3765-E14B-4FC5-B582-F7339E9318D5}"/>
              </a:ext>
            </a:extLst>
          </p:cNvPr>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Picture 13"/>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flipH="1">
            <a:off x="331261" y="2971858"/>
            <a:ext cx="2866966" cy="3405118"/>
          </a:xfrm>
          <a:prstGeom prst="rect">
            <a:avLst/>
          </a:prstGeom>
        </p:spPr>
      </p:pic>
      <p:sp>
        <p:nvSpPr>
          <p:cNvPr id="6" name="Rectangle 19">
            <a:extLst>
              <a:ext uri="{FF2B5EF4-FFF2-40B4-BE49-F238E27FC236}">
                <a16:creationId xmlns:a16="http://schemas.microsoft.com/office/drawing/2014/main" xmlns="" id="{29556CD8-8E8A-78B9-216F-DD0C9F7A48DB}"/>
              </a:ext>
            </a:extLst>
          </p:cNvPr>
          <p:cNvSpPr/>
          <p:nvPr/>
        </p:nvSpPr>
        <p:spPr>
          <a:xfrm>
            <a:off x="2790825" y="539043"/>
            <a:ext cx="8848725" cy="1813631"/>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Hai cách kết bài đều nhấn mạnh ấn tượng về vẻ đẹp của phong cảnh. Mỗi cách kết bài đều có cái hay riêng. </a:t>
            </a:r>
            <a:endParaRPr kumimoji="0" lang="en-GB"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xmlns="" id="{2166084E-D516-1CEF-63C9-C8BEC4C8140A}"/>
              </a:ext>
            </a:extLst>
          </p:cNvPr>
          <p:cNvSpPr txBox="1"/>
          <p:nvPr/>
        </p:nvSpPr>
        <p:spPr>
          <a:xfrm>
            <a:off x="4039657" y="2743697"/>
            <a:ext cx="7361768" cy="1077218"/>
          </a:xfrm>
          <a:prstGeom prst="rect">
            <a:avLst/>
          </a:prstGeom>
          <a:solidFill>
            <a:schemeClr val="accent4"/>
          </a:solidFill>
        </p:spPr>
        <p:txBody>
          <a:bodyPr wrap="square" rtlCol="0">
            <a:spAutoFit/>
          </a:bodyPr>
          <a:lstStyle/>
          <a:p>
            <a:pPr marL="571500" lvl="0" indent="-571500" algn="just">
              <a:buFont typeface="Arial" panose="020B0604020202020204" pitchFamily="34" charset="0"/>
              <a:buChar char="•"/>
              <a:defRPr/>
            </a:pPr>
            <a:r>
              <a:rPr lang="vi-VN" sz="3200" b="1" dirty="0">
                <a:solidFill>
                  <a:prstClr val="black"/>
                </a:solidFill>
                <a:latin typeface="Cambria" panose="02040503050406030204" pitchFamily="18" charset="0"/>
                <a:ea typeface="Cambria" panose="02040503050406030204" pitchFamily="18" charset="0"/>
              </a:rPr>
              <a:t>Kết bài không mở rộng: </a:t>
            </a:r>
            <a:r>
              <a:rPr lang="vi-VN" sz="3200" dirty="0">
                <a:solidFill>
                  <a:prstClr val="black"/>
                </a:solidFill>
                <a:latin typeface="Cambria" panose="02040503050406030204" pitchFamily="18" charset="0"/>
                <a:ea typeface="Cambria" panose="02040503050406030204" pitchFamily="18" charset="0"/>
              </a:rPr>
              <a:t>ngắn gọn, súc tích, gây ấn tượng với người đọc. </a:t>
            </a:r>
            <a:endParaRPr kumimoji="0" lang="en-GB"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xmlns="" id="{0EE6E229-E896-F6BD-F312-B3AE3BC8E547}"/>
              </a:ext>
            </a:extLst>
          </p:cNvPr>
          <p:cNvSpPr txBox="1"/>
          <p:nvPr/>
        </p:nvSpPr>
        <p:spPr>
          <a:xfrm>
            <a:off x="4087282" y="4458197"/>
            <a:ext cx="7437968" cy="1569660"/>
          </a:xfrm>
          <a:prstGeom prst="rect">
            <a:avLst/>
          </a:prstGeom>
          <a:solidFill>
            <a:schemeClr val="accent4"/>
          </a:solidFill>
        </p:spPr>
        <p:txBody>
          <a:bodyPr wrap="square" rtlCol="0">
            <a:spAutoFit/>
          </a:bodyPr>
          <a:lstStyle/>
          <a:p>
            <a:pPr marL="571500" lvl="0" indent="-571500" algn="just">
              <a:buFont typeface="Arial" panose="020B0604020202020204" pitchFamily="34" charset="0"/>
              <a:buChar char="•"/>
              <a:defRPr/>
            </a:pPr>
            <a:r>
              <a:rPr lang="vi-VN" sz="3200" b="1" dirty="0">
                <a:solidFill>
                  <a:prstClr val="black"/>
                </a:solidFill>
                <a:latin typeface="Cambria" panose="02040503050406030204" pitchFamily="18" charset="0"/>
                <a:ea typeface="Cambria" panose="02040503050406030204" pitchFamily="18" charset="0"/>
              </a:rPr>
              <a:t>Kết bài mở rộng: </a:t>
            </a:r>
            <a:r>
              <a:rPr lang="vi-VN" sz="3200" dirty="0">
                <a:solidFill>
                  <a:prstClr val="black"/>
                </a:solidFill>
                <a:latin typeface="Cambria" panose="02040503050406030204" pitchFamily="18" charset="0"/>
                <a:ea typeface="Cambria" panose="02040503050406030204" pitchFamily="18" charset="0"/>
              </a:rPr>
              <a:t>làm cho ý của kết bài phong phú hơn, tạo kết nối với người đọc dễ dàng hơn. </a:t>
            </a:r>
            <a:endParaRPr kumimoji="0" lang="en-GB"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xmlns="" id="{E78F7342-7EBB-DF02-D99E-83B4D5E69EEE}"/>
              </a:ext>
            </a:extLst>
          </p:cNvPr>
          <p:cNvPicPr>
            <a:picLocks noChangeAspect="1"/>
          </p:cNvPicPr>
          <p:nvPr/>
        </p:nvPicPr>
        <p:blipFill>
          <a:blip r:embed="rId6"/>
          <a:stretch>
            <a:fillRect/>
          </a:stretch>
        </p:blipFill>
        <p:spPr>
          <a:xfrm>
            <a:off x="0" y="158830"/>
            <a:ext cx="2395936" cy="1072989"/>
          </a:xfrm>
          <a:prstGeom prst="rect">
            <a:avLst/>
          </a:prstGeom>
        </p:spPr>
      </p:pic>
    </p:spTree>
    <p:extLst>
      <p:ext uri="{BB962C8B-B14F-4D97-AF65-F5344CB8AC3E}">
        <p14:creationId xmlns:p14="http://schemas.microsoft.com/office/powerpoint/2010/main" val="33887269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2651559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70</TotalTime>
  <Words>868</Words>
  <Application>Microsoft Office PowerPoint</Application>
  <PresentationFormat>Custom</PresentationFormat>
  <Paragraphs>48</Paragraphs>
  <Slides>18</Slides>
  <Notes>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Ha Dung</cp:lastModifiedBy>
  <cp:revision>25</cp:revision>
  <dcterms:created xsi:type="dcterms:W3CDTF">2022-07-26T09:31:45Z</dcterms:created>
  <dcterms:modified xsi:type="dcterms:W3CDTF">2025-06-02T06:46:59Z</dcterms:modified>
</cp:coreProperties>
</file>