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29"/>
  </p:notesMasterIdLst>
  <p:sldIdLst>
    <p:sldId id="362" r:id="rId3"/>
    <p:sldId id="410" r:id="rId4"/>
    <p:sldId id="262" r:id="rId5"/>
    <p:sldId id="275" r:id="rId6"/>
    <p:sldId id="4411" r:id="rId7"/>
    <p:sldId id="411" r:id="rId8"/>
    <p:sldId id="361" r:id="rId9"/>
    <p:sldId id="265" r:id="rId10"/>
    <p:sldId id="372" r:id="rId11"/>
    <p:sldId id="259" r:id="rId12"/>
    <p:sldId id="369" r:id="rId13"/>
    <p:sldId id="415" r:id="rId14"/>
    <p:sldId id="292" r:id="rId15"/>
    <p:sldId id="414" r:id="rId16"/>
    <p:sldId id="413" r:id="rId17"/>
    <p:sldId id="4412" r:id="rId18"/>
    <p:sldId id="4413" r:id="rId19"/>
    <p:sldId id="416" r:id="rId20"/>
    <p:sldId id="318" r:id="rId21"/>
    <p:sldId id="4414" r:id="rId22"/>
    <p:sldId id="4415" r:id="rId23"/>
    <p:sldId id="385" r:id="rId24"/>
    <p:sldId id="395" r:id="rId25"/>
    <p:sldId id="4416" r:id="rId26"/>
    <p:sldId id="4417" r:id="rId27"/>
    <p:sldId id="4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96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54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3EED0-C4D1-46FA-9F57-D6C23F8BE887}"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56791-AA23-4167-8DA3-CAA5F89329A2}" type="slidenum">
              <a:rPr lang="en-US" smtClean="0"/>
              <a:t>‹#›</a:t>
            </a:fld>
            <a:endParaRPr lang="en-US"/>
          </a:p>
        </p:txBody>
      </p:sp>
    </p:spTree>
    <p:extLst>
      <p:ext uri="{BB962C8B-B14F-4D97-AF65-F5344CB8AC3E}">
        <p14:creationId xmlns:p14="http://schemas.microsoft.com/office/powerpoint/2010/main" val="428522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3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5" name="Footer Placeholder 4">
            <a:extLst>
              <a:ext uri="{FF2B5EF4-FFF2-40B4-BE49-F238E27FC236}">
                <a16:creationId xmlns:a16="http://schemas.microsoft.com/office/drawing/2014/main" xmlns=""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923460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5" name="Footer Placeholder 4">
            <a:extLst>
              <a:ext uri="{FF2B5EF4-FFF2-40B4-BE49-F238E27FC236}">
                <a16:creationId xmlns:a16="http://schemas.microsoft.com/office/drawing/2014/main" xmlns=""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55957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5" name="Footer Placeholder 4">
            <a:extLst>
              <a:ext uri="{FF2B5EF4-FFF2-40B4-BE49-F238E27FC236}">
                <a16:creationId xmlns:a16="http://schemas.microsoft.com/office/drawing/2014/main" xmlns=""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575479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584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xmlns=""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4059817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6/2/2025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xmlns=""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991246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xmlns=""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728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793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6/2/2025</a:t>
            </a:fld>
            <a:endParaRPr lang="en-US"/>
          </a:p>
        </p:txBody>
      </p:sp>
      <p:sp>
        <p:nvSpPr>
          <p:cNvPr id="6" name="Footer Placeholder 5">
            <a:extLst>
              <a:ext uri="{FF2B5EF4-FFF2-40B4-BE49-F238E27FC236}">
                <a16:creationId xmlns:a16="http://schemas.microsoft.com/office/drawing/2014/main" xmlns=""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10654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6/2/2025</a:t>
            </a:fld>
            <a:endParaRPr lang="en-US"/>
          </a:p>
        </p:txBody>
      </p:sp>
      <p:sp>
        <p:nvSpPr>
          <p:cNvPr id="8" name="Footer Placeholder 7">
            <a:extLst>
              <a:ext uri="{FF2B5EF4-FFF2-40B4-BE49-F238E27FC236}">
                <a16:creationId xmlns:a16="http://schemas.microsoft.com/office/drawing/2014/main" xmlns=""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1387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6/2/2025</a:t>
            </a:fld>
            <a:endParaRPr lang="en-US"/>
          </a:p>
        </p:txBody>
      </p:sp>
      <p:sp>
        <p:nvSpPr>
          <p:cNvPr id="4" name="Footer Placeholder 3">
            <a:extLst>
              <a:ext uri="{FF2B5EF4-FFF2-40B4-BE49-F238E27FC236}">
                <a16:creationId xmlns:a16="http://schemas.microsoft.com/office/drawing/2014/main" xmlns=""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3378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5" name="Footer Placeholder 4">
            <a:extLst>
              <a:ext uri="{FF2B5EF4-FFF2-40B4-BE49-F238E27FC236}">
                <a16:creationId xmlns:a16="http://schemas.microsoft.com/office/drawing/2014/main" xmlns=""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492276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8971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6/2/2025</a:t>
            </a:fld>
            <a:endParaRPr lang="en-US"/>
          </a:p>
        </p:txBody>
      </p:sp>
      <p:sp>
        <p:nvSpPr>
          <p:cNvPr id="6" name="Footer Placeholder 5">
            <a:extLst>
              <a:ext uri="{FF2B5EF4-FFF2-40B4-BE49-F238E27FC236}">
                <a16:creationId xmlns:a16="http://schemas.microsoft.com/office/drawing/2014/main" xmlns=""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8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6/2/2025</a:t>
            </a:fld>
            <a:endParaRPr lang="en-US"/>
          </a:p>
        </p:txBody>
      </p:sp>
      <p:sp>
        <p:nvSpPr>
          <p:cNvPr id="6" name="Footer Placeholder 5">
            <a:extLst>
              <a:ext uri="{FF2B5EF4-FFF2-40B4-BE49-F238E27FC236}">
                <a16:creationId xmlns:a16="http://schemas.microsoft.com/office/drawing/2014/main" xmlns=""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2079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6/2/2025</a:t>
            </a:fld>
            <a:endParaRPr lang="en-US"/>
          </a:p>
        </p:txBody>
      </p:sp>
      <p:sp>
        <p:nvSpPr>
          <p:cNvPr id="5" name="Footer Placeholder 4">
            <a:extLst>
              <a:ext uri="{FF2B5EF4-FFF2-40B4-BE49-F238E27FC236}">
                <a16:creationId xmlns:a16="http://schemas.microsoft.com/office/drawing/2014/main" xmlns=""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28198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6/2/2025</a:t>
            </a:fld>
            <a:endParaRPr lang="en-US"/>
          </a:p>
        </p:txBody>
      </p:sp>
      <p:sp>
        <p:nvSpPr>
          <p:cNvPr id="5" name="Footer Placeholder 4">
            <a:extLst>
              <a:ext uri="{FF2B5EF4-FFF2-40B4-BE49-F238E27FC236}">
                <a16:creationId xmlns:a16="http://schemas.microsoft.com/office/drawing/2014/main" xmlns=""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2815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5" name="Footer Placeholder 4">
            <a:extLst>
              <a:ext uri="{FF2B5EF4-FFF2-40B4-BE49-F238E27FC236}">
                <a16:creationId xmlns:a16="http://schemas.microsoft.com/office/drawing/2014/main" xmlns=""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7222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6" name="Footer Placeholder 5">
            <a:extLst>
              <a:ext uri="{FF2B5EF4-FFF2-40B4-BE49-F238E27FC236}">
                <a16:creationId xmlns:a16="http://schemas.microsoft.com/office/drawing/2014/main" xmlns=""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032032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8" name="Footer Placeholder 7">
            <a:extLst>
              <a:ext uri="{FF2B5EF4-FFF2-40B4-BE49-F238E27FC236}">
                <a16:creationId xmlns:a16="http://schemas.microsoft.com/office/drawing/2014/main" xmlns=""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68520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4" name="Footer Placeholder 3">
            <a:extLst>
              <a:ext uri="{FF2B5EF4-FFF2-40B4-BE49-F238E27FC236}">
                <a16:creationId xmlns:a16="http://schemas.microsoft.com/office/drawing/2014/main" xmlns=""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0205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3" name="Footer Placeholder 2">
            <a:extLst>
              <a:ext uri="{FF2B5EF4-FFF2-40B4-BE49-F238E27FC236}">
                <a16:creationId xmlns:a16="http://schemas.microsoft.com/office/drawing/2014/main" xmlns=""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513628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6" name="Footer Placeholder 5">
            <a:extLst>
              <a:ext uri="{FF2B5EF4-FFF2-40B4-BE49-F238E27FC236}">
                <a16:creationId xmlns:a16="http://schemas.microsoft.com/office/drawing/2014/main" xmlns=""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42101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6/2/2025</a:t>
            </a:fld>
            <a:endParaRPr lang="en-US"/>
          </a:p>
        </p:txBody>
      </p:sp>
      <p:sp>
        <p:nvSpPr>
          <p:cNvPr id="6" name="Footer Placeholder 5">
            <a:extLst>
              <a:ext uri="{FF2B5EF4-FFF2-40B4-BE49-F238E27FC236}">
                <a16:creationId xmlns:a16="http://schemas.microsoft.com/office/drawing/2014/main" xmlns=""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357765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88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7301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853B8C2F-3E31-4F56-942A-3D003ECB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06A8000-5E4B-DF72-47E0-765FDE05AEB8}"/>
              </a:ext>
            </a:extLst>
          </p:cNvPr>
          <p:cNvPicPr>
            <a:picLocks noChangeAspect="1"/>
          </p:cNvPicPr>
          <p:nvPr/>
        </p:nvPicPr>
        <p:blipFill>
          <a:blip r:embed="rId3"/>
          <a:stretch>
            <a:fillRect/>
          </a:stretch>
        </p:blipFill>
        <p:spPr>
          <a:xfrm>
            <a:off x="514615" y="1440738"/>
            <a:ext cx="11467570" cy="4700423"/>
          </a:xfrm>
          <a:prstGeom prst="rect">
            <a:avLst/>
          </a:prstGeom>
        </p:spPr>
      </p:pic>
    </p:spTree>
    <p:extLst>
      <p:ext uri="{BB962C8B-B14F-4D97-AF65-F5344CB8AC3E}">
        <p14:creationId xmlns:p14="http://schemas.microsoft.com/office/powerpoint/2010/main" val="2355743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2" name="Group 1"/>
          <p:cNvGrpSpPr/>
          <p:nvPr/>
        </p:nvGrpSpPr>
        <p:grpSpPr>
          <a:xfrm>
            <a:off x="962952" y="525031"/>
            <a:ext cx="5238151" cy="5632424"/>
            <a:chOff x="889380" y="593055"/>
            <a:chExt cx="5238151" cy="5632424"/>
          </a:xfrm>
        </p:grpSpPr>
        <p:pic>
          <p:nvPicPr>
            <p:cNvPr id="10" name="Picture 6">
              <a:extLst>
                <a:ext uri="{FF2B5EF4-FFF2-40B4-BE49-F238E27FC236}">
                  <a16:creationId xmlns:a16="http://schemas.microsoft.com/office/drawing/2014/main" xmlns="" id="{424C0B85-2931-4019-94BF-D6C1CB57BC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9380" y="593055"/>
              <a:ext cx="5238151" cy="5632424"/>
            </a:xfrm>
            <a:prstGeom prst="rect">
              <a:avLst/>
            </a:prstGeom>
          </p:spPr>
        </p:pic>
        <p:sp>
          <p:nvSpPr>
            <p:cNvPr id="6" name="TextBox 5"/>
            <p:cNvSpPr txBox="1"/>
            <p:nvPr/>
          </p:nvSpPr>
          <p:spPr>
            <a:xfrm>
              <a:off x="986600" y="2296220"/>
              <a:ext cx="5009553" cy="1938992"/>
            </a:xfrm>
            <a:prstGeom prst="rect">
              <a:avLst/>
            </a:prstGeom>
            <a:noFill/>
          </p:spPr>
          <p:txBody>
            <a:bodyPr wrap="square" rtlCol="0">
              <a:spAutoFit/>
            </a:bodyPr>
            <a:lstStyle/>
            <a:p>
              <a:pPr lvl="0" algn="ctr" eaLnBrk="0" fontAlgn="base" hangingPunct="0">
                <a:spcBef>
                  <a:spcPct val="0"/>
                </a:spcBef>
                <a:spcAft>
                  <a:spcPct val="0"/>
                </a:spcAft>
                <a:defRPr/>
              </a:pPr>
              <a:r>
                <a:rPr lang="vi-VN" sz="6000" b="1"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Hoạt động 1: Dân cư </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grpSp>
      <p:pic>
        <p:nvPicPr>
          <p:cNvPr id="12" name="Picture 23">
            <a:extLst>
              <a:ext uri="{FF2B5EF4-FFF2-40B4-BE49-F238E27FC236}">
                <a16:creationId xmlns:a16="http://schemas.microsoft.com/office/drawing/2014/main" xmlns="" id="{260532A5-8AB9-D20A-FD73-D04CBBCDD98A}"/>
              </a:ext>
            </a:extLst>
          </p:cNvPr>
          <p:cNvPicPr>
            <a:picLocks noChangeAspect="1"/>
          </p:cNvPicPr>
          <p:nvPr/>
        </p:nvPicPr>
        <p:blipFill rotWithShape="1">
          <a:blip r:embed="rId4"/>
          <a:srcRect b="25274"/>
          <a:stretch/>
        </p:blipFill>
        <p:spPr>
          <a:xfrm>
            <a:off x="6307863" y="250157"/>
            <a:ext cx="5136247" cy="61821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89191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45"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ppt_w</p:attrName>
                                        </p:attrNameLst>
                                      </p:cBhvr>
                                      <p:tavLst>
                                        <p:tav tm="0" fmla="#ppt_w*sin(2.5*pi*$)">
                                          <p:val>
                                            <p:fltVal val="0"/>
                                          </p:val>
                                        </p:tav>
                                        <p:tav tm="100000">
                                          <p:val>
                                            <p:fltVal val="1"/>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7088CB9-F54F-5F95-2C10-4DF8702EDC0B}"/>
              </a:ext>
            </a:extLst>
          </p:cNvPr>
          <p:cNvPicPr>
            <a:picLocks noChangeAspect="1"/>
          </p:cNvPicPr>
          <p:nvPr/>
        </p:nvPicPr>
        <p:blipFill rotWithShape="1">
          <a:blip r:embed="rId3"/>
          <a:srcRect l="3088" r="3088"/>
          <a:stretch/>
        </p:blipFill>
        <p:spPr>
          <a:xfrm>
            <a:off x="50783" y="-77820"/>
            <a:ext cx="12192001" cy="6935820"/>
          </a:xfrm>
          <a:prstGeom prst="rect">
            <a:avLst/>
          </a:prstGeom>
        </p:spPr>
      </p:pic>
      <p:pic>
        <p:nvPicPr>
          <p:cNvPr id="5" name="Picture 4">
            <a:extLst>
              <a:ext uri="{FF2B5EF4-FFF2-40B4-BE49-F238E27FC236}">
                <a16:creationId xmlns:a16="http://schemas.microsoft.com/office/drawing/2014/main" xmlns="" id="{48FE40AC-226D-423C-1328-38954FDF048F}"/>
              </a:ext>
            </a:extLst>
          </p:cNvPr>
          <p:cNvPicPr>
            <a:picLocks noChangeAspect="1"/>
          </p:cNvPicPr>
          <p:nvPr/>
        </p:nvPicPr>
        <p:blipFill>
          <a:blip r:embed="rId4">
            <a:extLst>
              <a:ext uri="{BEBA8EAE-BF5A-486C-A8C5-ECC9F3942E4B}">
                <a14:imgProps xmlns:a14="http://schemas.microsoft.com/office/drawing/2010/main">
                  <a14:imgLayer r:embed="rId5">
                    <a14:imgEffect>
                      <a14:saturation sat="133000"/>
                    </a14:imgEffect>
                  </a14:imgLayer>
                </a14:imgProps>
              </a:ext>
            </a:extLst>
          </a:blip>
          <a:stretch>
            <a:fillRect/>
          </a:stretch>
        </p:blipFill>
        <p:spPr>
          <a:xfrm>
            <a:off x="50783" y="3988273"/>
            <a:ext cx="4673617" cy="2973318"/>
          </a:xfrm>
          <a:prstGeom prst="rect">
            <a:avLst/>
          </a:prstGeom>
          <a:effectLst>
            <a:glow rad="101600">
              <a:schemeClr val="bg1"/>
            </a:glow>
          </a:effectLst>
        </p:spPr>
      </p:pic>
      <p:grpSp>
        <p:nvGrpSpPr>
          <p:cNvPr id="11" name="Group 10">
            <a:extLst>
              <a:ext uri="{FF2B5EF4-FFF2-40B4-BE49-F238E27FC236}">
                <a16:creationId xmlns:a16="http://schemas.microsoft.com/office/drawing/2014/main" xmlns="" id="{A6D2F9CB-9E66-C52A-A88A-787E3B509077}"/>
              </a:ext>
            </a:extLst>
          </p:cNvPr>
          <p:cNvGrpSpPr/>
          <p:nvPr/>
        </p:nvGrpSpPr>
        <p:grpSpPr>
          <a:xfrm>
            <a:off x="101908" y="695483"/>
            <a:ext cx="12062382" cy="960001"/>
            <a:chOff x="101908" y="640063"/>
            <a:chExt cx="12062382" cy="960001"/>
          </a:xfrm>
        </p:grpSpPr>
        <p:pic>
          <p:nvPicPr>
            <p:cNvPr id="9" name="Picture 8">
              <a:extLst>
                <a:ext uri="{FF2B5EF4-FFF2-40B4-BE49-F238E27FC236}">
                  <a16:creationId xmlns:a16="http://schemas.microsoft.com/office/drawing/2014/main" xmlns="" id="{F7C777D9-B9BB-9016-ADA9-0906F4BC9746}"/>
                </a:ext>
              </a:extLst>
            </p:cNvPr>
            <p:cNvPicPr>
              <a:picLocks noChangeAspect="1"/>
            </p:cNvPicPr>
            <p:nvPr/>
          </p:nvPicPr>
          <p:blipFill>
            <a:blip r:embed="rId6"/>
            <a:stretch>
              <a:fillRect/>
            </a:stretch>
          </p:blipFill>
          <p:spPr>
            <a:xfrm>
              <a:off x="101908" y="640063"/>
              <a:ext cx="937183" cy="960001"/>
            </a:xfrm>
            <a:prstGeom prst="rect">
              <a:avLst/>
            </a:prstGeom>
          </p:spPr>
        </p:pic>
        <p:pic>
          <p:nvPicPr>
            <p:cNvPr id="10" name="Picture 9">
              <a:extLst>
                <a:ext uri="{FF2B5EF4-FFF2-40B4-BE49-F238E27FC236}">
                  <a16:creationId xmlns:a16="http://schemas.microsoft.com/office/drawing/2014/main" xmlns="" id="{E57C63AF-E134-0B0C-4A03-2DEB6A4D2223}"/>
                </a:ext>
              </a:extLst>
            </p:cNvPr>
            <p:cNvPicPr>
              <a:picLocks noChangeAspect="1"/>
            </p:cNvPicPr>
            <p:nvPr/>
          </p:nvPicPr>
          <p:blipFill>
            <a:blip r:embed="rId6"/>
            <a:stretch>
              <a:fillRect/>
            </a:stretch>
          </p:blipFill>
          <p:spPr>
            <a:xfrm>
              <a:off x="11227107" y="640063"/>
              <a:ext cx="937183" cy="960001"/>
            </a:xfrm>
            <a:prstGeom prst="rect">
              <a:avLst/>
            </a:prstGeom>
          </p:spPr>
        </p:pic>
      </p:grpSp>
      <p:sp>
        <p:nvSpPr>
          <p:cNvPr id="13" name="TextBox 12">
            <a:extLst>
              <a:ext uri="{FF2B5EF4-FFF2-40B4-BE49-F238E27FC236}">
                <a16:creationId xmlns:a16="http://schemas.microsoft.com/office/drawing/2014/main" xmlns="" id="{A8E728B7-B953-7064-5880-B4657B78D00D}"/>
              </a:ext>
            </a:extLst>
          </p:cNvPr>
          <p:cNvSpPr txBox="1"/>
          <p:nvPr/>
        </p:nvSpPr>
        <p:spPr>
          <a:xfrm>
            <a:off x="5384800" y="1325491"/>
            <a:ext cx="6627089" cy="3473291"/>
          </a:xfrm>
          <a:prstGeom prst="wedgeRoundRectCallout">
            <a:avLst>
              <a:gd name="adj1" fmla="val -64569"/>
              <a:gd name="adj2" fmla="val 25027"/>
              <a:gd name="adj3" fmla="val 16667"/>
            </a:avLst>
          </a:prstGeom>
          <a:solidFill>
            <a:schemeClr val="bg1"/>
          </a:solidFill>
          <a:ln w="57150">
            <a:solidFill>
              <a:srgbClr val="002060"/>
            </a:solidFill>
          </a:ln>
        </p:spPr>
        <p:txBody>
          <a:bodyPr wrap="square" rtlCol="0">
            <a:spAutoFit/>
          </a:bodyPr>
          <a:lstStyle/>
          <a:p>
            <a:pPr lvl="0" algn="just">
              <a:defRPr/>
            </a:pPr>
            <a:r>
              <a:rPr lang="vi-VN" sz="3300" dirty="0">
                <a:solidFill>
                  <a:prstClr val="black"/>
                </a:solidFill>
              </a:rPr>
              <a:t>Đọc thông tin và kết hợp với hiểu biết của bản thân, em hãy</a:t>
            </a:r>
            <a:r>
              <a:rPr lang="vi-VN" sz="3300" dirty="0" smtClean="0">
                <a:solidFill>
                  <a:prstClr val="black"/>
                </a:solidFill>
              </a:rPr>
              <a:t>:</a:t>
            </a:r>
            <a:endParaRPr lang="vi-VN" sz="3300" dirty="0">
              <a:solidFill>
                <a:prstClr val="black"/>
              </a:solidFill>
            </a:endParaRPr>
          </a:p>
          <a:p>
            <a:pPr lvl="0" algn="just">
              <a:defRPr/>
            </a:pPr>
            <a:r>
              <a:rPr lang="vi-VN" sz="3300" dirty="0">
                <a:solidFill>
                  <a:prstClr val="black"/>
                </a:solidFill>
              </a:rPr>
              <a:t>• Kể tên một số dân tộc sinh sống ở vùng Nam </a:t>
            </a:r>
            <a:r>
              <a:rPr lang="vi-VN" sz="3300" dirty="0" smtClean="0">
                <a:solidFill>
                  <a:prstClr val="black"/>
                </a:solidFill>
              </a:rPr>
              <a:t>Bộ</a:t>
            </a:r>
            <a:endParaRPr lang="vi-VN" sz="3300" dirty="0">
              <a:solidFill>
                <a:prstClr val="black"/>
              </a:solidFill>
            </a:endParaRPr>
          </a:p>
          <a:p>
            <a:pPr lvl="0" algn="just">
              <a:defRPr/>
            </a:pPr>
            <a:r>
              <a:rPr lang="vi-VN" sz="3300" dirty="0">
                <a:solidFill>
                  <a:prstClr val="black"/>
                </a:solidFill>
              </a:rPr>
              <a:t>• Nêu đặc điểm phân bố dân cư của vùng Nam Bộ.</a:t>
            </a:r>
            <a:endParaRPr kumimoji="0" lang="en-US" sz="33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150358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500"/>
                            </p:stCondLst>
                            <p:childTnLst>
                              <p:par>
                                <p:cTn id="11" presetID="18" presetClass="entr" presetSubtype="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Righ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2" name="Picture 23">
            <a:extLst>
              <a:ext uri="{FF2B5EF4-FFF2-40B4-BE49-F238E27FC236}">
                <a16:creationId xmlns:a16="http://schemas.microsoft.com/office/drawing/2014/main" xmlns="" id="{260532A5-8AB9-D20A-FD73-D04CBBCDD98A}"/>
              </a:ext>
            </a:extLst>
          </p:cNvPr>
          <p:cNvPicPr>
            <a:picLocks noChangeAspect="1"/>
          </p:cNvPicPr>
          <p:nvPr/>
        </p:nvPicPr>
        <p:blipFill rotWithShape="1">
          <a:blip r:embed="rId2"/>
          <a:srcRect b="25274"/>
          <a:stretch/>
        </p:blipFill>
        <p:spPr>
          <a:xfrm>
            <a:off x="7867650" y="1565113"/>
            <a:ext cx="4233685" cy="5095817"/>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xmlns="" id="{73E5598C-6D4B-2375-2BDD-9D53592D4B14}"/>
              </a:ext>
            </a:extLst>
          </p:cNvPr>
          <p:cNvSpPr/>
          <p:nvPr/>
        </p:nvSpPr>
        <p:spPr>
          <a:xfrm>
            <a:off x="723900" y="2002019"/>
            <a:ext cx="7065433" cy="2840914"/>
          </a:xfrm>
          <a:prstGeom prst="roundRect">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eaLnBrk="0" fontAlgn="base" hangingPunct="0">
              <a:spcBef>
                <a:spcPct val="0"/>
              </a:spcBef>
              <a:spcAft>
                <a:spcPct val="0"/>
              </a:spcAft>
              <a:buFont typeface="Arial" panose="020B0604020202020204" pitchFamily="34" charset="0"/>
              <a:buChar char="•"/>
              <a:defRPr/>
            </a:pP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Các dân tộc sinh sống ở vùng Nam Bộ là: Kinh, Khơ-me, Chăm, Hoa.</a:t>
            </a:r>
          </a:p>
        </p:txBody>
      </p:sp>
    </p:spTree>
    <p:extLst>
      <p:ext uri="{BB962C8B-B14F-4D97-AF65-F5344CB8AC3E}">
        <p14:creationId xmlns:p14="http://schemas.microsoft.com/office/powerpoint/2010/main" val="109729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26670ED-2C9A-12C1-113C-D8A26CB064C1}"/>
              </a:ext>
            </a:extLst>
          </p:cNvPr>
          <p:cNvSpPr/>
          <p:nvPr/>
        </p:nvSpPr>
        <p:spPr>
          <a:xfrm>
            <a:off x="404734" y="209861"/>
            <a:ext cx="11062741" cy="60480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13" name="Rectangle 12">
            <a:extLst>
              <a:ext uri="{FF2B5EF4-FFF2-40B4-BE49-F238E27FC236}">
                <a16:creationId xmlns:a16="http://schemas.microsoft.com/office/drawing/2014/main" xmlns="" id="{6E84D4A0-3CA3-748A-224D-9EA991A49FBF}"/>
              </a:ext>
            </a:extLst>
          </p:cNvPr>
          <p:cNvSpPr/>
          <p:nvPr/>
        </p:nvSpPr>
        <p:spPr>
          <a:xfrm>
            <a:off x="871467" y="308436"/>
            <a:ext cx="9956914" cy="646331"/>
          </a:xfrm>
          <a:prstGeom prst="rect">
            <a:avLst/>
          </a:prstGeom>
        </p:spPr>
        <p:txBody>
          <a:bodyPr wrap="square">
            <a:spAutoFit/>
          </a:bodyPr>
          <a:lstStyle/>
          <a:p>
            <a:pPr lvl="0" algn="ctr"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Người Chăm ở Nam Bộ</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2" name="Picture 1">
            <a:extLst>
              <a:ext uri="{FF2B5EF4-FFF2-40B4-BE49-F238E27FC236}">
                <a16:creationId xmlns:a16="http://schemas.microsoft.com/office/drawing/2014/main" xmlns="" id="{AE90817B-DA04-5E6D-C9A4-2F836E352E1E}"/>
              </a:ext>
            </a:extLst>
          </p:cNvPr>
          <p:cNvPicPr>
            <a:picLocks noChangeAspect="1"/>
          </p:cNvPicPr>
          <p:nvPr/>
        </p:nvPicPr>
        <p:blipFill>
          <a:blip r:embed="rId2"/>
          <a:stretch>
            <a:fillRect/>
          </a:stretch>
        </p:blipFill>
        <p:spPr>
          <a:xfrm>
            <a:off x="2095500" y="1100137"/>
            <a:ext cx="7429500" cy="4761634"/>
          </a:xfrm>
          <a:prstGeom prst="rect">
            <a:avLst/>
          </a:prstGeom>
        </p:spPr>
      </p:pic>
    </p:spTree>
    <p:extLst>
      <p:ext uri="{BB962C8B-B14F-4D97-AF65-F5344CB8AC3E}">
        <p14:creationId xmlns:p14="http://schemas.microsoft.com/office/powerpoint/2010/main" val="555452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26670ED-2C9A-12C1-113C-D8A26CB064C1}"/>
              </a:ext>
            </a:extLst>
          </p:cNvPr>
          <p:cNvSpPr/>
          <p:nvPr/>
        </p:nvSpPr>
        <p:spPr>
          <a:xfrm>
            <a:off x="404734" y="209861"/>
            <a:ext cx="11062741" cy="60480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13" name="Rectangle 12">
            <a:extLst>
              <a:ext uri="{FF2B5EF4-FFF2-40B4-BE49-F238E27FC236}">
                <a16:creationId xmlns:a16="http://schemas.microsoft.com/office/drawing/2014/main" xmlns="" id="{6E84D4A0-3CA3-748A-224D-9EA991A49FBF}"/>
              </a:ext>
            </a:extLst>
          </p:cNvPr>
          <p:cNvSpPr/>
          <p:nvPr/>
        </p:nvSpPr>
        <p:spPr>
          <a:xfrm>
            <a:off x="871467" y="308436"/>
            <a:ext cx="9956914"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Người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Khơ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 Me</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2" name="Picture 1">
            <a:extLst>
              <a:ext uri="{FF2B5EF4-FFF2-40B4-BE49-F238E27FC236}">
                <a16:creationId xmlns:a16="http://schemas.microsoft.com/office/drawing/2014/main" xmlns="" id="{C9C57A1E-1639-6129-41A4-27865F3A0A05}"/>
              </a:ext>
            </a:extLst>
          </p:cNvPr>
          <p:cNvPicPr>
            <a:picLocks noChangeAspect="1"/>
          </p:cNvPicPr>
          <p:nvPr/>
        </p:nvPicPr>
        <p:blipFill>
          <a:blip r:embed="rId2"/>
          <a:stretch>
            <a:fillRect/>
          </a:stretch>
        </p:blipFill>
        <p:spPr>
          <a:xfrm>
            <a:off x="1971674" y="1128712"/>
            <a:ext cx="7820025" cy="4869269"/>
          </a:xfrm>
          <a:prstGeom prst="rect">
            <a:avLst/>
          </a:prstGeom>
        </p:spPr>
      </p:pic>
    </p:spTree>
    <p:extLst>
      <p:ext uri="{BB962C8B-B14F-4D97-AF65-F5344CB8AC3E}">
        <p14:creationId xmlns:p14="http://schemas.microsoft.com/office/powerpoint/2010/main" val="822322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26670ED-2C9A-12C1-113C-D8A26CB064C1}"/>
              </a:ext>
            </a:extLst>
          </p:cNvPr>
          <p:cNvSpPr/>
          <p:nvPr/>
        </p:nvSpPr>
        <p:spPr>
          <a:xfrm>
            <a:off x="404734" y="209861"/>
            <a:ext cx="11062741" cy="60480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13" name="Rectangle 12">
            <a:extLst>
              <a:ext uri="{FF2B5EF4-FFF2-40B4-BE49-F238E27FC236}">
                <a16:creationId xmlns:a16="http://schemas.microsoft.com/office/drawing/2014/main" xmlns="" id="{6E84D4A0-3CA3-748A-224D-9EA991A49FBF}"/>
              </a:ext>
            </a:extLst>
          </p:cNvPr>
          <p:cNvSpPr/>
          <p:nvPr/>
        </p:nvSpPr>
        <p:spPr>
          <a:xfrm>
            <a:off x="871467" y="308436"/>
            <a:ext cx="9956914"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Người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Hoa</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4" name="Picture 3">
            <a:extLst>
              <a:ext uri="{FF2B5EF4-FFF2-40B4-BE49-F238E27FC236}">
                <a16:creationId xmlns:a16="http://schemas.microsoft.com/office/drawing/2014/main" xmlns="" id="{65B7AB4A-AA5F-DD01-4DF4-4A6D42C5EAB9}"/>
              </a:ext>
            </a:extLst>
          </p:cNvPr>
          <p:cNvPicPr>
            <a:picLocks noChangeAspect="1"/>
          </p:cNvPicPr>
          <p:nvPr/>
        </p:nvPicPr>
        <p:blipFill>
          <a:blip r:embed="rId2"/>
          <a:stretch>
            <a:fillRect/>
          </a:stretch>
        </p:blipFill>
        <p:spPr>
          <a:xfrm>
            <a:off x="2152650" y="1138237"/>
            <a:ext cx="7239000" cy="4765675"/>
          </a:xfrm>
          <a:prstGeom prst="rect">
            <a:avLst/>
          </a:prstGeom>
        </p:spPr>
      </p:pic>
    </p:spTree>
    <p:extLst>
      <p:ext uri="{BB962C8B-B14F-4D97-AF65-F5344CB8AC3E}">
        <p14:creationId xmlns:p14="http://schemas.microsoft.com/office/powerpoint/2010/main" val="407780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2" name="Picture 23">
            <a:extLst>
              <a:ext uri="{FF2B5EF4-FFF2-40B4-BE49-F238E27FC236}">
                <a16:creationId xmlns:a16="http://schemas.microsoft.com/office/drawing/2014/main" xmlns="" id="{260532A5-8AB9-D20A-FD73-D04CBBCDD98A}"/>
              </a:ext>
            </a:extLst>
          </p:cNvPr>
          <p:cNvPicPr>
            <a:picLocks noChangeAspect="1"/>
          </p:cNvPicPr>
          <p:nvPr/>
        </p:nvPicPr>
        <p:blipFill rotWithShape="1">
          <a:blip r:embed="rId2"/>
          <a:srcRect b="25274"/>
          <a:stretch/>
        </p:blipFill>
        <p:spPr>
          <a:xfrm>
            <a:off x="7867650" y="1565113"/>
            <a:ext cx="4233685" cy="5095817"/>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xmlns="" id="{73E5598C-6D4B-2375-2BDD-9D53592D4B14}"/>
              </a:ext>
            </a:extLst>
          </p:cNvPr>
          <p:cNvSpPr/>
          <p:nvPr/>
        </p:nvSpPr>
        <p:spPr>
          <a:xfrm>
            <a:off x="723900" y="1565113"/>
            <a:ext cx="7065433" cy="4039820"/>
          </a:xfrm>
          <a:prstGeom prst="roundRect">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400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Đây là vùng có số dân nhiều nhất trong các vùng của nước ta. Dân cư phân bố không đều, tập trung ở các đô thị và các dải đất phù sa ven sông Tiền, sông Hậu.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544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2" name="Picture 1"/>
          <p:cNvPicPr>
            <a:picLocks noChangeAspect="1"/>
          </p:cNvPicPr>
          <p:nvPr/>
        </p:nvPicPr>
        <p:blipFill>
          <a:blip r:embed="rId2"/>
          <a:stretch>
            <a:fillRect/>
          </a:stretch>
        </p:blipFill>
        <p:spPr>
          <a:xfrm>
            <a:off x="793233" y="846666"/>
            <a:ext cx="3792707" cy="5458663"/>
          </a:xfrm>
          <a:prstGeom prst="rect">
            <a:avLst/>
          </a:prstGeom>
        </p:spPr>
      </p:pic>
      <p:pic>
        <p:nvPicPr>
          <p:cNvPr id="1026" name="Picture 2" descr="Áo bà ba, khăn rằn, nón lá: Bộ ba bất ly thân của người phụ nữ Nam Bộ | Tạp  chí điện tử Thế giới Di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337" y="1744134"/>
            <a:ext cx="5797655" cy="3861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8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2" name="Group 1"/>
          <p:cNvGrpSpPr/>
          <p:nvPr/>
        </p:nvGrpSpPr>
        <p:grpSpPr>
          <a:xfrm>
            <a:off x="945872" y="525031"/>
            <a:ext cx="5255231" cy="5632424"/>
            <a:chOff x="872300" y="593055"/>
            <a:chExt cx="5255231" cy="5632424"/>
          </a:xfrm>
        </p:grpSpPr>
        <p:pic>
          <p:nvPicPr>
            <p:cNvPr id="10" name="Picture 6">
              <a:extLst>
                <a:ext uri="{FF2B5EF4-FFF2-40B4-BE49-F238E27FC236}">
                  <a16:creationId xmlns:a16="http://schemas.microsoft.com/office/drawing/2014/main" xmlns="" id="{424C0B85-2931-4019-94BF-D6C1CB57BC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9380" y="593055"/>
              <a:ext cx="5238151" cy="5632424"/>
            </a:xfrm>
            <a:prstGeom prst="rect">
              <a:avLst/>
            </a:prstGeom>
          </p:spPr>
        </p:pic>
        <p:sp>
          <p:nvSpPr>
            <p:cNvPr id="6" name="TextBox 5"/>
            <p:cNvSpPr txBox="1"/>
            <p:nvPr/>
          </p:nvSpPr>
          <p:spPr>
            <a:xfrm>
              <a:off x="872300" y="2116605"/>
              <a:ext cx="5123853" cy="2862322"/>
            </a:xfrm>
            <a:prstGeom prst="rect">
              <a:avLst/>
            </a:prstGeom>
            <a:noFill/>
          </p:spPr>
          <p:txBody>
            <a:bodyPr wrap="square" rtlCol="0">
              <a:spAutoFit/>
            </a:bodyPr>
            <a:lstStyle/>
            <a:p>
              <a:pPr lvl="0" algn="ctr" eaLnBrk="0" fontAlgn="base" hangingPunct="0">
                <a:spcBef>
                  <a:spcPct val="0"/>
                </a:spcBef>
                <a:spcAft>
                  <a:spcPct val="0"/>
                </a:spcAft>
                <a:defRPr/>
              </a:pPr>
              <a:r>
                <a:rPr lang="vi-VN" sz="6000" b="1"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Hoạt động 2: Hoạt động sản xuất </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grpSp>
      <p:pic>
        <p:nvPicPr>
          <p:cNvPr id="12" name="Picture 23">
            <a:extLst>
              <a:ext uri="{FF2B5EF4-FFF2-40B4-BE49-F238E27FC236}">
                <a16:creationId xmlns:a16="http://schemas.microsoft.com/office/drawing/2014/main" xmlns="" id="{260532A5-8AB9-D20A-FD73-D04CBBCDD98A}"/>
              </a:ext>
            </a:extLst>
          </p:cNvPr>
          <p:cNvPicPr>
            <a:picLocks noChangeAspect="1"/>
          </p:cNvPicPr>
          <p:nvPr/>
        </p:nvPicPr>
        <p:blipFill rotWithShape="1">
          <a:blip r:embed="rId4"/>
          <a:srcRect b="25274"/>
          <a:stretch/>
        </p:blipFill>
        <p:spPr>
          <a:xfrm>
            <a:off x="6307863" y="250157"/>
            <a:ext cx="5136247" cy="61821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90882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45"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ppt_w</p:attrName>
                                        </p:attrNameLst>
                                      </p:cBhvr>
                                      <p:tavLst>
                                        <p:tav tm="0" fmla="#ppt_w*sin(2.5*pi*$)">
                                          <p:val>
                                            <p:fltVal val="0"/>
                                          </p:val>
                                        </p:tav>
                                        <p:tav tm="100000">
                                          <p:val>
                                            <p:fltVal val="1"/>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26670ED-2C9A-12C1-113C-D8A26CB064C1}"/>
              </a:ext>
            </a:extLst>
          </p:cNvPr>
          <p:cNvSpPr/>
          <p:nvPr/>
        </p:nvSpPr>
        <p:spPr>
          <a:xfrm>
            <a:off x="404734" y="209862"/>
            <a:ext cx="11062741" cy="645763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4" name="TextBox 3">
            <a:extLst>
              <a:ext uri="{FF2B5EF4-FFF2-40B4-BE49-F238E27FC236}">
                <a16:creationId xmlns:a16="http://schemas.microsoft.com/office/drawing/2014/main" xmlns="" id="{A522B51F-9CC4-FE28-8750-3024037CFD1C}"/>
              </a:ext>
            </a:extLst>
          </p:cNvPr>
          <p:cNvSpPr txBox="1"/>
          <p:nvPr/>
        </p:nvSpPr>
        <p:spPr>
          <a:xfrm>
            <a:off x="658282" y="1943100"/>
            <a:ext cx="4684183" cy="2246769"/>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Đọc thông tin và quan sát hình 2, em hãy</a:t>
            </a:r>
            <a:r>
              <a:rPr lang="vi-VN" sz="2800" b="1" dirty="0" smtClean="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 Kể tên một số ngành công nghiệp ở vùng Nam Bộ và nêu sự phân bố của chúng.</a:t>
            </a:r>
            <a:endParaRPr lang="en-US" sz="28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5799667" y="589886"/>
            <a:ext cx="5400891" cy="5724094"/>
          </a:xfrm>
          <a:prstGeom prst="rect">
            <a:avLst/>
          </a:prstGeom>
        </p:spPr>
      </p:pic>
    </p:spTree>
    <p:extLst>
      <p:ext uri="{BB962C8B-B14F-4D97-AF65-F5344CB8AC3E}">
        <p14:creationId xmlns:p14="http://schemas.microsoft.com/office/powerpoint/2010/main" val="205601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ẽ&#10;&#10;Mô tả được tạo tự động">
            <a:extLst>
              <a:ext uri="{FF2B5EF4-FFF2-40B4-BE49-F238E27FC236}">
                <a16:creationId xmlns:a16="http://schemas.microsoft.com/office/drawing/2014/main" xmlns="" id="{7F38ACAF-E7A9-4847-AC66-F5E557F88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r1">
            <a:extLst>
              <a:ext uri="{FF2B5EF4-FFF2-40B4-BE49-F238E27FC236}">
                <a16:creationId xmlns:a16="http://schemas.microsoft.com/office/drawing/2014/main" xmlns="" id="{72847230-02A4-4A1C-B0B1-4E46D08572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73926" y="3867809"/>
            <a:ext cx="990707" cy="890385"/>
          </a:xfrm>
          <a:prstGeom prst="rect">
            <a:avLst/>
          </a:prstGeom>
        </p:spPr>
      </p:pic>
      <p:pic>
        <p:nvPicPr>
          <p:cNvPr id="11" name="r2">
            <a:extLst>
              <a:ext uri="{FF2B5EF4-FFF2-40B4-BE49-F238E27FC236}">
                <a16:creationId xmlns:a16="http://schemas.microsoft.com/office/drawing/2014/main" xmlns="" id="{FACD7B8B-2ECD-4427-B51F-DB8DAAD141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76120" y="3087573"/>
            <a:ext cx="990707" cy="890385"/>
          </a:xfrm>
          <a:prstGeom prst="rect">
            <a:avLst/>
          </a:prstGeom>
        </p:spPr>
      </p:pic>
      <p:pic>
        <p:nvPicPr>
          <p:cNvPr id="12" name="r3">
            <a:extLst>
              <a:ext uri="{FF2B5EF4-FFF2-40B4-BE49-F238E27FC236}">
                <a16:creationId xmlns:a16="http://schemas.microsoft.com/office/drawing/2014/main" xmlns="" id="{20B8F4A9-4D89-4957-85E2-45E46EE77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97171" y="3754635"/>
            <a:ext cx="990707" cy="890385"/>
          </a:xfrm>
          <a:prstGeom prst="rect">
            <a:avLst/>
          </a:prstGeom>
        </p:spPr>
      </p:pic>
      <p:pic>
        <p:nvPicPr>
          <p:cNvPr id="13" name="r4">
            <a:extLst>
              <a:ext uri="{FF2B5EF4-FFF2-40B4-BE49-F238E27FC236}">
                <a16:creationId xmlns:a16="http://schemas.microsoft.com/office/drawing/2014/main" xmlns="" id="{13D2848D-8043-4260-9375-1936C5343E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96922" y="4431115"/>
            <a:ext cx="990707" cy="890385"/>
          </a:xfrm>
          <a:prstGeom prst="rect">
            <a:avLst/>
          </a:prstGeom>
        </p:spPr>
      </p:pic>
      <p:pic>
        <p:nvPicPr>
          <p:cNvPr id="14" name="r5">
            <a:extLst>
              <a:ext uri="{FF2B5EF4-FFF2-40B4-BE49-F238E27FC236}">
                <a16:creationId xmlns:a16="http://schemas.microsoft.com/office/drawing/2014/main" xmlns="" id="{A3C15D72-D2D5-4012-BD31-0E986F0421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728125" y="3117157"/>
            <a:ext cx="990707" cy="890385"/>
          </a:xfrm>
          <a:prstGeom prst="rect">
            <a:avLst/>
          </a:prstGeom>
        </p:spPr>
      </p:pic>
      <p:pic>
        <p:nvPicPr>
          <p:cNvPr id="15" name="r6">
            <a:extLst>
              <a:ext uri="{FF2B5EF4-FFF2-40B4-BE49-F238E27FC236}">
                <a16:creationId xmlns:a16="http://schemas.microsoft.com/office/drawing/2014/main" xmlns="" id="{13CAE204-2B3E-495B-BF5B-A223C6C54A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19354" y="3958638"/>
            <a:ext cx="990707" cy="890385"/>
          </a:xfrm>
          <a:prstGeom prst="rect">
            <a:avLst/>
          </a:prstGeom>
        </p:spPr>
      </p:pic>
      <p:pic>
        <p:nvPicPr>
          <p:cNvPr id="16" name="r6">
            <a:extLst>
              <a:ext uri="{FF2B5EF4-FFF2-40B4-BE49-F238E27FC236}">
                <a16:creationId xmlns:a16="http://schemas.microsoft.com/office/drawing/2014/main" xmlns="" id="{1699837F-2C0E-4B3A-B25B-2F17586FFB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58257" y="3372359"/>
            <a:ext cx="990706" cy="1000626"/>
          </a:xfrm>
          <a:prstGeom prst="rect">
            <a:avLst/>
          </a:prstGeom>
        </p:spPr>
      </p:pic>
      <p:pic>
        <p:nvPicPr>
          <p:cNvPr id="17" name="r6">
            <a:extLst>
              <a:ext uri="{FF2B5EF4-FFF2-40B4-BE49-F238E27FC236}">
                <a16:creationId xmlns:a16="http://schemas.microsoft.com/office/drawing/2014/main" xmlns="" id="{A713B435-4199-4470-AC6C-62FB6E5E4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27848" y="3532766"/>
            <a:ext cx="990707" cy="890385"/>
          </a:xfrm>
          <a:prstGeom prst="rect">
            <a:avLst/>
          </a:prstGeom>
        </p:spPr>
      </p:pic>
      <p:pic>
        <p:nvPicPr>
          <p:cNvPr id="19" name="Chim Hải Âu-tainhacchuong.biz">
            <a:hlinkClick r:id="" action="ppaction://media"/>
            <a:extLst>
              <a:ext uri="{FF2B5EF4-FFF2-40B4-BE49-F238E27FC236}">
                <a16:creationId xmlns:a16="http://schemas.microsoft.com/office/drawing/2014/main" xmlns="" id="{8E427631-50AB-4781-9EB3-97386541E8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96950" y="2247900"/>
            <a:ext cx="609600" cy="609600"/>
          </a:xfrm>
          <a:prstGeom prst="rect">
            <a:avLst/>
          </a:prstGeom>
        </p:spPr>
      </p:pic>
      <p:pic>
        <p:nvPicPr>
          <p:cNvPr id="24" name="Hình ảnh 23" descr="Ảnh có chứa động vật, bay, con chim&#10;&#10;Mô tả được tạo tự động">
            <a:extLst>
              <a:ext uri="{FF2B5EF4-FFF2-40B4-BE49-F238E27FC236}">
                <a16:creationId xmlns:a16="http://schemas.microsoft.com/office/drawing/2014/main" xmlns="" id="{2B430452-E131-4365-9EEC-0D1856CC94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65817" y="0"/>
            <a:ext cx="4246525" cy="2552700"/>
          </a:xfrm>
          <a:prstGeom prst="rect">
            <a:avLst/>
          </a:prstGeom>
        </p:spPr>
      </p:pic>
      <p:pic>
        <p:nvPicPr>
          <p:cNvPr id="25" name="Hình ảnh 24" descr="Ảnh có chứa động vật, bay, con chim&#10;&#10;Mô tả được tạo tự động">
            <a:extLst>
              <a:ext uri="{FF2B5EF4-FFF2-40B4-BE49-F238E27FC236}">
                <a16:creationId xmlns:a16="http://schemas.microsoft.com/office/drawing/2014/main" xmlns="" id="{991D4EB8-7958-47C9-B222-5484429148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4310" y="-1661037"/>
            <a:ext cx="5366856" cy="2552700"/>
          </a:xfrm>
          <a:prstGeom prst="rect">
            <a:avLst/>
          </a:prstGeom>
        </p:spPr>
      </p:pic>
      <p:sp>
        <p:nvSpPr>
          <p:cNvPr id="26" name="Hình chữ nhật 25">
            <a:extLst>
              <a:ext uri="{FF2B5EF4-FFF2-40B4-BE49-F238E27FC236}">
                <a16:creationId xmlns:a16="http://schemas.microsoft.com/office/drawing/2014/main" xmlns="" id="{53B7780C-45B3-4C5E-86CA-03AEB9A241CC}"/>
              </a:ext>
            </a:extLst>
          </p:cNvPr>
          <p:cNvSpPr/>
          <p:nvPr/>
        </p:nvSpPr>
        <p:spPr>
          <a:xfrm>
            <a:off x="10796891" y="5418223"/>
            <a:ext cx="99418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panose="020F0502020204030204"/>
                <a:ea typeface="+mn-ea"/>
                <a:cs typeface="+mn-cs"/>
              </a:rPr>
              <a:t>GO</a:t>
            </a:r>
            <a:endParaRPr kumimoji="0" lang="vi-VN"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panose="020B0604020202020204" pitchFamily="34" charset="0"/>
              <a:ea typeface="+mn-ea"/>
              <a:cs typeface="+mn-cs"/>
            </a:endParaRPr>
          </a:p>
        </p:txBody>
      </p:sp>
      <p:sp>
        <p:nvSpPr>
          <p:cNvPr id="18" name="Hình chữ nhật 17">
            <a:extLst>
              <a:ext uri="{FF2B5EF4-FFF2-40B4-BE49-F238E27FC236}">
                <a16:creationId xmlns:a16="http://schemas.microsoft.com/office/drawing/2014/main" xmlns="" id="{454974CB-9131-49EE-9738-5ED0FD87F757}"/>
              </a:ext>
            </a:extLst>
          </p:cNvPr>
          <p:cNvSpPr/>
          <p:nvPr/>
        </p:nvSpPr>
        <p:spPr>
          <a:xfrm>
            <a:off x="4533280" y="779295"/>
            <a:ext cx="521117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GIẢI CỨU RÙA BIỂN</a:t>
            </a:r>
            <a:endParaRPr kumimoji="0" lang="vi-VN"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Arial" panose="020B0604020202020204" pitchFamily="34" charset="0"/>
              <a:ea typeface="+mn-ea"/>
              <a:cs typeface="+mn-cs"/>
            </a:endParaRPr>
          </a:p>
        </p:txBody>
      </p:sp>
      <p:pic>
        <p:nvPicPr>
          <p:cNvPr id="23" name="Hình ảnh 22">
            <a:extLst>
              <a:ext uri="{FF2B5EF4-FFF2-40B4-BE49-F238E27FC236}">
                <a16:creationId xmlns:a16="http://schemas.microsoft.com/office/drawing/2014/main" xmlns="" id="{96F3387B-096B-4780-9C10-F2F3FC7889B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70364" y="-9817"/>
            <a:ext cx="12192000" cy="6858000"/>
          </a:xfrm>
          <a:prstGeom prst="rect">
            <a:avLst/>
          </a:prstGeom>
        </p:spPr>
      </p:pic>
      <p:sp>
        <p:nvSpPr>
          <p:cNvPr id="6" name="Hình chữ nhật 5">
            <a:extLst>
              <a:ext uri="{FF2B5EF4-FFF2-40B4-BE49-F238E27FC236}">
                <a16:creationId xmlns:a16="http://schemas.microsoft.com/office/drawing/2014/main" xmlns="" id="{DFF849A5-4ED9-4FD1-97A2-C263282D9D1C}"/>
              </a:ext>
            </a:extLst>
          </p:cNvPr>
          <p:cNvSpPr/>
          <p:nvPr/>
        </p:nvSpPr>
        <p:spPr>
          <a:xfrm>
            <a:off x="0" y="5863771"/>
            <a:ext cx="10087429" cy="9942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Hình chữ nhật 19">
            <a:extLst>
              <a:ext uri="{FF2B5EF4-FFF2-40B4-BE49-F238E27FC236}">
                <a16:creationId xmlns:a16="http://schemas.microsoft.com/office/drawing/2014/main" xmlns="" id="{BDB458E5-1671-4255-B4B2-B5EE978CE15A}"/>
              </a:ext>
            </a:extLst>
          </p:cNvPr>
          <p:cNvSpPr/>
          <p:nvPr/>
        </p:nvSpPr>
        <p:spPr>
          <a:xfrm>
            <a:off x="413734" y="5978210"/>
            <a:ext cx="8901797" cy="8002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HÃY BẢO VỆ ĐỘNG VẬT HOANG DÃ</a:t>
            </a:r>
            <a:endParaRPr kumimoji="0" lang="vi-VN"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22489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2.70833E-6 -0.10949 L 0.31459 0.01181 C 0.37995 0.03912 0.47839 0.05394 0.58164 0.05394 C 0.69896 0.05394 0.7931 0.03912 0.85847 0.01181 L 1.17318 -0.10949 " pathEditMode="relative" rAng="0" ptsTypes="AAAAA">
                                      <p:cBhvr>
                                        <p:cTn id="6" dur="10000" fill="hold"/>
                                        <p:tgtEl>
                                          <p:spTgt spid="24"/>
                                        </p:tgtEl>
                                        <p:attrNameLst>
                                          <p:attrName>ppt_x</p:attrName>
                                          <p:attrName>ppt_y</p:attrName>
                                        </p:attrNameLst>
                                      </p:cBhvr>
                                      <p:rCtr x="58659" y="8171"/>
                                    </p:animMotion>
                                  </p:childTnLst>
                                </p:cTn>
                              </p:par>
                              <p:par>
                                <p:cTn id="7" presetID="37" presetClass="path" presetSubtype="0" repeatCount="indefinite" accel="50000" decel="50000" fill="hold" nodeType="withEffect">
                                  <p:stCondLst>
                                    <p:cond delay="0"/>
                                  </p:stCondLst>
                                  <p:childTnLst>
                                    <p:animMotion origin="layout" path="M -4.16667E-7 0.29699 L -0.33555 0.11644 C -0.40521 0.0757 -0.51016 0.05394 -0.62018 0.05394 C -0.74518 0.05394 -0.84557 0.0757 -0.91523 0.11644 L -1.25065 0.29699 " pathEditMode="relative" rAng="0" ptsTypes="AAAAA">
                                      <p:cBhvr>
                                        <p:cTn id="8" dur="10000" fill="hold"/>
                                        <p:tgtEl>
                                          <p:spTgt spid="25"/>
                                        </p:tgtEl>
                                        <p:attrNameLst>
                                          <p:attrName>ppt_x</p:attrName>
                                          <p:attrName>ppt_y</p:attrName>
                                        </p:attrNameLst>
                                      </p:cBhvr>
                                      <p:rCtr x="-62539" y="-12153"/>
                                    </p:animMotion>
                                  </p:childTnLst>
                                </p:cTn>
                              </p:par>
                              <p:par>
                                <p:cTn id="9" presetID="1" presetClass="mediacall" presetSubtype="0" fill="hold" nodeType="withEffect">
                                  <p:stCondLst>
                                    <p:cond delay="0"/>
                                  </p:stCondLst>
                                  <p:childTnLst>
                                    <p:cmd type="call" cmd="playFrom(0)">
                                      <p:cBhvr>
                                        <p:cTn id="10" dur="26671" fill="hold"/>
                                        <p:tgtEl>
                                          <p:spTgt spid="19"/>
                                        </p:tgtEl>
                                      </p:cBhvr>
                                    </p:cmd>
                                  </p:childTnLst>
                                </p:cTn>
                              </p:par>
                              <p:par>
                                <p:cTn id="11" presetID="10" presetClass="entr" presetSubtype="0" repeatCount="indefinite"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264" objId="19"/>
        <p14:stopEvt time="9300" objId="19"/>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26670ED-2C9A-12C1-113C-D8A26CB064C1}"/>
              </a:ext>
            </a:extLst>
          </p:cNvPr>
          <p:cNvSpPr/>
          <p:nvPr/>
        </p:nvSpPr>
        <p:spPr>
          <a:xfrm>
            <a:off x="404734" y="209862"/>
            <a:ext cx="11062741" cy="645763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5" name="Picture 4"/>
          <p:cNvPicPr>
            <a:picLocks noChangeAspect="1"/>
          </p:cNvPicPr>
          <p:nvPr/>
        </p:nvPicPr>
        <p:blipFill>
          <a:blip r:embed="rId2"/>
          <a:stretch>
            <a:fillRect/>
          </a:stretch>
        </p:blipFill>
        <p:spPr>
          <a:xfrm>
            <a:off x="5799667" y="589886"/>
            <a:ext cx="5400891" cy="5724094"/>
          </a:xfrm>
          <a:prstGeom prst="rect">
            <a:avLst/>
          </a:prstGeom>
        </p:spPr>
      </p:pic>
      <p:sp>
        <p:nvSpPr>
          <p:cNvPr id="6" name="Rectangle: Rounded Corners 1">
            <a:extLst>
              <a:ext uri="{FF2B5EF4-FFF2-40B4-BE49-F238E27FC236}">
                <a16:creationId xmlns:a16="http://schemas.microsoft.com/office/drawing/2014/main" xmlns="" id="{42251272-161E-B668-9FAF-01F066C154F0}"/>
              </a:ext>
            </a:extLst>
          </p:cNvPr>
          <p:cNvSpPr/>
          <p:nvPr/>
        </p:nvSpPr>
        <p:spPr>
          <a:xfrm>
            <a:off x="965198" y="1522594"/>
            <a:ext cx="3403601" cy="625823"/>
          </a:xfrm>
          <a:prstGeom prst="round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vi-VN" sz="2800" b="1" smtClean="0">
                <a:solidFill>
                  <a:srgbClr val="FF0000"/>
                </a:solidFill>
                <a:latin typeface="Arial" panose="020B0604020202020204" pitchFamily="34" charset="0"/>
                <a:cs typeface="Arial" panose="020B0604020202020204" pitchFamily="34" charset="0"/>
                <a:sym typeface="Arial" panose="020B0604020202020204" pitchFamily="34" charset="0"/>
              </a:rPr>
              <a:t>Khai thác dầu mỏ</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Rectangle: Rounded Corners 1">
            <a:extLst>
              <a:ext uri="{FF2B5EF4-FFF2-40B4-BE49-F238E27FC236}">
                <a16:creationId xmlns:a16="http://schemas.microsoft.com/office/drawing/2014/main" xmlns="" id="{42251272-161E-B668-9FAF-01F066C154F0}"/>
              </a:ext>
            </a:extLst>
          </p:cNvPr>
          <p:cNvSpPr/>
          <p:nvPr/>
        </p:nvSpPr>
        <p:spPr>
          <a:xfrm>
            <a:off x="965198" y="2453231"/>
            <a:ext cx="4013203" cy="625823"/>
          </a:xfrm>
          <a:prstGeom prst="round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vi-VN" sz="2800" b="1" dirty="0" smtClean="0">
                <a:solidFill>
                  <a:srgbClr val="FF0000"/>
                </a:solidFill>
                <a:cs typeface="Arial" panose="020B0604020202020204" pitchFamily="34" charset="0"/>
                <a:sym typeface="Arial" panose="020B0604020202020204" pitchFamily="34" charset="0"/>
              </a:rPr>
              <a:t>Sản </a:t>
            </a:r>
            <a:r>
              <a:rPr lang="vi-VN" sz="2800" b="1" dirty="0">
                <a:solidFill>
                  <a:srgbClr val="FF0000"/>
                </a:solidFill>
                <a:cs typeface="Arial" panose="020B0604020202020204" pitchFamily="34" charset="0"/>
                <a:sym typeface="Arial" panose="020B0604020202020204" pitchFamily="34" charset="0"/>
              </a:rPr>
              <a:t>xuất </a:t>
            </a:r>
            <a:r>
              <a:rPr lang="vi-VN" sz="2800" b="1" dirty="0" smtClean="0">
                <a:solidFill>
                  <a:srgbClr val="FF0000"/>
                </a:solidFill>
                <a:cs typeface="Arial" panose="020B0604020202020204" pitchFamily="34" charset="0"/>
                <a:sym typeface="Arial" panose="020B0604020202020204" pitchFamily="34" charset="0"/>
              </a:rPr>
              <a:t>điện, điện tử</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 name="Rectangle: Rounded Corners 1">
            <a:extLst>
              <a:ext uri="{FF2B5EF4-FFF2-40B4-BE49-F238E27FC236}">
                <a16:creationId xmlns:a16="http://schemas.microsoft.com/office/drawing/2014/main" xmlns="" id="{42251272-161E-B668-9FAF-01F066C154F0}"/>
              </a:ext>
            </a:extLst>
          </p:cNvPr>
          <p:cNvSpPr/>
          <p:nvPr/>
        </p:nvSpPr>
        <p:spPr>
          <a:xfrm>
            <a:off x="965198" y="3330069"/>
            <a:ext cx="2353736" cy="522807"/>
          </a:xfrm>
          <a:prstGeom prst="round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kumimoji="0" lang="vi-VN" sz="2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Hóa chất</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Rectangle: Rounded Corners 1">
            <a:extLst>
              <a:ext uri="{FF2B5EF4-FFF2-40B4-BE49-F238E27FC236}">
                <a16:creationId xmlns:a16="http://schemas.microsoft.com/office/drawing/2014/main" xmlns="" id="{42251272-161E-B668-9FAF-01F066C154F0}"/>
              </a:ext>
            </a:extLst>
          </p:cNvPr>
          <p:cNvSpPr/>
          <p:nvPr/>
        </p:nvSpPr>
        <p:spPr>
          <a:xfrm>
            <a:off x="965198" y="4103891"/>
            <a:ext cx="2353736" cy="585956"/>
          </a:xfrm>
          <a:prstGeom prst="round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kumimoji="0" lang="vi-VN" sz="28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Dệt may</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Rectangle: Rounded Corners 1">
            <a:extLst>
              <a:ext uri="{FF2B5EF4-FFF2-40B4-BE49-F238E27FC236}">
                <a16:creationId xmlns:a16="http://schemas.microsoft.com/office/drawing/2014/main" xmlns="" id="{42251272-161E-B668-9FAF-01F066C154F0}"/>
              </a:ext>
            </a:extLst>
          </p:cNvPr>
          <p:cNvSpPr/>
          <p:nvPr/>
        </p:nvSpPr>
        <p:spPr>
          <a:xfrm>
            <a:off x="965198" y="4968650"/>
            <a:ext cx="3530602" cy="585956"/>
          </a:xfrm>
          <a:prstGeom prst="roundRect">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kumimoji="0" lang="vi-VN" sz="28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Chế biến nông sản</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6934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2" name="Picture 23">
            <a:extLst>
              <a:ext uri="{FF2B5EF4-FFF2-40B4-BE49-F238E27FC236}">
                <a16:creationId xmlns:a16="http://schemas.microsoft.com/office/drawing/2014/main" xmlns="" id="{260532A5-8AB9-D20A-FD73-D04CBBCDD98A}"/>
              </a:ext>
            </a:extLst>
          </p:cNvPr>
          <p:cNvPicPr>
            <a:picLocks noChangeAspect="1"/>
          </p:cNvPicPr>
          <p:nvPr/>
        </p:nvPicPr>
        <p:blipFill rotWithShape="1">
          <a:blip r:embed="rId2"/>
          <a:srcRect b="25274"/>
          <a:stretch/>
        </p:blipFill>
        <p:spPr>
          <a:xfrm>
            <a:off x="7867650" y="1565113"/>
            <a:ext cx="4233685" cy="5095817"/>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xmlns="" id="{73E5598C-6D4B-2375-2BDD-9D53592D4B14}"/>
              </a:ext>
            </a:extLst>
          </p:cNvPr>
          <p:cNvSpPr/>
          <p:nvPr/>
        </p:nvSpPr>
        <p:spPr>
          <a:xfrm>
            <a:off x="1147233" y="973079"/>
            <a:ext cx="7065433" cy="1685454"/>
          </a:xfrm>
          <a:prstGeom prst="wedgeRoundRectCallout">
            <a:avLst>
              <a:gd name="adj1" fmla="val 60893"/>
              <a:gd name="adj2" fmla="val 35541"/>
              <a:gd name="adj3" fmla="val 16667"/>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Giải thích vì sao Nam Bộ trở thành vùng sản xuất công nghiệp lớn nhất nước ta.</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grpSp>
        <p:nvGrpSpPr>
          <p:cNvPr id="5" name="Group 4"/>
          <p:cNvGrpSpPr/>
          <p:nvPr/>
        </p:nvGrpSpPr>
        <p:grpSpPr>
          <a:xfrm>
            <a:off x="970260" y="3250566"/>
            <a:ext cx="7479473" cy="3181763"/>
            <a:chOff x="889380" y="593055"/>
            <a:chExt cx="5238151" cy="5632424"/>
          </a:xfrm>
        </p:grpSpPr>
        <p:pic>
          <p:nvPicPr>
            <p:cNvPr id="6" name="Picture 6">
              <a:extLst>
                <a:ext uri="{FF2B5EF4-FFF2-40B4-BE49-F238E27FC236}">
                  <a16:creationId xmlns:a16="http://schemas.microsoft.com/office/drawing/2014/main" xmlns="" id="{424C0B85-2931-4019-94BF-D6C1CB57BCF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9380" y="593055"/>
              <a:ext cx="5238151" cy="5632424"/>
            </a:xfrm>
            <a:prstGeom prst="rect">
              <a:avLst/>
            </a:prstGeom>
          </p:spPr>
        </p:pic>
        <p:sp>
          <p:nvSpPr>
            <p:cNvPr id="7" name="TextBox 6"/>
            <p:cNvSpPr txBox="1"/>
            <p:nvPr/>
          </p:nvSpPr>
          <p:spPr>
            <a:xfrm>
              <a:off x="1153593" y="2119791"/>
              <a:ext cx="4807911" cy="2753462"/>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Nam Bộ có nguồn nguyên liệu và lao động dồi dào, lại được đầu tư xây dựng nhiều nhà máy nên đã trở thành vùng sản xuất công nghiệp lớn nhất nước ta.</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63739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A0E54D3-699A-BDAA-AB7D-7C5164DB1E68}"/>
              </a:ext>
            </a:extLst>
          </p:cNvPr>
          <p:cNvPicPr>
            <a:picLocks noChangeAspect="1"/>
          </p:cNvPicPr>
          <p:nvPr/>
        </p:nvPicPr>
        <p:blipFill rotWithShape="1">
          <a:blip r:embed="rId2"/>
          <a:srcRect t="1623"/>
          <a:stretch/>
        </p:blipFill>
        <p:spPr>
          <a:xfrm>
            <a:off x="0" y="0"/>
            <a:ext cx="12192000" cy="6857999"/>
          </a:xfrm>
          <a:prstGeom prst="rect">
            <a:avLst/>
          </a:prstGeom>
        </p:spPr>
      </p:pic>
      <p:sp>
        <p:nvSpPr>
          <p:cNvPr id="14" name="TextBox 13">
            <a:extLst>
              <a:ext uri="{FF2B5EF4-FFF2-40B4-BE49-F238E27FC236}">
                <a16:creationId xmlns:a16="http://schemas.microsoft.com/office/drawing/2014/main" xmlns="" id="{EFDB4889-9EB6-524B-FE1B-68F7839676C0}"/>
              </a:ext>
            </a:extLst>
          </p:cNvPr>
          <p:cNvSpPr txBox="1"/>
          <p:nvPr/>
        </p:nvSpPr>
        <p:spPr>
          <a:xfrm>
            <a:off x="2709174" y="-208012"/>
            <a:ext cx="7860547" cy="1260345"/>
          </a:xfrm>
          <a:prstGeom prst="rect">
            <a:avLst/>
          </a:prstGeom>
          <a:noFill/>
        </p:spPr>
        <p:txBody>
          <a:bodyPr wrap="square">
            <a:spAutoFit/>
          </a:bodyPr>
          <a:lstStyle/>
          <a:p>
            <a:pPr marL="0" marR="0" lvl="0" indent="0" algn="l" defTabSz="914400" rtl="0" eaLnBrk="1" fontAlgn="base" latinLnBrk="0" hangingPunct="1">
              <a:lnSpc>
                <a:spcPct val="120000"/>
              </a:lnSpc>
              <a:spcBef>
                <a:spcPts val="0"/>
              </a:spcBef>
              <a:spcAft>
                <a:spcPts val="600"/>
              </a:spcAft>
              <a:buClrTx/>
              <a:buSzTx/>
              <a:buFontTx/>
              <a:buNone/>
              <a:tabLst/>
              <a:defRPr/>
            </a:pPr>
            <a:endParaRPr kumimoji="0" lang="sv-SE" sz="6600" b="0" i="0" u="none" strike="noStrike" kern="1200" cap="none" spc="0" normalizeH="0" baseline="0" noProof="0" dirty="0">
              <a:ln w="127000">
                <a:solidFill>
                  <a:prstClr val="white"/>
                </a:solidFill>
              </a:ln>
              <a:solidFill>
                <a:prstClr val="white"/>
              </a:solidFill>
              <a:effectLst>
                <a:outerShdw blurRad="50800" dist="38100" dir="2700000" algn="tl" rotWithShape="0">
                  <a:prstClr val="black">
                    <a:alpha val="40000"/>
                  </a:prstClr>
                </a:outerShdw>
              </a:effectLst>
              <a:uLnTx/>
              <a:uFillTx/>
              <a:latin typeface="LNTH-Hoa Nho LNTH" pitchFamily="2" charset="0"/>
              <a:ea typeface="+mn-ea"/>
              <a:cs typeface="Arial" panose="020B0604020202020204" pitchFamily="34" charset="0"/>
            </a:endParaRPr>
          </a:p>
        </p:txBody>
      </p:sp>
      <p:pic>
        <p:nvPicPr>
          <p:cNvPr id="2" name="Picture 1">
            <a:extLst>
              <a:ext uri="{FF2B5EF4-FFF2-40B4-BE49-F238E27FC236}">
                <a16:creationId xmlns:a16="http://schemas.microsoft.com/office/drawing/2014/main" xmlns="" id="{607DB357-7594-2855-DB27-FC5BDAD49BD9}"/>
              </a:ext>
            </a:extLst>
          </p:cNvPr>
          <p:cNvPicPr>
            <a:picLocks noChangeAspect="1"/>
          </p:cNvPicPr>
          <p:nvPr/>
        </p:nvPicPr>
        <p:blipFill>
          <a:blip r:embed="rId3"/>
          <a:stretch>
            <a:fillRect/>
          </a:stretch>
        </p:blipFill>
        <p:spPr>
          <a:xfrm>
            <a:off x="945213" y="927162"/>
            <a:ext cx="9882473" cy="4432176"/>
          </a:xfrm>
          <a:prstGeom prst="rect">
            <a:avLst/>
          </a:prstGeom>
        </p:spPr>
      </p:pic>
    </p:spTree>
    <p:extLst>
      <p:ext uri="{BB962C8B-B14F-4D97-AF65-F5344CB8AC3E}">
        <p14:creationId xmlns:p14="http://schemas.microsoft.com/office/powerpoint/2010/main" val="719097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xmlns="" id="{9AEF163D-2B0C-D4B9-06CB-908222DE8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7381F404-558E-85C5-47A1-6E121D961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675" y="3221293"/>
            <a:ext cx="3793490" cy="3777068"/>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xmlns="" id="{FB48304B-753C-98A4-5A98-6F0B8C8DA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367" y="3260846"/>
            <a:ext cx="3350197" cy="491471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xmlns="" id="{E9E6BD3B-74EF-9C1B-2C23-BAC28D76B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3504" y="3260846"/>
            <a:ext cx="3350197" cy="4834606"/>
          </a:xfrm>
          <a:prstGeom prst="rect">
            <a:avLst/>
          </a:prstGeom>
        </p:spPr>
      </p:pic>
      <p:pic>
        <p:nvPicPr>
          <p:cNvPr id="8" name="Picture 7"/>
          <p:cNvPicPr>
            <a:picLocks noChangeAspect="1"/>
          </p:cNvPicPr>
          <p:nvPr/>
        </p:nvPicPr>
        <p:blipFill>
          <a:blip r:embed="rId6"/>
          <a:stretch>
            <a:fillRect/>
          </a:stretch>
        </p:blipFill>
        <p:spPr>
          <a:xfrm>
            <a:off x="131910" y="1195416"/>
            <a:ext cx="11741914" cy="1828959"/>
          </a:xfrm>
          <a:prstGeom prst="rect">
            <a:avLst/>
          </a:prstGeom>
        </p:spPr>
      </p:pic>
    </p:spTree>
    <p:extLst>
      <p:ext uri="{BB962C8B-B14F-4D97-AF65-F5344CB8AC3E}">
        <p14:creationId xmlns:p14="http://schemas.microsoft.com/office/powerpoint/2010/main" val="17381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08" y="430923"/>
            <a:ext cx="11109435" cy="60014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2" name="Picture 23">
            <a:extLst>
              <a:ext uri="{FF2B5EF4-FFF2-40B4-BE49-F238E27FC236}">
                <a16:creationId xmlns:a16="http://schemas.microsoft.com/office/drawing/2014/main" xmlns="" id="{260532A5-8AB9-D20A-FD73-D04CBBCDD98A}"/>
              </a:ext>
            </a:extLst>
          </p:cNvPr>
          <p:cNvPicPr>
            <a:picLocks noChangeAspect="1"/>
          </p:cNvPicPr>
          <p:nvPr/>
        </p:nvPicPr>
        <p:blipFill rotWithShape="1">
          <a:blip r:embed="rId2"/>
          <a:srcRect b="25274"/>
          <a:stretch/>
        </p:blipFill>
        <p:spPr>
          <a:xfrm>
            <a:off x="7867650" y="1565113"/>
            <a:ext cx="4233685" cy="5095817"/>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xmlns="" id="{73E5598C-6D4B-2375-2BDD-9D53592D4B14}"/>
              </a:ext>
            </a:extLst>
          </p:cNvPr>
          <p:cNvSpPr/>
          <p:nvPr/>
        </p:nvSpPr>
        <p:spPr>
          <a:xfrm>
            <a:off x="723900" y="1565113"/>
            <a:ext cx="7209367" cy="4039820"/>
          </a:xfrm>
          <a:prstGeom prst="roundRect">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Luật chơi: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chơi theo tổ, mỗi tổ cử một số bạn tham gia theo lần lượt. Trong thời gian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1 phút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mỗi tổ tìm trên lược đồ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hình 2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rPr>
              <a:t>vị trí của các tỉnh có nhiều ngành công nghiệp  (dệt may, khai thác dầu mỏ, hóa chất,...) do GV nêu. Tổ nào tìm đúng và nhanh nhất là thắng cuộc.</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042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26670ED-2C9A-12C1-113C-D8A26CB064C1}"/>
              </a:ext>
            </a:extLst>
          </p:cNvPr>
          <p:cNvSpPr/>
          <p:nvPr/>
        </p:nvSpPr>
        <p:spPr>
          <a:xfrm>
            <a:off x="404734" y="209862"/>
            <a:ext cx="11062741" cy="645763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5" name="Picture 4"/>
          <p:cNvPicPr>
            <a:picLocks noChangeAspect="1"/>
          </p:cNvPicPr>
          <p:nvPr/>
        </p:nvPicPr>
        <p:blipFill>
          <a:blip r:embed="rId2"/>
          <a:stretch>
            <a:fillRect/>
          </a:stretch>
        </p:blipFill>
        <p:spPr>
          <a:xfrm>
            <a:off x="2751666" y="305701"/>
            <a:ext cx="5791200" cy="6137760"/>
          </a:xfrm>
          <a:prstGeom prst="rect">
            <a:avLst/>
          </a:prstGeom>
        </p:spPr>
      </p:pic>
    </p:spTree>
    <p:extLst>
      <p:ext uri="{BB962C8B-B14F-4D97-AF65-F5344CB8AC3E}">
        <p14:creationId xmlns:p14="http://schemas.microsoft.com/office/powerpoint/2010/main" val="2715366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22">
            <a:extLst>
              <a:ext uri="{FF2B5EF4-FFF2-40B4-BE49-F238E27FC236}">
                <a16:creationId xmlns:a16="http://schemas.microsoft.com/office/drawing/2014/main" xmlns="" id="{1946D662-F7E7-4D13-8918-9AF250A489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56941"/>
            <a:ext cx="12192000" cy="6858000"/>
          </a:xfrm>
          <a:prstGeom prst="rect">
            <a:avLst/>
          </a:prstGeom>
        </p:spPr>
      </p:pic>
      <p:pic>
        <p:nvPicPr>
          <p:cNvPr id="5" name="Picture 4">
            <a:extLst>
              <a:ext uri="{FF2B5EF4-FFF2-40B4-BE49-F238E27FC236}">
                <a16:creationId xmlns:a16="http://schemas.microsoft.com/office/drawing/2014/main" xmlns="" id="{2B96D89E-4FE4-2B90-1AA2-606D1AC52A99}"/>
              </a:ext>
            </a:extLst>
          </p:cNvPr>
          <p:cNvPicPr>
            <a:picLocks noChangeAspect="1"/>
          </p:cNvPicPr>
          <p:nvPr/>
        </p:nvPicPr>
        <p:blipFill>
          <a:blip r:embed="rId5"/>
          <a:stretch>
            <a:fillRect/>
          </a:stretch>
        </p:blipFill>
        <p:spPr>
          <a:xfrm>
            <a:off x="1808492" y="320586"/>
            <a:ext cx="8575015" cy="4591048"/>
          </a:xfrm>
          <a:prstGeom prst="rect">
            <a:avLst/>
          </a:prstGeom>
        </p:spPr>
      </p:pic>
    </p:spTree>
    <p:extLst>
      <p:ext uri="{BB962C8B-B14F-4D97-AF65-F5344CB8AC3E}">
        <p14:creationId xmlns:p14="http://schemas.microsoft.com/office/powerpoint/2010/main" val="989272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5"/>
                                        </p:tgtEl>
                                        <p:attrNameLst>
                                          <p:attrName>r</p:attrName>
                                        </p:attrNameLst>
                                      </p:cBhvr>
                                    </p:animRot>
                                    <p:animRot by="-240000">
                                      <p:cBhvr>
                                        <p:cTn id="12" dur="500" fill="hold">
                                          <p:stCondLst>
                                            <p:cond delay="500"/>
                                          </p:stCondLst>
                                        </p:cTn>
                                        <p:tgtEl>
                                          <p:spTgt spid="5"/>
                                        </p:tgtEl>
                                        <p:attrNameLst>
                                          <p:attrName>r</p:attrName>
                                        </p:attrNameLst>
                                      </p:cBhvr>
                                    </p:animRot>
                                    <p:animRot by="240000">
                                      <p:cBhvr>
                                        <p:cTn id="13" dur="500" fill="hold">
                                          <p:stCondLst>
                                            <p:cond delay="1000"/>
                                          </p:stCondLst>
                                        </p:cTn>
                                        <p:tgtEl>
                                          <p:spTgt spid="5"/>
                                        </p:tgtEl>
                                        <p:attrNameLst>
                                          <p:attrName>r</p:attrName>
                                        </p:attrNameLst>
                                      </p:cBhvr>
                                    </p:animRot>
                                    <p:animRot by="-240000">
                                      <p:cBhvr>
                                        <p:cTn id="14" dur="500" fill="hold">
                                          <p:stCondLst>
                                            <p:cond delay="1500"/>
                                          </p:stCondLst>
                                        </p:cTn>
                                        <p:tgtEl>
                                          <p:spTgt spid="5"/>
                                        </p:tgtEl>
                                        <p:attrNameLst>
                                          <p:attrName>r</p:attrName>
                                        </p:attrNameLst>
                                      </p:cBhvr>
                                    </p:animRot>
                                    <p:animRot by="120000">
                                      <p:cBhvr>
                                        <p:cTn id="15" dur="500" fill="hold">
                                          <p:stCondLst>
                                            <p:cond delay="2000"/>
                                          </p:stCondLst>
                                        </p:cTn>
                                        <p:tgtEl>
                                          <p:spTgt spid="5"/>
                                        </p:tgtEl>
                                        <p:attrNameLst>
                                          <p:attrName>r</p:attrName>
                                        </p:attrNameLst>
                                      </p:cBhvr>
                                    </p:animRot>
                                  </p:childTnLst>
                                </p:cTn>
                              </p:par>
                              <p:par>
                                <p:cTn id="16" presetID="10" presetClass="entr" presetSubtype="0" repeatCount="indefinite"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Hình ảnh 22">
            <a:extLst>
              <a:ext uri="{FF2B5EF4-FFF2-40B4-BE49-F238E27FC236}">
                <a16:creationId xmlns:a16="http://schemas.microsoft.com/office/drawing/2014/main" xmlns="" id="{3A0F5445-8642-481F-B8D1-7C5064E9CCC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56941"/>
            <a:ext cx="12192000" cy="6858000"/>
          </a:xfrm>
          <a:prstGeom prst="rect">
            <a:avLst/>
          </a:prstGeom>
        </p:spPr>
      </p:pic>
      <p:sp>
        <p:nvSpPr>
          <p:cNvPr id="15" name="Plaque 14">
            <a:extLst>
              <a:ext uri="{FF2B5EF4-FFF2-40B4-BE49-F238E27FC236}">
                <a16:creationId xmlns:a16="http://schemas.microsoft.com/office/drawing/2014/main" xmlns="" id="{FD62DB9F-5EEB-6A95-E6D4-B6F564FF1F5F}"/>
              </a:ext>
            </a:extLst>
          </p:cNvPr>
          <p:cNvSpPr/>
          <p:nvPr/>
        </p:nvSpPr>
        <p:spPr>
          <a:xfrm>
            <a:off x="1069146" y="417152"/>
            <a:ext cx="10075103" cy="2034576"/>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noProof="0" dirty="0" smtClean="0">
                <a:solidFill>
                  <a:prstClr val="black"/>
                </a:solidFill>
                <a:latin typeface="Calibri" panose="020F0502020204030204"/>
                <a:cs typeface="Calibri" panose="020F0502020204030204" pitchFamily="34" charset="0"/>
              </a:rPr>
              <a:t>Đất đỏ ba dan và đất xám ở vùng Đông Nam bộ thuận lợi cho phát triển là sản xuất:</a:t>
            </a:r>
            <a:endParaRPr kumimoji="0" lang="en-US" sz="4000" b="0"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endParaRPr>
          </a:p>
        </p:txBody>
      </p:sp>
      <p:grpSp>
        <p:nvGrpSpPr>
          <p:cNvPr id="19" name="Group 18">
            <a:extLst>
              <a:ext uri="{FF2B5EF4-FFF2-40B4-BE49-F238E27FC236}">
                <a16:creationId xmlns:a16="http://schemas.microsoft.com/office/drawing/2014/main" xmlns="" id="{78336612-F495-ED65-75A8-0F467FCAC213}"/>
              </a:ext>
            </a:extLst>
          </p:cNvPr>
          <p:cNvGrpSpPr/>
          <p:nvPr/>
        </p:nvGrpSpPr>
        <p:grpSpPr>
          <a:xfrm>
            <a:off x="394667" y="2851480"/>
            <a:ext cx="5365707" cy="1559845"/>
            <a:chOff x="333440" y="4292756"/>
            <a:chExt cx="8048560" cy="2339767"/>
          </a:xfrm>
        </p:grpSpPr>
        <p:sp>
          <p:nvSpPr>
            <p:cNvPr id="3" name="a">
              <a:extLst>
                <a:ext uri="{FF2B5EF4-FFF2-40B4-BE49-F238E27FC236}">
                  <a16:creationId xmlns:a16="http://schemas.microsoft.com/office/drawing/2014/main" xmlns="" id="{EF361B2F-4AD3-0677-319F-3460F1CEBEA6}"/>
                </a:ext>
              </a:extLst>
            </p:cNvPr>
            <p:cNvSpPr/>
            <p:nvPr/>
          </p:nvSpPr>
          <p:spPr>
            <a:xfrm>
              <a:off x="2313189" y="4457700"/>
              <a:ext cx="6068811" cy="207139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srgbClr val="009999"/>
                  </a:solidFill>
                  <a:effectLst/>
                  <a:uLnTx/>
                  <a:uFillTx/>
                  <a:latin typeface="Calibri" panose="020F0502020204030204"/>
                  <a:ea typeface="+mn-ea"/>
                  <a:cs typeface="+mn-cs"/>
                </a:rPr>
                <a:t>Rau</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xmlns="" id="{3A52F71A-6E1C-29E3-B23E-6E0A0B7702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33440" y="4292756"/>
              <a:ext cx="2083854" cy="2339767"/>
            </a:xfrm>
            <a:prstGeom prst="rect">
              <a:avLst/>
            </a:prstGeom>
          </p:spPr>
        </p:pic>
      </p:grpSp>
      <p:grpSp>
        <p:nvGrpSpPr>
          <p:cNvPr id="20" name="Group 19">
            <a:extLst>
              <a:ext uri="{FF2B5EF4-FFF2-40B4-BE49-F238E27FC236}">
                <a16:creationId xmlns:a16="http://schemas.microsoft.com/office/drawing/2014/main" xmlns="" id="{48A89EED-70B6-F120-465E-37E1ACC821B7}"/>
              </a:ext>
            </a:extLst>
          </p:cNvPr>
          <p:cNvGrpSpPr/>
          <p:nvPr/>
        </p:nvGrpSpPr>
        <p:grpSpPr>
          <a:xfrm>
            <a:off x="6295106" y="2902561"/>
            <a:ext cx="5302939" cy="1491639"/>
            <a:chOff x="9113823" y="4394440"/>
            <a:chExt cx="7954408" cy="2237459"/>
          </a:xfrm>
        </p:grpSpPr>
        <p:sp>
          <p:nvSpPr>
            <p:cNvPr id="4" name="b">
              <a:extLst>
                <a:ext uri="{FF2B5EF4-FFF2-40B4-BE49-F238E27FC236}">
                  <a16:creationId xmlns:a16="http://schemas.microsoft.com/office/drawing/2014/main" xmlns="" id="{58B2C650-1CC2-929E-B9A9-18C31B8740E5}"/>
                </a:ext>
              </a:extLst>
            </p:cNvPr>
            <p:cNvSpPr/>
            <p:nvPr/>
          </p:nvSpPr>
          <p:spPr>
            <a:xfrm>
              <a:off x="10291474" y="4457700"/>
              <a:ext cx="6776757"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srgbClr val="009999"/>
                  </a:solidFill>
                  <a:effectLst/>
                  <a:uLnTx/>
                  <a:uFillTx/>
                  <a:latin typeface="Calibri" panose="020F0502020204030204"/>
                  <a:ea typeface="+mn-ea"/>
                  <a:cs typeface="+mn-cs"/>
                </a:rPr>
                <a:t>Cây công nghiệp lâu năm</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xmlns="" id="{AA202D36-FE70-E9C4-14E5-EEC7E58ABFE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113823" y="4394440"/>
              <a:ext cx="1995066" cy="2237459"/>
            </a:xfrm>
            <a:prstGeom prst="rect">
              <a:avLst/>
            </a:prstGeom>
          </p:spPr>
        </p:pic>
      </p:grpSp>
      <p:grpSp>
        <p:nvGrpSpPr>
          <p:cNvPr id="24" name="Group 23">
            <a:extLst>
              <a:ext uri="{FF2B5EF4-FFF2-40B4-BE49-F238E27FC236}">
                <a16:creationId xmlns:a16="http://schemas.microsoft.com/office/drawing/2014/main" xmlns="" id="{8F3B9162-783E-4BCC-1BC5-A7955DD08F99}"/>
              </a:ext>
            </a:extLst>
          </p:cNvPr>
          <p:cNvGrpSpPr/>
          <p:nvPr/>
        </p:nvGrpSpPr>
        <p:grpSpPr>
          <a:xfrm>
            <a:off x="361818" y="4892040"/>
            <a:ext cx="5378825" cy="1548808"/>
            <a:chOff x="313762" y="7338060"/>
            <a:chExt cx="8068238" cy="2323212"/>
          </a:xfrm>
        </p:grpSpPr>
        <p:sp>
          <p:nvSpPr>
            <p:cNvPr id="11" name="c">
              <a:extLst>
                <a:ext uri="{FF2B5EF4-FFF2-40B4-BE49-F238E27FC236}">
                  <a16:creationId xmlns:a16="http://schemas.microsoft.com/office/drawing/2014/main" xmlns=""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srgbClr val="009999"/>
                  </a:solidFill>
                  <a:effectLst/>
                  <a:uLnTx/>
                  <a:uFillTx/>
                  <a:latin typeface="Calibri" panose="020F0502020204030204"/>
                  <a:ea typeface="+mn-ea"/>
                  <a:cs typeface="+mn-cs"/>
                </a:rPr>
                <a:t>Cây ăn quả</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xmlns="" id="{2EB48C9B-85B6-9CAF-2C1E-56AEF9465E5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23" name="Group 22">
            <a:extLst>
              <a:ext uri="{FF2B5EF4-FFF2-40B4-BE49-F238E27FC236}">
                <a16:creationId xmlns:a16="http://schemas.microsoft.com/office/drawing/2014/main" xmlns="" id="{029C2B4B-B39F-A5A3-576D-3D1C1D40D3C2}"/>
              </a:ext>
            </a:extLst>
          </p:cNvPr>
          <p:cNvGrpSpPr/>
          <p:nvPr/>
        </p:nvGrpSpPr>
        <p:grpSpPr>
          <a:xfrm>
            <a:off x="6296581" y="4902200"/>
            <a:ext cx="5356397" cy="1473200"/>
            <a:chOff x="9033633" y="7402261"/>
            <a:chExt cx="8034596" cy="2209800"/>
          </a:xfrm>
        </p:grpSpPr>
        <p:sp>
          <p:nvSpPr>
            <p:cNvPr id="12" name="d">
              <a:extLst>
                <a:ext uri="{FF2B5EF4-FFF2-40B4-BE49-F238E27FC236}">
                  <a16:creationId xmlns:a16="http://schemas.microsoft.com/office/drawing/2014/main" xmlns=""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srgbClr val="009999"/>
                  </a:solidFill>
                  <a:effectLst/>
                  <a:uLnTx/>
                  <a:uFillTx/>
                  <a:latin typeface="Calibri" panose="020F0502020204030204"/>
                  <a:ea typeface="+mn-ea"/>
                  <a:cs typeface="+mn-cs"/>
                </a:rPr>
                <a:t>Cây cảnh</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xmlns="" id="{115DBC70-2450-9BC7-4B24-8339B72C4A3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14" name="Am-thanh-tra-loi-sai-www_tiengdong_com">
            <a:hlinkClick r:id="" action="ppaction://media"/>
            <a:extLst>
              <a:ext uri="{FF2B5EF4-FFF2-40B4-BE49-F238E27FC236}">
                <a16:creationId xmlns:a16="http://schemas.microsoft.com/office/drawing/2014/main" xmlns="" id="{C20D5B74-3B18-2CBF-9E29-FEF79E2A0F3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21216" y="3272243"/>
            <a:ext cx="731045" cy="731045"/>
          </a:xfrm>
          <a:prstGeom prst="rect">
            <a:avLst/>
          </a:prstGeom>
        </p:spPr>
      </p:pic>
      <p:pic>
        <p:nvPicPr>
          <p:cNvPr id="25" name="Tieng-tinh-tinh-www_nhacchuongvui_com">
            <a:hlinkClick r:id="" action="ppaction://media"/>
            <a:extLst>
              <a:ext uri="{FF2B5EF4-FFF2-40B4-BE49-F238E27FC236}">
                <a16:creationId xmlns:a16="http://schemas.microsoft.com/office/drawing/2014/main" xmlns="" id="{9CFF666A-1F9F-5379-FEE7-A952DAEE364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21216" y="2485957"/>
            <a:ext cx="731045" cy="731045"/>
          </a:xfrm>
          <a:prstGeom prst="rect">
            <a:avLst/>
          </a:prstGeom>
        </p:spPr>
      </p:pic>
    </p:spTree>
    <p:extLst>
      <p:ext uri="{BB962C8B-B14F-4D97-AF65-F5344CB8AC3E}">
        <p14:creationId xmlns:p14="http://schemas.microsoft.com/office/powerpoint/2010/main" val="384544250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4"/>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14"/>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14"/>
                                            </p:tgtEl>
                                          </p:cBhvr>
                                        </p:cmd>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31" presetClass="exit" presetSubtype="0" fill="hold" nodeType="withEffect">
                                      <p:stCondLst>
                                        <p:cond delay="200"/>
                                      </p:stCondLst>
                                      <p:childTnLst>
                                        <p:anim calcmode="lin" valueType="num">
                                          <p:cBhvr>
                                            <p:cTn id="52" dur="1000"/>
                                            <p:tgtEl>
                                              <p:spTgt spid="19"/>
                                            </p:tgtEl>
                                            <p:attrNameLst>
                                              <p:attrName>ppt_w</p:attrName>
                                            </p:attrNameLst>
                                          </p:cBhvr>
                                          <p:tavLst>
                                            <p:tav tm="0">
                                              <p:val>
                                                <p:strVal val="ppt_w"/>
                                              </p:val>
                                            </p:tav>
                                            <p:tav tm="100000">
                                              <p:val>
                                                <p:fltVal val="0"/>
                                              </p:val>
                                            </p:tav>
                                          </p:tavLst>
                                        </p:anim>
                                        <p:anim calcmode="lin" valueType="num">
                                          <p:cBhvr>
                                            <p:cTn id="53" dur="1000"/>
                                            <p:tgtEl>
                                              <p:spTgt spid="19"/>
                                            </p:tgtEl>
                                            <p:attrNameLst>
                                              <p:attrName>ppt_h</p:attrName>
                                            </p:attrNameLst>
                                          </p:cBhvr>
                                          <p:tavLst>
                                            <p:tav tm="0">
                                              <p:val>
                                                <p:strVal val="ppt_h"/>
                                              </p:val>
                                            </p:tav>
                                            <p:tav tm="100000">
                                              <p:val>
                                                <p:fltVal val="0"/>
                                              </p:val>
                                            </p:tav>
                                          </p:tavLst>
                                        </p:anim>
                                        <p:anim calcmode="lin" valueType="num">
                                          <p:cBhvr>
                                            <p:cTn id="54" dur="1000"/>
                                            <p:tgtEl>
                                              <p:spTgt spid="19"/>
                                            </p:tgtEl>
                                            <p:attrNameLst>
                                              <p:attrName>style.rotation</p:attrName>
                                            </p:attrNameLst>
                                          </p:cBhvr>
                                          <p:tavLst>
                                            <p:tav tm="0">
                                              <p:val>
                                                <p:fltVal val="0"/>
                                              </p:val>
                                            </p:tav>
                                            <p:tav tm="100000">
                                              <p:val>
                                                <p:fltVal val="90"/>
                                              </p:val>
                                            </p:tav>
                                          </p:tavLst>
                                        </p:anim>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24"/>
                                            </p:tgtEl>
                                            <p:attrNameLst>
                                              <p:attrName>ppt_w</p:attrName>
                                            </p:attrNameLst>
                                          </p:cBhvr>
                                          <p:tavLst>
                                            <p:tav tm="0">
                                              <p:val>
                                                <p:strVal val="ppt_w"/>
                                              </p:val>
                                            </p:tav>
                                            <p:tav tm="100000">
                                              <p:val>
                                                <p:fltVal val="0"/>
                                              </p:val>
                                            </p:tav>
                                          </p:tavLst>
                                        </p:anim>
                                        <p:anim calcmode="lin" valueType="num">
                                          <p:cBhvr>
                                            <p:cTn id="59" dur="1000"/>
                                            <p:tgtEl>
                                              <p:spTgt spid="24"/>
                                            </p:tgtEl>
                                            <p:attrNameLst>
                                              <p:attrName>ppt_h</p:attrName>
                                            </p:attrNameLst>
                                          </p:cBhvr>
                                          <p:tavLst>
                                            <p:tav tm="0">
                                              <p:val>
                                                <p:strVal val="ppt_h"/>
                                              </p:val>
                                            </p:tav>
                                            <p:tav tm="100000">
                                              <p:val>
                                                <p:fltVal val="0"/>
                                              </p:val>
                                            </p:tav>
                                          </p:tavLst>
                                        </p:anim>
                                        <p:anim calcmode="lin" valueType="num">
                                          <p:cBhvr>
                                            <p:cTn id="60" dur="1000"/>
                                            <p:tgtEl>
                                              <p:spTgt spid="24"/>
                                            </p:tgtEl>
                                            <p:attrNameLst>
                                              <p:attrName>style.rotation</p:attrName>
                                            </p:attrNameLst>
                                          </p:cBhvr>
                                          <p:tavLst>
                                            <p:tav tm="0">
                                              <p:val>
                                                <p:fltVal val="0"/>
                                              </p:val>
                                            </p:tav>
                                            <p:tav tm="100000">
                                              <p:val>
                                                <p:fltVal val="90"/>
                                              </p:val>
                                            </p:tav>
                                          </p:tavLst>
                                        </p:anim>
                                        <p:animEffect transition="out" filter="fade">
                                          <p:cBhvr>
                                            <p:cTn id="61" dur="1000"/>
                                            <p:tgtEl>
                                              <p:spTgt spid="24"/>
                                            </p:tgtEl>
                                          </p:cBhvr>
                                        </p:animEffect>
                                        <p:set>
                                          <p:cBhvr>
                                            <p:cTn id="62" dur="1" fill="hold">
                                              <p:stCondLst>
                                                <p:cond delay="999"/>
                                              </p:stCondLst>
                                            </p:cTn>
                                            <p:tgtEl>
                                              <p:spTgt spid="24"/>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3"/>
                                            </p:tgtEl>
                                            <p:attrNameLst>
                                              <p:attrName>ppt_w</p:attrName>
                                            </p:attrNameLst>
                                          </p:cBhvr>
                                          <p:tavLst>
                                            <p:tav tm="0">
                                              <p:val>
                                                <p:strVal val="ppt_w"/>
                                              </p:val>
                                            </p:tav>
                                            <p:tav tm="100000">
                                              <p:val>
                                                <p:fltVal val="0"/>
                                              </p:val>
                                            </p:tav>
                                          </p:tavLst>
                                        </p:anim>
                                        <p:anim calcmode="lin" valueType="num">
                                          <p:cBhvr>
                                            <p:cTn id="65" dur="1000"/>
                                            <p:tgtEl>
                                              <p:spTgt spid="23"/>
                                            </p:tgtEl>
                                            <p:attrNameLst>
                                              <p:attrName>ppt_h</p:attrName>
                                            </p:attrNameLst>
                                          </p:cBhvr>
                                          <p:tavLst>
                                            <p:tav tm="0">
                                              <p:val>
                                                <p:strVal val="ppt_h"/>
                                              </p:val>
                                            </p:tav>
                                            <p:tav tm="100000">
                                              <p:val>
                                                <p:fltVal val="0"/>
                                              </p:val>
                                            </p:tav>
                                          </p:tavLst>
                                        </p:anim>
                                        <p:anim calcmode="lin" valueType="num">
                                          <p:cBhvr>
                                            <p:cTn id="66" dur="1000"/>
                                            <p:tgtEl>
                                              <p:spTgt spid="23"/>
                                            </p:tgtEl>
                                            <p:attrNameLst>
                                              <p:attrName>style.rotation</p:attrName>
                                            </p:attrNameLst>
                                          </p:cBhvr>
                                          <p:tavLst>
                                            <p:tav tm="0">
                                              <p:val>
                                                <p:fltVal val="0"/>
                                              </p:val>
                                            </p:tav>
                                            <p:tav tm="100000">
                                              <p:val>
                                                <p:fltVal val="90"/>
                                              </p:val>
                                            </p:tav>
                                          </p:tavLst>
                                        </p:anim>
                                        <p:animEffect transition="out" filter="fade">
                                          <p:cBhvr>
                                            <p:cTn id="67" dur="1000"/>
                                            <p:tgtEl>
                                              <p:spTgt spid="23"/>
                                            </p:tgtEl>
                                          </p:cBhvr>
                                        </p:animEffect>
                                        <p:set>
                                          <p:cBhvr>
                                            <p:cTn id="68" dur="1" fill="hold">
                                              <p:stCondLst>
                                                <p:cond delay="999"/>
                                              </p:stCondLst>
                                            </p:cTn>
                                            <p:tgtEl>
                                              <p:spTgt spid="23"/>
                                            </p:tgtEl>
                                            <p:attrNameLst>
                                              <p:attrName>style.visibility</p:attrName>
                                            </p:attrNameLst>
                                          </p:cBhvr>
                                          <p:to>
                                            <p:strVal val="hidden"/>
                                          </p:to>
                                        </p:set>
                                      </p:childTnLst>
                                    </p:cTn>
                                  </p:par>
                                  <p:par>
                                    <p:cTn id="69" presetID="1" presetClass="mediacall" presetSubtype="0" fill="hold" nodeType="withEffect">
                                      <p:stCondLst>
                                        <p:cond delay="200"/>
                                      </p:stCondLst>
                                      <p:childTnLst>
                                        <p:cmd type="call" cmd="playFrom(0.0)">
                                          <p:cBhvr>
                                            <p:cTn id="70" dur="3448" fill="hold"/>
                                            <p:tgtEl>
                                              <p:spTgt spid="25"/>
                                            </p:tgtEl>
                                          </p:cBhvr>
                                        </p:cmd>
                                      </p:childTnLst>
                                    </p:cTn>
                                  </p:par>
                                </p:childTnLst>
                              </p:cTn>
                            </p:par>
                          </p:childTnLst>
                        </p:cTn>
                      </p:par>
                    </p:childTnLst>
                  </p:cTn>
                  <p:nextCondLst>
                    <p:cond evt="onClick" delay="0">
                      <p:tgtEl>
                        <p:spTgt spid="20"/>
                      </p:tgtEl>
                    </p:cond>
                  </p:nextCondLst>
                </p:seq>
                <p:audio>
                  <p:cMediaNode vol="80000">
                    <p:cTn id="71" fill="hold" display="0">
                      <p:stCondLst>
                        <p:cond delay="indefinite"/>
                      </p:stCondLst>
                      <p:endCondLst>
                        <p:cond evt="onStopAudio" delay="0">
                          <p:tgtEl>
                            <p:sldTgt/>
                          </p:tgtEl>
                        </p:cond>
                      </p:endCondLst>
                    </p:cTn>
                    <p:tgtEl>
                      <p:spTgt spid="14"/>
                    </p:tgtEl>
                  </p:cMediaNode>
                </p:audio>
                <p:audio>
                  <p:cMediaNode vol="80000">
                    <p:cTn id="72" fill="hold" display="0">
                      <p:stCondLst>
                        <p:cond delay="indefinite"/>
                      </p:stCondLst>
                      <p:endCondLst>
                        <p:cond evt="onStopAudio" delay="0">
                          <p:tgtEl>
                            <p:sldTgt/>
                          </p:tgtEl>
                        </p:cond>
                      </p:endCondLst>
                    </p:cTn>
                    <p:tgtEl>
                      <p:spTgt spid="25"/>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4"/>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14"/>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14"/>
                                            </p:tgtEl>
                                          </p:cBhvr>
                                        </p:cmd>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31" presetClass="exit" presetSubtype="0" fill="hold" nodeType="withEffect">
                                      <p:stCondLst>
                                        <p:cond delay="200"/>
                                      </p:stCondLst>
                                      <p:childTnLst>
                                        <p:anim calcmode="lin" valueType="num">
                                          <p:cBhvr>
                                            <p:cTn id="52" dur="1000"/>
                                            <p:tgtEl>
                                              <p:spTgt spid="19"/>
                                            </p:tgtEl>
                                            <p:attrNameLst>
                                              <p:attrName>ppt_w</p:attrName>
                                            </p:attrNameLst>
                                          </p:cBhvr>
                                          <p:tavLst>
                                            <p:tav tm="0">
                                              <p:val>
                                                <p:strVal val="ppt_w"/>
                                              </p:val>
                                            </p:tav>
                                            <p:tav tm="100000">
                                              <p:val>
                                                <p:fltVal val="0"/>
                                              </p:val>
                                            </p:tav>
                                          </p:tavLst>
                                        </p:anim>
                                        <p:anim calcmode="lin" valueType="num">
                                          <p:cBhvr>
                                            <p:cTn id="53" dur="1000"/>
                                            <p:tgtEl>
                                              <p:spTgt spid="19"/>
                                            </p:tgtEl>
                                            <p:attrNameLst>
                                              <p:attrName>ppt_h</p:attrName>
                                            </p:attrNameLst>
                                          </p:cBhvr>
                                          <p:tavLst>
                                            <p:tav tm="0">
                                              <p:val>
                                                <p:strVal val="ppt_h"/>
                                              </p:val>
                                            </p:tav>
                                            <p:tav tm="100000">
                                              <p:val>
                                                <p:fltVal val="0"/>
                                              </p:val>
                                            </p:tav>
                                          </p:tavLst>
                                        </p:anim>
                                        <p:anim calcmode="lin" valueType="num">
                                          <p:cBhvr>
                                            <p:cTn id="54" dur="1000"/>
                                            <p:tgtEl>
                                              <p:spTgt spid="19"/>
                                            </p:tgtEl>
                                            <p:attrNameLst>
                                              <p:attrName>style.rotation</p:attrName>
                                            </p:attrNameLst>
                                          </p:cBhvr>
                                          <p:tavLst>
                                            <p:tav tm="0">
                                              <p:val>
                                                <p:fltVal val="0"/>
                                              </p:val>
                                            </p:tav>
                                            <p:tav tm="100000">
                                              <p:val>
                                                <p:fltVal val="90"/>
                                              </p:val>
                                            </p:tav>
                                          </p:tavLst>
                                        </p:anim>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24"/>
                                            </p:tgtEl>
                                            <p:attrNameLst>
                                              <p:attrName>ppt_w</p:attrName>
                                            </p:attrNameLst>
                                          </p:cBhvr>
                                          <p:tavLst>
                                            <p:tav tm="0">
                                              <p:val>
                                                <p:strVal val="ppt_w"/>
                                              </p:val>
                                            </p:tav>
                                            <p:tav tm="100000">
                                              <p:val>
                                                <p:fltVal val="0"/>
                                              </p:val>
                                            </p:tav>
                                          </p:tavLst>
                                        </p:anim>
                                        <p:anim calcmode="lin" valueType="num">
                                          <p:cBhvr>
                                            <p:cTn id="59" dur="1000"/>
                                            <p:tgtEl>
                                              <p:spTgt spid="24"/>
                                            </p:tgtEl>
                                            <p:attrNameLst>
                                              <p:attrName>ppt_h</p:attrName>
                                            </p:attrNameLst>
                                          </p:cBhvr>
                                          <p:tavLst>
                                            <p:tav tm="0">
                                              <p:val>
                                                <p:strVal val="ppt_h"/>
                                              </p:val>
                                            </p:tav>
                                            <p:tav tm="100000">
                                              <p:val>
                                                <p:fltVal val="0"/>
                                              </p:val>
                                            </p:tav>
                                          </p:tavLst>
                                        </p:anim>
                                        <p:anim calcmode="lin" valueType="num">
                                          <p:cBhvr>
                                            <p:cTn id="60" dur="1000"/>
                                            <p:tgtEl>
                                              <p:spTgt spid="24"/>
                                            </p:tgtEl>
                                            <p:attrNameLst>
                                              <p:attrName>style.rotation</p:attrName>
                                            </p:attrNameLst>
                                          </p:cBhvr>
                                          <p:tavLst>
                                            <p:tav tm="0">
                                              <p:val>
                                                <p:fltVal val="0"/>
                                              </p:val>
                                            </p:tav>
                                            <p:tav tm="100000">
                                              <p:val>
                                                <p:fltVal val="90"/>
                                              </p:val>
                                            </p:tav>
                                          </p:tavLst>
                                        </p:anim>
                                        <p:animEffect transition="out" filter="fade">
                                          <p:cBhvr>
                                            <p:cTn id="61" dur="1000"/>
                                            <p:tgtEl>
                                              <p:spTgt spid="24"/>
                                            </p:tgtEl>
                                          </p:cBhvr>
                                        </p:animEffect>
                                        <p:set>
                                          <p:cBhvr>
                                            <p:cTn id="62" dur="1" fill="hold">
                                              <p:stCondLst>
                                                <p:cond delay="999"/>
                                              </p:stCondLst>
                                            </p:cTn>
                                            <p:tgtEl>
                                              <p:spTgt spid="24"/>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3"/>
                                            </p:tgtEl>
                                            <p:attrNameLst>
                                              <p:attrName>ppt_w</p:attrName>
                                            </p:attrNameLst>
                                          </p:cBhvr>
                                          <p:tavLst>
                                            <p:tav tm="0">
                                              <p:val>
                                                <p:strVal val="ppt_w"/>
                                              </p:val>
                                            </p:tav>
                                            <p:tav tm="100000">
                                              <p:val>
                                                <p:fltVal val="0"/>
                                              </p:val>
                                            </p:tav>
                                          </p:tavLst>
                                        </p:anim>
                                        <p:anim calcmode="lin" valueType="num">
                                          <p:cBhvr>
                                            <p:cTn id="65" dur="1000"/>
                                            <p:tgtEl>
                                              <p:spTgt spid="23"/>
                                            </p:tgtEl>
                                            <p:attrNameLst>
                                              <p:attrName>ppt_h</p:attrName>
                                            </p:attrNameLst>
                                          </p:cBhvr>
                                          <p:tavLst>
                                            <p:tav tm="0">
                                              <p:val>
                                                <p:strVal val="ppt_h"/>
                                              </p:val>
                                            </p:tav>
                                            <p:tav tm="100000">
                                              <p:val>
                                                <p:fltVal val="0"/>
                                              </p:val>
                                            </p:tav>
                                          </p:tavLst>
                                        </p:anim>
                                        <p:anim calcmode="lin" valueType="num">
                                          <p:cBhvr>
                                            <p:cTn id="66" dur="1000"/>
                                            <p:tgtEl>
                                              <p:spTgt spid="23"/>
                                            </p:tgtEl>
                                            <p:attrNameLst>
                                              <p:attrName>style.rotation</p:attrName>
                                            </p:attrNameLst>
                                          </p:cBhvr>
                                          <p:tavLst>
                                            <p:tav tm="0">
                                              <p:val>
                                                <p:fltVal val="0"/>
                                              </p:val>
                                            </p:tav>
                                            <p:tav tm="100000">
                                              <p:val>
                                                <p:fltVal val="90"/>
                                              </p:val>
                                            </p:tav>
                                          </p:tavLst>
                                        </p:anim>
                                        <p:animEffect transition="out" filter="fade">
                                          <p:cBhvr>
                                            <p:cTn id="67" dur="1000"/>
                                            <p:tgtEl>
                                              <p:spTgt spid="23"/>
                                            </p:tgtEl>
                                          </p:cBhvr>
                                        </p:animEffect>
                                        <p:set>
                                          <p:cBhvr>
                                            <p:cTn id="68" dur="1" fill="hold">
                                              <p:stCondLst>
                                                <p:cond delay="999"/>
                                              </p:stCondLst>
                                            </p:cTn>
                                            <p:tgtEl>
                                              <p:spTgt spid="23"/>
                                            </p:tgtEl>
                                            <p:attrNameLst>
                                              <p:attrName>style.visibility</p:attrName>
                                            </p:attrNameLst>
                                          </p:cBhvr>
                                          <p:to>
                                            <p:strVal val="hidden"/>
                                          </p:to>
                                        </p:set>
                                      </p:childTnLst>
                                    </p:cTn>
                                  </p:par>
                                  <p:par>
                                    <p:cTn id="69" presetID="1" presetClass="mediacall" presetSubtype="0" fill="hold" nodeType="withEffect">
                                      <p:stCondLst>
                                        <p:cond delay="200"/>
                                      </p:stCondLst>
                                      <p:childTnLst>
                                        <p:cmd type="call" cmd="playFrom(0.0)">
                                          <p:cBhvr>
                                            <p:cTn id="70" dur="3448" fill="hold"/>
                                            <p:tgtEl>
                                              <p:spTgt spid="25"/>
                                            </p:tgtEl>
                                          </p:cBhvr>
                                        </p:cmd>
                                      </p:childTnLst>
                                    </p:cTn>
                                  </p:par>
                                </p:childTnLst>
                              </p:cTn>
                            </p:par>
                          </p:childTnLst>
                        </p:cTn>
                      </p:par>
                    </p:childTnLst>
                  </p:cTn>
                  <p:nextCondLst>
                    <p:cond evt="onClick" delay="0">
                      <p:tgtEl>
                        <p:spTgt spid="20"/>
                      </p:tgtEl>
                    </p:cond>
                  </p:nextCondLst>
                </p:seq>
                <p:audio>
                  <p:cMediaNode vol="80000">
                    <p:cTn id="71" fill="hold" display="0">
                      <p:stCondLst>
                        <p:cond delay="indefinite"/>
                      </p:stCondLst>
                      <p:endCondLst>
                        <p:cond evt="onStopAudio" delay="0">
                          <p:tgtEl>
                            <p:sldTgt/>
                          </p:tgtEl>
                        </p:cond>
                      </p:endCondLst>
                    </p:cTn>
                    <p:tgtEl>
                      <p:spTgt spid="14"/>
                    </p:tgtEl>
                  </p:cMediaNode>
                </p:audio>
                <p:audio>
                  <p:cMediaNode vol="80000">
                    <p:cTn id="72" fill="hold" display="0">
                      <p:stCondLst>
                        <p:cond delay="indefinite"/>
                      </p:stCondLst>
                      <p:endCondLst>
                        <p:cond evt="onStopAudio" delay="0">
                          <p:tgtEl>
                            <p:sldTgt/>
                          </p:tgtEl>
                        </p:cond>
                      </p:endCondLst>
                    </p:cTn>
                    <p:tgtEl>
                      <p:spTgt spid="25"/>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Hình ảnh 22">
            <a:extLst>
              <a:ext uri="{FF2B5EF4-FFF2-40B4-BE49-F238E27FC236}">
                <a16:creationId xmlns:a16="http://schemas.microsoft.com/office/drawing/2014/main" xmlns="" id="{CDE6F94C-F4C4-4319-AB0A-EA25F2A2B34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56941"/>
            <a:ext cx="12192000" cy="6858000"/>
          </a:xfrm>
          <a:prstGeom prst="rect">
            <a:avLst/>
          </a:prstGeom>
        </p:spPr>
      </p:pic>
      <p:sp>
        <p:nvSpPr>
          <p:cNvPr id="15" name="Plaque 14">
            <a:extLst>
              <a:ext uri="{FF2B5EF4-FFF2-40B4-BE49-F238E27FC236}">
                <a16:creationId xmlns:a16="http://schemas.microsoft.com/office/drawing/2014/main" xmlns="" id="{FD62DB9F-5EEB-6A95-E6D4-B6F564FF1F5F}"/>
              </a:ext>
            </a:extLst>
          </p:cNvPr>
          <p:cNvSpPr/>
          <p:nvPr/>
        </p:nvSpPr>
        <p:spPr>
          <a:xfrm>
            <a:off x="782781" y="459945"/>
            <a:ext cx="10626437" cy="192474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Calibri" panose="020F0502020204030204"/>
                <a:ea typeface="+mn-ea"/>
                <a:cs typeface="Calibri" panose="020F0502020204030204" pitchFamily="34" charset="0"/>
              </a:rPr>
              <a:t>Đất phù sa ở Tây Nam</a:t>
            </a:r>
            <a:r>
              <a:rPr kumimoji="0" lang="vi-VN" sz="4800" b="0" i="0" u="none" strike="noStrike" kern="1200" cap="none" spc="0" normalizeH="0" noProof="0" dirty="0" smtClean="0">
                <a:ln>
                  <a:noFill/>
                </a:ln>
                <a:solidFill>
                  <a:prstClr val="black"/>
                </a:solidFill>
                <a:effectLst/>
                <a:uLnTx/>
                <a:uFillTx/>
                <a:latin typeface="Calibri" panose="020F0502020204030204"/>
                <a:ea typeface="+mn-ea"/>
                <a:cs typeface="Calibri" panose="020F0502020204030204" pitchFamily="34" charset="0"/>
              </a:rPr>
              <a:t> Bộ thuận lợi cho trồng:</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grpSp>
        <p:nvGrpSpPr>
          <p:cNvPr id="19" name="Group 18">
            <a:extLst>
              <a:ext uri="{FF2B5EF4-FFF2-40B4-BE49-F238E27FC236}">
                <a16:creationId xmlns:a16="http://schemas.microsoft.com/office/drawing/2014/main" xmlns="" id="{78336612-F495-ED65-75A8-0F467FCAC213}"/>
              </a:ext>
            </a:extLst>
          </p:cNvPr>
          <p:cNvGrpSpPr/>
          <p:nvPr/>
        </p:nvGrpSpPr>
        <p:grpSpPr>
          <a:xfrm>
            <a:off x="394667" y="2851480"/>
            <a:ext cx="5365706" cy="1559845"/>
            <a:chOff x="333440" y="4292756"/>
            <a:chExt cx="8048558" cy="2339767"/>
          </a:xfrm>
        </p:grpSpPr>
        <p:sp>
          <p:nvSpPr>
            <p:cNvPr id="3" name="a">
              <a:extLst>
                <a:ext uri="{FF2B5EF4-FFF2-40B4-BE49-F238E27FC236}">
                  <a16:creationId xmlns:a16="http://schemas.microsoft.com/office/drawing/2014/main" xmlns="" id="{EF361B2F-4AD3-0677-319F-3460F1CEBEA6}"/>
                </a:ext>
              </a:extLst>
            </p:cNvPr>
            <p:cNvSpPr/>
            <p:nvPr/>
          </p:nvSpPr>
          <p:spPr>
            <a:xfrm>
              <a:off x="2052839" y="4457700"/>
              <a:ext cx="6329159" cy="207139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smtClean="0">
                  <a:ln>
                    <a:noFill/>
                  </a:ln>
                  <a:solidFill>
                    <a:srgbClr val="009999"/>
                  </a:solidFill>
                  <a:effectLst/>
                  <a:uLnTx/>
                  <a:uFillTx/>
                  <a:latin typeface="Calibri" panose="020F0502020204030204"/>
                  <a:ea typeface="+mn-ea"/>
                  <a:cs typeface="+mn-cs"/>
                </a:rPr>
                <a:t>Cây công nghiệp</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xmlns="" id="{3A52F71A-6E1C-29E3-B23E-6E0A0B7702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33440" y="4292756"/>
              <a:ext cx="2083854" cy="2339767"/>
            </a:xfrm>
            <a:prstGeom prst="rect">
              <a:avLst/>
            </a:prstGeom>
          </p:spPr>
        </p:pic>
      </p:grpSp>
      <p:grpSp>
        <p:nvGrpSpPr>
          <p:cNvPr id="20" name="Group 19">
            <a:extLst>
              <a:ext uri="{FF2B5EF4-FFF2-40B4-BE49-F238E27FC236}">
                <a16:creationId xmlns:a16="http://schemas.microsoft.com/office/drawing/2014/main" xmlns="" id="{48A89EED-70B6-F120-465E-37E1ACC821B7}"/>
              </a:ext>
            </a:extLst>
          </p:cNvPr>
          <p:cNvGrpSpPr/>
          <p:nvPr/>
        </p:nvGrpSpPr>
        <p:grpSpPr>
          <a:xfrm>
            <a:off x="6294994" y="2934328"/>
            <a:ext cx="5303050" cy="1459872"/>
            <a:chOff x="9113656" y="4442090"/>
            <a:chExt cx="7954575" cy="2189808"/>
          </a:xfrm>
        </p:grpSpPr>
        <p:sp>
          <p:nvSpPr>
            <p:cNvPr id="4" name="b">
              <a:extLst>
                <a:ext uri="{FF2B5EF4-FFF2-40B4-BE49-F238E27FC236}">
                  <a16:creationId xmlns:a16="http://schemas.microsoft.com/office/drawing/2014/main" xmlns=""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srgbClr val="009999"/>
                  </a:solidFill>
                  <a:effectLst/>
                  <a:uLnTx/>
                  <a:uFillTx/>
                  <a:latin typeface="Calibri" panose="020F0502020204030204"/>
                  <a:ea typeface="+mn-ea"/>
                  <a:cs typeface="+mn-cs"/>
                </a:rPr>
                <a:t>Hoa màu</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xmlns="" id="{AA202D36-FE70-E9C4-14E5-EEC7E58ABFE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113656" y="4442090"/>
              <a:ext cx="1952577" cy="2189808"/>
            </a:xfrm>
            <a:prstGeom prst="rect">
              <a:avLst/>
            </a:prstGeom>
          </p:spPr>
        </p:pic>
      </p:grpSp>
      <p:grpSp>
        <p:nvGrpSpPr>
          <p:cNvPr id="24" name="Group 23">
            <a:extLst>
              <a:ext uri="{FF2B5EF4-FFF2-40B4-BE49-F238E27FC236}">
                <a16:creationId xmlns:a16="http://schemas.microsoft.com/office/drawing/2014/main" xmlns="" id="{8F3B9162-783E-4BCC-1BC5-A7955DD08F99}"/>
              </a:ext>
            </a:extLst>
          </p:cNvPr>
          <p:cNvGrpSpPr/>
          <p:nvPr/>
        </p:nvGrpSpPr>
        <p:grpSpPr>
          <a:xfrm>
            <a:off x="361818" y="4892040"/>
            <a:ext cx="5378825" cy="1548808"/>
            <a:chOff x="313762" y="7338060"/>
            <a:chExt cx="8068238" cy="2323212"/>
          </a:xfrm>
        </p:grpSpPr>
        <p:sp>
          <p:nvSpPr>
            <p:cNvPr id="11" name="c">
              <a:extLst>
                <a:ext uri="{FF2B5EF4-FFF2-40B4-BE49-F238E27FC236}">
                  <a16:creationId xmlns:a16="http://schemas.microsoft.com/office/drawing/2014/main" xmlns="" id="{7BBF831F-5501-9367-806D-24D63CE6BB82}"/>
                </a:ext>
              </a:extLst>
            </p:cNvPr>
            <p:cNvSpPr/>
            <p:nvPr/>
          </p:nvSpPr>
          <p:spPr>
            <a:xfrm>
              <a:off x="1879236" y="7429560"/>
              <a:ext cx="650276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smtClean="0">
                  <a:ln>
                    <a:noFill/>
                  </a:ln>
                  <a:solidFill>
                    <a:srgbClr val="009999"/>
                  </a:solidFill>
                  <a:effectLst/>
                  <a:uLnTx/>
                  <a:uFillTx/>
                  <a:latin typeface="Calibri" panose="020F0502020204030204"/>
                  <a:ea typeface="+mn-ea"/>
                  <a:cs typeface="+mn-cs"/>
                </a:rPr>
                <a:t>Lúa và cây ăn quả</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xmlns="" id="{2EB48C9B-85B6-9CAF-2C1E-56AEF9465E5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23" name="Group 22">
            <a:extLst>
              <a:ext uri="{FF2B5EF4-FFF2-40B4-BE49-F238E27FC236}">
                <a16:creationId xmlns:a16="http://schemas.microsoft.com/office/drawing/2014/main" xmlns="" id="{029C2B4B-B39F-A5A3-576D-3D1C1D40D3C2}"/>
              </a:ext>
            </a:extLst>
          </p:cNvPr>
          <p:cNvGrpSpPr/>
          <p:nvPr/>
        </p:nvGrpSpPr>
        <p:grpSpPr>
          <a:xfrm>
            <a:off x="6296581" y="4902200"/>
            <a:ext cx="5356397" cy="1473200"/>
            <a:chOff x="9033633" y="7402261"/>
            <a:chExt cx="8034596" cy="2209800"/>
          </a:xfrm>
        </p:grpSpPr>
        <p:sp>
          <p:nvSpPr>
            <p:cNvPr id="12" name="d">
              <a:extLst>
                <a:ext uri="{FF2B5EF4-FFF2-40B4-BE49-F238E27FC236}">
                  <a16:creationId xmlns:a16="http://schemas.microsoft.com/office/drawing/2014/main" xmlns=""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srgbClr val="009999"/>
                  </a:solidFill>
                  <a:effectLst/>
                  <a:uLnTx/>
                  <a:uFillTx/>
                  <a:latin typeface="Calibri" panose="020F0502020204030204"/>
                  <a:ea typeface="+mn-ea"/>
                  <a:cs typeface="+mn-cs"/>
                </a:rPr>
                <a:t>Cây cảnh</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xmlns="" id="{115DBC70-2450-9BC7-4B24-8339B72C4A3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5" name="Am-thanh-tra-loi-sai-www_tiengdong_com">
            <a:hlinkClick r:id="" action="ppaction://media"/>
            <a:extLst>
              <a:ext uri="{FF2B5EF4-FFF2-40B4-BE49-F238E27FC236}">
                <a16:creationId xmlns:a16="http://schemas.microsoft.com/office/drawing/2014/main" xmlns="" id="{D1813CFC-6EA4-6F65-2A56-F17F618DE92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21216" y="3272243"/>
            <a:ext cx="731045" cy="731045"/>
          </a:xfrm>
          <a:prstGeom prst="rect">
            <a:avLst/>
          </a:prstGeom>
        </p:spPr>
      </p:pic>
      <p:pic>
        <p:nvPicPr>
          <p:cNvPr id="14" name="Tieng-tinh-tinh-www_nhacchuongvui_com">
            <a:hlinkClick r:id="" action="ppaction://media"/>
            <a:extLst>
              <a:ext uri="{FF2B5EF4-FFF2-40B4-BE49-F238E27FC236}">
                <a16:creationId xmlns:a16="http://schemas.microsoft.com/office/drawing/2014/main" xmlns="" id="{451BF341-13BA-3435-8986-8DD5513709A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21216" y="2485957"/>
            <a:ext cx="731045" cy="731045"/>
          </a:xfrm>
          <a:prstGeom prst="rect">
            <a:avLst/>
          </a:prstGeom>
        </p:spPr>
      </p:pic>
    </p:spTree>
    <p:extLst>
      <p:ext uri="{BB962C8B-B14F-4D97-AF65-F5344CB8AC3E}">
        <p14:creationId xmlns:p14="http://schemas.microsoft.com/office/powerpoint/2010/main" val="358518382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5"/>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31" presetClass="exit" presetSubtype="0" fill="hold" nodeType="withEffect">
                                      <p:stCondLst>
                                        <p:cond delay="200"/>
                                      </p:stCondLst>
                                      <p:childTnLst>
                                        <p:anim calcmode="lin" valueType="num">
                                          <p:cBhvr>
                                            <p:cTn id="36" dur="1000"/>
                                            <p:tgtEl>
                                              <p:spTgt spid="19"/>
                                            </p:tgtEl>
                                            <p:attrNameLst>
                                              <p:attrName>ppt_w</p:attrName>
                                            </p:attrNameLst>
                                          </p:cBhvr>
                                          <p:tavLst>
                                            <p:tav tm="0">
                                              <p:val>
                                                <p:strVal val="ppt_w"/>
                                              </p:val>
                                            </p:tav>
                                            <p:tav tm="100000">
                                              <p:val>
                                                <p:fltVal val="0"/>
                                              </p:val>
                                            </p:tav>
                                          </p:tavLst>
                                        </p:anim>
                                        <p:anim calcmode="lin" valueType="num">
                                          <p:cBhvr>
                                            <p:cTn id="37" dur="1000"/>
                                            <p:tgtEl>
                                              <p:spTgt spid="19"/>
                                            </p:tgtEl>
                                            <p:attrNameLst>
                                              <p:attrName>ppt_h</p:attrName>
                                            </p:attrNameLst>
                                          </p:cBhvr>
                                          <p:tavLst>
                                            <p:tav tm="0">
                                              <p:val>
                                                <p:strVal val="ppt_h"/>
                                              </p:val>
                                            </p:tav>
                                            <p:tav tm="100000">
                                              <p:val>
                                                <p:fltVal val="0"/>
                                              </p:val>
                                            </p:tav>
                                          </p:tavLst>
                                        </p:anim>
                                        <p:anim calcmode="lin" valueType="num">
                                          <p:cBhvr>
                                            <p:cTn id="38" dur="1000"/>
                                            <p:tgtEl>
                                              <p:spTgt spid="19"/>
                                            </p:tgtEl>
                                            <p:attrNameLst>
                                              <p:attrName>style.rotation</p:attrName>
                                            </p:attrNameLst>
                                          </p:cBhvr>
                                          <p:tavLst>
                                            <p:tav tm="0">
                                              <p:val>
                                                <p:fltVal val="0"/>
                                              </p:val>
                                            </p:tav>
                                            <p:tav tm="100000">
                                              <p:val>
                                                <p:fltVal val="90"/>
                                              </p:val>
                                            </p:tav>
                                          </p:tavLst>
                                        </p:anim>
                                        <p:animEffect transition="out" filter="fade">
                                          <p:cBhvr>
                                            <p:cTn id="39" dur="1000"/>
                                            <p:tgtEl>
                                              <p:spTgt spid="19"/>
                                            </p:tgtEl>
                                          </p:cBhvr>
                                        </p:animEffect>
                                        <p:set>
                                          <p:cBhvr>
                                            <p:cTn id="40" dur="1" fill="hold">
                                              <p:stCondLst>
                                                <p:cond delay="999"/>
                                              </p:stCondLst>
                                            </p:cTn>
                                            <p:tgtEl>
                                              <p:spTgt spid="19"/>
                                            </p:tgtEl>
                                            <p:attrNameLst>
                                              <p:attrName>style.visibility</p:attrName>
                                            </p:attrNameLst>
                                          </p:cBhvr>
                                          <p:to>
                                            <p:strVal val="hidden"/>
                                          </p:to>
                                        </p:set>
                                      </p:childTnLst>
                                    </p:cTn>
                                  </p:par>
                                  <p:par>
                                    <p:cTn id="41" presetID="31" presetClass="exit" presetSubtype="0" fill="hold" nodeType="withEffect">
                                      <p:stCondLst>
                                        <p:cond delay="200"/>
                                      </p:stCondLst>
                                      <p:childTnLst>
                                        <p:anim calcmode="lin" valueType="num">
                                          <p:cBhvr>
                                            <p:cTn id="42" dur="1000"/>
                                            <p:tgtEl>
                                              <p:spTgt spid="23"/>
                                            </p:tgtEl>
                                            <p:attrNameLst>
                                              <p:attrName>ppt_w</p:attrName>
                                            </p:attrNameLst>
                                          </p:cBhvr>
                                          <p:tavLst>
                                            <p:tav tm="0">
                                              <p:val>
                                                <p:strVal val="ppt_w"/>
                                              </p:val>
                                            </p:tav>
                                            <p:tav tm="100000">
                                              <p:val>
                                                <p:fltVal val="0"/>
                                              </p:val>
                                            </p:tav>
                                          </p:tavLst>
                                        </p:anim>
                                        <p:anim calcmode="lin" valueType="num">
                                          <p:cBhvr>
                                            <p:cTn id="43" dur="1000"/>
                                            <p:tgtEl>
                                              <p:spTgt spid="23"/>
                                            </p:tgtEl>
                                            <p:attrNameLst>
                                              <p:attrName>ppt_h</p:attrName>
                                            </p:attrNameLst>
                                          </p:cBhvr>
                                          <p:tavLst>
                                            <p:tav tm="0">
                                              <p:val>
                                                <p:strVal val="ppt_h"/>
                                              </p:val>
                                            </p:tav>
                                            <p:tav tm="100000">
                                              <p:val>
                                                <p:fltVal val="0"/>
                                              </p:val>
                                            </p:tav>
                                          </p:tavLst>
                                        </p:anim>
                                        <p:anim calcmode="lin" valueType="num">
                                          <p:cBhvr>
                                            <p:cTn id="44" dur="1000"/>
                                            <p:tgtEl>
                                              <p:spTgt spid="23"/>
                                            </p:tgtEl>
                                            <p:attrNameLst>
                                              <p:attrName>style.rotation</p:attrName>
                                            </p:attrNameLst>
                                          </p:cBhvr>
                                          <p:tavLst>
                                            <p:tav tm="0">
                                              <p:val>
                                                <p:fltVal val="0"/>
                                              </p:val>
                                            </p:tav>
                                            <p:tav tm="100000">
                                              <p:val>
                                                <p:fltVal val="90"/>
                                              </p:val>
                                            </p:tav>
                                          </p:tavLst>
                                        </p:anim>
                                        <p:animEffect transition="out" filter="fade">
                                          <p:cBhvr>
                                            <p:cTn id="45" dur="1000"/>
                                            <p:tgtEl>
                                              <p:spTgt spid="23"/>
                                            </p:tgtEl>
                                          </p:cBhvr>
                                        </p:animEffect>
                                        <p:set>
                                          <p:cBhvr>
                                            <p:cTn id="46" dur="1" fill="hold">
                                              <p:stCondLst>
                                                <p:cond delay="999"/>
                                              </p:stCondLst>
                                            </p:cTn>
                                            <p:tgtEl>
                                              <p:spTgt spid="23"/>
                                            </p:tgtEl>
                                            <p:attrNameLst>
                                              <p:attrName>style.visibility</p:attrName>
                                            </p:attrNameLst>
                                          </p:cBhvr>
                                          <p:to>
                                            <p:strVal val="hidden"/>
                                          </p:to>
                                        </p:set>
                                      </p:childTnLst>
                                    </p:cTn>
                                  </p:par>
                                  <p:par>
                                    <p:cTn id="47" presetID="31" presetClass="exit" presetSubtype="0" fill="hold" nodeType="withEffect">
                                      <p:stCondLst>
                                        <p:cond delay="200"/>
                                      </p:stCondLst>
                                      <p:childTnLst>
                                        <p:anim calcmode="lin" valueType="num">
                                          <p:cBhvr>
                                            <p:cTn id="48" dur="1000"/>
                                            <p:tgtEl>
                                              <p:spTgt spid="20"/>
                                            </p:tgtEl>
                                            <p:attrNameLst>
                                              <p:attrName>ppt_w</p:attrName>
                                            </p:attrNameLst>
                                          </p:cBhvr>
                                          <p:tavLst>
                                            <p:tav tm="0">
                                              <p:val>
                                                <p:strVal val="ppt_w"/>
                                              </p:val>
                                            </p:tav>
                                            <p:tav tm="100000">
                                              <p:val>
                                                <p:fltVal val="0"/>
                                              </p:val>
                                            </p:tav>
                                          </p:tavLst>
                                        </p:anim>
                                        <p:anim calcmode="lin" valueType="num">
                                          <p:cBhvr>
                                            <p:cTn id="49" dur="1000"/>
                                            <p:tgtEl>
                                              <p:spTgt spid="20"/>
                                            </p:tgtEl>
                                            <p:attrNameLst>
                                              <p:attrName>ppt_h</p:attrName>
                                            </p:attrNameLst>
                                          </p:cBhvr>
                                          <p:tavLst>
                                            <p:tav tm="0">
                                              <p:val>
                                                <p:strVal val="ppt_h"/>
                                              </p:val>
                                            </p:tav>
                                            <p:tav tm="100000">
                                              <p:val>
                                                <p:fltVal val="0"/>
                                              </p:val>
                                            </p:tav>
                                          </p:tavLst>
                                        </p:anim>
                                        <p:anim calcmode="lin" valueType="num">
                                          <p:cBhvr>
                                            <p:cTn id="50" dur="1000"/>
                                            <p:tgtEl>
                                              <p:spTgt spid="20"/>
                                            </p:tgtEl>
                                            <p:attrNameLst>
                                              <p:attrName>style.rotation</p:attrName>
                                            </p:attrNameLst>
                                          </p:cBhvr>
                                          <p:tavLst>
                                            <p:tav tm="0">
                                              <p:val>
                                                <p:fltVal val="0"/>
                                              </p:val>
                                            </p:tav>
                                            <p:tav tm="100000">
                                              <p:val>
                                                <p:fltVal val="90"/>
                                              </p:val>
                                            </p:tav>
                                          </p:tavLst>
                                        </p:anim>
                                        <p:animEffect transition="out" filter="fade">
                                          <p:cBhvr>
                                            <p:cTn id="51" dur="1000"/>
                                            <p:tgtEl>
                                              <p:spTgt spid="20"/>
                                            </p:tgtEl>
                                          </p:cBhvr>
                                        </p:animEffect>
                                        <p:set>
                                          <p:cBhvr>
                                            <p:cTn id="52" dur="1" fill="hold">
                                              <p:stCondLst>
                                                <p:cond delay="999"/>
                                              </p:stCondLst>
                                            </p:cTn>
                                            <p:tgtEl>
                                              <p:spTgt spid="20"/>
                                            </p:tgtEl>
                                            <p:attrNameLst>
                                              <p:attrName>style.visibility</p:attrName>
                                            </p:attrNameLst>
                                          </p:cBhvr>
                                          <p:to>
                                            <p:strVal val="hidden"/>
                                          </p:to>
                                        </p:set>
                                      </p:childTnLst>
                                    </p:cTn>
                                  </p:par>
                                  <p:par>
                                    <p:cTn id="53" presetID="1" presetClass="mediacall" presetSubtype="0" fill="hold" nodeType="withEffect">
                                      <p:stCondLst>
                                        <p:cond delay="200"/>
                                      </p:stCondLst>
                                      <p:childTnLst>
                                        <p:cmd type="call" cmd="playFrom(0.0)">
                                          <p:cBhvr>
                                            <p:cTn id="54" dur="3448" fill="hold"/>
                                            <p:tgtEl>
                                              <p:spTgt spid="14"/>
                                            </p:tgtEl>
                                          </p:cBhvr>
                                        </p:cmd>
                                      </p:childTnLst>
                                    </p:cTn>
                                  </p:par>
                                </p:childTnLst>
                              </p:cTn>
                            </p:par>
                          </p:childTnLst>
                        </p:cTn>
                      </p:par>
                    </p:childTnLst>
                  </p:cTn>
                  <p:nextCondLst>
                    <p:cond evt="onClick" delay="0">
                      <p:tgtEl>
                        <p:spTgt spid="24"/>
                      </p:tgtEl>
                    </p:cond>
                  </p:nextCondLst>
                </p:seq>
                <p:seq concurrent="1" nextAc="seek">
                  <p:cTn id="55" restart="whenNotActive" fill="hold" evtFilter="cancelBubble" nodeType="interactiveSeq">
                    <p:stCondLst>
                      <p:cond evt="onClick" delay="0">
                        <p:tgtEl>
                          <p:spTgt spid="23"/>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withEffect">
                                      <p:stCondLst>
                                        <p:cond delay="0"/>
                                      </p:stCondLst>
                                      <p:childTnLst>
                                        <p:animEffect transition="out" filter="fade">
                                          <p:cBhvr>
                                            <p:cTn id="59" dur="500" tmFilter="0, 0; .2, .5; .8, .5; 1, 0"/>
                                            <p:tgtEl>
                                              <p:spTgt spid="23"/>
                                            </p:tgtEl>
                                          </p:cBhvr>
                                        </p:animEffect>
                                        <p:animScale>
                                          <p:cBhvr>
                                            <p:cTn id="60" dur="250" autoRev="1" fill="hold"/>
                                            <p:tgtEl>
                                              <p:spTgt spid="23"/>
                                            </p:tgtEl>
                                          </p:cBhvr>
                                          <p:by x="105000" y="105000"/>
                                        </p:animScale>
                                      </p:childTnLst>
                                    </p:cTn>
                                  </p:par>
                                  <p:par>
                                    <p:cTn id="61" presetID="1" presetClass="mediacall" presetSubtype="0" fill="hold" nodeType="withEffect">
                                      <p:stCondLst>
                                        <p:cond delay="0"/>
                                      </p:stCondLst>
                                      <p:childTnLst>
                                        <p:cmd type="call" cmd="playFrom(0.0)">
                                          <p:cBhvr>
                                            <p:cTn id="62" dur="5120" fill="hold"/>
                                            <p:tgtEl>
                                              <p:spTgt spid="5"/>
                                            </p:tgtEl>
                                          </p:cBhvr>
                                        </p:cmd>
                                      </p:child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par>
                                    <p:cTn id="69" presetID="1" presetClass="mediacall" presetSubtype="0" fill="hold" nodeType="withEffect">
                                      <p:stCondLst>
                                        <p:cond delay="0"/>
                                      </p:stCondLst>
                                      <p:childTnLst>
                                        <p:cmd type="call" cmd="playFrom(0.0)">
                                          <p:cBhvr>
                                            <p:cTn id="70" dur="5120" fill="hold"/>
                                            <p:tgtEl>
                                              <p:spTgt spid="5"/>
                                            </p:tgtEl>
                                          </p:cBhvr>
                                        </p:cmd>
                                      </p:childTnLst>
                                    </p:cTn>
                                  </p:par>
                                </p:childTnLst>
                              </p:cTn>
                            </p:par>
                          </p:childTnLst>
                        </p:cTn>
                      </p:par>
                    </p:childTnLst>
                  </p:cTn>
                  <p:nextCondLst>
                    <p:cond evt="onClick" delay="0">
                      <p:tgtEl>
                        <p:spTgt spid="20"/>
                      </p:tgtEl>
                    </p:cond>
                  </p:nextCondLst>
                </p:seq>
                <p:audio>
                  <p:cMediaNode vol="80000">
                    <p:cTn id="71" fill="hold" display="0">
                      <p:stCondLst>
                        <p:cond delay="indefinite"/>
                      </p:stCondLst>
                      <p:endCondLst>
                        <p:cond evt="onStopAudio" delay="0">
                          <p:tgtEl>
                            <p:sldTgt/>
                          </p:tgtEl>
                        </p:cond>
                      </p:endCondLst>
                    </p:cTn>
                    <p:tgtEl>
                      <p:spTgt spid="5"/>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5"/>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31" presetClass="exit" presetSubtype="0" fill="hold" nodeType="withEffect">
                                      <p:stCondLst>
                                        <p:cond delay="200"/>
                                      </p:stCondLst>
                                      <p:childTnLst>
                                        <p:anim calcmode="lin" valueType="num">
                                          <p:cBhvr>
                                            <p:cTn id="36" dur="1000"/>
                                            <p:tgtEl>
                                              <p:spTgt spid="19"/>
                                            </p:tgtEl>
                                            <p:attrNameLst>
                                              <p:attrName>ppt_w</p:attrName>
                                            </p:attrNameLst>
                                          </p:cBhvr>
                                          <p:tavLst>
                                            <p:tav tm="0">
                                              <p:val>
                                                <p:strVal val="ppt_w"/>
                                              </p:val>
                                            </p:tav>
                                            <p:tav tm="100000">
                                              <p:val>
                                                <p:fltVal val="0"/>
                                              </p:val>
                                            </p:tav>
                                          </p:tavLst>
                                        </p:anim>
                                        <p:anim calcmode="lin" valueType="num">
                                          <p:cBhvr>
                                            <p:cTn id="37" dur="1000"/>
                                            <p:tgtEl>
                                              <p:spTgt spid="19"/>
                                            </p:tgtEl>
                                            <p:attrNameLst>
                                              <p:attrName>ppt_h</p:attrName>
                                            </p:attrNameLst>
                                          </p:cBhvr>
                                          <p:tavLst>
                                            <p:tav tm="0">
                                              <p:val>
                                                <p:strVal val="ppt_h"/>
                                              </p:val>
                                            </p:tav>
                                            <p:tav tm="100000">
                                              <p:val>
                                                <p:fltVal val="0"/>
                                              </p:val>
                                            </p:tav>
                                          </p:tavLst>
                                        </p:anim>
                                        <p:anim calcmode="lin" valueType="num">
                                          <p:cBhvr>
                                            <p:cTn id="38" dur="1000"/>
                                            <p:tgtEl>
                                              <p:spTgt spid="19"/>
                                            </p:tgtEl>
                                            <p:attrNameLst>
                                              <p:attrName>style.rotation</p:attrName>
                                            </p:attrNameLst>
                                          </p:cBhvr>
                                          <p:tavLst>
                                            <p:tav tm="0">
                                              <p:val>
                                                <p:fltVal val="0"/>
                                              </p:val>
                                            </p:tav>
                                            <p:tav tm="100000">
                                              <p:val>
                                                <p:fltVal val="90"/>
                                              </p:val>
                                            </p:tav>
                                          </p:tavLst>
                                        </p:anim>
                                        <p:animEffect transition="out" filter="fade">
                                          <p:cBhvr>
                                            <p:cTn id="39" dur="1000"/>
                                            <p:tgtEl>
                                              <p:spTgt spid="19"/>
                                            </p:tgtEl>
                                          </p:cBhvr>
                                        </p:animEffect>
                                        <p:set>
                                          <p:cBhvr>
                                            <p:cTn id="40" dur="1" fill="hold">
                                              <p:stCondLst>
                                                <p:cond delay="999"/>
                                              </p:stCondLst>
                                            </p:cTn>
                                            <p:tgtEl>
                                              <p:spTgt spid="19"/>
                                            </p:tgtEl>
                                            <p:attrNameLst>
                                              <p:attrName>style.visibility</p:attrName>
                                            </p:attrNameLst>
                                          </p:cBhvr>
                                          <p:to>
                                            <p:strVal val="hidden"/>
                                          </p:to>
                                        </p:set>
                                      </p:childTnLst>
                                    </p:cTn>
                                  </p:par>
                                  <p:par>
                                    <p:cTn id="41" presetID="31" presetClass="exit" presetSubtype="0" fill="hold" nodeType="withEffect">
                                      <p:stCondLst>
                                        <p:cond delay="200"/>
                                      </p:stCondLst>
                                      <p:childTnLst>
                                        <p:anim calcmode="lin" valueType="num">
                                          <p:cBhvr>
                                            <p:cTn id="42" dur="1000"/>
                                            <p:tgtEl>
                                              <p:spTgt spid="23"/>
                                            </p:tgtEl>
                                            <p:attrNameLst>
                                              <p:attrName>ppt_w</p:attrName>
                                            </p:attrNameLst>
                                          </p:cBhvr>
                                          <p:tavLst>
                                            <p:tav tm="0">
                                              <p:val>
                                                <p:strVal val="ppt_w"/>
                                              </p:val>
                                            </p:tav>
                                            <p:tav tm="100000">
                                              <p:val>
                                                <p:fltVal val="0"/>
                                              </p:val>
                                            </p:tav>
                                          </p:tavLst>
                                        </p:anim>
                                        <p:anim calcmode="lin" valueType="num">
                                          <p:cBhvr>
                                            <p:cTn id="43" dur="1000"/>
                                            <p:tgtEl>
                                              <p:spTgt spid="23"/>
                                            </p:tgtEl>
                                            <p:attrNameLst>
                                              <p:attrName>ppt_h</p:attrName>
                                            </p:attrNameLst>
                                          </p:cBhvr>
                                          <p:tavLst>
                                            <p:tav tm="0">
                                              <p:val>
                                                <p:strVal val="ppt_h"/>
                                              </p:val>
                                            </p:tav>
                                            <p:tav tm="100000">
                                              <p:val>
                                                <p:fltVal val="0"/>
                                              </p:val>
                                            </p:tav>
                                          </p:tavLst>
                                        </p:anim>
                                        <p:anim calcmode="lin" valueType="num">
                                          <p:cBhvr>
                                            <p:cTn id="44" dur="1000"/>
                                            <p:tgtEl>
                                              <p:spTgt spid="23"/>
                                            </p:tgtEl>
                                            <p:attrNameLst>
                                              <p:attrName>style.rotation</p:attrName>
                                            </p:attrNameLst>
                                          </p:cBhvr>
                                          <p:tavLst>
                                            <p:tav tm="0">
                                              <p:val>
                                                <p:fltVal val="0"/>
                                              </p:val>
                                            </p:tav>
                                            <p:tav tm="100000">
                                              <p:val>
                                                <p:fltVal val="90"/>
                                              </p:val>
                                            </p:tav>
                                          </p:tavLst>
                                        </p:anim>
                                        <p:animEffect transition="out" filter="fade">
                                          <p:cBhvr>
                                            <p:cTn id="45" dur="1000"/>
                                            <p:tgtEl>
                                              <p:spTgt spid="23"/>
                                            </p:tgtEl>
                                          </p:cBhvr>
                                        </p:animEffect>
                                        <p:set>
                                          <p:cBhvr>
                                            <p:cTn id="46" dur="1" fill="hold">
                                              <p:stCondLst>
                                                <p:cond delay="999"/>
                                              </p:stCondLst>
                                            </p:cTn>
                                            <p:tgtEl>
                                              <p:spTgt spid="23"/>
                                            </p:tgtEl>
                                            <p:attrNameLst>
                                              <p:attrName>style.visibility</p:attrName>
                                            </p:attrNameLst>
                                          </p:cBhvr>
                                          <p:to>
                                            <p:strVal val="hidden"/>
                                          </p:to>
                                        </p:set>
                                      </p:childTnLst>
                                    </p:cTn>
                                  </p:par>
                                  <p:par>
                                    <p:cTn id="47" presetID="31" presetClass="exit" presetSubtype="0" fill="hold" nodeType="withEffect">
                                      <p:stCondLst>
                                        <p:cond delay="200"/>
                                      </p:stCondLst>
                                      <p:childTnLst>
                                        <p:anim calcmode="lin" valueType="num">
                                          <p:cBhvr>
                                            <p:cTn id="48" dur="1000"/>
                                            <p:tgtEl>
                                              <p:spTgt spid="20"/>
                                            </p:tgtEl>
                                            <p:attrNameLst>
                                              <p:attrName>ppt_w</p:attrName>
                                            </p:attrNameLst>
                                          </p:cBhvr>
                                          <p:tavLst>
                                            <p:tav tm="0">
                                              <p:val>
                                                <p:strVal val="ppt_w"/>
                                              </p:val>
                                            </p:tav>
                                            <p:tav tm="100000">
                                              <p:val>
                                                <p:fltVal val="0"/>
                                              </p:val>
                                            </p:tav>
                                          </p:tavLst>
                                        </p:anim>
                                        <p:anim calcmode="lin" valueType="num">
                                          <p:cBhvr>
                                            <p:cTn id="49" dur="1000"/>
                                            <p:tgtEl>
                                              <p:spTgt spid="20"/>
                                            </p:tgtEl>
                                            <p:attrNameLst>
                                              <p:attrName>ppt_h</p:attrName>
                                            </p:attrNameLst>
                                          </p:cBhvr>
                                          <p:tavLst>
                                            <p:tav tm="0">
                                              <p:val>
                                                <p:strVal val="ppt_h"/>
                                              </p:val>
                                            </p:tav>
                                            <p:tav tm="100000">
                                              <p:val>
                                                <p:fltVal val="0"/>
                                              </p:val>
                                            </p:tav>
                                          </p:tavLst>
                                        </p:anim>
                                        <p:anim calcmode="lin" valueType="num">
                                          <p:cBhvr>
                                            <p:cTn id="50" dur="1000"/>
                                            <p:tgtEl>
                                              <p:spTgt spid="20"/>
                                            </p:tgtEl>
                                            <p:attrNameLst>
                                              <p:attrName>style.rotation</p:attrName>
                                            </p:attrNameLst>
                                          </p:cBhvr>
                                          <p:tavLst>
                                            <p:tav tm="0">
                                              <p:val>
                                                <p:fltVal val="0"/>
                                              </p:val>
                                            </p:tav>
                                            <p:tav tm="100000">
                                              <p:val>
                                                <p:fltVal val="90"/>
                                              </p:val>
                                            </p:tav>
                                          </p:tavLst>
                                        </p:anim>
                                        <p:animEffect transition="out" filter="fade">
                                          <p:cBhvr>
                                            <p:cTn id="51" dur="1000"/>
                                            <p:tgtEl>
                                              <p:spTgt spid="20"/>
                                            </p:tgtEl>
                                          </p:cBhvr>
                                        </p:animEffect>
                                        <p:set>
                                          <p:cBhvr>
                                            <p:cTn id="52" dur="1" fill="hold">
                                              <p:stCondLst>
                                                <p:cond delay="999"/>
                                              </p:stCondLst>
                                            </p:cTn>
                                            <p:tgtEl>
                                              <p:spTgt spid="20"/>
                                            </p:tgtEl>
                                            <p:attrNameLst>
                                              <p:attrName>style.visibility</p:attrName>
                                            </p:attrNameLst>
                                          </p:cBhvr>
                                          <p:to>
                                            <p:strVal val="hidden"/>
                                          </p:to>
                                        </p:set>
                                      </p:childTnLst>
                                    </p:cTn>
                                  </p:par>
                                  <p:par>
                                    <p:cTn id="53" presetID="1" presetClass="mediacall" presetSubtype="0" fill="hold" nodeType="withEffect">
                                      <p:stCondLst>
                                        <p:cond delay="200"/>
                                      </p:stCondLst>
                                      <p:childTnLst>
                                        <p:cmd type="call" cmd="playFrom(0.0)">
                                          <p:cBhvr>
                                            <p:cTn id="54" dur="3448" fill="hold"/>
                                            <p:tgtEl>
                                              <p:spTgt spid="14"/>
                                            </p:tgtEl>
                                          </p:cBhvr>
                                        </p:cmd>
                                      </p:childTnLst>
                                    </p:cTn>
                                  </p:par>
                                </p:childTnLst>
                              </p:cTn>
                            </p:par>
                          </p:childTnLst>
                        </p:cTn>
                      </p:par>
                    </p:childTnLst>
                  </p:cTn>
                  <p:nextCondLst>
                    <p:cond evt="onClick" delay="0">
                      <p:tgtEl>
                        <p:spTgt spid="24"/>
                      </p:tgtEl>
                    </p:cond>
                  </p:nextCondLst>
                </p:seq>
                <p:seq concurrent="1" nextAc="seek">
                  <p:cTn id="55" restart="whenNotActive" fill="hold" evtFilter="cancelBubble" nodeType="interactiveSeq">
                    <p:stCondLst>
                      <p:cond evt="onClick" delay="0">
                        <p:tgtEl>
                          <p:spTgt spid="23"/>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withEffect">
                                      <p:stCondLst>
                                        <p:cond delay="0"/>
                                      </p:stCondLst>
                                      <p:childTnLst>
                                        <p:animEffect transition="out" filter="fade">
                                          <p:cBhvr>
                                            <p:cTn id="59" dur="500" tmFilter="0, 0; .2, .5; .8, .5; 1, 0"/>
                                            <p:tgtEl>
                                              <p:spTgt spid="23"/>
                                            </p:tgtEl>
                                          </p:cBhvr>
                                        </p:animEffect>
                                        <p:animScale>
                                          <p:cBhvr>
                                            <p:cTn id="60" dur="250" autoRev="1" fill="hold"/>
                                            <p:tgtEl>
                                              <p:spTgt spid="23"/>
                                            </p:tgtEl>
                                          </p:cBhvr>
                                          <p:by x="105000" y="105000"/>
                                        </p:animScale>
                                      </p:childTnLst>
                                    </p:cTn>
                                  </p:par>
                                  <p:par>
                                    <p:cTn id="61" presetID="1" presetClass="mediacall" presetSubtype="0" fill="hold" nodeType="withEffect">
                                      <p:stCondLst>
                                        <p:cond delay="0"/>
                                      </p:stCondLst>
                                      <p:childTnLst>
                                        <p:cmd type="call" cmd="playFrom(0.0)">
                                          <p:cBhvr>
                                            <p:cTn id="62" dur="5120" fill="hold"/>
                                            <p:tgtEl>
                                              <p:spTgt spid="5"/>
                                            </p:tgtEl>
                                          </p:cBhvr>
                                        </p:cmd>
                                      </p:child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par>
                                    <p:cTn id="69" presetID="1" presetClass="mediacall" presetSubtype="0" fill="hold" nodeType="withEffect">
                                      <p:stCondLst>
                                        <p:cond delay="0"/>
                                      </p:stCondLst>
                                      <p:childTnLst>
                                        <p:cmd type="call" cmd="playFrom(0.0)">
                                          <p:cBhvr>
                                            <p:cTn id="70" dur="5120" fill="hold"/>
                                            <p:tgtEl>
                                              <p:spTgt spid="5"/>
                                            </p:tgtEl>
                                          </p:cBhvr>
                                        </p:cmd>
                                      </p:childTnLst>
                                    </p:cTn>
                                  </p:par>
                                </p:childTnLst>
                              </p:cTn>
                            </p:par>
                          </p:childTnLst>
                        </p:cTn>
                      </p:par>
                    </p:childTnLst>
                  </p:cTn>
                  <p:nextCondLst>
                    <p:cond evt="onClick" delay="0">
                      <p:tgtEl>
                        <p:spTgt spid="20"/>
                      </p:tgtEl>
                    </p:cond>
                  </p:nextCondLst>
                </p:seq>
                <p:audio>
                  <p:cMediaNode vol="80000">
                    <p:cTn id="71" fill="hold" display="0">
                      <p:stCondLst>
                        <p:cond delay="indefinite"/>
                      </p:stCondLst>
                      <p:endCondLst>
                        <p:cond evt="onStopAudio" delay="0">
                          <p:tgtEl>
                            <p:sldTgt/>
                          </p:tgtEl>
                        </p:cond>
                      </p:endCondLst>
                    </p:cTn>
                    <p:tgtEl>
                      <p:spTgt spid="5"/>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22">
            <a:extLst>
              <a:ext uri="{FF2B5EF4-FFF2-40B4-BE49-F238E27FC236}">
                <a16:creationId xmlns:a16="http://schemas.microsoft.com/office/drawing/2014/main" xmlns="" id="{E8399C9A-0501-4A3D-A5D4-9B05EB5A96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56941"/>
            <a:ext cx="12192000" cy="6858000"/>
          </a:xfrm>
          <a:prstGeom prst="rect">
            <a:avLst/>
          </a:prstGeom>
        </p:spPr>
      </p:pic>
      <p:sp>
        <p:nvSpPr>
          <p:cNvPr id="9" name="b">
            <a:extLst>
              <a:ext uri="{FF2B5EF4-FFF2-40B4-BE49-F238E27FC236}">
                <a16:creationId xmlns:a16="http://schemas.microsoft.com/office/drawing/2014/main" xmlns="" id="{CCCB86F4-780C-0696-2E79-EF276C730B7F}"/>
              </a:ext>
            </a:extLst>
          </p:cNvPr>
          <p:cNvSpPr/>
          <p:nvPr/>
        </p:nvSpPr>
        <p:spPr>
          <a:xfrm>
            <a:off x="484909" y="3276600"/>
            <a:ext cx="11152909" cy="325966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2800" b="1" dirty="0">
                <a:solidFill>
                  <a:prstClr val="black"/>
                </a:solidFill>
                <a:latin typeface="Calibri" panose="020F0502020204030204"/>
              </a:rPr>
              <a:t>- Một số nhân vật lịch sử tiêu biểu ở vùng Nam Bộ là: </a:t>
            </a:r>
            <a:r>
              <a:rPr lang="vi-VN" sz="2800" dirty="0">
                <a:solidFill>
                  <a:prstClr val="black"/>
                </a:solidFill>
                <a:latin typeface="Calibri" panose="020F0502020204030204"/>
              </a:rPr>
              <a:t>Trương Định, Nguyễn Trung Trực; Nguyễn Thị Định</a:t>
            </a:r>
            <a:r>
              <a:rPr lang="vi-VN" sz="2800" dirty="0" smtClean="0">
                <a:solidFill>
                  <a:prstClr val="black"/>
                </a:solidFill>
                <a:latin typeface="Calibri" panose="020F0502020204030204"/>
              </a:rPr>
              <a:t>,…</a:t>
            </a:r>
            <a:endParaRPr lang="vi-VN" sz="2800" dirty="0">
              <a:solidFill>
                <a:prstClr val="black"/>
              </a:solidFill>
              <a:latin typeface="Calibri" panose="020F0502020204030204"/>
            </a:endParaRPr>
          </a:p>
          <a:p>
            <a:pPr lvl="0" algn="just" defTabSz="1371600">
              <a:defRPr/>
            </a:pPr>
            <a:r>
              <a:rPr lang="vi-VN" sz="2800" b="1" dirty="0">
                <a:solidFill>
                  <a:prstClr val="black"/>
                </a:solidFill>
                <a:latin typeface="Calibri" panose="020F0502020204030204"/>
              </a:rPr>
              <a:t>- Một số nét văn hóa ở vùng Nam Bộ</a:t>
            </a:r>
            <a:r>
              <a:rPr lang="vi-VN" sz="2800" b="1" dirty="0" smtClean="0">
                <a:solidFill>
                  <a:prstClr val="black"/>
                </a:solidFill>
                <a:latin typeface="Calibri" panose="020F0502020204030204"/>
              </a:rPr>
              <a:t>:</a:t>
            </a:r>
            <a:endParaRPr lang="vi-VN" sz="2800" b="1" dirty="0">
              <a:solidFill>
                <a:prstClr val="black"/>
              </a:solidFill>
              <a:latin typeface="Calibri" panose="020F0502020204030204"/>
            </a:endParaRPr>
          </a:p>
          <a:p>
            <a:pPr lvl="0" algn="just" defTabSz="1371600">
              <a:defRPr/>
            </a:pPr>
            <a:r>
              <a:rPr lang="vi-VN" sz="2800" dirty="0">
                <a:solidFill>
                  <a:prstClr val="black"/>
                </a:solidFill>
                <a:latin typeface="Calibri" panose="020F0502020204030204"/>
              </a:rPr>
              <a:t>+ Ở Tây Nam Bộ, người dân thường làm nhà dọc theo sông ngòi, kênh rạch</a:t>
            </a:r>
            <a:r>
              <a:rPr lang="vi-VN" sz="2800" dirty="0" smtClean="0">
                <a:solidFill>
                  <a:prstClr val="black"/>
                </a:solidFill>
                <a:latin typeface="Calibri" panose="020F0502020204030204"/>
              </a:rPr>
              <a:t>.</a:t>
            </a:r>
            <a:endParaRPr lang="vi-VN" sz="2800" dirty="0">
              <a:solidFill>
                <a:prstClr val="black"/>
              </a:solidFill>
              <a:latin typeface="Calibri" panose="020F0502020204030204"/>
            </a:endParaRPr>
          </a:p>
          <a:p>
            <a:pPr lvl="0" algn="just" defTabSz="1371600">
              <a:defRPr/>
            </a:pPr>
            <a:r>
              <a:rPr lang="vi-VN" sz="2800" dirty="0">
                <a:solidFill>
                  <a:prstClr val="black"/>
                </a:solidFill>
                <a:latin typeface="Calibri" panose="020F0502020204030204"/>
              </a:rPr>
              <a:t>+ Xuồng, ghe là phương tiện đi lại chủ yếu ở vùng sông nước</a:t>
            </a:r>
            <a:r>
              <a:rPr lang="vi-VN" sz="2800" dirty="0" smtClean="0">
                <a:solidFill>
                  <a:prstClr val="black"/>
                </a:solidFill>
                <a:latin typeface="Calibri" panose="020F0502020204030204"/>
              </a:rPr>
              <a:t>.</a:t>
            </a:r>
            <a:endParaRPr lang="vi-VN" sz="2800" dirty="0">
              <a:solidFill>
                <a:prstClr val="black"/>
              </a:solidFill>
              <a:latin typeface="Calibri" panose="020F0502020204030204"/>
            </a:endParaRPr>
          </a:p>
          <a:p>
            <a:pPr lvl="0" algn="just" defTabSz="1371600">
              <a:defRPr/>
            </a:pPr>
            <a:r>
              <a:rPr lang="vi-VN" sz="2800" dirty="0">
                <a:solidFill>
                  <a:prstClr val="black"/>
                </a:solidFill>
                <a:latin typeface="Calibri" panose="020F0502020204030204"/>
              </a:rPr>
              <a:t>+ Chợ nổi là nét văn hóa đặc thù của vùng sông nước Tây Nam Bộ.</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sp>
        <p:nvSpPr>
          <p:cNvPr id="11" name="Plaque 10">
            <a:extLst>
              <a:ext uri="{FF2B5EF4-FFF2-40B4-BE49-F238E27FC236}">
                <a16:creationId xmlns:a16="http://schemas.microsoft.com/office/drawing/2014/main" xmlns="" id="{F0B67326-022E-4CE5-C9EC-20E527008FB8}"/>
              </a:ext>
            </a:extLst>
          </p:cNvPr>
          <p:cNvSpPr/>
          <p:nvPr/>
        </p:nvSpPr>
        <p:spPr>
          <a:xfrm>
            <a:off x="484909" y="778600"/>
            <a:ext cx="11291454" cy="192474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cs typeface="Calibri" panose="020F0502020204030204" pitchFamily="34" charset="0"/>
              </a:rPr>
              <a:t>Hãy</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kể</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tên</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một</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số</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nhân</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vật</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lịch</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sử</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tiêu</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biểu</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một</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số</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nét</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văn</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hóa</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hoặc</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sản</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phẩm</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nông</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nghiệp</a:t>
            </a:r>
            <a:r>
              <a:rPr lang="en-US" sz="4000" b="1" dirty="0">
                <a:solidFill>
                  <a:srgbClr val="FF0000"/>
                </a:solidFill>
                <a:cs typeface="Calibri" panose="020F0502020204030204" pitchFamily="34" charset="0"/>
              </a:rPr>
              <a:t> </a:t>
            </a:r>
            <a:r>
              <a:rPr lang="en-US" sz="4000" b="1" dirty="0" err="1">
                <a:solidFill>
                  <a:srgbClr val="FF0000"/>
                </a:solidFill>
                <a:cs typeface="Calibri" panose="020F0502020204030204" pitchFamily="34" charset="0"/>
              </a:rPr>
              <a:t>của</a:t>
            </a:r>
            <a:r>
              <a:rPr lang="en-US" sz="4000" b="1" dirty="0">
                <a:solidFill>
                  <a:srgbClr val="FF0000"/>
                </a:solidFill>
                <a:cs typeface="Calibri" panose="020F0502020204030204" pitchFamily="34" charset="0"/>
              </a:rPr>
              <a:t> </a:t>
            </a:r>
            <a:r>
              <a:rPr lang="en-US" sz="4000" b="1" dirty="0" err="1" smtClean="0">
                <a:solidFill>
                  <a:srgbClr val="FF0000"/>
                </a:solidFill>
                <a:cs typeface="Calibri" panose="020F0502020204030204" pitchFamily="34" charset="0"/>
              </a:rPr>
              <a:t>vùng</a:t>
            </a:r>
            <a:r>
              <a:rPr lang="vi-VN" sz="4000" b="1" dirty="0" smtClean="0">
                <a:solidFill>
                  <a:srgbClr val="FF0000"/>
                </a:solidFill>
                <a:cs typeface="Calibri" panose="020F0502020204030204" pitchFamily="34" charset="0"/>
              </a:rPr>
              <a:t> Nam Bộ</a:t>
            </a:r>
            <a:endParaRPr kumimoji="0" lang="en-US" sz="4000" b="0" i="0" u="none" strike="noStrike" kern="1200" cap="none" spc="0" normalizeH="0" baseline="0" noProof="0" dirty="0">
              <a:ln>
                <a:noFill/>
              </a:ln>
              <a:solidFill>
                <a:srgbClr val="FF0000"/>
              </a:solidFill>
              <a:effectLst/>
              <a:uLnTx/>
              <a:uFillTx/>
              <a:latin typeface="Calibri" panose="020F0502020204030204"/>
              <a:cs typeface="Calibri" panose="020F0502020204030204" pitchFamily="34" charset="0"/>
            </a:endParaRPr>
          </a:p>
        </p:txBody>
      </p:sp>
    </p:spTree>
    <p:extLst>
      <p:ext uri="{BB962C8B-B14F-4D97-AF65-F5344CB8AC3E}">
        <p14:creationId xmlns:p14="http://schemas.microsoft.com/office/powerpoint/2010/main" val="375068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ẽ&#10;&#10;Mô tả được tạo tự động">
            <a:extLst>
              <a:ext uri="{FF2B5EF4-FFF2-40B4-BE49-F238E27FC236}">
                <a16:creationId xmlns:a16="http://schemas.microsoft.com/office/drawing/2014/main" xmlns="" id="{7F38ACAF-E7A9-4847-AC66-F5E557F88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r2">
            <a:extLst>
              <a:ext uri="{FF2B5EF4-FFF2-40B4-BE49-F238E27FC236}">
                <a16:creationId xmlns:a16="http://schemas.microsoft.com/office/drawing/2014/main" xmlns="" id="{FACD7B8B-2ECD-4427-B51F-DB8DAAD141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86133" y="3372708"/>
            <a:ext cx="990707" cy="890385"/>
          </a:xfrm>
          <a:prstGeom prst="rect">
            <a:avLst/>
          </a:prstGeom>
        </p:spPr>
      </p:pic>
      <p:pic>
        <p:nvPicPr>
          <p:cNvPr id="24" name="Hình ảnh 23" descr="Ảnh có chứa động vật, bay, con chim&#10;&#10;Mô tả được tạo tự động">
            <a:extLst>
              <a:ext uri="{FF2B5EF4-FFF2-40B4-BE49-F238E27FC236}">
                <a16:creationId xmlns:a16="http://schemas.microsoft.com/office/drawing/2014/main" xmlns="" id="{2B430452-E131-4365-9EEC-0D1856CC9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65817" y="0"/>
            <a:ext cx="4246525" cy="2552700"/>
          </a:xfrm>
          <a:prstGeom prst="rect">
            <a:avLst/>
          </a:prstGeom>
        </p:spPr>
      </p:pic>
      <p:pic>
        <p:nvPicPr>
          <p:cNvPr id="25" name="Hình ảnh 24" descr="Ảnh có chứa động vật, bay, con chim&#10;&#10;Mô tả được tạo tự động">
            <a:extLst>
              <a:ext uri="{FF2B5EF4-FFF2-40B4-BE49-F238E27FC236}">
                <a16:creationId xmlns:a16="http://schemas.microsoft.com/office/drawing/2014/main" xmlns="" id="{991D4EB8-7958-47C9-B222-548442914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4310" y="-1661037"/>
            <a:ext cx="5366856" cy="2552700"/>
          </a:xfrm>
          <a:prstGeom prst="rect">
            <a:avLst/>
          </a:prstGeom>
        </p:spPr>
      </p:pic>
      <p:pic>
        <p:nvPicPr>
          <p:cNvPr id="23" name="Hình ảnh 22">
            <a:extLst>
              <a:ext uri="{FF2B5EF4-FFF2-40B4-BE49-F238E27FC236}">
                <a16:creationId xmlns:a16="http://schemas.microsoft.com/office/drawing/2014/main" xmlns="" id="{96F3387B-096B-4780-9C10-F2F3FC7889B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1">
            <a:extLst>
              <a:ext uri="{FF2B5EF4-FFF2-40B4-BE49-F238E27FC236}">
                <a16:creationId xmlns:a16="http://schemas.microsoft.com/office/drawing/2014/main" xmlns="" id="{367469C4-B946-85E1-EAD3-F7ED1D065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5472" y="4733047"/>
            <a:ext cx="990707" cy="890385"/>
          </a:xfrm>
          <a:prstGeom prst="rect">
            <a:avLst/>
          </a:prstGeom>
        </p:spPr>
      </p:pic>
      <p:pic>
        <p:nvPicPr>
          <p:cNvPr id="3" name="r3">
            <a:extLst>
              <a:ext uri="{FF2B5EF4-FFF2-40B4-BE49-F238E27FC236}">
                <a16:creationId xmlns:a16="http://schemas.microsoft.com/office/drawing/2014/main" xmlns="" id="{CAA362A2-D4C0-9C7C-0C6E-4F79E7901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9478" y="5406454"/>
            <a:ext cx="990707" cy="890385"/>
          </a:xfrm>
          <a:prstGeom prst="rect">
            <a:avLst/>
          </a:prstGeom>
        </p:spPr>
      </p:pic>
      <p:pic>
        <p:nvPicPr>
          <p:cNvPr id="5" name="r4">
            <a:extLst>
              <a:ext uri="{FF2B5EF4-FFF2-40B4-BE49-F238E27FC236}">
                <a16:creationId xmlns:a16="http://schemas.microsoft.com/office/drawing/2014/main" xmlns="" id="{D042E672-BEFB-3862-C9DB-13EEF59E5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52352" y="5532327"/>
            <a:ext cx="990707" cy="890385"/>
          </a:xfrm>
          <a:prstGeom prst="rect">
            <a:avLst/>
          </a:prstGeom>
        </p:spPr>
      </p:pic>
      <p:pic>
        <p:nvPicPr>
          <p:cNvPr id="7" name="r5">
            <a:extLst>
              <a:ext uri="{FF2B5EF4-FFF2-40B4-BE49-F238E27FC236}">
                <a16:creationId xmlns:a16="http://schemas.microsoft.com/office/drawing/2014/main" xmlns="" id="{C3697447-EE0F-6CA5-16CF-EBC97DAB1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675168" y="5486731"/>
            <a:ext cx="990707" cy="890385"/>
          </a:xfrm>
          <a:prstGeom prst="rect">
            <a:avLst/>
          </a:prstGeom>
        </p:spPr>
      </p:pic>
      <p:pic>
        <p:nvPicPr>
          <p:cNvPr id="8" name="r6">
            <a:extLst>
              <a:ext uri="{FF2B5EF4-FFF2-40B4-BE49-F238E27FC236}">
                <a16:creationId xmlns:a16="http://schemas.microsoft.com/office/drawing/2014/main" xmlns="" id="{87F0684A-28F4-345E-7200-054B70CC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6616" y="3231051"/>
            <a:ext cx="990707" cy="890385"/>
          </a:xfrm>
          <a:prstGeom prst="rect">
            <a:avLst/>
          </a:prstGeom>
        </p:spPr>
      </p:pic>
      <p:pic>
        <p:nvPicPr>
          <p:cNvPr id="9" name="r6">
            <a:extLst>
              <a:ext uri="{FF2B5EF4-FFF2-40B4-BE49-F238E27FC236}">
                <a16:creationId xmlns:a16="http://schemas.microsoft.com/office/drawing/2014/main" xmlns="" id="{AB2DE575-0002-3B4D-F7D5-D0EE0C0814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23983" y="5476462"/>
            <a:ext cx="990706" cy="1000626"/>
          </a:xfrm>
          <a:prstGeom prst="rect">
            <a:avLst/>
          </a:prstGeom>
        </p:spPr>
      </p:pic>
      <p:pic>
        <p:nvPicPr>
          <p:cNvPr id="21" name="r6">
            <a:extLst>
              <a:ext uri="{FF2B5EF4-FFF2-40B4-BE49-F238E27FC236}">
                <a16:creationId xmlns:a16="http://schemas.microsoft.com/office/drawing/2014/main" xmlns="" id="{5398199A-CF43-DD77-218D-9510D7289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240688"/>
            <a:ext cx="990707" cy="890385"/>
          </a:xfrm>
          <a:prstGeom prst="rect">
            <a:avLst/>
          </a:prstGeom>
        </p:spPr>
      </p:pic>
      <p:sp>
        <p:nvSpPr>
          <p:cNvPr id="22" name="Hình chữ nhật 17">
            <a:extLst>
              <a:ext uri="{FF2B5EF4-FFF2-40B4-BE49-F238E27FC236}">
                <a16:creationId xmlns:a16="http://schemas.microsoft.com/office/drawing/2014/main" xmlns="" id="{4CE77305-33E7-5906-EEAF-B0BA546918C9}"/>
              </a:ext>
            </a:extLst>
          </p:cNvPr>
          <p:cNvSpPr/>
          <p:nvPr/>
        </p:nvSpPr>
        <p:spPr>
          <a:xfrm>
            <a:off x="4596988" y="779295"/>
            <a:ext cx="5083764" cy="8002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err="1">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Giải</a:t>
            </a: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 </a:t>
            </a:r>
            <a:r>
              <a:rPr kumimoji="0" lang="en-US" sz="4600" b="1" i="0" u="none" strike="noStrike" kern="1200" cap="none" spc="0" normalizeH="0" baseline="0" noProof="0" dirty="0" err="1">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cứu</a:t>
            </a: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 </a:t>
            </a:r>
            <a:r>
              <a:rPr kumimoji="0" lang="en-US" sz="4600" b="1" i="0" u="none" strike="noStrike" kern="1200" cap="none" spc="0" normalizeH="0" baseline="0" noProof="0" dirty="0" err="1">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thành</a:t>
            </a: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 </a:t>
            </a:r>
            <a:r>
              <a:rPr kumimoji="0" lang="en-US" sz="4600" b="1" i="0" u="none" strike="noStrike" kern="1200" cap="none" spc="0" normalizeH="0" baseline="0" noProof="0" dirty="0" err="1">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công</a:t>
            </a:r>
            <a:endParaRPr kumimoji="0" lang="vi-VN"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53215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extLst>
    <p:ext uri="{E180D4A7-C9FB-4DFB-919C-405C955672EB}">
      <p14:showEvtLst xmlns:p14="http://schemas.microsoft.com/office/powerpoint/2010/main">
        <p14:playEvt time="264" objId="19"/>
        <p14:stopEvt time="9300" objId="1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7822CC1F-76E4-4990-9893-12C0285CE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216475" cy="775144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A5435808-8A88-E54A-8314-3F32D82AF71C}"/>
              </a:ext>
            </a:extLst>
          </p:cNvPr>
          <p:cNvSpPr txBox="1"/>
          <p:nvPr/>
        </p:nvSpPr>
        <p:spPr>
          <a:xfrm>
            <a:off x="2689840" y="384209"/>
            <a:ext cx="72161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Thứ</a:t>
            </a:r>
            <a:r>
              <a:rPr kumimoji="0" lang="en-US" sz="4000" b="1" i="0" u="none" strike="noStrike" kern="1200" cap="none" spc="0" normalizeH="0" baseline="0" noProof="0" dirty="0">
                <a:ln>
                  <a:noFill/>
                </a:ln>
                <a:solidFill>
                  <a:srgbClr val="002060"/>
                </a:solidFill>
                <a:effectLst/>
                <a:uLnTx/>
                <a:uFillTx/>
                <a:ea typeface="+mn-ea"/>
                <a:cs typeface="+mn-cs"/>
              </a:rPr>
              <a:t> … </a:t>
            </a:r>
            <a:r>
              <a:rPr kumimoji="0" lang="en-US" sz="4000" b="1" i="0" u="none" strike="noStrike" kern="1200" cap="none" spc="0" normalizeH="0" baseline="0" noProof="0" dirty="0" err="1">
                <a:ln>
                  <a:noFill/>
                </a:ln>
                <a:solidFill>
                  <a:srgbClr val="002060"/>
                </a:solidFill>
                <a:effectLst/>
                <a:uLnTx/>
                <a:uFillTx/>
                <a:ea typeface="+mn-ea"/>
                <a:cs typeface="+mn-cs"/>
              </a:rPr>
              <a:t>ngày</a:t>
            </a:r>
            <a:r>
              <a:rPr kumimoji="0" lang="en-US" sz="4000" b="1" i="0" u="none" strike="noStrike" kern="1200" cap="none" spc="0" normalizeH="0" baseline="0" noProof="0" dirty="0">
                <a:ln>
                  <a:noFill/>
                </a:ln>
                <a:solidFill>
                  <a:srgbClr val="002060"/>
                </a:solidFill>
                <a:effectLst/>
                <a:uLnTx/>
                <a:uFillTx/>
                <a:ea typeface="+mn-ea"/>
                <a:cs typeface="+mn-cs"/>
              </a:rPr>
              <a:t> … </a:t>
            </a:r>
            <a:r>
              <a:rPr kumimoji="0" lang="en-US" sz="4000" b="1" i="0" u="none" strike="noStrike" kern="1200" cap="none" spc="0" normalizeH="0" baseline="0" noProof="0" dirty="0" err="1">
                <a:ln>
                  <a:noFill/>
                </a:ln>
                <a:solidFill>
                  <a:srgbClr val="002060"/>
                </a:solidFill>
                <a:effectLst/>
                <a:uLnTx/>
                <a:uFillTx/>
                <a:ea typeface="+mn-ea"/>
                <a:cs typeface="+mn-cs"/>
              </a:rPr>
              <a:t>tháng</a:t>
            </a:r>
            <a:r>
              <a:rPr kumimoji="0" lang="en-US" sz="4000" b="1" i="0" u="none" strike="noStrike" kern="1200" cap="none" spc="0" normalizeH="0" baseline="0" noProof="0" dirty="0">
                <a:ln>
                  <a:noFill/>
                </a:ln>
                <a:solidFill>
                  <a:srgbClr val="002060"/>
                </a:solidFill>
                <a:effectLst/>
                <a:uLnTx/>
                <a:uFillTx/>
                <a:ea typeface="+mn-ea"/>
                <a:cs typeface="+mn-cs"/>
              </a:rPr>
              <a:t> … </a:t>
            </a:r>
            <a:r>
              <a:rPr kumimoji="0" lang="en-US" sz="4000" b="1" i="0" u="none" strike="noStrike" kern="1200" cap="none" spc="0" normalizeH="0" baseline="0" noProof="0" dirty="0" err="1">
                <a:ln>
                  <a:noFill/>
                </a:ln>
                <a:solidFill>
                  <a:srgbClr val="002060"/>
                </a:solidFill>
                <a:effectLst/>
                <a:uLnTx/>
                <a:uFillTx/>
                <a:ea typeface="+mn-ea"/>
                <a:cs typeface="+mn-cs"/>
              </a:rPr>
              <a:t>năm</a:t>
            </a:r>
            <a:r>
              <a:rPr kumimoji="0" lang="en-US" sz="4000" b="1" i="0" u="none" strike="noStrike" kern="1200" cap="none" spc="0" normalizeH="0" baseline="0" noProof="0" dirty="0">
                <a:ln>
                  <a:noFill/>
                </a:ln>
                <a:solidFill>
                  <a:srgbClr val="002060"/>
                </a:solidFill>
                <a:effectLst/>
                <a:uLnTx/>
                <a:uFillTx/>
                <a:ea typeface="+mn-ea"/>
                <a:cs typeface="+mn-cs"/>
              </a:rPr>
              <a:t> ...</a:t>
            </a:r>
            <a:endParaRPr kumimoji="0" lang="vi-VN" sz="4000" b="1" i="0" u="none" strike="noStrike" kern="1200" cap="none" spc="0" normalizeH="0" baseline="0" noProof="0" dirty="0">
              <a:ln>
                <a:noFill/>
              </a:ln>
              <a:solidFill>
                <a:srgbClr val="002060"/>
              </a:solidFill>
              <a:effectLst/>
              <a:uLnTx/>
              <a:uFillTx/>
              <a:ea typeface="+mn-ea"/>
              <a:cs typeface="+mn-cs"/>
            </a:endParaRPr>
          </a:p>
        </p:txBody>
      </p:sp>
      <p:pic>
        <p:nvPicPr>
          <p:cNvPr id="22" name="Picture 21">
            <a:extLst>
              <a:ext uri="{FF2B5EF4-FFF2-40B4-BE49-F238E27FC236}">
                <a16:creationId xmlns:a16="http://schemas.microsoft.com/office/drawing/2014/main" xmlns="" id="{FD6FE145-268D-09EE-2DB0-BFBE0621549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46221" r="66775"/>
          <a:stretch/>
        </p:blipFill>
        <p:spPr>
          <a:xfrm flipH="1">
            <a:off x="9466478" y="186507"/>
            <a:ext cx="2924839" cy="2663009"/>
          </a:xfrm>
          <a:prstGeom prst="rect">
            <a:avLst/>
          </a:prstGeom>
        </p:spPr>
      </p:pic>
      <p:pic>
        <p:nvPicPr>
          <p:cNvPr id="23" name="Picture 22">
            <a:extLst>
              <a:ext uri="{FF2B5EF4-FFF2-40B4-BE49-F238E27FC236}">
                <a16:creationId xmlns:a16="http://schemas.microsoft.com/office/drawing/2014/main" xmlns="" id="{54D1AAE6-F7C2-EB7B-7200-698B6D68353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565" t="2363" r="53001" b="43858"/>
          <a:stretch/>
        </p:blipFill>
        <p:spPr>
          <a:xfrm>
            <a:off x="-377576" y="232992"/>
            <a:ext cx="4084477" cy="2660912"/>
          </a:xfrm>
          <a:prstGeom prst="rect">
            <a:avLst/>
          </a:prstGeom>
        </p:spPr>
      </p:pic>
      <p:pic>
        <p:nvPicPr>
          <p:cNvPr id="2" name="Picture 1">
            <a:extLst>
              <a:ext uri="{FF2B5EF4-FFF2-40B4-BE49-F238E27FC236}">
                <a16:creationId xmlns:a16="http://schemas.microsoft.com/office/drawing/2014/main" xmlns="" id="{9000BE84-3CE6-C45B-5F67-36EA0F8751A3}"/>
              </a:ext>
            </a:extLst>
          </p:cNvPr>
          <p:cNvPicPr>
            <a:picLocks noChangeAspect="1"/>
          </p:cNvPicPr>
          <p:nvPr/>
        </p:nvPicPr>
        <p:blipFill>
          <a:blip r:embed="rId6"/>
          <a:stretch>
            <a:fillRect/>
          </a:stretch>
        </p:blipFill>
        <p:spPr>
          <a:xfrm>
            <a:off x="3485185" y="1254205"/>
            <a:ext cx="4688230" cy="1072989"/>
          </a:xfrm>
          <a:prstGeom prst="rect">
            <a:avLst/>
          </a:prstGeom>
        </p:spPr>
      </p:pic>
      <p:pic>
        <p:nvPicPr>
          <p:cNvPr id="9" name="Picture 8"/>
          <p:cNvPicPr>
            <a:picLocks noChangeAspect="1"/>
          </p:cNvPicPr>
          <p:nvPr/>
        </p:nvPicPr>
        <p:blipFill>
          <a:blip r:embed="rId7"/>
          <a:stretch>
            <a:fillRect/>
          </a:stretch>
        </p:blipFill>
        <p:spPr>
          <a:xfrm>
            <a:off x="1447441" y="3091606"/>
            <a:ext cx="9321592" cy="2414225"/>
          </a:xfrm>
          <a:prstGeom prst="rect">
            <a:avLst/>
          </a:prstGeom>
        </p:spPr>
      </p:pic>
      <p:pic>
        <p:nvPicPr>
          <p:cNvPr id="10" name="Picture 9">
            <a:extLst>
              <a:ext uri="{FF2B5EF4-FFF2-40B4-BE49-F238E27FC236}">
                <a16:creationId xmlns:a16="http://schemas.microsoft.com/office/drawing/2014/main" xmlns=""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806" y="1470444"/>
            <a:ext cx="2453011" cy="2453011"/>
          </a:xfrm>
          <a:prstGeom prst="rect">
            <a:avLst/>
          </a:prstGeom>
        </p:spPr>
      </p:pic>
      <p:sp>
        <p:nvSpPr>
          <p:cNvPr id="11" name="TextBox 10"/>
          <p:cNvSpPr txBox="1"/>
          <p:nvPr/>
        </p:nvSpPr>
        <p:spPr>
          <a:xfrm>
            <a:off x="592011" y="2404561"/>
            <a:ext cx="1498600" cy="584775"/>
          </a:xfrm>
          <a:prstGeom prst="rect">
            <a:avLst/>
          </a:prstGeom>
          <a:noFill/>
        </p:spPr>
        <p:txBody>
          <a:bodyPr wrap="square" rtlCol="0">
            <a:spAutoFit/>
          </a:bodyPr>
          <a:lstStyle/>
          <a:p>
            <a:r>
              <a:rPr lang="vi-VN" sz="3200" dirty="0" smtClean="0"/>
              <a:t>Bài 19</a:t>
            </a:r>
            <a:endParaRPr lang="en-US" sz="3200" dirty="0">
              <a:latin typeface="UTM Showcard" panose="02040603050506020204" pitchFamily="18" charset="0"/>
            </a:endParaRPr>
          </a:p>
        </p:txBody>
      </p:sp>
    </p:spTree>
    <p:extLst>
      <p:ext uri="{BB962C8B-B14F-4D97-AF65-F5344CB8AC3E}">
        <p14:creationId xmlns:p14="http://schemas.microsoft.com/office/powerpoint/2010/main" val="1259302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xmlns="" id="{BBC03804-52C4-75FA-9B2C-9E63584A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5791" y="1305324"/>
            <a:ext cx="8904501" cy="5203540"/>
          </a:xfrm>
          <a:prstGeom prst="rect">
            <a:avLst/>
          </a:prstGeom>
        </p:spPr>
      </p:pic>
      <p:sp>
        <p:nvSpPr>
          <p:cNvPr id="10" name="文本框 8">
            <a:extLst>
              <a:ext uri="{FF2B5EF4-FFF2-40B4-BE49-F238E27FC236}">
                <a16:creationId xmlns:a16="http://schemas.microsoft.com/office/drawing/2014/main" xmlns="" id="{112A9A5A-766A-56A9-7408-6B7E117B3B54}"/>
              </a:ext>
            </a:extLst>
          </p:cNvPr>
          <p:cNvSpPr txBox="1"/>
          <p:nvPr/>
        </p:nvSpPr>
        <p:spPr>
          <a:xfrm>
            <a:off x="2087749" y="1668575"/>
            <a:ext cx="7936940" cy="4154984"/>
          </a:xfrm>
          <a:prstGeom prst="rect">
            <a:avLst/>
          </a:prstGeom>
          <a:noFill/>
        </p:spPr>
        <p:txBody>
          <a:bodyPr wrap="square" rtlCol="0">
            <a:spAutoFit/>
          </a:bodyPr>
          <a:lstStyle/>
          <a:p>
            <a:pPr lvl="0" algn="just">
              <a:defRPr/>
            </a:pPr>
            <a:r>
              <a:rPr lang="vi-VN" sz="2400" spc="-150" dirty="0">
                <a:ln w="19050">
                  <a:solidFill>
                    <a:sysClr val="windowText" lastClr="000000"/>
                  </a:solidFill>
                </a:ln>
                <a:solidFill>
                  <a:prstClr val="black"/>
                </a:solidFill>
              </a:rPr>
              <a:t>- Kể được tên một số dân tộc ở vùng Nam Bộ.</a:t>
            </a:r>
          </a:p>
          <a:p>
            <a:pPr lvl="0" algn="just">
              <a:defRPr/>
            </a:pPr>
            <a:r>
              <a:rPr lang="vi-VN" sz="2400" spc="-150" dirty="0">
                <a:ln w="19050">
                  <a:solidFill>
                    <a:sysClr val="windowText" lastClr="000000"/>
                  </a:solidFill>
                </a:ln>
                <a:solidFill>
                  <a:prstClr val="black"/>
                </a:solidFill>
              </a:rPr>
              <a:t>- Xác định được trên bản đồ hoặc lược đồ vùng Nam Bộ sự phân bố một số ngành công nghiệp, cây trồng, vật nuôi.</a:t>
            </a:r>
          </a:p>
          <a:p>
            <a:pPr lvl="0" algn="just">
              <a:defRPr/>
            </a:pPr>
            <a:r>
              <a:rPr lang="vi-VN" sz="2400" spc="-150" dirty="0">
                <a:ln w="19050">
                  <a:solidFill>
                    <a:sysClr val="windowText" lastClr="000000"/>
                  </a:solidFill>
                </a:ln>
                <a:solidFill>
                  <a:prstClr val="black"/>
                </a:solidFill>
              </a:rPr>
              <a:t>- Trình bày được một số hoạt động sản xuất của người dân ở vùng Nam Bộ (ví dụ: sản xuất lúa, nuôi trồng thủy sản,…).</a:t>
            </a:r>
          </a:p>
          <a:p>
            <a:pPr lvl="0" algn="just">
              <a:defRPr/>
            </a:pPr>
            <a:r>
              <a:rPr lang="vi-VN" sz="2400" spc="-150" dirty="0">
                <a:ln w="19050">
                  <a:solidFill>
                    <a:sysClr val="windowText" lastClr="000000"/>
                  </a:solidFill>
                </a:ln>
                <a:solidFill>
                  <a:prstClr val="black"/>
                </a:solidFill>
              </a:rPr>
              <a:t>- Mô tả được sự chung sống hài hòa với thiên nhiên của người dân thông qua một số nét văn hóa tiêu biểu.</a:t>
            </a:r>
          </a:p>
          <a:p>
            <a:pPr lvl="0" algn="just">
              <a:defRPr/>
            </a:pPr>
            <a:r>
              <a:rPr lang="vi-VN" sz="2400" spc="-150" dirty="0">
                <a:ln w="19050">
                  <a:solidFill>
                    <a:sysClr val="windowText" lastClr="000000"/>
                  </a:solidFill>
                </a:ln>
                <a:solidFill>
                  <a:prstClr val="black"/>
                </a:solidFill>
              </a:rPr>
              <a:t>- Nêu được truyền thống đấu tranh yêu nước và cách mạng của đồng bào Nam Bộ, có sử dụng một số tư liệu, tranh ảnh, câu chuyện lịch sử về một nhân vật lịch sử của Nam Bộ như: Trương Định, Nguyễn Trung Trực, Nguyễn Thị Định,...</a:t>
            </a:r>
          </a:p>
        </p:txBody>
      </p:sp>
      <p:pic>
        <p:nvPicPr>
          <p:cNvPr id="5" name="Picture 4">
            <a:extLst>
              <a:ext uri="{FF2B5EF4-FFF2-40B4-BE49-F238E27FC236}">
                <a16:creationId xmlns:a16="http://schemas.microsoft.com/office/drawing/2014/main" xmlns="" id="{97DF5C7F-F2DC-9F25-907F-2DA34376C8DC}"/>
              </a:ext>
            </a:extLst>
          </p:cNvPr>
          <p:cNvPicPr>
            <a:picLocks noChangeAspect="1"/>
          </p:cNvPicPr>
          <p:nvPr/>
        </p:nvPicPr>
        <p:blipFill>
          <a:blip r:embed="rId3"/>
          <a:stretch>
            <a:fillRect/>
          </a:stretch>
        </p:blipFill>
        <p:spPr>
          <a:xfrm>
            <a:off x="2759291" y="156916"/>
            <a:ext cx="6730567" cy="1286367"/>
          </a:xfrm>
          <a:prstGeom prst="rect">
            <a:avLst/>
          </a:prstGeom>
        </p:spPr>
      </p:pic>
    </p:spTree>
    <p:extLst>
      <p:ext uri="{BB962C8B-B14F-4D97-AF65-F5344CB8AC3E}">
        <p14:creationId xmlns:p14="http://schemas.microsoft.com/office/powerpoint/2010/main" val="35400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CCC9EDC2-80FD-4FAD-933B-83D8ED4C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7DF1790-2A87-615D-1E1F-A7D36DC3F7F0}"/>
              </a:ext>
            </a:extLst>
          </p:cNvPr>
          <p:cNvPicPr>
            <a:picLocks noChangeAspect="1"/>
          </p:cNvPicPr>
          <p:nvPr/>
        </p:nvPicPr>
        <p:blipFill>
          <a:blip r:embed="rId3"/>
          <a:stretch>
            <a:fillRect/>
          </a:stretch>
        </p:blipFill>
        <p:spPr>
          <a:xfrm>
            <a:off x="151511" y="1009131"/>
            <a:ext cx="11717528" cy="3182388"/>
          </a:xfrm>
          <a:prstGeom prst="rect">
            <a:avLst/>
          </a:prstGeom>
        </p:spPr>
      </p:pic>
    </p:spTree>
    <p:extLst>
      <p:ext uri="{BB962C8B-B14F-4D97-AF65-F5344CB8AC3E}">
        <p14:creationId xmlns:p14="http://schemas.microsoft.com/office/powerpoint/2010/main" val="1613496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674</Words>
  <Application>Microsoft Office PowerPoint</Application>
  <PresentationFormat>Custom</PresentationFormat>
  <Paragraphs>51</Paragraphs>
  <Slides>26</Slides>
  <Notes>2</Notes>
  <HiddenSlides>0</HiddenSlides>
  <MMClips>5</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49</cp:revision>
  <dcterms:created xsi:type="dcterms:W3CDTF">2024-01-23T12:54:10Z</dcterms:created>
  <dcterms:modified xsi:type="dcterms:W3CDTF">2025-06-02T06:32:10Z</dcterms:modified>
</cp:coreProperties>
</file>