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85" r:id="rId2"/>
    <p:sldId id="259" r:id="rId3"/>
    <p:sldId id="262" r:id="rId4"/>
    <p:sldId id="281" r:id="rId5"/>
    <p:sldId id="263" r:id="rId6"/>
    <p:sldId id="264" r:id="rId7"/>
    <p:sldId id="276" r:id="rId8"/>
    <p:sldId id="277" r:id="rId9"/>
    <p:sldId id="278" r:id="rId10"/>
    <p:sldId id="282" r:id="rId11"/>
    <p:sldId id="279" r:id="rId12"/>
    <p:sldId id="260" r:id="rId13"/>
    <p:sldId id="272" r:id="rId14"/>
    <p:sldId id="280" r:id="rId15"/>
    <p:sldId id="283" r:id="rId16"/>
    <p:sldId id="284" r:id="rId17"/>
    <p:sldId id="273" r:id="rId18"/>
    <p:sldId id="27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AFCE"/>
    <a:srgbClr val="F8B2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4995" autoAdjust="0"/>
    <p:restoredTop sz="94660"/>
  </p:normalViewPr>
  <p:slideViewPr>
    <p:cSldViewPr snapToGrid="0">
      <p:cViewPr>
        <p:scale>
          <a:sx n="70" d="100"/>
          <a:sy n="70" d="100"/>
        </p:scale>
        <p:origin x="-744" y="-1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5D67ED-E6C9-43FE-BEC6-58FB6681F5EF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19DFDE-0DCD-481C-9360-355D6280E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31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sắp</a:t>
            </a:r>
            <a:r>
              <a:rPr lang="en-US" dirty="0"/>
              <a:t> </a:t>
            </a:r>
            <a:r>
              <a:rPr lang="en-US" dirty="0" err="1"/>
              <a:t>xếp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toa </a:t>
            </a:r>
            <a:r>
              <a:rPr lang="en-US" dirty="0" err="1"/>
              <a:t>tàu</a:t>
            </a:r>
            <a:r>
              <a:rPr lang="en-US" dirty="0"/>
              <a:t>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0EA6CD-0F13-4B3E-B406-320DB08914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8611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xmlns="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xmlns="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29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xmlns="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382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xmlns="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729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xmlns="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948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xmlns="" id="{06D4B522-FD6B-9DD5-856C-444501362725}"/>
              </a:ext>
            </a:extLst>
          </p:cNvPr>
          <p:cNvSpPr/>
          <p:nvPr userDrawn="1"/>
        </p:nvSpPr>
        <p:spPr>
          <a:xfrm>
            <a:off x="314325" y="266701"/>
            <a:ext cx="11582400" cy="6334124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62559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xmlns="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39632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xmlns="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0869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xmlns="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60755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xmlns="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0066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xmlns="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19076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xmlns="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2848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xmlns="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xmlns="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526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xmlns="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5395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xmlns="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12517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xmlns="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8184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xmlns="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1257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27504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1394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xmlns="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xmlns="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027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576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70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648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45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xmlns="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017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xmlns="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714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9Slide.vn - 2019">
            <a:extLst>
              <a:ext uri="{FF2B5EF4-FFF2-40B4-BE49-F238E27FC236}">
                <a16:creationId xmlns:a16="http://schemas.microsoft.com/office/drawing/2014/main" xmlns="" id="{D23BA7F6-2CF5-4417-892E-01BAF43CA68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79280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88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493" y="184755"/>
            <a:ext cx="3868271" cy="6000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305" y="157861"/>
            <a:ext cx="4289612" cy="6000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82" y="121023"/>
            <a:ext cx="3630705" cy="6104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60095" y="6241414"/>
            <a:ext cx="1471878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cao</a:t>
            </a:r>
            <a:r>
              <a:rPr lang="en-US" sz="2800" b="1" dirty="0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ngất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5248834" y="6220254"/>
            <a:ext cx="1409360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cheo</a:t>
            </a:r>
            <a:r>
              <a:rPr lang="en-US" sz="2800" b="1" dirty="0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leo</a:t>
            </a:r>
            <a:endParaRPr lang="en-US" sz="2800" dirty="0"/>
          </a:p>
        </p:txBody>
      </p:sp>
      <p:sp>
        <p:nvSpPr>
          <p:cNvPr id="8" name="Rectangle 7"/>
          <p:cNvSpPr/>
          <p:nvPr/>
        </p:nvSpPr>
        <p:spPr>
          <a:xfrm>
            <a:off x="9767048" y="6322929"/>
            <a:ext cx="1593706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hoang</a:t>
            </a:r>
            <a:r>
              <a:rPr lang="en-US" sz="2800" b="1" dirty="0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vu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71337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8C464DA5-DEE2-4E5E-BB13-5A436D390CBB}"/>
              </a:ext>
            </a:extLst>
          </p:cNvPr>
          <p:cNvSpPr txBox="1"/>
          <p:nvPr/>
        </p:nvSpPr>
        <p:spPr>
          <a:xfrm>
            <a:off x="1219200" y="516823"/>
            <a:ext cx="11563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 ý nào dưới đây nêu đúng công dụng của từ điển?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C3AD0DE-0932-0B73-F280-799EAB81C5C4}"/>
              </a:ext>
            </a:extLst>
          </p:cNvPr>
          <p:cNvSpPr txBox="1"/>
          <p:nvPr/>
        </p:nvSpPr>
        <p:spPr>
          <a:xfrm>
            <a:off x="1209675" y="1704975"/>
            <a:ext cx="101631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</a:rPr>
              <a:t>A. Cung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cấp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thông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tin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về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từ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loại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(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danh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từ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,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động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từ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,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tính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từ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,...).</a:t>
            </a: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</a:rPr>
              <a:t>B. Cung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cấp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cách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sử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dụng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từ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thông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qua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các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ví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dụ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.</a:t>
            </a: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</a:rPr>
              <a:t>C.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Dạy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cách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nhớ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từ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.</a:t>
            </a: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</a:rPr>
              <a:t>D.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Giúp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hiểu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nghĩa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của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từ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C58CCA10-26CD-72D1-45C0-3948ABBA603D}"/>
              </a:ext>
            </a:extLst>
          </p:cNvPr>
          <p:cNvSpPr/>
          <p:nvPr/>
        </p:nvSpPr>
        <p:spPr>
          <a:xfrm>
            <a:off x="1000125" y="1752600"/>
            <a:ext cx="800100" cy="6477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B006AD76-380E-628A-34BE-FF25FCCFB2D8}"/>
              </a:ext>
            </a:extLst>
          </p:cNvPr>
          <p:cNvSpPr/>
          <p:nvPr/>
        </p:nvSpPr>
        <p:spPr>
          <a:xfrm>
            <a:off x="1095375" y="2857500"/>
            <a:ext cx="647700" cy="58102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0E15552A-529F-00CE-6139-39ED323FDE19}"/>
              </a:ext>
            </a:extLst>
          </p:cNvPr>
          <p:cNvSpPr/>
          <p:nvPr/>
        </p:nvSpPr>
        <p:spPr>
          <a:xfrm>
            <a:off x="1123950" y="3971925"/>
            <a:ext cx="647700" cy="58102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6714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>
            <a:extLst>
              <a:ext uri="{FF2B5EF4-FFF2-40B4-BE49-F238E27FC236}">
                <a16:creationId xmlns:a16="http://schemas.microsoft.com/office/drawing/2014/main" xmlns="" id="{8687C397-E9C8-6B19-530A-0DAEDC4300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1186" y="3919636"/>
            <a:ext cx="5852667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6571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F6247794-99C5-7DCB-F7B5-426DEA0566BC}"/>
              </a:ext>
            </a:extLst>
          </p:cNvPr>
          <p:cNvSpPr txBox="1"/>
          <p:nvPr/>
        </p:nvSpPr>
        <p:spPr>
          <a:xfrm>
            <a:off x="988200" y="1343847"/>
            <a:ext cx="10276002" cy="975658"/>
          </a:xfrm>
          <a:prstGeom prst="roundRect">
            <a:avLst>
              <a:gd name="adj" fmla="val 26613"/>
            </a:avLst>
          </a:prstGeom>
          <a:noFill/>
          <a:ln w="19050">
            <a:solidFill>
              <a:srgbClr val="5C9742"/>
            </a:solidFill>
            <a:prstDash val="lgDash"/>
          </a:ln>
        </p:spPr>
        <p:txBody>
          <a:bodyPr wrap="square" anchor="ctr">
            <a:spAutoFit/>
          </a:bodyPr>
          <a:lstStyle/>
          <a:p>
            <a:pPr lvl="0" algn="ctr"/>
            <a:r>
              <a:rPr lang="it-IT" sz="48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Trò chơi “Ai nhanh – Ai đúng”.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(Đầu đề)"/>
              <a:ea typeface="#9Slide03 IcielSamsung Sharp Bo" pitchFamily="2" charset="-93"/>
              <a:cs typeface="#9Slide03 IcielSamsung Sharp Bo" pitchFamily="2" charset="-93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CE99952-F01E-5CD2-1A95-42433D8FF2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945" y="2607172"/>
            <a:ext cx="5344429" cy="290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5233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4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2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65A77C7-CEC0-9B4D-7632-D047F1B6FD77}"/>
              </a:ext>
            </a:extLst>
          </p:cNvPr>
          <p:cNvSpPr/>
          <p:nvPr/>
        </p:nvSpPr>
        <p:spPr>
          <a:xfrm>
            <a:off x="311524" y="416860"/>
            <a:ext cx="11239500" cy="5540187"/>
          </a:xfrm>
          <a:custGeom>
            <a:avLst/>
            <a:gdLst>
              <a:gd name="connsiteX0" fmla="*/ 0 w 10963275"/>
              <a:gd name="connsiteY0" fmla="*/ 0 h 4000500"/>
              <a:gd name="connsiteX1" fmla="*/ 10963275 w 10963275"/>
              <a:gd name="connsiteY1" fmla="*/ 0 h 4000500"/>
              <a:gd name="connsiteX2" fmla="*/ 10963275 w 10963275"/>
              <a:gd name="connsiteY2" fmla="*/ 4000500 h 4000500"/>
              <a:gd name="connsiteX3" fmla="*/ 0 w 10963275"/>
              <a:gd name="connsiteY3" fmla="*/ 4000500 h 4000500"/>
              <a:gd name="connsiteX4" fmla="*/ 0 w 10963275"/>
              <a:gd name="connsiteY4" fmla="*/ 0 h 400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63275" h="4000500" fill="none" extrusionOk="0">
                <a:moveTo>
                  <a:pt x="0" y="0"/>
                </a:moveTo>
                <a:cubicBezTo>
                  <a:pt x="1306385" y="69398"/>
                  <a:pt x="9368662" y="-102844"/>
                  <a:pt x="10963275" y="0"/>
                </a:cubicBezTo>
                <a:cubicBezTo>
                  <a:pt x="10866769" y="1715556"/>
                  <a:pt x="10836093" y="2854757"/>
                  <a:pt x="10963275" y="4000500"/>
                </a:cubicBezTo>
                <a:cubicBezTo>
                  <a:pt x="8656902" y="3893121"/>
                  <a:pt x="1203087" y="3974842"/>
                  <a:pt x="0" y="4000500"/>
                </a:cubicBezTo>
                <a:cubicBezTo>
                  <a:pt x="93486" y="3257893"/>
                  <a:pt x="34874" y="1553309"/>
                  <a:pt x="0" y="0"/>
                </a:cubicBezTo>
                <a:close/>
              </a:path>
              <a:path w="10963275" h="4000500" stroke="0" extrusionOk="0">
                <a:moveTo>
                  <a:pt x="0" y="0"/>
                </a:moveTo>
                <a:cubicBezTo>
                  <a:pt x="1942963" y="-66283"/>
                  <a:pt x="6999309" y="-106320"/>
                  <a:pt x="10963275" y="0"/>
                </a:cubicBezTo>
                <a:cubicBezTo>
                  <a:pt x="10909686" y="1447042"/>
                  <a:pt x="10872895" y="2716016"/>
                  <a:pt x="10963275" y="4000500"/>
                </a:cubicBezTo>
                <a:cubicBezTo>
                  <a:pt x="7078714" y="4118037"/>
                  <a:pt x="5063105" y="3880561"/>
                  <a:pt x="0" y="4000500"/>
                </a:cubicBezTo>
                <a:cubicBezTo>
                  <a:pt x="-7664" y="2341912"/>
                  <a:pt x="-130821" y="1089043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98"/>
            </a:schemeClr>
          </a:solidFill>
          <a:ln w="38100">
            <a:solidFill>
              <a:srgbClr val="D62AD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96133905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Luật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457200" lvl="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4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4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r>
              <a:rPr lang="en-US" sz="4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4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4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lang="en-US" sz="4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</a:t>
            </a:r>
            <a:r>
              <a:rPr lang="vi-VN" sz="4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ử </a:t>
            </a: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 từ điển và tra nghĩa của các từ đó.</a:t>
            </a:r>
            <a:endParaRPr lang="en-US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 </a:t>
            </a: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 tìm được nghĩa của từ nhanh hơn sẽ thắng cuộc.</a:t>
            </a:r>
          </a:p>
        </p:txBody>
      </p:sp>
    </p:spTree>
    <p:extLst>
      <p:ext uri="{BB962C8B-B14F-4D97-AF65-F5344CB8AC3E}">
        <p14:creationId xmlns:p14="http://schemas.microsoft.com/office/powerpoint/2010/main" val="1635793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621" y="3488799"/>
            <a:ext cx="3687662" cy="3106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5615" y="13647"/>
            <a:ext cx="4718004" cy="6673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9" y="3317825"/>
            <a:ext cx="3658393" cy="3512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15" y="107577"/>
            <a:ext cx="3456547" cy="3258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620" y="-1"/>
            <a:ext cx="3733790" cy="3345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6423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84087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">
            <a:extLst>
              <a:ext uri="{FF2B5EF4-FFF2-40B4-BE49-F238E27FC236}">
                <a16:creationId xmlns:a16="http://schemas.microsoft.com/office/drawing/2014/main" xmlns="" id="{19A1B340-3E7B-2CB5-08BE-1223B3EC65D8}"/>
              </a:ext>
            </a:extLst>
          </p:cNvPr>
          <p:cNvGrpSpPr/>
          <p:nvPr/>
        </p:nvGrpSpPr>
        <p:grpSpPr>
          <a:xfrm>
            <a:off x="3881755" y="2216935"/>
            <a:ext cx="5343799" cy="1230073"/>
            <a:chOff x="674228" y="4862098"/>
            <a:chExt cx="5343799" cy="1230073"/>
          </a:xfrm>
        </p:grpSpPr>
        <p:sp>
          <p:nvSpPr>
            <p:cNvPr id="7" name="Rectangle: Rounded Corners 2">
              <a:extLst>
                <a:ext uri="{FF2B5EF4-FFF2-40B4-BE49-F238E27FC236}">
                  <a16:creationId xmlns:a16="http://schemas.microsoft.com/office/drawing/2014/main" xmlns="" id="{57967438-CD76-EC56-6D34-615FFD520128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3">
              <a:extLst>
                <a:ext uri="{FF2B5EF4-FFF2-40B4-BE49-F238E27FC236}">
                  <a16:creationId xmlns:a16="http://schemas.microsoft.com/office/drawing/2014/main" xmlns="" id="{4D430970-B6A8-B83A-EF60-09F310E4D0EB}"/>
                </a:ext>
              </a:extLst>
            </p:cNvPr>
            <p:cNvSpPr txBox="1"/>
            <p:nvPr/>
          </p:nvSpPr>
          <p:spPr>
            <a:xfrm>
              <a:off x="743340" y="4939483"/>
              <a:ext cx="52055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........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4">
            <a:extLst>
              <a:ext uri="{FF2B5EF4-FFF2-40B4-BE49-F238E27FC236}">
                <a16:creationId xmlns:a16="http://schemas.microsoft.com/office/drawing/2014/main" xmlns="" id="{B1721F19-C5A9-10F2-F864-5B456FBE2A9A}"/>
              </a:ext>
            </a:extLst>
          </p:cNvPr>
          <p:cNvGrpSpPr/>
          <p:nvPr/>
        </p:nvGrpSpPr>
        <p:grpSpPr>
          <a:xfrm>
            <a:off x="1787550" y="3953900"/>
            <a:ext cx="4188409" cy="1230073"/>
            <a:chOff x="608093" y="4877618"/>
            <a:chExt cx="4188409" cy="1230073"/>
          </a:xfrm>
        </p:grpSpPr>
        <p:sp>
          <p:nvSpPr>
            <p:cNvPr id="10" name="Rectangle: Rounded Corners 5">
              <a:extLst>
                <a:ext uri="{FF2B5EF4-FFF2-40B4-BE49-F238E27FC236}">
                  <a16:creationId xmlns:a16="http://schemas.microsoft.com/office/drawing/2014/main" xmlns="" id="{9BFDED3D-4D1C-601A-A166-F7B0D82ECB39}"/>
                </a:ext>
              </a:extLst>
            </p:cNvPr>
            <p:cNvSpPr/>
            <p:nvPr/>
          </p:nvSpPr>
          <p:spPr>
            <a:xfrm>
              <a:off x="608093" y="4877618"/>
              <a:ext cx="418840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6">
              <a:extLst>
                <a:ext uri="{FF2B5EF4-FFF2-40B4-BE49-F238E27FC236}">
                  <a16:creationId xmlns:a16="http://schemas.microsoft.com/office/drawing/2014/main" xmlns="" id="{FAF9643C-D267-70D5-AAF5-11F88DD04D9F}"/>
                </a:ext>
              </a:extLst>
            </p:cNvPr>
            <p:cNvSpPr txBox="1"/>
            <p:nvPr/>
          </p:nvSpPr>
          <p:spPr>
            <a:xfrm>
              <a:off x="771332" y="5152416"/>
              <a:ext cx="38245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........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6" name="Hình ảnh 15">
            <a:extLst>
              <a:ext uri="{FF2B5EF4-FFF2-40B4-BE49-F238E27FC236}">
                <a16:creationId xmlns:a16="http://schemas.microsoft.com/office/drawing/2014/main" xmlns="" id="{B7469454-DB18-1BD0-0A58-78F4B6FF2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504" y="169240"/>
            <a:ext cx="4645555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4614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Hình ảnh 13">
            <a:extLst>
              <a:ext uri="{FF2B5EF4-FFF2-40B4-BE49-F238E27FC236}">
                <a16:creationId xmlns:a16="http://schemas.microsoft.com/office/drawing/2014/main" xmlns="" id="{E0012D48-2C76-965B-D27B-598987745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7656" y="2054194"/>
            <a:ext cx="7474344" cy="36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727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xmlns="" id="{1898F8FB-154D-3D96-7517-64B2ECDAD4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5165" y="3810000"/>
            <a:ext cx="6517189" cy="2103302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xmlns="" id="{81415C2D-0FF6-B3B9-9FCB-530AE4A3C8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345" y="3429000"/>
            <a:ext cx="2371550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822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5">
            <a:extLst>
              <a:ext uri="{FF2B5EF4-FFF2-40B4-BE49-F238E27FC236}">
                <a16:creationId xmlns:a16="http://schemas.microsoft.com/office/drawing/2014/main" xmlns="" id="{632C9B76-C171-F41E-A6EA-19EB771A78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5" r="10255"/>
          <a:stretch>
            <a:fillRect/>
          </a:stretch>
        </p:blipFill>
        <p:spPr>
          <a:xfrm>
            <a:off x="1654958" y="3054117"/>
            <a:ext cx="3103147" cy="32550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954D182-8019-30C9-61CE-9278577155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2935" y="1465256"/>
            <a:ext cx="3109229" cy="160338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6469952-EBA9-6BEF-C3F9-5E8658F27FBD}"/>
              </a:ext>
            </a:extLst>
          </p:cNvPr>
          <p:cNvSpPr/>
          <p:nvPr/>
        </p:nvSpPr>
        <p:spPr>
          <a:xfrm>
            <a:off x="5200649" y="771525"/>
            <a:ext cx="6534151" cy="3419475"/>
          </a:xfrm>
          <a:custGeom>
            <a:avLst/>
            <a:gdLst>
              <a:gd name="connsiteX0" fmla="*/ 0 w 6534151"/>
              <a:gd name="connsiteY0" fmla="*/ 0 h 3419475"/>
              <a:gd name="connsiteX1" fmla="*/ 6534151 w 6534151"/>
              <a:gd name="connsiteY1" fmla="*/ 0 h 3419475"/>
              <a:gd name="connsiteX2" fmla="*/ 6534151 w 6534151"/>
              <a:gd name="connsiteY2" fmla="*/ 3419475 h 3419475"/>
              <a:gd name="connsiteX3" fmla="*/ 0 w 6534151"/>
              <a:gd name="connsiteY3" fmla="*/ 3419475 h 3419475"/>
              <a:gd name="connsiteX4" fmla="*/ 0 w 6534151"/>
              <a:gd name="connsiteY4" fmla="*/ 0 h 3419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34151" h="3419475" fill="none" extrusionOk="0">
                <a:moveTo>
                  <a:pt x="0" y="0"/>
                </a:moveTo>
                <a:cubicBezTo>
                  <a:pt x="2455859" y="69398"/>
                  <a:pt x="3785127" y="-102844"/>
                  <a:pt x="6534151" y="0"/>
                </a:cubicBezTo>
                <a:cubicBezTo>
                  <a:pt x="6437645" y="666499"/>
                  <a:pt x="6406969" y="2342855"/>
                  <a:pt x="6534151" y="3419475"/>
                </a:cubicBezTo>
                <a:cubicBezTo>
                  <a:pt x="4865071" y="3312096"/>
                  <a:pt x="2684860" y="3393817"/>
                  <a:pt x="0" y="3419475"/>
                </a:cubicBezTo>
                <a:cubicBezTo>
                  <a:pt x="93486" y="2289270"/>
                  <a:pt x="34874" y="512595"/>
                  <a:pt x="0" y="0"/>
                </a:cubicBezTo>
                <a:close/>
              </a:path>
              <a:path w="6534151" h="3419475" stroke="0" extrusionOk="0">
                <a:moveTo>
                  <a:pt x="0" y="0"/>
                </a:moveTo>
                <a:cubicBezTo>
                  <a:pt x="1152632" y="-66283"/>
                  <a:pt x="5252188" y="-106320"/>
                  <a:pt x="6534151" y="0"/>
                </a:cubicBezTo>
                <a:cubicBezTo>
                  <a:pt x="6480562" y="360235"/>
                  <a:pt x="6443771" y="2444440"/>
                  <a:pt x="6534151" y="3419475"/>
                </a:cubicBezTo>
                <a:cubicBezTo>
                  <a:pt x="4239662" y="3537012"/>
                  <a:pt x="692141" y="3299536"/>
                  <a:pt x="0" y="3419475"/>
                </a:cubicBezTo>
                <a:cubicBezTo>
                  <a:pt x="-7664" y="2451618"/>
                  <a:pt x="-130821" y="1286611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98"/>
            </a:schemeClr>
          </a:solidFill>
          <a:ln w="38100">
            <a:solidFill>
              <a:srgbClr val="D62AD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96133905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Mẹ tôi thân béo, gáy tròn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Mẹ tài nhờ có nghìn con tuyệt vời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Mấy người muốn hiểu mẹ tôi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Quen biết cả đời mà dễ hiểu đâu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 cái gì 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9B17AA0-F3C7-5132-B095-2BD296BA3B5C}"/>
              </a:ext>
            </a:extLst>
          </p:cNvPr>
          <p:cNvSpPr txBox="1"/>
          <p:nvPr/>
        </p:nvSpPr>
        <p:spPr>
          <a:xfrm>
            <a:off x="5762625" y="4552950"/>
            <a:ext cx="5124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Đáp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án</a:t>
            </a:r>
            <a:r>
              <a:rPr lang="en-US" sz="3600" b="1" dirty="0">
                <a:solidFill>
                  <a:srgbClr val="FF0000"/>
                </a:solidFill>
              </a:rPr>
              <a:t>: </a:t>
            </a:r>
            <a:r>
              <a:rPr lang="en-US" sz="3600" b="1" dirty="0" err="1">
                <a:solidFill>
                  <a:srgbClr val="FF0000"/>
                </a:solidFill>
              </a:rPr>
              <a:t>Quyển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từ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điển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8047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ừ điển tiếng việt dành cho học sinh (khổ nhỏ)- tái bả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1" y="87405"/>
            <a:ext cx="4255996" cy="6555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9940" y="127746"/>
            <a:ext cx="3922060" cy="6252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070" y="235323"/>
            <a:ext cx="4477870" cy="6098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0115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12">
            <a:extLst>
              <a:ext uri="{FF2B5EF4-FFF2-40B4-BE49-F238E27FC236}">
                <a16:creationId xmlns:a16="http://schemas.microsoft.com/office/drawing/2014/main" xmlns="" id="{D318AC1D-8FF7-D0BC-0158-0EE432BF7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804" y="3343615"/>
            <a:ext cx="2682472" cy="30787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0817079-BFE9-4F02-AAF7-337A2790C9E8}"/>
              </a:ext>
            </a:extLst>
          </p:cNvPr>
          <p:cNvSpPr txBox="1"/>
          <p:nvPr/>
        </p:nvSpPr>
        <p:spPr>
          <a:xfrm>
            <a:off x="3943349" y="4200525"/>
            <a:ext cx="62579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7952562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8C464DA5-DEE2-4E5E-BB13-5A436D390CBB}"/>
              </a:ext>
            </a:extLst>
          </p:cNvPr>
          <p:cNvSpPr txBox="1"/>
          <p:nvPr/>
        </p:nvSpPr>
        <p:spPr>
          <a:xfrm>
            <a:off x="1323976" y="304800"/>
            <a:ext cx="96488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 1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Đọc hướng dẫn và thực hành sử dụng từ điển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E459FF6-35B1-AA2F-CBBC-90A5BA107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586" y="1666874"/>
            <a:ext cx="11131953" cy="44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6775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8C464DA5-DEE2-4E5E-BB13-5A436D390CBB}"/>
              </a:ext>
            </a:extLst>
          </p:cNvPr>
          <p:cNvSpPr txBox="1"/>
          <p:nvPr/>
        </p:nvSpPr>
        <p:spPr>
          <a:xfrm>
            <a:off x="476250" y="392998"/>
            <a:ext cx="115633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Dựa vào các bước tìm nghĩa của từ theo ví dụ dưới đây, tìm nhanh nghĩa của các từ </a:t>
            </a:r>
            <a:r>
              <a:rPr lang="vi-VN" sz="32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 ngất, cheo leo, hoang vu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từ điển.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2628A65-6A82-A847-950F-BFAA0CE007AC}"/>
              </a:ext>
            </a:extLst>
          </p:cNvPr>
          <p:cNvSpPr txBox="1"/>
          <p:nvPr/>
        </p:nvSpPr>
        <p:spPr>
          <a:xfrm>
            <a:off x="714375" y="1533525"/>
            <a:ext cx="5324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>
                <a:solidFill>
                  <a:srgbClr val="FF0000"/>
                </a:solidFill>
              </a:rPr>
              <a:t>Ví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dụ</a:t>
            </a:r>
            <a:r>
              <a:rPr lang="en-US" sz="2400" b="1" i="1" dirty="0">
                <a:solidFill>
                  <a:srgbClr val="FF0000"/>
                </a:solidFill>
              </a:rPr>
              <a:t>: </a:t>
            </a:r>
            <a:r>
              <a:rPr lang="en-US" sz="2400" b="1" i="1" dirty="0" err="1">
                <a:solidFill>
                  <a:srgbClr val="FF0000"/>
                </a:solidFill>
              </a:rPr>
              <a:t>Tìm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nghĩa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của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từ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bình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minh</a:t>
            </a:r>
            <a:r>
              <a:rPr lang="en-US" sz="2400" b="1" i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72A2381-1EE3-8A63-61F6-11E100748E5A}"/>
              </a:ext>
            </a:extLst>
          </p:cNvPr>
          <p:cNvSpPr/>
          <p:nvPr/>
        </p:nvSpPr>
        <p:spPr>
          <a:xfrm>
            <a:off x="942975" y="2066925"/>
            <a:ext cx="7448550" cy="8477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 1: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điển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8E38B79-07D3-1289-EBDF-BE40E6BBFCB5}"/>
              </a:ext>
            </a:extLst>
          </p:cNvPr>
          <p:cNvSpPr/>
          <p:nvPr/>
        </p:nvSpPr>
        <p:spPr>
          <a:xfrm>
            <a:off x="942975" y="3133725"/>
            <a:ext cx="10820400" cy="1495425"/>
          </a:xfrm>
          <a:prstGeom prst="rect">
            <a:avLst/>
          </a:prstGeom>
          <a:solidFill>
            <a:srgbClr val="F8B2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minh</a:t>
            </a:r>
            <a:endParaRPr lang="en-US" sz="32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endParaRPr lang="en-US" sz="32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đứng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ình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minh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-&gt;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minh</a:t>
            </a:r>
            <a:endParaRPr lang="en-US" sz="32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F44F482-4505-32A8-C73D-B05DEDD02C05}"/>
              </a:ext>
            </a:extLst>
          </p:cNvPr>
          <p:cNvSpPr/>
          <p:nvPr/>
        </p:nvSpPr>
        <p:spPr>
          <a:xfrm>
            <a:off x="1019175" y="4800600"/>
            <a:ext cx="7448550" cy="8477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 3: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minh</a:t>
            </a:r>
            <a:endParaRPr lang="en-US" sz="32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AEE740A0-D43F-D502-38A7-981344501D65}"/>
              </a:ext>
            </a:extLst>
          </p:cNvPr>
          <p:cNvSpPr/>
          <p:nvPr/>
        </p:nvSpPr>
        <p:spPr>
          <a:xfrm>
            <a:off x="1009649" y="5800725"/>
            <a:ext cx="10506076" cy="752475"/>
          </a:xfrm>
          <a:prstGeom prst="rect">
            <a:avLst/>
          </a:prstGeom>
          <a:solidFill>
            <a:srgbClr val="F7AF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4: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endParaRPr lang="en-US" sz="32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0B893DE-31A2-81E0-2828-6A9F40865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9308" y="2352675"/>
            <a:ext cx="3786867" cy="142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2950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11FA30B-FA32-EBE5-2DAE-35367F853F55}"/>
              </a:ext>
            </a:extLst>
          </p:cNvPr>
          <p:cNvGrpSpPr/>
          <p:nvPr/>
        </p:nvGrpSpPr>
        <p:grpSpPr>
          <a:xfrm>
            <a:off x="1703283" y="770947"/>
            <a:ext cx="8890614" cy="2042778"/>
            <a:chOff x="3398802" y="3445187"/>
            <a:chExt cx="3837774" cy="165211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CE3F9DE5-7ABA-9A17-1C24-A0EABBA04895}"/>
                </a:ext>
              </a:extLst>
            </p:cNvPr>
            <p:cNvSpPr/>
            <p:nvPr/>
          </p:nvSpPr>
          <p:spPr>
            <a:xfrm>
              <a:off x="3432425" y="3473358"/>
              <a:ext cx="3804151" cy="1623944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40824E19-9168-4056-53A7-F7C7F95BE4F1}"/>
                </a:ext>
              </a:extLst>
            </p:cNvPr>
            <p:cNvSpPr txBox="1"/>
            <p:nvPr/>
          </p:nvSpPr>
          <p:spPr>
            <a:xfrm>
              <a:off x="3398802" y="3445187"/>
              <a:ext cx="3837774" cy="155324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 err="1">
                  <a:ea typeface="Times New Roman" panose="02020603050405020304" pitchFamily="18" charset="0"/>
                </a:rPr>
                <a:t>V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ận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dụng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các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bước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như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hướng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dẫn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để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tìm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ra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nghĩa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của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các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từ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cao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ngất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,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cheo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leo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,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hoang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vu</a:t>
              </a:r>
              <a:r>
                <a:rPr lang="en-US" sz="36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trong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từ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điển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.  </a:t>
              </a:r>
            </a:p>
          </p:txBody>
        </p:sp>
      </p:grpSp>
      <p:pic>
        <p:nvPicPr>
          <p:cNvPr id="5" name="图片 1" descr="7">
            <a:extLst>
              <a:ext uri="{FF2B5EF4-FFF2-40B4-BE49-F238E27FC236}">
                <a16:creationId xmlns:a16="http://schemas.microsoft.com/office/drawing/2014/main" xmlns="" id="{394F81F8-DB2F-E005-0E5C-D07E36687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7013" y="2527270"/>
            <a:ext cx="4699611" cy="3983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8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8E38B79-07D3-1289-EBDF-BE40E6BBFCB5}"/>
              </a:ext>
            </a:extLst>
          </p:cNvPr>
          <p:cNvSpPr/>
          <p:nvPr/>
        </p:nvSpPr>
        <p:spPr>
          <a:xfrm>
            <a:off x="490818" y="790014"/>
            <a:ext cx="7110374" cy="904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cao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ngất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cao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đến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quá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tầm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mắt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F44F482-4505-32A8-C73D-B05DEDD02C05}"/>
              </a:ext>
            </a:extLst>
          </p:cNvPr>
          <p:cNvSpPr/>
          <p:nvPr/>
        </p:nvSpPr>
        <p:spPr>
          <a:xfrm>
            <a:off x="339538" y="2066924"/>
            <a:ext cx="11319062" cy="1343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</a:t>
            </a:r>
            <a:r>
              <a:rPr lang="vi-VN" sz="3600" b="1" i="1" dirty="0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heo </a:t>
            </a:r>
            <a:r>
              <a:rPr lang="vi-VN" sz="3600" b="1" i="1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leo: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bấu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víu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nguy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hiểm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rơi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ngã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AEE740A0-D43F-D502-38A7-981344501D65}"/>
              </a:ext>
            </a:extLst>
          </p:cNvPr>
          <p:cNvSpPr/>
          <p:nvPr/>
        </p:nvSpPr>
        <p:spPr>
          <a:xfrm>
            <a:off x="339538" y="3743885"/>
            <a:ext cx="11099454" cy="1238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</a:t>
            </a:r>
            <a:r>
              <a:rPr lang="vi-VN" sz="3600" b="1" i="1" dirty="0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oang </a:t>
            </a:r>
            <a:r>
              <a:rPr lang="vi-VN" sz="3600" b="1" i="1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vu: </a:t>
            </a:r>
            <a:r>
              <a:rPr lang="vi-VN" sz="3600" b="1" dirty="0">
                <a:solidFill>
                  <a:schemeClr val="tx1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ở trạng thái bỏ </a:t>
            </a:r>
            <a:r>
              <a:rPr lang="vi-VN" sz="3600" b="1" dirty="0" smtClean="0">
                <a:solidFill>
                  <a:schemeClr val="tx1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không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vi-VN" sz="3600" b="1" dirty="0" smtClean="0">
                <a:solidFill>
                  <a:schemeClr val="tx1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cây </a:t>
            </a:r>
            <a:r>
              <a:rPr lang="vi-VN" sz="3600" b="1" dirty="0">
                <a:solidFill>
                  <a:schemeClr val="tx1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cỏ mọc tự nhiên chưa hề có tác động của con người.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2912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sá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ách" id="{877BFAE7-21A5-4197-A330-878F80FA6E6A}" vid="{8B9D040D-035C-49CE-B0ED-971D8B153DE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368</Words>
  <Application>Microsoft Office PowerPoint</Application>
  <PresentationFormat>Custom</PresentationFormat>
  <Paragraphs>36</Paragraphs>
  <Slides>18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sách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31</cp:revision>
  <dcterms:created xsi:type="dcterms:W3CDTF">2023-08-10T09:09:33Z</dcterms:created>
  <dcterms:modified xsi:type="dcterms:W3CDTF">2025-06-02T06:02:16Z</dcterms:modified>
</cp:coreProperties>
</file>