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4" r:id="rId2"/>
    <p:sldId id="262" r:id="rId3"/>
    <p:sldId id="260" r:id="rId4"/>
    <p:sldId id="275" r:id="rId5"/>
    <p:sldId id="257" r:id="rId6"/>
    <p:sldId id="276" r:id="rId7"/>
    <p:sldId id="278" r:id="rId8"/>
    <p:sldId id="282" r:id="rId9"/>
    <p:sldId id="268" r:id="rId10"/>
    <p:sldId id="281" r:id="rId11"/>
    <p:sldId id="280" r:id="rId12"/>
    <p:sldId id="267" r:id="rId13"/>
    <p:sldId id="271" r:id="rId14"/>
    <p:sldId id="279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770CB-E3AC-49C1-ACE4-A6EBE1411F8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B770CB-E3AC-49C1-ACE4-A6EBE1411F80}" type="datetimeFigureOut">
              <a:rPr lang="en-US" smtClean="0"/>
              <a:pPr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E6309C-5595-47AE-8ECC-8C37C1752C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1536593"/>
            <a:ext cx="4739963" cy="473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prstClr val="black"/>
                </a:solidFill>
                <a:latin typeface="HP001 4 hàng" pitchFamily="34" charset="-93"/>
              </a:rPr>
              <a:t>Tự</a:t>
            </a:r>
            <a:r>
              <a:rPr lang="en-US" sz="2400" b="1" u="sng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>
                <a:solidFill>
                  <a:prstClr val="black"/>
                </a:solidFill>
                <a:latin typeface="HP001 4 hàng" pitchFamily="34" charset="-93"/>
              </a:rPr>
              <a:t>nhiên</a:t>
            </a:r>
            <a:r>
              <a:rPr lang="en-US" sz="2400" b="1" u="sng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>
                <a:solidFill>
                  <a:prstClr val="black"/>
                </a:solidFill>
                <a:latin typeface="HP001 4 hàng" pitchFamily="34" charset="-93"/>
              </a:rPr>
              <a:t>xã</a:t>
            </a:r>
            <a:r>
              <a:rPr lang="en-US" sz="2400" b="1" u="sng" dirty="0">
                <a:solidFill>
                  <a:prstClr val="black"/>
                </a:solidFill>
                <a:latin typeface="HP001 4 hàng" pitchFamily="34" charset="-93"/>
              </a:rPr>
              <a:t> </a:t>
            </a:r>
            <a:r>
              <a:rPr lang="en-US" sz="2400" b="1" u="sng" dirty="0" err="1">
                <a:solidFill>
                  <a:prstClr val="black"/>
                </a:solidFill>
                <a:latin typeface="HP001 4 hàng" pitchFamily="34" charset="-93"/>
              </a:rPr>
              <a:t>hội</a:t>
            </a:r>
            <a:endParaRPr lang="en-US" sz="2400" b="1" u="sng" dirty="0">
              <a:solidFill>
                <a:prstClr val="black"/>
              </a:solidFill>
              <a:latin typeface="HP001 4 hàng" pitchFamily="34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116762"/>
            <a:ext cx="9185564" cy="674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242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991600" cy="337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008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8229600" cy="120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323475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</a:t>
            </a:r>
          </a:p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NHANH - ĐÁP NHANH</a:t>
            </a:r>
          </a:p>
        </p:txBody>
      </p:sp>
    </p:spTree>
    <p:extLst>
      <p:ext uri="{BB962C8B-B14F-4D97-AF65-F5344CB8AC3E}">
        <p14:creationId xmlns:p14="http://schemas.microsoft.com/office/powerpoint/2010/main" val="1465341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47800" y="1883405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Nh×n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5900" y="3667780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Nghe</a:t>
            </a:r>
            <a:endParaRPr lang="en-US" sz="2800" b="1" dirty="0"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0482" y="2654151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Ngöi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5900" y="4777571"/>
            <a:ext cx="13716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NÕm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5868722"/>
            <a:ext cx="12954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Sê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3" t="13773" r="72533" b="4934"/>
          <a:stretch/>
        </p:blipFill>
        <p:spPr bwMode="auto">
          <a:xfrm>
            <a:off x="5410200" y="1644654"/>
            <a:ext cx="1633105" cy="47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>
            <a:stCxn id="7" idx="3"/>
          </p:cNvCxnSpPr>
          <p:nvPr/>
        </p:nvCxnSpPr>
        <p:spPr>
          <a:xfrm flipV="1">
            <a:off x="2819400" y="1883405"/>
            <a:ext cx="2781300" cy="2616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9" idx="3"/>
          </p:cNvCxnSpPr>
          <p:nvPr/>
        </p:nvCxnSpPr>
        <p:spPr>
          <a:xfrm>
            <a:off x="2802082" y="2915761"/>
            <a:ext cx="2989118" cy="1861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3"/>
          </p:cNvCxnSpPr>
          <p:nvPr/>
        </p:nvCxnSpPr>
        <p:spPr>
          <a:xfrm>
            <a:off x="2857500" y="3929390"/>
            <a:ext cx="2933700" cy="17094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850573" y="3138610"/>
            <a:ext cx="2933700" cy="1861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857500" y="4119328"/>
            <a:ext cx="3086100" cy="1939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2" y="44446"/>
            <a:ext cx="80041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7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8"/>
          <a:stretch/>
        </p:blipFill>
        <p:spPr bwMode="auto">
          <a:xfrm>
            <a:off x="-533400" y="-457200"/>
            <a:ext cx="98298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353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t="22169" r="50665" b="61917"/>
          <a:stretch/>
        </p:blipFill>
        <p:spPr bwMode="auto">
          <a:xfrm>
            <a:off x="0" y="15768"/>
            <a:ext cx="3810000" cy="247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4564" y="1900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</a:rPr>
              <a:t> tai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2" t="17457" r="8930" b="66081"/>
          <a:stretch/>
        </p:blipFill>
        <p:spPr bwMode="auto">
          <a:xfrm>
            <a:off x="4191001" y="18631"/>
            <a:ext cx="3609106" cy="234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1000" y="166970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</a:rPr>
              <a:t> m¾t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6" t="41525" r="52306" b="43991"/>
          <a:stretch/>
        </p:blipFill>
        <p:spPr bwMode="auto">
          <a:xfrm>
            <a:off x="381000" y="2401416"/>
            <a:ext cx="3269673" cy="216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6018" y="3962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B»ng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endParaRPr lang="en-US" sz="2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 t="56996" r="51977" b="21528"/>
          <a:stretch/>
        </p:blipFill>
        <p:spPr bwMode="auto">
          <a:xfrm>
            <a:off x="4073235" y="2316612"/>
            <a:ext cx="3726872" cy="248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2" t="44585" r="10147" b="37431"/>
          <a:stretch/>
        </p:blipFill>
        <p:spPr bwMode="auto">
          <a:xfrm>
            <a:off x="2628901" y="4564935"/>
            <a:ext cx="3124200" cy="21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72000" y="3586517"/>
            <a:ext cx="1659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2400" dirty="0">
                <a:solidFill>
                  <a:srgbClr val="FF0000"/>
                </a:solidFill>
                <a:latin typeface=".VnAvant" panose="020B7200000000000000" pitchFamily="34" charset="0"/>
              </a:rPr>
              <a:t> da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8424" y="5329535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B»ng</a:t>
            </a:r>
            <a:r>
              <a:rPr lang="en-US" sz="2300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mòi</a:t>
            </a:r>
            <a:endParaRPr lang="en-US" sz="2300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4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2"/>
          <a:stretch/>
        </p:blipFill>
        <p:spPr bwMode="auto">
          <a:xfrm>
            <a:off x="-152400" y="914400"/>
            <a:ext cx="9606273" cy="352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148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HP001 4 hàng" pitchFamily="34" charset="-93"/>
              </a:rPr>
              <a:t>Thứ</a:t>
            </a:r>
            <a:r>
              <a:rPr lang="en-US" sz="2000" b="1" dirty="0">
                <a:latin typeface="HP001 4 hàng" pitchFamily="34" charset="-93"/>
              </a:rPr>
              <a:t> </a:t>
            </a:r>
            <a:r>
              <a:rPr lang="en-US" sz="2000" b="1" dirty="0" err="1">
                <a:latin typeface="HP001 4 hàng" pitchFamily="34" charset="-93"/>
              </a:rPr>
              <a:t>sáu</a:t>
            </a:r>
            <a:r>
              <a:rPr lang="en-US" sz="2000" b="1" dirty="0">
                <a:latin typeface="HP001 4 hàng" pitchFamily="34" charset="-93"/>
              </a:rPr>
              <a:t> </a:t>
            </a:r>
            <a:r>
              <a:rPr lang="en-US" sz="2000" b="1" dirty="0" err="1">
                <a:latin typeface="HP001 4 hàng" pitchFamily="34" charset="-93"/>
              </a:rPr>
              <a:t>ngày</a:t>
            </a:r>
            <a:r>
              <a:rPr lang="en-US" sz="2000" b="1" dirty="0">
                <a:latin typeface="HP001 4 hàng" pitchFamily="34" charset="-93"/>
              </a:rPr>
              <a:t> 12 </a:t>
            </a:r>
            <a:r>
              <a:rPr lang="en-US" sz="2000" b="1" dirty="0" err="1">
                <a:latin typeface="HP001 4 hàng" pitchFamily="34" charset="-93"/>
              </a:rPr>
              <a:t>tháng</a:t>
            </a:r>
            <a:r>
              <a:rPr lang="en-US" sz="2000" b="1" dirty="0">
                <a:latin typeface="HP001 4 hàng" pitchFamily="34" charset="-93"/>
              </a:rPr>
              <a:t> 3 </a:t>
            </a:r>
            <a:r>
              <a:rPr lang="en-US" sz="2000" b="1" dirty="0" err="1">
                <a:latin typeface="HP001 4 hàng" pitchFamily="34" charset="-93"/>
              </a:rPr>
              <a:t>năm</a:t>
            </a:r>
            <a:r>
              <a:rPr lang="en-US" sz="2000" b="1" dirty="0">
                <a:latin typeface="HP001 4 hàng" pitchFamily="34" charset="-93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9144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HP001 4 hàng" pitchFamily="34" charset="-93"/>
              </a:rPr>
              <a:t>Tự</a:t>
            </a:r>
            <a:r>
              <a:rPr lang="en-US" sz="2400" b="1" u="sng" dirty="0">
                <a:latin typeface="HP001 4 hàng" pitchFamily="34" charset="-93"/>
              </a:rPr>
              <a:t> </a:t>
            </a:r>
            <a:r>
              <a:rPr lang="en-US" sz="2400" b="1" u="sng" dirty="0" err="1">
                <a:latin typeface="HP001 4 hàng" pitchFamily="34" charset="-93"/>
              </a:rPr>
              <a:t>nhiên</a:t>
            </a:r>
            <a:r>
              <a:rPr lang="en-US" sz="2400" b="1" u="sng" dirty="0">
                <a:latin typeface="HP001 4 hàng" pitchFamily="34" charset="-93"/>
              </a:rPr>
              <a:t> </a:t>
            </a:r>
            <a:r>
              <a:rPr lang="en-US" sz="2400" b="1" u="sng" dirty="0" err="1">
                <a:latin typeface="HP001 4 hàng" pitchFamily="34" charset="-93"/>
              </a:rPr>
              <a:t>xã</a:t>
            </a:r>
            <a:r>
              <a:rPr lang="en-US" sz="2400" b="1" u="sng" dirty="0">
                <a:latin typeface="HP001 4 hàng" pitchFamily="34" charset="-93"/>
              </a:rPr>
              <a:t> </a:t>
            </a:r>
            <a:r>
              <a:rPr lang="en-US" sz="2400" b="1" u="sng" dirty="0" err="1">
                <a:latin typeface="HP001 4 hàng" pitchFamily="34" charset="-93"/>
              </a:rPr>
              <a:t>hội</a:t>
            </a:r>
            <a:endParaRPr lang="en-US" sz="2400" b="1" u="sng" dirty="0">
              <a:latin typeface="HP001 4 hàng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3600" y="1402159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.VnAvant" panose="020B7200000000000000" pitchFamily="34" charset="0"/>
              </a:rPr>
              <a:t>BÀI 15</a:t>
            </a:r>
            <a:r>
              <a:rPr lang="en-US" sz="2400" b="1" dirty="0">
                <a:latin typeface=".VnAvant" panose="020B7200000000000000" pitchFamily="34" charset="0"/>
              </a:rPr>
              <a:t>: CÁC GIÁC QUAN </a:t>
            </a:r>
            <a:r>
              <a:rPr lang="en-US" sz="2400" b="1" dirty="0">
                <a:latin typeface="HP001 4 hàng" pitchFamily="34" charset="-93"/>
              </a:rPr>
              <a:t>(</a:t>
            </a:r>
            <a:r>
              <a:rPr lang="en-US" sz="2400" b="1" dirty="0" err="1">
                <a:latin typeface="HP001 4 hàng" pitchFamily="34" charset="-93"/>
              </a:rPr>
              <a:t>tiết</a:t>
            </a:r>
            <a:r>
              <a:rPr lang="en-US" sz="2400" b="1" dirty="0">
                <a:latin typeface="HP001 4 hàng" pitchFamily="34" charset="-93"/>
              </a:rPr>
              <a:t> 1)</a:t>
            </a:r>
            <a:endParaRPr lang="en-US" sz="2400" b="1" u="sng" dirty="0">
              <a:latin typeface="HP001 4 hàng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2209799"/>
            <a:ext cx="4472609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4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8" r="1666" b="133"/>
          <a:stretch/>
        </p:blipFill>
        <p:spPr bwMode="auto">
          <a:xfrm>
            <a:off x="0" y="152400"/>
            <a:ext cx="9635836" cy="728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319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8"/>
          <a:stretch/>
        </p:blipFill>
        <p:spPr bwMode="auto">
          <a:xfrm>
            <a:off x="0" y="0"/>
            <a:ext cx="9223943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2309" y="5680364"/>
            <a:ext cx="12954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Nh×n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3000" y="5680364"/>
            <a:ext cx="17526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Nghe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2"/>
          <a:stretch/>
        </p:blipFill>
        <p:spPr bwMode="auto">
          <a:xfrm>
            <a:off x="228600" y="-304800"/>
            <a:ext cx="8534400" cy="69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374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4"/>
          <a:stretch/>
        </p:blipFill>
        <p:spPr bwMode="auto">
          <a:xfrm>
            <a:off x="76200" y="34636"/>
            <a:ext cx="8915400" cy="5694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81000" y="5638800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vant" panose="020B7200000000000000" pitchFamily="34" charset="0"/>
              </a:rPr>
              <a:t>da</a:t>
            </a:r>
          </a:p>
        </p:txBody>
      </p:sp>
      <p:sp>
        <p:nvSpPr>
          <p:cNvPr id="10" name="Oval 9"/>
          <p:cNvSpPr/>
          <p:nvPr/>
        </p:nvSpPr>
        <p:spPr>
          <a:xfrm>
            <a:off x="6324600" y="5562600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Lưỡi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67991" y="5635337"/>
            <a:ext cx="17526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mũi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8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3" y="152400"/>
            <a:ext cx="8913813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743200" y="5711537"/>
            <a:ext cx="2640085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5631873"/>
            <a:ext cx="24384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38800" y="5711537"/>
            <a:ext cx="3153786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5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3" y="152400"/>
            <a:ext cx="8913813" cy="569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2743200" y="5711537"/>
            <a:ext cx="2640085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5631873"/>
            <a:ext cx="2438400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38800" y="5711537"/>
            <a:ext cx="3153786" cy="1143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639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914400" y="533400"/>
            <a:ext cx="7543800" cy="5181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45720" indent="0" algn="ctr"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Năm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quan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cơ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  <a:p>
            <a:pPr marL="4572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</a:rPr>
              <a:t>Nhìn</a:t>
            </a:r>
            <a:r>
              <a:rPr lang="en-US" sz="3600" b="1" dirty="0">
                <a:solidFill>
                  <a:srgbClr val="FF0000"/>
                </a:solidFill>
              </a:rPr>
              <a:t>  - </a:t>
            </a:r>
            <a:r>
              <a:rPr lang="en-US" sz="3600" b="1" dirty="0" err="1">
                <a:solidFill>
                  <a:srgbClr val="FF0000"/>
                </a:solidFill>
              </a:rPr>
              <a:t>Thị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endParaRPr lang="en-US" sz="36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</a:rPr>
              <a:t>Nghe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Thính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endParaRPr lang="en-US" sz="36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</a:rPr>
              <a:t>Ngửi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Khứu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endParaRPr lang="en-US" sz="36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</a:rPr>
              <a:t>Nếm</a:t>
            </a:r>
            <a:r>
              <a:rPr lang="en-US" sz="3600" b="1" dirty="0">
                <a:solidFill>
                  <a:srgbClr val="FF0000"/>
                </a:solidFill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</a:rPr>
              <a:t>Vị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endParaRPr lang="en-US" sz="3600" b="1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</a:rPr>
              <a:t>Sờ</a:t>
            </a:r>
            <a:r>
              <a:rPr lang="en-US" sz="3600" b="1" dirty="0">
                <a:solidFill>
                  <a:srgbClr val="FF0000"/>
                </a:solidFill>
              </a:rPr>
              <a:t>    - </a:t>
            </a:r>
            <a:r>
              <a:rPr lang="en-US" sz="3600" b="1" dirty="0" err="1">
                <a:solidFill>
                  <a:srgbClr val="FF0000"/>
                </a:solidFill>
              </a:rPr>
              <a:t>Xúc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99658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426</TotalTime>
  <Words>114</Words>
  <Application>Microsoft Office PowerPoint</Application>
  <PresentationFormat>On-screen Show (4:3)</PresentationFormat>
  <Paragraphs>34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.VnAvant</vt:lpstr>
      <vt:lpstr>Georgia</vt:lpstr>
      <vt:lpstr>HP001 4 hàng</vt:lpstr>
      <vt:lpstr>Times New Roman</vt:lpstr>
      <vt:lpstr>Trebuchet MS</vt:lpstr>
      <vt:lpstr>Slipstream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Admin</cp:lastModifiedBy>
  <cp:revision>70</cp:revision>
  <dcterms:created xsi:type="dcterms:W3CDTF">2021-03-09T12:31:26Z</dcterms:created>
  <dcterms:modified xsi:type="dcterms:W3CDTF">2025-06-02T05:08:29Z</dcterms:modified>
</cp:coreProperties>
</file>