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4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78" r:id="rId26"/>
    <p:sldId id="281" r:id="rId27"/>
    <p:sldId id="282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0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5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3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8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9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1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9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2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8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A154E-E7B6-46C9-ABA9-C299E84874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1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104900"/>
            <a:ext cx="8623300" cy="4762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101" y="0"/>
            <a:ext cx="5067300" cy="80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3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58900"/>
            <a:ext cx="6451600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6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" y="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178257"/>
            <a:ext cx="5067300" cy="808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1601" y="1534874"/>
            <a:ext cx="102965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                  </a:t>
            </a:r>
          </a:p>
          <a:p>
            <a:endParaRPr lang="vi-VN" sz="2800" b="1" dirty="0">
              <a:latin typeface="iCiel Cadena" panose="02000503000000020004"/>
              <a:cs typeface="Lato" panose="020F0502020204030203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Việc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làm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của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các bạn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trong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tranh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thể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hiện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điều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gì?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Hãy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nêu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các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biểu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hiện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của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việc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giữ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lời</a:t>
            </a:r>
            <a:r>
              <a:rPr lang="en-US" sz="28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latin typeface="iCiel Cadena" panose="02000503000000020004"/>
                <a:cs typeface="Lato" panose="020F0502020204030203" pitchFamily="34" charset="0"/>
              </a:rPr>
              <a:t>hứa</a:t>
            </a:r>
            <a:endParaRPr lang="vi-VN" sz="2800" b="1" dirty="0">
              <a:latin typeface="iCiel Cadena" panose="02000503000000020004"/>
              <a:cs typeface="Lato" panose="020F050202020403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46400" y="1574800"/>
            <a:ext cx="5588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6430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0" y="0"/>
            <a:ext cx="14351001" cy="7531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1" y="1327954"/>
            <a:ext cx="1029652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                  </a:t>
            </a:r>
          </a:p>
          <a:p>
            <a:pPr algn="ctr"/>
            <a:r>
              <a:rPr lang="vi-VN" sz="2800" b="1" dirty="0">
                <a:solidFill>
                  <a:srgbClr val="C00000"/>
                </a:solidFill>
                <a:latin typeface="iCiel Cadena" panose="02000503000000020004"/>
                <a:cs typeface="Lato" panose="020F0502020204030203" pitchFamily="34" charset="0"/>
              </a:rPr>
              <a:t>KẾT LUẬN</a:t>
            </a:r>
          </a:p>
          <a:p>
            <a:pPr algn="ctr"/>
            <a:endParaRPr lang="vi-VN" sz="2800" b="1" dirty="0">
              <a:solidFill>
                <a:srgbClr val="C0000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r>
              <a:rPr lang="vi-VN" sz="3200" b="1" dirty="0">
                <a:latin typeface="iCiel Cadena" panose="02000503000000020004"/>
                <a:cs typeface="Lato" panose="020F0502020204030203" pitchFamily="34" charset="0"/>
              </a:rPr>
              <a:t>	Giữ lời hứa là : đúng hẹn, nói đi đôi với làm, cố gắng thực hiện điều mình đã hứa.</a:t>
            </a:r>
          </a:p>
        </p:txBody>
      </p:sp>
    </p:spTree>
    <p:extLst>
      <p:ext uri="{BB962C8B-B14F-4D97-AF65-F5344CB8AC3E}">
        <p14:creationId xmlns:p14="http://schemas.microsoft.com/office/powerpoint/2010/main" val="9358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13002" y="1193800"/>
            <a:ext cx="469899" cy="5461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7465" y="1287274"/>
            <a:ext cx="785022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Tìm hiểu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sự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cần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thiết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phải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giữ lời hứa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r>
              <a:rPr lang="en-US" sz="2400" b="1" dirty="0" err="1">
                <a:latin typeface="iCiel Cadena" panose="02000503000000020004"/>
                <a:cs typeface="Lato" panose="020F0502020204030203" pitchFamily="34" charset="0"/>
              </a:rPr>
              <a:t>Đọc</a:t>
            </a:r>
            <a:r>
              <a:rPr lang="en-US" sz="24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iCiel Cadena" panose="02000503000000020004"/>
                <a:cs typeface="Lato" panose="020F0502020204030203" pitchFamily="34" charset="0"/>
              </a:rPr>
              <a:t>các</a:t>
            </a:r>
            <a:r>
              <a:rPr lang="en-US" sz="24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iCiel Cadena" panose="02000503000000020004"/>
                <a:cs typeface="Lato" panose="020F0502020204030203" pitchFamily="34" charset="0"/>
              </a:rPr>
              <a:t>trường</a:t>
            </a:r>
            <a:r>
              <a:rPr lang="en-US" sz="24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iCiel Cadena" panose="02000503000000020004"/>
                <a:cs typeface="Lato" panose="020F0502020204030203" pitchFamily="34" charset="0"/>
              </a:rPr>
              <a:t>hợp</a:t>
            </a:r>
            <a:r>
              <a:rPr lang="en-US" sz="24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iCiel Cadena" panose="02000503000000020004"/>
                <a:cs typeface="Lato" panose="020F0502020204030203" pitchFamily="34" charset="0"/>
              </a:rPr>
              <a:t>dưới</a:t>
            </a:r>
            <a:r>
              <a:rPr lang="en-US" sz="24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iCiel Cadena" panose="02000503000000020004"/>
                <a:cs typeface="Lato" panose="020F0502020204030203" pitchFamily="34" charset="0"/>
              </a:rPr>
              <a:t>đây</a:t>
            </a:r>
            <a:r>
              <a:rPr lang="en-US" sz="24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iCiel Cadena" panose="02000503000000020004"/>
                <a:cs typeface="Lato" panose="020F0502020204030203" pitchFamily="34" charset="0"/>
              </a:rPr>
              <a:t>và</a:t>
            </a:r>
            <a:r>
              <a:rPr lang="en-US" sz="24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iCiel Cadena" panose="02000503000000020004"/>
                <a:cs typeface="Lato" panose="020F0502020204030203" pitchFamily="34" charset="0"/>
              </a:rPr>
              <a:t>trả</a:t>
            </a:r>
            <a:r>
              <a:rPr lang="en-US" sz="24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iCiel Cadena" panose="02000503000000020004"/>
                <a:cs typeface="Lato" panose="020F0502020204030203" pitchFamily="34" charset="0"/>
              </a:rPr>
              <a:t>lời</a:t>
            </a:r>
            <a:r>
              <a:rPr lang="en-US" sz="24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iCiel Cadena" panose="02000503000000020004"/>
                <a:cs typeface="Lato" panose="020F0502020204030203" pitchFamily="34" charset="0"/>
              </a:rPr>
              <a:t>câu</a:t>
            </a:r>
            <a:r>
              <a:rPr lang="en-US" sz="24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latin typeface="iCiel Cadena" panose="02000503000000020004"/>
                <a:cs typeface="Lato" panose="020F0502020204030203" pitchFamily="34" charset="0"/>
              </a:rPr>
              <a:t>hỏi</a:t>
            </a:r>
            <a:r>
              <a:rPr lang="en-US" sz="2400" b="1" dirty="0">
                <a:latin typeface="iCiel Cadena" panose="02000503000000020004"/>
                <a:cs typeface="Lato" panose="020F0502020204030203" pitchFamily="34" charset="0"/>
              </a:rPr>
              <a:t> :</a:t>
            </a:r>
            <a:endParaRPr lang="vi-VN" sz="2400" b="1" dirty="0">
              <a:latin typeface="iCiel Cadena" panose="02000503000000020004"/>
              <a:cs typeface="Lat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2408237"/>
            <a:ext cx="5638800" cy="3471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2" y="2418417"/>
            <a:ext cx="3746498" cy="33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0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500" y="1714501"/>
            <a:ext cx="7874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4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-2286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0"/>
            <a:ext cx="5067300" cy="808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31265" y="1443464"/>
            <a:ext cx="90113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US" sz="32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3200" b="1" dirty="0" err="1">
                <a:latin typeface="iCiel Cadena" panose="02000503000000020004"/>
                <a:cs typeface="Lato" panose="020F0502020204030203" pitchFamily="34" charset="0"/>
              </a:rPr>
              <a:t>có</a:t>
            </a:r>
            <a:r>
              <a:rPr lang="en-US" sz="32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3200" b="1" dirty="0" err="1">
                <a:latin typeface="iCiel Cadena" panose="02000503000000020004"/>
                <a:cs typeface="Lato" panose="020F0502020204030203" pitchFamily="34" charset="0"/>
              </a:rPr>
              <a:t>nhận</a:t>
            </a:r>
            <a:r>
              <a:rPr lang="en-US" sz="32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3200" b="1" dirty="0" err="1">
                <a:latin typeface="iCiel Cadena" panose="02000503000000020004"/>
                <a:cs typeface="Lato" panose="020F0502020204030203" pitchFamily="34" charset="0"/>
              </a:rPr>
              <a:t>xét</a:t>
            </a:r>
            <a:r>
              <a:rPr lang="en-US" sz="32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3200" b="1" dirty="0" err="1">
                <a:latin typeface="iCiel Cadena" panose="02000503000000020004"/>
                <a:cs typeface="Lato" panose="020F0502020204030203" pitchFamily="34" charset="0"/>
              </a:rPr>
              <a:t>gì</a:t>
            </a:r>
            <a:r>
              <a:rPr lang="en-US" sz="32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3200" b="1" dirty="0" err="1">
                <a:latin typeface="iCiel Cadena" panose="02000503000000020004"/>
                <a:cs typeface="Lato" panose="020F0502020204030203" pitchFamily="34" charset="0"/>
              </a:rPr>
              <a:t>về</a:t>
            </a:r>
            <a:r>
              <a:rPr lang="en-US" sz="32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3200" b="1" dirty="0" err="1">
                <a:latin typeface="iCiel Cadena" panose="02000503000000020004"/>
                <a:cs typeface="Lato" panose="020F0502020204030203" pitchFamily="34" charset="0"/>
              </a:rPr>
              <a:t>việc</a:t>
            </a:r>
            <a:r>
              <a:rPr lang="en-US" sz="32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3200" b="1" dirty="0" err="1">
                <a:latin typeface="iCiel Cadena" panose="02000503000000020004"/>
                <a:cs typeface="Lato" panose="020F0502020204030203" pitchFamily="34" charset="0"/>
              </a:rPr>
              <a:t>thực</a:t>
            </a:r>
            <a:r>
              <a:rPr lang="en-US" sz="32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3200" b="1" dirty="0" err="1">
                <a:latin typeface="iCiel Cadena" panose="02000503000000020004"/>
                <a:cs typeface="Lato" panose="020F0502020204030203" pitchFamily="34" charset="0"/>
              </a:rPr>
              <a:t>hiên</a:t>
            </a:r>
            <a:r>
              <a:rPr lang="en-US" sz="32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3200" b="1" dirty="0" err="1">
                <a:latin typeface="iCiel Cadena" panose="02000503000000020004"/>
                <a:cs typeface="Lato" panose="020F0502020204030203" pitchFamily="34" charset="0"/>
              </a:rPr>
              <a:t>lời</a:t>
            </a:r>
            <a:r>
              <a:rPr lang="en-US" sz="32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3200" b="1" dirty="0" err="1">
                <a:latin typeface="iCiel Cadena" panose="02000503000000020004"/>
                <a:cs typeface="Lato" panose="020F0502020204030203" pitchFamily="34" charset="0"/>
              </a:rPr>
              <a:t>hứa</a:t>
            </a:r>
            <a:r>
              <a:rPr lang="vi-VN" sz="32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3200" b="1" dirty="0" err="1">
                <a:latin typeface="iCiel Cadena" panose="02000503000000020004"/>
                <a:cs typeface="Lato" panose="020F0502020204030203" pitchFamily="34" charset="0"/>
              </a:rPr>
              <a:t>của</a:t>
            </a:r>
            <a:r>
              <a:rPr lang="en-US" sz="3200" b="1" dirty="0">
                <a:latin typeface="iCiel Cadena" panose="02000503000000020004"/>
                <a:cs typeface="Lato" panose="020F0502020204030203" pitchFamily="34" charset="0"/>
              </a:rPr>
              <a:t> Ly </a:t>
            </a:r>
            <a:r>
              <a:rPr lang="en-US" sz="3200" b="1" dirty="0" err="1">
                <a:latin typeface="iCiel Cadena" panose="02000503000000020004"/>
                <a:cs typeface="Lato" panose="020F0502020204030203" pitchFamily="34" charset="0"/>
              </a:rPr>
              <a:t>và</a:t>
            </a:r>
            <a:r>
              <a:rPr lang="en-US" sz="32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3200" b="1" dirty="0" err="1">
                <a:latin typeface="iCiel Cadena" panose="02000503000000020004"/>
                <a:cs typeface="Lato" panose="020F0502020204030203" pitchFamily="34" charset="0"/>
              </a:rPr>
              <a:t>Huy</a:t>
            </a:r>
            <a:r>
              <a:rPr lang="en-US" sz="3200" b="1" dirty="0">
                <a:latin typeface="iCiel Cadena" panose="02000503000000020004"/>
                <a:cs typeface="Lato" panose="020F0502020204030203" pitchFamily="34" charset="0"/>
              </a:rPr>
              <a:t>?</a:t>
            </a:r>
            <a:endParaRPr lang="vi-VN" sz="3200" b="1" dirty="0">
              <a:latin typeface="iCiel Cadena" panose="02000503000000020004"/>
              <a:cs typeface="Lato" panose="020F0502020204030203" pitchFamily="34" charset="0"/>
            </a:endParaRPr>
          </a:p>
          <a:p>
            <a:pPr marL="457200" indent="-457200">
              <a:buFontTx/>
              <a:buChar char="-"/>
            </a:pPr>
            <a:endParaRPr lang="en-US" sz="3200" b="1" dirty="0">
              <a:latin typeface="iCiel Cadena" panose="02000503000000020004"/>
              <a:cs typeface="Lato" panose="020F0502020204030203" pitchFamily="34" charset="0"/>
            </a:endParaRPr>
          </a:p>
          <a:p>
            <a:r>
              <a:rPr lang="en-US" sz="3200" b="1" dirty="0">
                <a:latin typeface="iCiel Cadena" panose="02000503000000020004"/>
                <a:cs typeface="Lato" panose="020F0502020204030203" pitchFamily="34" charset="0"/>
              </a:rPr>
              <a:t>- Theo </a:t>
            </a:r>
            <a:r>
              <a:rPr lang="en-US" sz="3200" b="1" dirty="0" err="1"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US" sz="32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3200" b="1" dirty="0" err="1">
                <a:latin typeface="iCiel Cadena" panose="02000503000000020004"/>
                <a:cs typeface="Lato" panose="020F0502020204030203" pitchFamily="34" charset="0"/>
              </a:rPr>
              <a:t>vì</a:t>
            </a:r>
            <a:r>
              <a:rPr lang="en-US" sz="32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3200" b="1" dirty="0" err="1">
                <a:latin typeface="iCiel Cadena" panose="02000503000000020004"/>
                <a:cs typeface="Lato" panose="020F0502020204030203" pitchFamily="34" charset="0"/>
              </a:rPr>
              <a:t>sao</a:t>
            </a:r>
            <a:r>
              <a:rPr lang="en-US" sz="32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3200" b="1" dirty="0" err="1">
                <a:latin typeface="iCiel Cadena" panose="02000503000000020004"/>
                <a:cs typeface="Lato" panose="020F0502020204030203" pitchFamily="34" charset="0"/>
              </a:rPr>
              <a:t>phải</a:t>
            </a:r>
            <a:r>
              <a:rPr lang="en-US" sz="32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3200" b="1" dirty="0" err="1">
                <a:latin typeface="iCiel Cadena" panose="02000503000000020004"/>
                <a:cs typeface="Lato" panose="020F0502020204030203" pitchFamily="34" charset="0"/>
              </a:rPr>
              <a:t>giữ</a:t>
            </a:r>
            <a:r>
              <a:rPr lang="en-US" sz="32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3200" b="1" dirty="0" err="1">
                <a:latin typeface="iCiel Cadena" panose="02000503000000020004"/>
                <a:cs typeface="Lato" panose="020F0502020204030203" pitchFamily="34" charset="0"/>
              </a:rPr>
              <a:t>lời</a:t>
            </a:r>
            <a:r>
              <a:rPr lang="en-US" sz="3200" b="1" dirty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3200" b="1" dirty="0" err="1">
                <a:latin typeface="iCiel Cadena" panose="02000503000000020004"/>
                <a:cs typeface="Lato" panose="020F0502020204030203" pitchFamily="34" charset="0"/>
              </a:rPr>
              <a:t>hứa</a:t>
            </a:r>
            <a:r>
              <a:rPr lang="en-US" sz="3200" b="1" dirty="0">
                <a:latin typeface="iCiel Cadena" panose="02000503000000020004"/>
                <a:cs typeface="Lato" panose="020F0502020204030203" pitchFamily="34" charset="0"/>
              </a:rPr>
              <a:t>?</a:t>
            </a:r>
            <a:endParaRPr lang="vi-VN" sz="3200" b="1" dirty="0">
              <a:latin typeface="iCiel Cadena" panose="02000503000000020004"/>
              <a:cs typeface="Lato" panose="020F050202020403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91149" y="1003300"/>
            <a:ext cx="558800" cy="5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195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9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2174874"/>
            <a:ext cx="8559800" cy="40735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2692481" y="1555234"/>
            <a:ext cx="6178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Thảo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luận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: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Làm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thế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nào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để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giữ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lời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hứa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iCiel Cadena" panose="02000503000000020004"/>
              <a:cs typeface="Lato" panose="020F0502020204030203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70102" y="1466850"/>
            <a:ext cx="469899" cy="5461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5" name="Oval 4"/>
          <p:cNvSpPr/>
          <p:nvPr/>
        </p:nvSpPr>
        <p:spPr>
          <a:xfrm>
            <a:off x="7315200" y="-89957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32" y="1058110"/>
            <a:ext cx="2523369" cy="889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332" y="3002499"/>
            <a:ext cx="8454267" cy="31099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86768" y="1698456"/>
            <a:ext cx="91326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đồng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tình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hoặc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không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đồng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tình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với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ý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kiến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nào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dưới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</a:p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đây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?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Vì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sao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931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500" y="1155700"/>
            <a:ext cx="689609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8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5300" y="1237734"/>
            <a:ext cx="9512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Nhận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xét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về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việc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giữ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lời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hứa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của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các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bạn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trong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mỗi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tranh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dưới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đây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068731"/>
            <a:ext cx="8204200" cy="383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0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273" y="1143000"/>
            <a:ext cx="2696027" cy="68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55800" y="2250261"/>
            <a:ext cx="91503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Chia sẽ trải nghiệm:</a:t>
            </a: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Đã có ai hứa với em điều gì chưa ?</a:t>
            </a: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Người đó có thực hiện lời hứa với em không ?</a:t>
            </a: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Khi đó em cảm thấy thế nào ?</a:t>
            </a:r>
            <a:endParaRPr lang="en-GB" sz="2800" b="1" dirty="0">
              <a:latin typeface="iCiel Cadena" panose="02000503000000020004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08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400" y="1219201"/>
            <a:ext cx="4441825" cy="476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0" y="1219200"/>
            <a:ext cx="43307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100" y="1358900"/>
            <a:ext cx="568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1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699" y="1809234"/>
            <a:ext cx="7480301" cy="40224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70301" y="1347569"/>
            <a:ext cx="378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Xử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lí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tình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huống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iCiel Cadena" panose="02000503000000020004"/>
              <a:cs typeface="Lato" panose="020F050202020403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48002" y="1263134"/>
            <a:ext cx="469899" cy="5461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0494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900" y="1651000"/>
            <a:ext cx="7569199" cy="386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1727200"/>
            <a:ext cx="7848600" cy="421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9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6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83" y="1221065"/>
            <a:ext cx="2534817" cy="106493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047292" y="2032933"/>
            <a:ext cx="469899" cy="5461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1663700" y="2454325"/>
            <a:ext cx="87592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Chia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những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hứa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với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khác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.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Khi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đó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thực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hiện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lời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hứa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như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thế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nào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?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cảm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thấy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như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thế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nào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khi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thực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hiện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hoặc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thực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hiện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lời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hứa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383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21941" y="1309033"/>
            <a:ext cx="8140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Sưu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tầm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một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câu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chuyện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về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tấm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gương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biết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giữ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lời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hứa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2047291" y="1309033"/>
            <a:ext cx="469899" cy="5461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941" y="2282171"/>
            <a:ext cx="7217359" cy="310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47291" y="1309033"/>
            <a:ext cx="469899" cy="5461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2421941" y="1309033"/>
            <a:ext cx="8140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Thực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hiện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giữ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lời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hứa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trong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cuộc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sống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hằng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ngày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100" y="2070100"/>
            <a:ext cx="7734299" cy="32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5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1423333"/>
            <a:ext cx="9258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Hãy nêu ba điều em học được qua bài học.</a:t>
            </a:r>
          </a:p>
          <a:p>
            <a:pPr algn="just"/>
            <a:r>
              <a:rPr lang="vi-VN" sz="3600" b="1" dirty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Hãy nêu ba điều em thích ở bài học.</a:t>
            </a:r>
          </a:p>
          <a:p>
            <a:pPr algn="just"/>
            <a:r>
              <a:rPr lang="vi-VN" sz="3600" b="1" dirty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Hãy nêu ba việc em cần làm sau bài học.</a:t>
            </a:r>
            <a:endParaRPr lang="en-US" sz="3600" b="1" dirty="0">
              <a:solidFill>
                <a:srgbClr val="FF0000"/>
              </a:solidFill>
              <a:latin typeface="iCiel Cadena" panose="02000503000000020004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99" y="-889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977899"/>
            <a:ext cx="2387601" cy="11176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98701" y="1125453"/>
            <a:ext cx="8801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                      Tìm hiểu biểu hiện của việc giữ lời hứa</a:t>
            </a:r>
          </a:p>
          <a:p>
            <a:r>
              <a:rPr lang="vi-VN" sz="2500" i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                a/Kể chuyện theo tranh và trả lời câu hỏi</a:t>
            </a:r>
          </a:p>
          <a:p>
            <a:pPr algn="ctr"/>
            <a:r>
              <a:rPr lang="vi-VN" sz="2500" b="1" dirty="0">
                <a:solidFill>
                  <a:srgbClr val="C00000"/>
                </a:solidFill>
                <a:latin typeface="iCiel Cadena" panose="02000503000000020004"/>
                <a:cs typeface="Lato" panose="020F0502020204030203" pitchFamily="34" charset="0"/>
              </a:rPr>
              <a:t>Thảo luận nhóm đôi</a:t>
            </a:r>
          </a:p>
          <a:p>
            <a:endParaRPr lang="en-GB" sz="2500" b="1" dirty="0">
              <a:solidFill>
                <a:schemeClr val="accent6">
                  <a:lumMod val="75000"/>
                </a:schemeClr>
              </a:solidFill>
              <a:latin typeface="iCiel Cadena" panose="02000503000000020004"/>
              <a:cs typeface="Lato" panose="020F0502020204030203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102101" y="1193799"/>
            <a:ext cx="469899" cy="3429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1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4361">
            <a:off x="1501194" y="2749058"/>
            <a:ext cx="7991443" cy="32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6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884237"/>
            <a:ext cx="8420100" cy="52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8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1320800"/>
            <a:ext cx="75057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7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-2413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46400" y="1574800"/>
            <a:ext cx="5588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?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1993900" y="1690231"/>
            <a:ext cx="9150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                  </a:t>
            </a:r>
          </a:p>
          <a:p>
            <a:endParaRPr lang="vi-VN" sz="2800" b="1" dirty="0">
              <a:latin typeface="iCiel Cadena" panose="02000503000000020004"/>
              <a:cs typeface="Lato" panose="020F0502020204030203" pitchFamily="34" charset="0"/>
            </a:endParaRP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Cậu bé được giao nhiệm vụ gì?</a:t>
            </a: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Vì sao muộn rồi mà cậu bé vẫn chưa về ?</a:t>
            </a: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Việc làm của cậu bé thể hiện điệu gì ?</a:t>
            </a:r>
            <a:endParaRPr lang="en-GB" sz="2800" b="1" dirty="0">
              <a:latin typeface="iCiel Cadena" panose="02000503000000020004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6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0601" y="1160030"/>
            <a:ext cx="759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vi-VN" sz="2400" i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b/Quan sát tranh và trả lời câu hỏi</a:t>
            </a:r>
          </a:p>
          <a:p>
            <a:pPr algn="ctr"/>
            <a:r>
              <a:rPr lang="vi-VN" sz="2400" b="1" dirty="0">
                <a:solidFill>
                  <a:srgbClr val="C00000"/>
                </a:solidFill>
                <a:latin typeface="iCiel Cadena" panose="02000503000000020004"/>
                <a:cs typeface="Lato" panose="020F0502020204030203" pitchFamily="34" charset="0"/>
              </a:rPr>
              <a:t>Thảo luận nhóm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2078682"/>
            <a:ext cx="7785100" cy="339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74168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6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1282700"/>
            <a:ext cx="6337299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7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363</Words>
  <Application>Microsoft Office PowerPoint</Application>
  <PresentationFormat>Widescreen</PresentationFormat>
  <Paragraphs>48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74</cp:revision>
  <dcterms:created xsi:type="dcterms:W3CDTF">2022-06-22T09:50:39Z</dcterms:created>
  <dcterms:modified xsi:type="dcterms:W3CDTF">2025-06-02T04:44:34Z</dcterms:modified>
</cp:coreProperties>
</file>