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87" r:id="rId2"/>
    <p:sldMasterId id="2147483824" r:id="rId3"/>
  </p:sldMasterIdLst>
  <p:notesMasterIdLst>
    <p:notesMasterId r:id="rId33"/>
  </p:notesMasterIdLst>
  <p:sldIdLst>
    <p:sldId id="256" r:id="rId4"/>
    <p:sldId id="282" r:id="rId5"/>
    <p:sldId id="317" r:id="rId6"/>
    <p:sldId id="334" r:id="rId7"/>
    <p:sldId id="335" r:id="rId8"/>
    <p:sldId id="321" r:id="rId9"/>
    <p:sldId id="336" r:id="rId10"/>
    <p:sldId id="337" r:id="rId11"/>
    <p:sldId id="345" r:id="rId12"/>
    <p:sldId id="279" r:id="rId13"/>
    <p:sldId id="347" r:id="rId14"/>
    <p:sldId id="346" r:id="rId15"/>
    <p:sldId id="323" r:id="rId16"/>
    <p:sldId id="324" r:id="rId17"/>
    <p:sldId id="271" r:id="rId18"/>
    <p:sldId id="329" r:id="rId19"/>
    <p:sldId id="331" r:id="rId20"/>
    <p:sldId id="340" r:id="rId21"/>
    <p:sldId id="341" r:id="rId22"/>
    <p:sldId id="342" r:id="rId23"/>
    <p:sldId id="343" r:id="rId24"/>
    <p:sldId id="277" r:id="rId25"/>
    <p:sldId id="348" r:id="rId26"/>
    <p:sldId id="280" r:id="rId27"/>
    <p:sldId id="313" r:id="rId28"/>
    <p:sldId id="286" r:id="rId29"/>
    <p:sldId id="350" r:id="rId30"/>
    <p:sldId id="351" r:id="rId31"/>
    <p:sldId id="3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6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99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8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3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74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81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0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3" r:id="rId27"/>
    <p:sldLayoutId id="2147483784" r:id="rId28"/>
    <p:sldLayoutId id="2147483785" r:id="rId29"/>
    <p:sldLayoutId id="214748378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36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6A17C43-48CA-0B55-C2CE-32011613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852726-D659-119B-6186-28A9A8668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06C088-CAB1-333B-1785-3D8CDB9A0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6AAE3D5-56B8-27A9-72CD-ACC112AEC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AF8A21-F94A-4208-CE21-2DBBD746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748650D-A88E-9FC6-1BA5-8D16FC063214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6/2/2025</a:t>
            </a:fld>
            <a:endParaRPr lang="en-US" sz="8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7C81A3-4AA3-3484-1BCE-62F97F22393D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D118F4C-FD95-B39F-5342-0638DA26D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43C7FA3-2FE2-E4E8-6585-82666BBDF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4B6F2F9-83E4-C18F-922D-B1F724761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7FD119F-E59E-E3E1-EE20-280CF7327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23391B8-CF83-6344-5B19-0E17E1791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2E0DC3B-606C-4660-5A9A-DD26A5508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B1DBB0F-5C62-E910-68B1-1FCBEFBA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97D142A-7B74-1958-EE78-E31FE0DB5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2.wdp"/><Relationship Id="rId18" Type="http://schemas.openxmlformats.org/officeDocument/2006/relationships/image" Target="../media/image31.jpe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2.png"/><Relationship Id="rId10" Type="http://schemas.openxmlformats.org/officeDocument/2006/relationships/image" Target="../media/image27.png"/><Relationship Id="rId19" Type="http://schemas.openxmlformats.org/officeDocument/2006/relationships/image" Target="../media/image32.jpe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2.wdp"/><Relationship Id="rId18" Type="http://schemas.openxmlformats.org/officeDocument/2006/relationships/image" Target="../media/image31.jpe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4.wav"/><Relationship Id="rId16" Type="http://schemas.openxmlformats.org/officeDocument/2006/relationships/slide" Target="slide2.xml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2.png"/><Relationship Id="rId10" Type="http://schemas.openxmlformats.org/officeDocument/2006/relationships/image" Target="../media/image27.png"/><Relationship Id="rId19" Type="http://schemas.openxmlformats.org/officeDocument/2006/relationships/image" Target="../media/image32.jpe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2.wdp"/><Relationship Id="rId18" Type="http://schemas.openxmlformats.org/officeDocument/2006/relationships/image" Target="../media/image31.jpe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2.png"/><Relationship Id="rId10" Type="http://schemas.openxmlformats.org/officeDocument/2006/relationships/image" Target="../media/image27.png"/><Relationship Id="rId19" Type="http://schemas.openxmlformats.org/officeDocument/2006/relationships/image" Target="../media/image32.jpe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2.wdp"/><Relationship Id="rId18" Type="http://schemas.openxmlformats.org/officeDocument/2006/relationships/image" Target="../media/image31.jpe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2.png"/><Relationship Id="rId10" Type="http://schemas.openxmlformats.org/officeDocument/2006/relationships/image" Target="../media/image27.png"/><Relationship Id="rId19" Type="http://schemas.openxmlformats.org/officeDocument/2006/relationships/image" Target="../media/image32.jpe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779773" y="703551"/>
            <a:ext cx="8395528" cy="22572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gì?</a:t>
            </a:r>
            <a:endParaRPr lang="en-US" sz="3667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endParaRPr lang="en-US" sz="3667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914446">
              <a:defRPr/>
            </a:pPr>
            <a:endParaRPr lang="en-US" sz="28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40415" y="203699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15672" y="3625083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7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158580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75609-1CFE-42BA-A577-BAF5E0997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4" y="154982"/>
            <a:ext cx="10478959" cy="2340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992B4-56CE-4501-8C0E-34F7028B59CA}"/>
              </a:ext>
            </a:extLst>
          </p:cNvPr>
          <p:cNvSpPr txBox="1"/>
          <p:nvPr/>
        </p:nvSpPr>
        <p:spPr>
          <a:xfrm>
            <a:off x="566056" y="2455556"/>
            <a:ext cx="11255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× 15 = 300 (cm²) 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+ 300 × 2 = 1 300 (cm²)</a:t>
            </a:r>
          </a:p>
        </p:txBody>
      </p:sp>
    </p:spTree>
    <p:extLst>
      <p:ext uri="{BB962C8B-B14F-4D97-AF65-F5344CB8AC3E}">
        <p14:creationId xmlns:p14="http://schemas.microsoft.com/office/powerpoint/2010/main" val="34447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429746" y="381000"/>
            <a:ext cx="11332508" cy="60960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Quy tắc: Muốn tính diện tích toàn phần của hình hộp chữ nhật, ta tính tổng diện tích xung quanh và diện tích hai đáy của hình hộp chữ nhật đó.</a:t>
            </a:r>
          </a:p>
        </p:txBody>
      </p:sp>
    </p:spTree>
    <p:extLst>
      <p:ext uri="{BB962C8B-B14F-4D97-AF65-F5344CB8AC3E}">
        <p14:creationId xmlns:p14="http://schemas.microsoft.com/office/powerpoint/2010/main" val="41605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69802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5DAE4-7E87-36DC-3E6C-DE5B4C41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0" y="1672050"/>
            <a:ext cx="10109974" cy="30345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64A2B-DFA7-18A3-A919-B73313BCD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64" y="1273629"/>
            <a:ext cx="39243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+ 1) x 2 x 2 = 16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+ (3 x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2 )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1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4 = 100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6 = 150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EF2E-A776-A6DD-8DF4-563D73E8E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2" y="804862"/>
            <a:ext cx="3498522" cy="3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! - Let's dance!">
            <a:hlinkClick r:id="" action="ppaction://media"/>
            <a:extLst>
              <a:ext uri="{FF2B5EF4-FFF2-40B4-BE49-F238E27FC236}">
                <a16:creationId xmlns:a16="http://schemas.microsoft.com/office/drawing/2014/main" id="{17AF558E-A65D-CE6E-FCF1-FBCB173E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74059"/>
            <a:ext cx="11938000" cy="6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4572000" y="1709058"/>
            <a:ext cx="6313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(0,7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+ 0,4) x 2 x 0,5 = 1,1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+ 0,7 x 0,4 x 2 = 1,66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15E47-BAFA-86BA-8F6E-795F0A75C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" y="1153886"/>
            <a:ext cx="365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B0A22AB-375D-41BD-B7CE-5C56D1548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94" y="712923"/>
            <a:ext cx="10073899" cy="45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43089" y="-159709"/>
            <a:ext cx="11905823" cy="18621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defTabSz="914446">
              <a:defRPr/>
            </a:pPr>
            <a:r>
              <a:rPr lang="vi-VN" sz="11501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Em</a:t>
            </a:r>
            <a:r>
              <a:rPr lang="en-US" sz="11501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1501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1501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1501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1501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1501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1501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779773" y="703551"/>
            <a:ext cx="8395528" cy="22572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67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46">
              <a:defRPr/>
            </a:pPr>
            <a:endParaRPr lang="en-US" sz="3667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70017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3667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3667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488187" y="5465710"/>
            <a:ext cx="3733266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6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3667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3667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914446">
              <a:defRPr/>
            </a:pPr>
            <a:endParaRPr lang="en-US" sz="28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646701" y="5501469"/>
            <a:ext cx="3733266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36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3667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3667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40415" y="203699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14838" y="3625083"/>
            <a:ext cx="14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7706889" y="355702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3667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3667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33542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1"/>
            <a:ext cx="9038522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110559" y="3281598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91805" y="5463268"/>
            <a:ext cx="3010632" cy="123110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46">
              <a:defRPr/>
            </a:pPr>
            <a:endParaRPr lang="en-US" sz="4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81491" y="3281598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4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635633" y="5437604"/>
            <a:ext cx="353782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40415" y="203699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15672" y="3625083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914446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914446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779773" y="703551"/>
            <a:ext cx="839552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vi-VN" sz="44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Diện </a:t>
            </a:r>
            <a:r>
              <a:rPr lang="vi-VN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xung quanh của hình lập phương 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70017" y="3497639"/>
            <a:ext cx="3860463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4</a:t>
            </a:r>
            <a:endParaRPr lang="en-US" sz="4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511377" y="5465710"/>
            <a:ext cx="3680496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+ a) x 4</a:t>
            </a:r>
            <a:endParaRPr lang="en-US" sz="4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914446">
              <a:defRPr/>
            </a:pPr>
            <a:endParaRPr lang="en-US" sz="28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64811" y="5501469"/>
            <a:ext cx="366606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3</a:t>
            </a:r>
            <a:endParaRPr lang="en-US" sz="4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40415" y="203699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15672" y="3625083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65963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7546469" y="3557030"/>
            <a:ext cx="3860463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6</a:t>
            </a:r>
            <a:endParaRPr lang="en-US" sz="4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1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Diện tích toàn phần của hình lập phương bằng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4804306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2" y="495678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4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7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7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4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115324" y="3378483"/>
            <a:ext cx="2274662" cy="45134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933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2933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2933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+ a) x 6</a:t>
            </a:r>
            <a:endParaRPr lang="en-US" sz="2933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890036" y="5249703"/>
            <a:ext cx="2260234" cy="45134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933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2933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2933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lang="en-US" sz="2933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991096" y="3396279"/>
            <a:ext cx="2252220" cy="45134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933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2933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2933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2) x 6</a:t>
            </a:r>
            <a:endParaRPr lang="en-US" sz="2933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026019" y="5207911"/>
            <a:ext cx="2260234" cy="45134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933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2933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2933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6</a:t>
            </a:r>
            <a:endParaRPr lang="en-US" sz="2933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40417" y="203699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15671" y="3625083"/>
            <a:ext cx="146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31" y="222701"/>
            <a:ext cx="6080191" cy="2843137"/>
            <a:chOff x="5376887" y="-288430"/>
            <a:chExt cx="6080191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376887" y="420305"/>
              <a:ext cx="608019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914446">
                <a:defRPr/>
              </a:pP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914446">
                <a:defRPr/>
              </a:pP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672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D4C9-8DFD-4682-A37E-91212FBC4496}"/>
              </a:ext>
            </a:extLst>
          </p:cNvPr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1AB6F9-D53A-4470-AB08-B5670593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B737B6-112F-4D83-A2B2-23616DFCC19E}"/>
                </a:ext>
              </a:extLst>
            </p:cNvPr>
            <p:cNvSpPr txBox="1"/>
            <p:nvPr/>
          </p:nvSpPr>
          <p:spPr>
            <a:xfrm>
              <a:off x="8586764" y="292524"/>
              <a:ext cx="2333341" cy="78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Tạm biệt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478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66F0-60E1-D5CC-9C53-C5E44F3C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1708938"/>
            <a:ext cx="10957151" cy="31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E12FB-AC8A-AFCE-949C-E03E0C83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9" y="1648505"/>
            <a:ext cx="10910887" cy="382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94763-8A7D-AAA6-E7BB-A331BE98653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3" y="4212771"/>
            <a:ext cx="158099" cy="6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53A2A-DDF6-CA26-A2B9-EE1D61F339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29" y="4169228"/>
            <a:ext cx="158099" cy="6055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A0DF038E-8299-0FE0-9125-28EBCB53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085" y="689429"/>
            <a:ext cx="406400" cy="406400"/>
          </a:xfrm>
          <a:prstGeom prst="rect">
            <a:avLst/>
          </a:prstGeom>
        </p:spPr>
      </p:pic>
      <p:pic>
        <p:nvPicPr>
          <p:cNvPr id="12" name="2 (1)">
            <a:hlinkClick r:id="" action="ppaction://media"/>
            <a:extLst>
              <a:ext uri="{FF2B5EF4-FFF2-40B4-BE49-F238E27FC236}">
                <a16:creationId xmlns:a16="http://schemas.microsoft.com/office/drawing/2014/main" id="{15F9F081-343C-99E3-3093-515982721C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2543" y="1277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905640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6655416" y="2585618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4177" y="857457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4607614" y="214820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4181956" y="3542638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5337042" y="3542637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5173102" y="4546179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5111671" y="5809239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3540605" y="6214932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3452309" y="3552780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3452309" y="4105268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3461007" y="5371014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  <p:bldP spid="60" grpId="0" animBg="1"/>
      <p:bldP spid="63" grpId="0" animBg="1"/>
      <p:bldP spid="64" grpId="0" animBg="1"/>
      <p:bldP spid="41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881743"/>
            <a:ext cx="11255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25BF-41FA-D08B-C5F3-1CA9AD63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2723470"/>
            <a:ext cx="10478959" cy="27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251570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75609-1CFE-42BA-A577-BAF5E0997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4" y="170487"/>
            <a:ext cx="10478959" cy="2262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5954E1-A4AA-40C6-94F0-FDEE96168077}"/>
              </a:ext>
            </a:extLst>
          </p:cNvPr>
          <p:cNvSpPr txBox="1"/>
          <p:nvPr/>
        </p:nvSpPr>
        <p:spPr>
          <a:xfrm>
            <a:off x="566056" y="2440076"/>
            <a:ext cx="112558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 + 15 +20 + 15 = 70 (cm)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× 10 = 700 (cm²)</a:t>
            </a:r>
          </a:p>
        </p:txBody>
      </p:sp>
    </p:spTree>
    <p:extLst>
      <p:ext uri="{BB962C8B-B14F-4D97-AF65-F5344CB8AC3E}">
        <p14:creationId xmlns:p14="http://schemas.microsoft.com/office/powerpoint/2010/main" val="11105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277126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429746" y="277126"/>
            <a:ext cx="11332508" cy="61068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Quy tắc: Muốn tính diện tích xung quanh của hình hộp chữ nhật, ta lấy chu vi mặt đáy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9479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1032</Words>
  <Application>Microsoft Office PowerPoint</Application>
  <PresentationFormat>Widescreen</PresentationFormat>
  <Paragraphs>139</Paragraphs>
  <Slides>29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宋体</vt:lpstr>
      <vt:lpstr>Anaheim</vt:lpstr>
      <vt:lpstr>Arial</vt:lpstr>
      <vt:lpstr>Barlow</vt:lpstr>
      <vt:lpstr>Calibri</vt:lpstr>
      <vt:lpstr>Cambria</vt:lpstr>
      <vt:lpstr>Fredoka One</vt:lpstr>
      <vt:lpstr>Nunito</vt:lpstr>
      <vt:lpstr>Raleway</vt:lpstr>
      <vt:lpstr>Ranchers</vt:lpstr>
      <vt:lpstr>Tahoma</vt:lpstr>
      <vt:lpstr>Times New Roman</vt:lpstr>
      <vt:lpstr>Romeo and Juliet Slideshow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HOÀNG THUẬN</cp:lastModifiedBy>
  <cp:revision>40</cp:revision>
  <dcterms:created xsi:type="dcterms:W3CDTF">2022-01-19T05:02:48Z</dcterms:created>
  <dcterms:modified xsi:type="dcterms:W3CDTF">2025-06-02T04:20:01Z</dcterms:modified>
</cp:coreProperties>
</file>