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418" r:id="rId4"/>
    <p:sldId id="419" r:id="rId5"/>
    <p:sldId id="257" r:id="rId6"/>
    <p:sldId id="751" r:id="rId7"/>
    <p:sldId id="752" r:id="rId8"/>
    <p:sldId id="748" r:id="rId9"/>
    <p:sldId id="452" r:id="rId10"/>
    <p:sldId id="871" r:id="rId11"/>
    <p:sldId id="855" r:id="rId12"/>
    <p:sldId id="874" r:id="rId13"/>
    <p:sldId id="872" r:id="rId14"/>
    <p:sldId id="856" r:id="rId15"/>
    <p:sldId id="859" r:id="rId16"/>
    <p:sldId id="875" r:id="rId17"/>
    <p:sldId id="876" r:id="rId18"/>
    <p:sldId id="877" r:id="rId19"/>
    <p:sldId id="873" r:id="rId20"/>
    <p:sldId id="878" r:id="rId21"/>
    <p:sldId id="879" r:id="rId22"/>
    <p:sldId id="880" r:id="rId23"/>
    <p:sldId id="881" r:id="rId24"/>
    <p:sldId id="8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E3A06E-C260-4F1D-A939-677FFBB80B4A}" type="datetimeFigureOut">
              <a:rPr lang="en-US" smtClean="0"/>
              <a:t>3/26/2023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1769B8-425C-45F4-A95A-8384FAF346E5}" type="slidenum">
              <a:rPr lang="en-US" smtClean="0"/>
              <a:t>‹#›</a:t>
            </a:fld>
            <a:endParaRPr lang="en-US"/>
          </a:p>
        </p:txBody>
      </p:sp>
    </p:spTree>
    <p:extLst>
      <p:ext uri="{BB962C8B-B14F-4D97-AF65-F5344CB8AC3E}">
        <p14:creationId xmlns:p14="http://schemas.microsoft.com/office/powerpoint/2010/main" val="2118228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36706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9392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909963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5122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36699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059827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838746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155566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519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GV viết phép tính nhân - HS viết hai phép chia tương ứng.</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 Tổ nào có tất cả thành viên viết xong trước thì thắng lượt.</a:t>
            </a:r>
            <a:endParaRPr lang="en-US" dirty="0">
              <a:solidFill>
                <a:schemeClr val="tx1"/>
              </a:solidFill>
              <a:latin typeface="Calibri" panose="020F0502020204030204" charset="0"/>
              <a:cs typeface="Calibri" panose="020F0502020204030204" charset="0"/>
            </a:endParaRPr>
          </a:p>
          <a:p>
            <a:r>
              <a:rPr lang="en-US" dirty="0"/>
              <a:t>- 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91183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93410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925320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85815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0135613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1359453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270273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769618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684855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5509552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333633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2C3BCCA-5CA4-4A59-9884-7DE81B4D4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747CFF4B-3FFD-4633-8981-D1F5223B70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B70A1355-1A70-48F7-9F44-166E921EB0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3089037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03262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1278862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0239936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74050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6786747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788114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7381034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9883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3682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492928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8994872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9DD9F96-A6D4-4F93-88EB-D10D3A025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83695AEE-2813-498F-BF13-DF4CE3CC45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38E9A5F6-D699-4C29-BC12-C2CB2FA6C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1434297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3278185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261677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149257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2023/3/26</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0943766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C5DFCD6A-106B-313D-8CD6-B00D4D584E8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0700" y="238125"/>
            <a:ext cx="1409700" cy="1409700"/>
          </a:xfrm>
          <a:prstGeom prst="rect">
            <a:avLst/>
          </a:prstGeom>
        </p:spPr>
      </p:pic>
    </p:spTree>
    <p:extLst>
      <p:ext uri="{BB962C8B-B14F-4D97-AF65-F5344CB8AC3E}">
        <p14:creationId xmlns:p14="http://schemas.microsoft.com/office/powerpoint/2010/main" val="2693275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987E759D-BE82-658D-2045-B498C07F4B9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0700" y="238125"/>
            <a:ext cx="1409700" cy="1409700"/>
          </a:xfrm>
          <a:prstGeom prst="rect">
            <a:avLst/>
          </a:prstGeom>
        </p:spPr>
      </p:pic>
    </p:spTree>
    <p:extLst>
      <p:ext uri="{BB962C8B-B14F-4D97-AF65-F5344CB8AC3E}">
        <p14:creationId xmlns:p14="http://schemas.microsoft.com/office/powerpoint/2010/main" val="35877920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87EE4-A1A7-40DF-9C27-795285558E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1119569770"/>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9.GI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29.GI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29.GIF"/></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29.GIF"/></Relationships>
</file>

<file path=ppt/slides/_rels/slide2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4.jpe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5.GIF"/><Relationship Id="rId5" Type="http://schemas.openxmlformats.org/officeDocument/2006/relationships/image" Target="../media/image18.GIF"/><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5c322f8dced45">
            <a:hlinkClick r:id="" action="ppaction://media"/>
            <a:extLst>
              <a:ext uri="{FF2B5EF4-FFF2-40B4-BE49-F238E27FC236}">
                <a16:creationId xmlns:a16="http://schemas.microsoft.com/office/drawing/2014/main" id="{06E53AFC-0781-4DA1-988E-6ED49CB138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026694"/>
            <a:ext cx="609600" cy="609600"/>
          </a:xfrm>
          <a:prstGeom prst="rect">
            <a:avLst/>
          </a:prstGeom>
        </p:spPr>
      </p:pic>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D0848762-9097-4850-8C53-CC3F3704F887}"/>
              </a:ext>
            </a:extLst>
          </p:cNvPr>
          <p:cNvSpPr txBox="1"/>
          <p:nvPr/>
        </p:nvSpPr>
        <p:spPr>
          <a:xfrm>
            <a:off x="3818458" y="1591337"/>
            <a:ext cx="5181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4" name="Picture 3">
            <a:extLst>
              <a:ext uri="{FF2B5EF4-FFF2-40B4-BE49-F238E27FC236}">
                <a16:creationId xmlns:a16="http://schemas.microsoft.com/office/drawing/2014/main" id="{5DFB3767-F554-4D61-9A2F-075F80A44B6A}"/>
              </a:ext>
            </a:extLst>
          </p:cNvPr>
          <p:cNvPicPr>
            <a:picLocks noChangeAspect="1"/>
          </p:cNvPicPr>
          <p:nvPr/>
        </p:nvPicPr>
        <p:blipFill>
          <a:blip r:embed="rId7"/>
          <a:stretch>
            <a:fillRect/>
          </a:stretch>
        </p:blipFill>
        <p:spPr>
          <a:xfrm>
            <a:off x="5186050" y="2021535"/>
            <a:ext cx="2810500" cy="1176630"/>
          </a:xfrm>
          <a:prstGeom prst="rect">
            <a:avLst/>
          </a:prstGeom>
        </p:spPr>
      </p:pic>
      <p:pic>
        <p:nvPicPr>
          <p:cNvPr id="11" name="Picture 10">
            <a:extLst>
              <a:ext uri="{FF2B5EF4-FFF2-40B4-BE49-F238E27FC236}">
                <a16:creationId xmlns:a16="http://schemas.microsoft.com/office/drawing/2014/main" id="{46E3462A-FAB8-36C3-6D86-478F960575AB}"/>
              </a:ext>
            </a:extLst>
          </p:cNvPr>
          <p:cNvPicPr>
            <a:picLocks noChangeAspect="1"/>
          </p:cNvPicPr>
          <p:nvPr/>
        </p:nvPicPr>
        <p:blipFill>
          <a:blip r:embed="rId8"/>
          <a:stretch>
            <a:fillRect/>
          </a:stretch>
        </p:blipFill>
        <p:spPr>
          <a:xfrm>
            <a:off x="2761553" y="2801778"/>
            <a:ext cx="7297544" cy="2206943"/>
          </a:xfrm>
          <a:prstGeom prst="rect">
            <a:avLst/>
          </a:prstGeom>
        </p:spPr>
      </p:pic>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repeatCount="indefinite" fill="remove" display="0">
                  <p:stCondLst>
                    <p:cond delay="indefinite"/>
                  </p:stCondLst>
                  <p:endCondLst>
                    <p:cond evt="onStopAudio" delay="0">
                      <p:tgtEl>
                        <p:sldTgt/>
                      </p:tgtEl>
                    </p:cond>
                  </p:endCondLst>
                </p:cTn>
                <p:tgtEl>
                  <p:spTgt spid="6"/>
                </p:tgtEl>
              </p:cMediaNode>
            </p:audio>
          </p:childTnLst>
        </p:cTn>
      </p:par>
    </p:tnLst>
    <p:bldLst>
      <p:bldP spid="3"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25F7B34E-5DE6-4D37-BE72-BAFDD6FA8737}"/>
              </a:ext>
            </a:extLst>
          </p:cNvPr>
          <p:cNvSpPr/>
          <p:nvPr/>
        </p:nvSpPr>
        <p:spPr>
          <a:xfrm>
            <a:off x="5229224" y="2066924"/>
            <a:ext cx="6524625" cy="2867025"/>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F67D145E-E6EF-49C2-802C-2DB05D0D0351}"/>
              </a:ext>
            </a:extLst>
          </p:cNvPr>
          <p:cNvSpPr txBox="1"/>
          <p:nvPr/>
        </p:nvSpPr>
        <p:spPr>
          <a:xfrm>
            <a:off x="5191125" y="2257425"/>
            <a:ext cx="6353175" cy="156966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lang="en-US" sz="3200" b="1" noProof="0" dirty="0">
                <a:solidFill>
                  <a:prstClr val="black"/>
                </a:solidFill>
                <a:latin typeface="Calibri"/>
              </a:rPr>
              <a:t>P </a:t>
            </a:r>
            <a:r>
              <a:rPr lang="en-US" sz="3200" b="1" noProof="0" dirty="0" err="1">
                <a:solidFill>
                  <a:prstClr val="black"/>
                </a:solidFill>
                <a:latin typeface="Calibri"/>
              </a:rPr>
              <a:t>gồm</a:t>
            </a:r>
            <a:r>
              <a:rPr lang="en-US" sz="3200" b="1" noProof="0" dirty="0">
                <a:solidFill>
                  <a:prstClr val="black"/>
                </a:solidFill>
                <a:latin typeface="Calibri"/>
              </a:rPr>
              <a:t> 10 ô </a:t>
            </a:r>
            <a:r>
              <a:rPr lang="en-US" sz="3200" b="1" noProof="0" dirty="0" err="1">
                <a:solidFill>
                  <a:prstClr val="black"/>
                </a:solidFill>
                <a:latin typeface="Calibri"/>
              </a:rPr>
              <a:t>vuông</a:t>
            </a:r>
            <a:r>
              <a:rPr lang="en-US" sz="3200" b="1" noProof="0" dirty="0">
                <a:solidFill>
                  <a:prstClr val="black"/>
                </a:solidFill>
                <a:latin typeface="Calibri"/>
              </a:rPr>
              <a:t> </a:t>
            </a:r>
            <a:r>
              <a:rPr lang="en-US" sz="3200" b="1" noProof="0" dirty="0" err="1">
                <a:solidFill>
                  <a:prstClr val="black"/>
                </a:solidFill>
                <a:latin typeface="Calibri"/>
              </a:rPr>
              <a:t>như</a:t>
            </a:r>
            <a:r>
              <a:rPr lang="en-US" sz="3200" b="1" noProof="0" dirty="0">
                <a:solidFill>
                  <a:prstClr val="black"/>
                </a:solidFill>
                <a:latin typeface="Calibri"/>
              </a:rPr>
              <a:t> </a:t>
            </a:r>
            <a:r>
              <a:rPr lang="en-US" sz="3200" b="1" noProof="0" dirty="0" err="1">
                <a:solidFill>
                  <a:prstClr val="black"/>
                </a:solidFill>
                <a:latin typeface="Calibri"/>
              </a:rPr>
              <a:t>nhau</a:t>
            </a:r>
            <a:r>
              <a:rPr lang="en-US" sz="3200" b="1" noProof="0" dirty="0">
                <a:solidFill>
                  <a:prstClr val="black"/>
                </a:solidFill>
                <a:latin typeface="Calibri"/>
              </a:rPr>
              <a:t> </a:t>
            </a:r>
            <a:r>
              <a:rPr lang="en-US" sz="3200" b="1" noProof="0" dirty="0" err="1">
                <a:solidFill>
                  <a:prstClr val="black"/>
                </a:solidFill>
                <a:latin typeface="Calibri"/>
              </a:rPr>
              <a:t>được</a:t>
            </a:r>
            <a:r>
              <a:rPr lang="en-US" sz="3200" b="1" noProof="0" dirty="0">
                <a:solidFill>
                  <a:prstClr val="black"/>
                </a:solidFill>
                <a:latin typeface="Calibri"/>
              </a:rPr>
              <a:t> </a:t>
            </a:r>
            <a:r>
              <a:rPr lang="en-US" sz="3200" b="1" noProof="0" dirty="0" err="1">
                <a:solidFill>
                  <a:prstClr val="black"/>
                </a:solidFill>
                <a:latin typeface="Calibri"/>
              </a:rPr>
              <a:t>tách</a:t>
            </a:r>
            <a:r>
              <a:rPr lang="en-US" sz="3200" b="1" noProof="0" dirty="0">
                <a:solidFill>
                  <a:prstClr val="black"/>
                </a:solidFill>
                <a:latin typeface="Calibri"/>
              </a:rPr>
              <a:t> </a:t>
            </a:r>
            <a:r>
              <a:rPr lang="en-US" sz="3200" b="1" noProof="0" dirty="0" err="1">
                <a:solidFill>
                  <a:prstClr val="black"/>
                </a:solidFill>
                <a:latin typeface="Calibri"/>
              </a:rPr>
              <a:t>thành</a:t>
            </a:r>
            <a:r>
              <a:rPr lang="en-US" sz="3200" b="1" noProof="0" dirty="0">
                <a:solidFill>
                  <a:prstClr val="black"/>
                </a:solidFill>
                <a:latin typeface="Calibri"/>
              </a:rPr>
              <a:t> </a:t>
            </a:r>
            <a:r>
              <a:rPr lang="en-US" sz="3200" b="1" noProof="0" dirty="0" err="1">
                <a:solidFill>
                  <a:prstClr val="black"/>
                </a:solidFill>
                <a:latin typeface="Calibri"/>
              </a:rPr>
              <a:t>hình</a:t>
            </a:r>
            <a:r>
              <a:rPr lang="en-US" sz="3200" b="1" noProof="0" dirty="0">
                <a:solidFill>
                  <a:prstClr val="black"/>
                </a:solidFill>
                <a:latin typeface="Calibri"/>
              </a:rPr>
              <a:t> M </a:t>
            </a:r>
            <a:r>
              <a:rPr lang="en-US" sz="3200" b="1" noProof="0" dirty="0" err="1">
                <a:solidFill>
                  <a:prstClr val="black"/>
                </a:solidFill>
                <a:latin typeface="Calibri"/>
              </a:rPr>
              <a:t>gồm</a:t>
            </a:r>
            <a:r>
              <a:rPr lang="en-US" sz="3200" b="1" noProof="0" dirty="0">
                <a:solidFill>
                  <a:prstClr val="black"/>
                </a:solidFill>
                <a:latin typeface="Calibri"/>
              </a:rPr>
              <a:t> 6 ô </a:t>
            </a:r>
            <a:r>
              <a:rPr lang="en-US" sz="3200" b="1" noProof="0" dirty="0" err="1">
                <a:solidFill>
                  <a:prstClr val="black"/>
                </a:solidFill>
                <a:latin typeface="Calibri"/>
              </a:rPr>
              <a:t>vuông</a:t>
            </a:r>
            <a:r>
              <a:rPr lang="en-US" sz="3200" b="1" noProof="0" dirty="0">
                <a:solidFill>
                  <a:prstClr val="black"/>
                </a:solidFill>
                <a:latin typeface="Calibri"/>
              </a:rPr>
              <a:t> </a:t>
            </a:r>
            <a:r>
              <a:rPr lang="en-US" sz="3200" b="1" noProof="0" dirty="0" err="1">
                <a:solidFill>
                  <a:prstClr val="black"/>
                </a:solidFill>
                <a:latin typeface="Calibri"/>
              </a:rPr>
              <a:t>và</a:t>
            </a:r>
            <a:r>
              <a:rPr lang="en-US" sz="3200" b="1" noProof="0" dirty="0">
                <a:solidFill>
                  <a:prstClr val="black"/>
                </a:solidFill>
                <a:latin typeface="Calibri"/>
              </a:rPr>
              <a:t> </a:t>
            </a:r>
            <a:r>
              <a:rPr lang="en-US" sz="3200" b="1" noProof="0" dirty="0" err="1">
                <a:solidFill>
                  <a:prstClr val="black"/>
                </a:solidFill>
                <a:latin typeface="Calibri"/>
              </a:rPr>
              <a:t>hình</a:t>
            </a:r>
            <a:r>
              <a:rPr lang="en-US" sz="3200" b="1" noProof="0" dirty="0">
                <a:solidFill>
                  <a:prstClr val="black"/>
                </a:solidFill>
                <a:latin typeface="Calibri"/>
              </a:rPr>
              <a:t> N </a:t>
            </a:r>
            <a:r>
              <a:rPr lang="en-US" sz="3200" b="1" noProof="0" dirty="0" err="1">
                <a:solidFill>
                  <a:prstClr val="black"/>
                </a:solidFill>
                <a:latin typeface="Calibri"/>
              </a:rPr>
              <a:t>gồm</a:t>
            </a:r>
            <a:r>
              <a:rPr lang="en-US" sz="3200" b="1" noProof="0" dirty="0">
                <a:solidFill>
                  <a:prstClr val="black"/>
                </a:solidFill>
                <a:latin typeface="Calibri"/>
              </a:rPr>
              <a:t> 4 ô </a:t>
            </a:r>
            <a:r>
              <a:rPr lang="en-US" sz="3200" b="1" noProof="0" dirty="0" err="1">
                <a:solidFill>
                  <a:prstClr val="black"/>
                </a:solidFill>
                <a:latin typeface="Calibri"/>
              </a:rPr>
              <a:t>vuông</a:t>
            </a:r>
            <a:r>
              <a:rPr lang="en-US" sz="3200" b="1" noProof="0">
                <a:solidFill>
                  <a:prstClr val="black"/>
                </a:solidFill>
                <a:latin typeface="Calibri"/>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4BA7EB07-FDF4-42FE-AC48-2B99FFB1A148}"/>
              </a:ext>
            </a:extLst>
          </p:cNvPr>
          <p:cNvSpPr txBox="1"/>
          <p:nvPr/>
        </p:nvSpPr>
        <p:spPr>
          <a:xfrm>
            <a:off x="5229225" y="3790950"/>
            <a:ext cx="63436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Ta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nói</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lang="en-US" sz="3200" b="1" dirty="0">
                <a:solidFill>
                  <a:prstClr val="black"/>
                </a:solidFill>
                <a:latin typeface="Calibri"/>
              </a:rPr>
              <a:t>P</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bằng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tổng</a:t>
            </a:r>
            <a:r>
              <a:rPr kumimoji="0" lang="en-US" sz="3200" b="1" i="0" u="none" strike="noStrike" kern="1200" cap="none" spc="0" normalizeH="0" noProof="0" dirty="0">
                <a:ln>
                  <a:noFill/>
                </a:ln>
                <a:solidFill>
                  <a:prstClr val="black"/>
                </a:solidFill>
                <a:effectLst/>
                <a:uLnTx/>
                <a:uFillTx/>
                <a:latin typeface="Calibri"/>
                <a:ea typeface="+mn-ea"/>
                <a:cs typeface="+mn-cs"/>
              </a:rPr>
              <a:t> </a:t>
            </a:r>
            <a:r>
              <a:rPr kumimoji="0" lang="en-US" sz="3200" b="1" i="0" u="none" strike="noStrike" kern="1200" cap="none" spc="0" normalizeH="0" noProof="0" dirty="0" err="1">
                <a:ln>
                  <a:noFill/>
                </a:ln>
                <a:solidFill>
                  <a:prstClr val="black"/>
                </a:solidFill>
                <a:effectLst/>
                <a:uLnTx/>
                <a:uFillTx/>
                <a:latin typeface="Calibri"/>
                <a:ea typeface="+mn-ea"/>
                <a:cs typeface="+mn-cs"/>
              </a:rPr>
              <a:t>diện</a:t>
            </a:r>
            <a:r>
              <a:rPr kumimoji="0" lang="en-US" sz="3200" b="1" i="0" u="none" strike="noStrike" kern="1200" cap="none" spc="0" normalizeH="0" noProof="0" dirty="0">
                <a:ln>
                  <a:noFill/>
                </a:ln>
                <a:solidFill>
                  <a:prstClr val="black"/>
                </a:solidFill>
                <a:effectLst/>
                <a:uLnTx/>
                <a:uFillTx/>
                <a:latin typeface="Calibri"/>
                <a:ea typeface="+mn-ea"/>
                <a:cs typeface="+mn-cs"/>
              </a:rPr>
              <a:t> </a:t>
            </a:r>
            <a:r>
              <a:rPr kumimoji="0" lang="en-US" sz="3200" b="1" i="0" u="none" strike="noStrike" kern="1200" cap="none" spc="0" normalizeH="0" noProof="0" dirty="0" err="1">
                <a:ln>
                  <a:noFill/>
                </a:ln>
                <a:solidFill>
                  <a:prstClr val="black"/>
                </a:solidFill>
                <a:effectLst/>
                <a:uLnTx/>
                <a:uFillTx/>
                <a:latin typeface="Calibri"/>
                <a:ea typeface="+mn-ea"/>
                <a:cs typeface="+mn-cs"/>
              </a:rPr>
              <a:t>tích</a:t>
            </a:r>
            <a:r>
              <a:rPr kumimoji="0" lang="en-US" sz="3200" b="1" i="0" u="none" strike="noStrike" kern="1200" cap="none" spc="0" normalizeH="0" noProof="0" dirty="0">
                <a:ln>
                  <a:noFill/>
                </a:ln>
                <a:solidFill>
                  <a:prstClr val="black"/>
                </a:solidFill>
                <a:effectLst/>
                <a:uLnTx/>
                <a:uFillTx/>
                <a:latin typeface="Calibri"/>
                <a:ea typeface="+mn-ea"/>
                <a:cs typeface="+mn-cs"/>
              </a:rPr>
              <a:t> </a:t>
            </a:r>
            <a:r>
              <a:rPr kumimoji="0" lang="en-US" sz="3200" b="1" i="0" u="none" strike="noStrike" kern="1200" cap="none" spc="0" normalizeH="0" noProof="0" dirty="0" err="1">
                <a:ln>
                  <a:noFill/>
                </a:ln>
                <a:solidFill>
                  <a:prstClr val="black"/>
                </a:solidFill>
                <a:effectLst/>
                <a:uLnTx/>
                <a:uFillTx/>
                <a:latin typeface="Calibri"/>
                <a:ea typeface="+mn-ea"/>
                <a:cs typeface="+mn-cs"/>
              </a:rPr>
              <a:t>hình</a:t>
            </a:r>
            <a:r>
              <a:rPr kumimoji="0" lang="en-US" sz="3200" b="1" i="0" u="none" strike="noStrike" kern="1200" cap="none" spc="0" normalizeH="0" noProof="0" dirty="0">
                <a:ln>
                  <a:noFill/>
                </a:ln>
                <a:solidFill>
                  <a:prstClr val="black"/>
                </a:solidFill>
                <a:effectLst/>
                <a:uLnTx/>
                <a:uFillTx/>
                <a:latin typeface="Calibri"/>
                <a:ea typeface="+mn-ea"/>
                <a:cs typeface="+mn-cs"/>
              </a:rPr>
              <a:t> M </a:t>
            </a:r>
            <a:r>
              <a:rPr kumimoji="0" lang="en-US" sz="3200" b="1" i="0" u="none" strike="noStrike" kern="1200" cap="none" spc="0" normalizeH="0" noProof="0" dirty="0" err="1">
                <a:ln>
                  <a:noFill/>
                </a:ln>
                <a:solidFill>
                  <a:prstClr val="black"/>
                </a:solidFill>
                <a:effectLst/>
                <a:uLnTx/>
                <a:uFillTx/>
                <a:latin typeface="Calibri"/>
                <a:ea typeface="+mn-ea"/>
                <a:cs typeface="+mn-cs"/>
              </a:rPr>
              <a:t>và</a:t>
            </a:r>
            <a:r>
              <a:rPr kumimoji="0" lang="en-US" sz="3200" b="1" i="0" u="none" strike="noStrike" kern="1200" cap="none" spc="0" normalizeH="0" noProof="0" dirty="0">
                <a:ln>
                  <a:noFill/>
                </a:ln>
                <a:solidFill>
                  <a:prstClr val="black"/>
                </a:solidFill>
                <a:effectLst/>
                <a:uLnTx/>
                <a:uFillTx/>
                <a:latin typeface="Calibri"/>
                <a:ea typeface="+mn-ea"/>
                <a:cs typeface="+mn-cs"/>
              </a:rPr>
              <a:t> </a:t>
            </a:r>
            <a:r>
              <a:rPr kumimoji="0" lang="en-US" sz="3200" b="1" i="0" u="none" strike="noStrike" kern="1200" cap="none" spc="0" normalizeH="0" noProof="0" dirty="0" err="1">
                <a:ln>
                  <a:noFill/>
                </a:ln>
                <a:solidFill>
                  <a:prstClr val="black"/>
                </a:solidFill>
                <a:effectLst/>
                <a:uLnTx/>
                <a:uFillTx/>
                <a:latin typeface="Calibri"/>
                <a:ea typeface="+mn-ea"/>
                <a:cs typeface="+mn-cs"/>
              </a:rPr>
              <a:t>hình</a:t>
            </a:r>
            <a:r>
              <a:rPr kumimoji="0" lang="en-US" sz="3200" b="1" i="0" u="none" strike="noStrike" kern="1200" cap="none" spc="0" normalizeH="0" noProof="0" dirty="0">
                <a:ln>
                  <a:noFill/>
                </a:ln>
                <a:solidFill>
                  <a:prstClr val="black"/>
                </a:solidFill>
                <a:effectLst/>
                <a:uLnTx/>
                <a:uFillTx/>
                <a:latin typeface="Calibri"/>
                <a:ea typeface="+mn-ea"/>
                <a:cs typeface="+mn-cs"/>
              </a:rPr>
              <a:t> N.</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B911219-3C99-56D4-DC8E-54CADC5518D7}"/>
              </a:ext>
            </a:extLst>
          </p:cNvPr>
          <p:cNvPicPr>
            <a:picLocks noChangeAspect="1"/>
          </p:cNvPicPr>
          <p:nvPr/>
        </p:nvPicPr>
        <p:blipFill>
          <a:blip r:embed="rId4"/>
          <a:stretch>
            <a:fillRect/>
          </a:stretch>
        </p:blipFill>
        <p:spPr>
          <a:xfrm>
            <a:off x="395287" y="1738312"/>
            <a:ext cx="4676775" cy="3362325"/>
          </a:xfrm>
          <a:prstGeom prst="rect">
            <a:avLst/>
          </a:prstGeom>
        </p:spPr>
      </p:pic>
    </p:spTree>
    <p:extLst>
      <p:ext uri="{BB962C8B-B14F-4D97-AF65-F5344CB8AC3E}">
        <p14:creationId xmlns:p14="http://schemas.microsoft.com/office/powerpoint/2010/main" val="12788499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6" name="Picture 5">
            <a:extLst>
              <a:ext uri="{FF2B5EF4-FFF2-40B4-BE49-F238E27FC236}">
                <a16:creationId xmlns:a16="http://schemas.microsoft.com/office/drawing/2014/main" id="{F530B3AF-7588-B536-7F78-2739E3C83225}"/>
              </a:ext>
            </a:extLst>
          </p:cNvPr>
          <p:cNvPicPr>
            <a:picLocks noChangeAspect="1"/>
          </p:cNvPicPr>
          <p:nvPr/>
        </p:nvPicPr>
        <p:blipFill>
          <a:blip r:embed="rId6"/>
          <a:stretch>
            <a:fillRect/>
          </a:stretch>
        </p:blipFill>
        <p:spPr>
          <a:xfrm>
            <a:off x="6684457" y="2026418"/>
            <a:ext cx="4328535" cy="2786113"/>
          </a:xfrm>
          <a:prstGeom prst="rect">
            <a:avLst/>
          </a:prstGeom>
        </p:spPr>
      </p:pic>
    </p:spTree>
    <p:extLst>
      <p:ext uri="{BB962C8B-B14F-4D97-AF65-F5344CB8AC3E}">
        <p14:creationId xmlns:p14="http://schemas.microsoft.com/office/powerpoint/2010/main" val="18824138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441325" y="461010"/>
            <a:ext cx="9969500" cy="768350"/>
            <a:chOff x="193" y="680"/>
            <a:chExt cx="15700" cy="1210"/>
          </a:xfrm>
        </p:grpSpPr>
        <p:sp>
          <p:nvSpPr>
            <p:cNvPr id="422" name="Text Box 421"/>
            <p:cNvSpPr txBox="1"/>
            <p:nvPr/>
          </p:nvSpPr>
          <p:spPr>
            <a:xfrm>
              <a:off x="1403" y="794"/>
              <a:ext cx="14490" cy="1014"/>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mỗi</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sau</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gồm</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ô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vuông</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4" name="Picture 3">
            <a:extLst>
              <a:ext uri="{FF2B5EF4-FFF2-40B4-BE49-F238E27FC236}">
                <a16:creationId xmlns:a16="http://schemas.microsoft.com/office/drawing/2014/main" id="{AC8024E8-F408-9BC5-F7EE-05592994EC91}"/>
              </a:ext>
            </a:extLst>
          </p:cNvPr>
          <p:cNvPicPr>
            <a:picLocks noChangeAspect="1"/>
          </p:cNvPicPr>
          <p:nvPr/>
        </p:nvPicPr>
        <p:blipFill>
          <a:blip r:embed="rId5"/>
          <a:stretch>
            <a:fillRect/>
          </a:stretch>
        </p:blipFill>
        <p:spPr>
          <a:xfrm>
            <a:off x="885825" y="2147189"/>
            <a:ext cx="10763250" cy="2231140"/>
          </a:xfrm>
          <a:prstGeom prst="rect">
            <a:avLst/>
          </a:prstGeom>
        </p:spPr>
      </p:pic>
      <p:sp>
        <p:nvSpPr>
          <p:cNvPr id="6" name="Rectangle: Rounded Corners 5">
            <a:extLst>
              <a:ext uri="{FF2B5EF4-FFF2-40B4-BE49-F238E27FC236}">
                <a16:creationId xmlns:a16="http://schemas.microsoft.com/office/drawing/2014/main" id="{4364D70B-0AB5-F591-4BF8-B6051C7923D7}"/>
              </a:ext>
            </a:extLst>
          </p:cNvPr>
          <p:cNvSpPr/>
          <p:nvPr/>
        </p:nvSpPr>
        <p:spPr>
          <a:xfrm>
            <a:off x="628650" y="434340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3 ô </a:t>
            </a:r>
            <a:r>
              <a:rPr lang="en-US" sz="3600" dirty="0" err="1">
                <a:solidFill>
                  <a:srgbClr val="FF0000"/>
                </a:solidFill>
              </a:rPr>
              <a:t>vuông</a:t>
            </a:r>
            <a:endParaRPr lang="en-US" sz="3600" dirty="0">
              <a:solidFill>
                <a:srgbClr val="FF0000"/>
              </a:solidFill>
            </a:endParaRPr>
          </a:p>
        </p:txBody>
      </p:sp>
      <p:sp>
        <p:nvSpPr>
          <p:cNvPr id="7" name="Rectangle: Rounded Corners 6">
            <a:extLst>
              <a:ext uri="{FF2B5EF4-FFF2-40B4-BE49-F238E27FC236}">
                <a16:creationId xmlns:a16="http://schemas.microsoft.com/office/drawing/2014/main" id="{C5010AE9-7B37-F1F3-0B51-E9CCEA1234F4}"/>
              </a:ext>
            </a:extLst>
          </p:cNvPr>
          <p:cNvSpPr/>
          <p:nvPr/>
        </p:nvSpPr>
        <p:spPr>
          <a:xfrm>
            <a:off x="3333750" y="432435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7 ô </a:t>
            </a:r>
            <a:r>
              <a:rPr lang="en-US" sz="3600" dirty="0" err="1">
                <a:solidFill>
                  <a:srgbClr val="FF0000"/>
                </a:solidFill>
              </a:rPr>
              <a:t>vuông</a:t>
            </a:r>
            <a:endParaRPr lang="en-US" sz="3600" dirty="0">
              <a:solidFill>
                <a:srgbClr val="FF0000"/>
              </a:solidFill>
            </a:endParaRPr>
          </a:p>
        </p:txBody>
      </p:sp>
      <p:sp>
        <p:nvSpPr>
          <p:cNvPr id="8" name="Rectangle: Rounded Corners 7">
            <a:extLst>
              <a:ext uri="{FF2B5EF4-FFF2-40B4-BE49-F238E27FC236}">
                <a16:creationId xmlns:a16="http://schemas.microsoft.com/office/drawing/2014/main" id="{9EA5D022-6D00-6566-29EA-3E96184D48DA}"/>
              </a:ext>
            </a:extLst>
          </p:cNvPr>
          <p:cNvSpPr/>
          <p:nvPr/>
        </p:nvSpPr>
        <p:spPr>
          <a:xfrm>
            <a:off x="6600825" y="4391025"/>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6 ô </a:t>
            </a:r>
            <a:r>
              <a:rPr lang="en-US" sz="3600" dirty="0" err="1">
                <a:solidFill>
                  <a:srgbClr val="FF0000"/>
                </a:solidFill>
              </a:rPr>
              <a:t>vuông</a:t>
            </a:r>
            <a:endParaRPr lang="en-US" sz="3600" dirty="0">
              <a:solidFill>
                <a:srgbClr val="FF0000"/>
              </a:solidFill>
            </a:endParaRPr>
          </a:p>
        </p:txBody>
      </p:sp>
      <p:sp>
        <p:nvSpPr>
          <p:cNvPr id="9" name="Rectangle: Rounded Corners 8">
            <a:extLst>
              <a:ext uri="{FF2B5EF4-FFF2-40B4-BE49-F238E27FC236}">
                <a16:creationId xmlns:a16="http://schemas.microsoft.com/office/drawing/2014/main" id="{F6C882AB-8A11-688E-4BC2-A21A83FDA031}"/>
              </a:ext>
            </a:extLst>
          </p:cNvPr>
          <p:cNvSpPr/>
          <p:nvPr/>
        </p:nvSpPr>
        <p:spPr>
          <a:xfrm>
            <a:off x="9363075" y="434340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7 ô </a:t>
            </a:r>
            <a:r>
              <a:rPr lang="en-US" sz="3600" dirty="0" err="1">
                <a:solidFill>
                  <a:srgbClr val="FF0000"/>
                </a:solidFill>
              </a:rPr>
              <a:t>vuông</a:t>
            </a:r>
            <a:endParaRPr lang="en-US" sz="3600" dirty="0">
              <a:solidFill>
                <a:srgbClr val="FF0000"/>
              </a:solidFill>
            </a:endParaRPr>
          </a:p>
        </p:txBody>
      </p:sp>
    </p:spTree>
    <p:extLst>
      <p:ext uri="{BB962C8B-B14F-4D97-AF65-F5344CB8AC3E}">
        <p14:creationId xmlns:p14="http://schemas.microsoft.com/office/powerpoint/2010/main" val="19594529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264642" y="306736"/>
            <a:ext cx="10498455" cy="1200150"/>
            <a:chOff x="193" y="653"/>
            <a:chExt cx="16533" cy="1890"/>
          </a:xfrm>
        </p:grpSpPr>
        <p:sp>
          <p:nvSpPr>
            <p:cNvPr id="422" name="Text Box 421"/>
            <p:cNvSpPr txBox="1"/>
            <p:nvPr/>
          </p:nvSpPr>
          <p:spPr>
            <a:xfrm>
              <a:off x="1336" y="653"/>
              <a:ext cx="15390" cy="1890"/>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Các hình dưới đây được tạo thành từ các ô vuông như nhau:</a:t>
              </a:r>
            </a:p>
          </p:txBody>
        </p:sp>
        <p:grpSp>
          <p:nvGrpSpPr>
            <p:cNvPr id="423" name="组合 24"/>
            <p:cNvGrpSpPr/>
            <p:nvPr/>
          </p:nvGrpSpPr>
          <p:grpSpPr>
            <a:xfrm>
              <a:off x="193" y="679"/>
              <a:ext cx="1334" cy="1210"/>
              <a:chOff x="5847673" y="161881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73" y="161881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4" name="Picture 3">
            <a:extLst>
              <a:ext uri="{FF2B5EF4-FFF2-40B4-BE49-F238E27FC236}">
                <a16:creationId xmlns:a16="http://schemas.microsoft.com/office/drawing/2014/main" id="{636268F7-682E-744D-3BD0-1894BF021B5B}"/>
              </a:ext>
            </a:extLst>
          </p:cNvPr>
          <p:cNvPicPr>
            <a:picLocks noChangeAspect="1"/>
          </p:cNvPicPr>
          <p:nvPr/>
        </p:nvPicPr>
        <p:blipFill>
          <a:blip r:embed="rId5"/>
          <a:stretch>
            <a:fillRect/>
          </a:stretch>
        </p:blipFill>
        <p:spPr>
          <a:xfrm>
            <a:off x="781050" y="1958905"/>
            <a:ext cx="11010900" cy="1970454"/>
          </a:xfrm>
          <a:prstGeom prst="rect">
            <a:avLst/>
          </a:prstGeom>
        </p:spPr>
      </p:pic>
      <p:sp>
        <p:nvSpPr>
          <p:cNvPr id="6" name="TextBox 5">
            <a:extLst>
              <a:ext uri="{FF2B5EF4-FFF2-40B4-BE49-F238E27FC236}">
                <a16:creationId xmlns:a16="http://schemas.microsoft.com/office/drawing/2014/main" id="{DB0E984A-1186-856D-13C3-BC8ED4FEE632}"/>
              </a:ext>
            </a:extLst>
          </p:cNvPr>
          <p:cNvSpPr txBox="1"/>
          <p:nvPr/>
        </p:nvSpPr>
        <p:spPr>
          <a:xfrm>
            <a:off x="1171575" y="4381500"/>
            <a:ext cx="9772650" cy="1384995"/>
          </a:xfrm>
          <a:prstGeom prst="rect">
            <a:avLst/>
          </a:prstGeom>
          <a:noFill/>
        </p:spPr>
        <p:txBody>
          <a:bodyPr wrap="square" rtlCol="0">
            <a:spAutoFit/>
          </a:bodyPr>
          <a:lstStyle/>
          <a:p>
            <a:r>
              <a:rPr lang="vi-VN" sz="2800" b="1" dirty="0">
                <a:latin typeface="Calibri" panose="020F0502020204030204" pitchFamily="34" charset="0"/>
                <a:cs typeface="Calibri" panose="020F0502020204030204" pitchFamily="34" charset="0"/>
              </a:rPr>
              <a:t>Trả lời các câu hỏi:</a:t>
            </a:r>
          </a:p>
          <a:p>
            <a:r>
              <a:rPr lang="vi-VN" sz="2800" b="1" dirty="0">
                <a:latin typeface="Calibri" panose="020F0502020204030204" pitchFamily="34" charset="0"/>
                <a:cs typeface="Calibri" panose="020F0502020204030204" pitchFamily="34" charset="0"/>
              </a:rPr>
              <a:t>a) Những hình nào có diện tích bằng nhau?</a:t>
            </a:r>
          </a:p>
          <a:p>
            <a:r>
              <a:rPr lang="vi-VN" sz="2800" b="1" dirty="0">
                <a:latin typeface="Calibri" panose="020F0502020204030204" pitchFamily="34" charset="0"/>
                <a:cs typeface="Calibri" panose="020F0502020204030204" pitchFamily="34" charset="0"/>
              </a:rPr>
              <a:t>b) Hình nào có diện tích lớn hơn diện tích hình A?</a:t>
            </a:r>
          </a:p>
        </p:txBody>
      </p:sp>
    </p:spTree>
    <p:extLst>
      <p:ext uri="{BB962C8B-B14F-4D97-AF65-F5344CB8AC3E}">
        <p14:creationId xmlns:p14="http://schemas.microsoft.com/office/powerpoint/2010/main" val="17556032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anim calcmode="lin" valueType="num">
                                      <p:cBhvr>
                                        <p:cTn id="1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anim calcmode="lin" valueType="num">
                                      <p:cBhvr>
                                        <p:cTn id="2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6268F7-682E-744D-3BD0-1894BF021B5B}"/>
              </a:ext>
            </a:extLst>
          </p:cNvPr>
          <p:cNvPicPr>
            <a:picLocks noChangeAspect="1"/>
          </p:cNvPicPr>
          <p:nvPr/>
        </p:nvPicPr>
        <p:blipFill>
          <a:blip r:embed="rId4"/>
          <a:stretch>
            <a:fillRect/>
          </a:stretch>
        </p:blipFill>
        <p:spPr>
          <a:xfrm>
            <a:off x="819150" y="968305"/>
            <a:ext cx="11010900" cy="1970454"/>
          </a:xfrm>
          <a:prstGeom prst="rect">
            <a:avLst/>
          </a:prstGeom>
        </p:spPr>
      </p:pic>
      <p:sp>
        <p:nvSpPr>
          <p:cNvPr id="6" name="TextBox 5">
            <a:extLst>
              <a:ext uri="{FF2B5EF4-FFF2-40B4-BE49-F238E27FC236}">
                <a16:creationId xmlns:a16="http://schemas.microsoft.com/office/drawing/2014/main" id="{DB0E984A-1186-856D-13C3-BC8ED4FEE632}"/>
              </a:ext>
            </a:extLst>
          </p:cNvPr>
          <p:cNvSpPr txBox="1"/>
          <p:nvPr/>
        </p:nvSpPr>
        <p:spPr>
          <a:xfrm>
            <a:off x="1047750" y="2952750"/>
            <a:ext cx="97726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Những hình nào có diện tích bằng nhau?</a:t>
            </a:r>
          </a:p>
        </p:txBody>
      </p:sp>
      <p:sp>
        <p:nvSpPr>
          <p:cNvPr id="2" name="Rectangle: Rounded Corners 1">
            <a:extLst>
              <a:ext uri="{FF2B5EF4-FFF2-40B4-BE49-F238E27FC236}">
                <a16:creationId xmlns:a16="http://schemas.microsoft.com/office/drawing/2014/main" id="{753AE870-1CCE-CE1C-5901-26C4DB1A3F39}"/>
              </a:ext>
            </a:extLst>
          </p:cNvPr>
          <p:cNvSpPr/>
          <p:nvPr/>
        </p:nvSpPr>
        <p:spPr>
          <a:xfrm>
            <a:off x="419101" y="533400"/>
            <a:ext cx="19621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0000"/>
                </a:solidFill>
              </a:rPr>
              <a:t>4 ô </a:t>
            </a:r>
            <a:r>
              <a:rPr lang="en-US" sz="3300" dirty="0" err="1">
                <a:solidFill>
                  <a:srgbClr val="FF0000"/>
                </a:solidFill>
              </a:rPr>
              <a:t>vuông</a:t>
            </a:r>
            <a:endParaRPr lang="en-US" sz="3300" dirty="0">
              <a:solidFill>
                <a:srgbClr val="FF0000"/>
              </a:solidFill>
            </a:endParaRPr>
          </a:p>
        </p:txBody>
      </p:sp>
      <p:sp>
        <p:nvSpPr>
          <p:cNvPr id="3" name="Rectangle: Rounded Corners 2">
            <a:extLst>
              <a:ext uri="{FF2B5EF4-FFF2-40B4-BE49-F238E27FC236}">
                <a16:creationId xmlns:a16="http://schemas.microsoft.com/office/drawing/2014/main" id="{67D8919B-F14A-A963-8701-AB4416F3CE19}"/>
              </a:ext>
            </a:extLst>
          </p:cNvPr>
          <p:cNvSpPr/>
          <p:nvPr/>
        </p:nvSpPr>
        <p:spPr>
          <a:xfrm>
            <a:off x="2695575" y="514350"/>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0000"/>
                </a:solidFill>
              </a:rPr>
              <a:t>3 ô </a:t>
            </a:r>
            <a:r>
              <a:rPr lang="en-US" sz="3300" dirty="0" err="1">
                <a:solidFill>
                  <a:srgbClr val="FF0000"/>
                </a:solidFill>
              </a:rPr>
              <a:t>vuông</a:t>
            </a:r>
            <a:endParaRPr lang="en-US" sz="3300" dirty="0">
              <a:solidFill>
                <a:srgbClr val="FF0000"/>
              </a:solidFill>
            </a:endParaRPr>
          </a:p>
        </p:txBody>
      </p:sp>
      <p:sp>
        <p:nvSpPr>
          <p:cNvPr id="5" name="Rectangle: Rounded Corners 4">
            <a:extLst>
              <a:ext uri="{FF2B5EF4-FFF2-40B4-BE49-F238E27FC236}">
                <a16:creationId xmlns:a16="http://schemas.microsoft.com/office/drawing/2014/main" id="{BD908CD1-E883-3597-2366-24E3BBF3B330}"/>
              </a:ext>
            </a:extLst>
          </p:cNvPr>
          <p:cNvSpPr/>
          <p:nvPr/>
        </p:nvSpPr>
        <p:spPr>
          <a:xfrm>
            <a:off x="5219700" y="457200"/>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0000"/>
                </a:solidFill>
              </a:rPr>
              <a:t>4 ô </a:t>
            </a:r>
            <a:r>
              <a:rPr lang="en-US" sz="3300" dirty="0" err="1">
                <a:solidFill>
                  <a:srgbClr val="FF0000"/>
                </a:solidFill>
              </a:rPr>
              <a:t>vuông</a:t>
            </a:r>
            <a:endParaRPr lang="en-US" sz="3300" dirty="0">
              <a:solidFill>
                <a:srgbClr val="FF0000"/>
              </a:solidFill>
            </a:endParaRPr>
          </a:p>
        </p:txBody>
      </p:sp>
      <p:sp>
        <p:nvSpPr>
          <p:cNvPr id="7" name="Rectangle: Rounded Corners 6">
            <a:extLst>
              <a:ext uri="{FF2B5EF4-FFF2-40B4-BE49-F238E27FC236}">
                <a16:creationId xmlns:a16="http://schemas.microsoft.com/office/drawing/2014/main" id="{63C6C316-AD46-6CB2-B5B9-0C098E084165}"/>
              </a:ext>
            </a:extLst>
          </p:cNvPr>
          <p:cNvSpPr/>
          <p:nvPr/>
        </p:nvSpPr>
        <p:spPr>
          <a:xfrm>
            <a:off x="7400925" y="504825"/>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0000"/>
                </a:solidFill>
              </a:rPr>
              <a:t>5 ô </a:t>
            </a:r>
            <a:r>
              <a:rPr lang="en-US" sz="3300" dirty="0" err="1">
                <a:solidFill>
                  <a:srgbClr val="FF0000"/>
                </a:solidFill>
              </a:rPr>
              <a:t>vuông</a:t>
            </a:r>
            <a:endParaRPr lang="en-US" sz="3300" dirty="0">
              <a:solidFill>
                <a:srgbClr val="FF0000"/>
              </a:solidFill>
            </a:endParaRPr>
          </a:p>
        </p:txBody>
      </p:sp>
      <p:sp>
        <p:nvSpPr>
          <p:cNvPr id="8" name="Rectangle: Rounded Corners 7">
            <a:extLst>
              <a:ext uri="{FF2B5EF4-FFF2-40B4-BE49-F238E27FC236}">
                <a16:creationId xmlns:a16="http://schemas.microsoft.com/office/drawing/2014/main" id="{0A6F1048-00EC-FFDE-7436-39DE93143DAB}"/>
              </a:ext>
            </a:extLst>
          </p:cNvPr>
          <p:cNvSpPr/>
          <p:nvPr/>
        </p:nvSpPr>
        <p:spPr>
          <a:xfrm>
            <a:off x="9839325" y="514350"/>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0000"/>
                </a:solidFill>
              </a:rPr>
              <a:t>4 ô </a:t>
            </a:r>
            <a:r>
              <a:rPr lang="en-US" sz="3300" dirty="0" err="1">
                <a:solidFill>
                  <a:srgbClr val="FF0000"/>
                </a:solidFill>
              </a:rPr>
              <a:t>vuông</a:t>
            </a:r>
            <a:endParaRPr lang="en-US" sz="3300" dirty="0">
              <a:solidFill>
                <a:srgbClr val="FF0000"/>
              </a:solidFill>
            </a:endParaRPr>
          </a:p>
        </p:txBody>
      </p:sp>
      <p:sp>
        <p:nvSpPr>
          <p:cNvPr id="9" name="TextBox 8">
            <a:extLst>
              <a:ext uri="{FF2B5EF4-FFF2-40B4-BE49-F238E27FC236}">
                <a16:creationId xmlns:a16="http://schemas.microsoft.com/office/drawing/2014/main" id="{F5733E4A-3D1D-22EE-3525-0BB11CCDB5DE}"/>
              </a:ext>
            </a:extLst>
          </p:cNvPr>
          <p:cNvSpPr txBox="1"/>
          <p:nvPr/>
        </p:nvSpPr>
        <p:spPr>
          <a:xfrm>
            <a:off x="1276350" y="3829050"/>
            <a:ext cx="10306050" cy="1200329"/>
          </a:xfrm>
          <a:prstGeom prst="rect">
            <a:avLst/>
          </a:prstGeom>
          <a:noFill/>
        </p:spPr>
        <p:txBody>
          <a:bodyPr wrap="square" rtlCol="0">
            <a:spAutoFit/>
          </a:bodyPr>
          <a:lstStyle/>
          <a:p>
            <a:r>
              <a:rPr lang="en-US" sz="3600" b="1" dirty="0" err="1">
                <a:solidFill>
                  <a:srgbClr val="FF0000"/>
                </a:solidFill>
              </a:rPr>
              <a:t>Hình</a:t>
            </a:r>
            <a:r>
              <a:rPr lang="en-US" sz="3600" b="1" dirty="0">
                <a:solidFill>
                  <a:srgbClr val="FF0000"/>
                </a:solidFill>
              </a:rPr>
              <a:t> A, </a:t>
            </a:r>
            <a:r>
              <a:rPr lang="en-US" sz="3600" b="1" dirty="0" err="1">
                <a:solidFill>
                  <a:srgbClr val="FF0000"/>
                </a:solidFill>
              </a:rPr>
              <a:t>hình</a:t>
            </a:r>
            <a:r>
              <a:rPr lang="en-US" sz="3600" b="1" dirty="0">
                <a:solidFill>
                  <a:srgbClr val="FF0000"/>
                </a:solidFill>
              </a:rPr>
              <a:t> C, </a:t>
            </a:r>
            <a:r>
              <a:rPr lang="en-US" sz="3600" b="1" dirty="0" err="1">
                <a:solidFill>
                  <a:srgbClr val="FF0000"/>
                </a:solidFill>
              </a:rPr>
              <a:t>hình</a:t>
            </a:r>
            <a:r>
              <a:rPr lang="en-US" sz="3600" b="1" dirty="0">
                <a:solidFill>
                  <a:srgbClr val="FF0000"/>
                </a:solidFill>
              </a:rPr>
              <a:t> E </a:t>
            </a:r>
            <a:r>
              <a:rPr lang="en-US" sz="3600" b="1" dirty="0" err="1">
                <a:solidFill>
                  <a:srgbClr val="FF0000"/>
                </a:solidFill>
              </a:rPr>
              <a:t>có</a:t>
            </a:r>
            <a:r>
              <a:rPr lang="en-US" sz="3600" b="1" dirty="0">
                <a:solidFill>
                  <a:srgbClr val="FF0000"/>
                </a:solidFill>
              </a:rPr>
              <a:t> </a:t>
            </a:r>
            <a:r>
              <a:rPr lang="en-US" sz="3600" b="1" dirty="0" err="1">
                <a:solidFill>
                  <a:srgbClr val="FF0000"/>
                </a:solidFill>
              </a:rPr>
              <a:t>diện</a:t>
            </a:r>
            <a:r>
              <a:rPr lang="en-US" sz="3600" b="1" dirty="0">
                <a:solidFill>
                  <a:srgbClr val="FF0000"/>
                </a:solidFill>
              </a:rPr>
              <a:t> </a:t>
            </a:r>
            <a:r>
              <a:rPr lang="en-US" sz="3600" b="1" dirty="0" err="1">
                <a:solidFill>
                  <a:srgbClr val="FF0000"/>
                </a:solidFill>
              </a:rPr>
              <a:t>tích</a:t>
            </a:r>
            <a:r>
              <a:rPr lang="en-US" sz="3600" b="1" dirty="0">
                <a:solidFill>
                  <a:srgbClr val="FF0000"/>
                </a:solidFill>
              </a:rPr>
              <a:t> </a:t>
            </a:r>
            <a:r>
              <a:rPr lang="en-US" sz="3600" b="1" dirty="0" err="1">
                <a:solidFill>
                  <a:srgbClr val="FF0000"/>
                </a:solidFill>
              </a:rPr>
              <a:t>bằng</a:t>
            </a:r>
            <a:r>
              <a:rPr lang="en-US" sz="3600" b="1" dirty="0">
                <a:solidFill>
                  <a:srgbClr val="FF0000"/>
                </a:solidFill>
              </a:rPr>
              <a:t> </a:t>
            </a:r>
            <a:r>
              <a:rPr lang="en-US" sz="3600" b="1" dirty="0" err="1">
                <a:solidFill>
                  <a:srgbClr val="FF0000"/>
                </a:solidFill>
              </a:rPr>
              <a:t>nhau</a:t>
            </a:r>
            <a:r>
              <a:rPr lang="en-US" sz="3600" b="1" dirty="0">
                <a:solidFill>
                  <a:srgbClr val="FF0000"/>
                </a:solidFill>
              </a:rPr>
              <a:t> </a:t>
            </a:r>
            <a:r>
              <a:rPr lang="en-US" sz="3600" b="1" dirty="0" err="1">
                <a:solidFill>
                  <a:srgbClr val="FF0000"/>
                </a:solidFill>
              </a:rPr>
              <a:t>vì</a:t>
            </a:r>
            <a:r>
              <a:rPr lang="en-US" sz="3600" b="1" dirty="0">
                <a:solidFill>
                  <a:srgbClr val="FF0000"/>
                </a:solidFill>
              </a:rPr>
              <a:t> </a:t>
            </a:r>
            <a:r>
              <a:rPr lang="en-US" sz="3600" b="1" dirty="0" err="1">
                <a:solidFill>
                  <a:srgbClr val="FF0000"/>
                </a:solidFill>
              </a:rPr>
              <a:t>cả</a:t>
            </a:r>
            <a:r>
              <a:rPr lang="en-US" sz="3600" b="1" dirty="0">
                <a:solidFill>
                  <a:srgbClr val="FF0000"/>
                </a:solidFill>
              </a:rPr>
              <a:t> 3 </a:t>
            </a:r>
            <a:r>
              <a:rPr lang="en-US" sz="3600" b="1" dirty="0" err="1">
                <a:solidFill>
                  <a:srgbClr val="FF0000"/>
                </a:solidFill>
              </a:rPr>
              <a:t>hình</a:t>
            </a:r>
            <a:r>
              <a:rPr lang="en-US" sz="3600" b="1" dirty="0">
                <a:solidFill>
                  <a:srgbClr val="FF0000"/>
                </a:solidFill>
              </a:rPr>
              <a:t> A, </a:t>
            </a:r>
            <a:r>
              <a:rPr lang="en-US" sz="3600" b="1" dirty="0" err="1">
                <a:solidFill>
                  <a:srgbClr val="FF0000"/>
                </a:solidFill>
              </a:rPr>
              <a:t>hình</a:t>
            </a:r>
            <a:r>
              <a:rPr lang="en-US" sz="3600" b="1" dirty="0">
                <a:solidFill>
                  <a:srgbClr val="FF0000"/>
                </a:solidFill>
              </a:rPr>
              <a:t> C, </a:t>
            </a:r>
            <a:r>
              <a:rPr lang="en-US" sz="3600" b="1" dirty="0" err="1">
                <a:solidFill>
                  <a:srgbClr val="FF0000"/>
                </a:solidFill>
              </a:rPr>
              <a:t>hình</a:t>
            </a:r>
            <a:r>
              <a:rPr lang="en-US" sz="3600" b="1" dirty="0">
                <a:solidFill>
                  <a:srgbClr val="FF0000"/>
                </a:solidFill>
              </a:rPr>
              <a:t> E, </a:t>
            </a:r>
            <a:r>
              <a:rPr lang="en-US" sz="3600" b="1" dirty="0" err="1">
                <a:solidFill>
                  <a:srgbClr val="FF0000"/>
                </a:solidFill>
              </a:rPr>
              <a:t>mỗi</a:t>
            </a:r>
            <a:r>
              <a:rPr lang="en-US" sz="3600" b="1" dirty="0">
                <a:solidFill>
                  <a:srgbClr val="FF0000"/>
                </a:solidFill>
              </a:rPr>
              <a:t> </a:t>
            </a:r>
            <a:r>
              <a:rPr lang="en-US" sz="3600" b="1" dirty="0" err="1">
                <a:solidFill>
                  <a:srgbClr val="FF0000"/>
                </a:solidFill>
              </a:rPr>
              <a:t>hình</a:t>
            </a:r>
            <a:r>
              <a:rPr lang="en-US" sz="3600" b="1" dirty="0">
                <a:solidFill>
                  <a:srgbClr val="FF0000"/>
                </a:solidFill>
              </a:rPr>
              <a:t> </a:t>
            </a:r>
            <a:r>
              <a:rPr lang="en-US" sz="3600" b="1" dirty="0" err="1">
                <a:solidFill>
                  <a:srgbClr val="FF0000"/>
                </a:solidFill>
              </a:rPr>
              <a:t>đều</a:t>
            </a:r>
            <a:r>
              <a:rPr lang="en-US" sz="3600" b="1" dirty="0">
                <a:solidFill>
                  <a:srgbClr val="FF0000"/>
                </a:solidFill>
              </a:rPr>
              <a:t> </a:t>
            </a:r>
            <a:r>
              <a:rPr lang="en-US" sz="3600" b="1" dirty="0" err="1">
                <a:solidFill>
                  <a:srgbClr val="FF0000"/>
                </a:solidFill>
              </a:rPr>
              <a:t>có</a:t>
            </a:r>
            <a:r>
              <a:rPr lang="en-US" sz="3600" b="1" dirty="0">
                <a:solidFill>
                  <a:srgbClr val="FF0000"/>
                </a:solidFill>
              </a:rPr>
              <a:t> 4 ô </a:t>
            </a:r>
            <a:r>
              <a:rPr lang="en-US" sz="3600" b="1" dirty="0" err="1">
                <a:solidFill>
                  <a:srgbClr val="FF0000"/>
                </a:solidFill>
              </a:rPr>
              <a:t>vuông</a:t>
            </a:r>
            <a:r>
              <a:rPr lang="en-US" sz="3600" b="1" dirty="0">
                <a:solidFill>
                  <a:srgbClr val="FF0000"/>
                </a:solidFill>
              </a:rPr>
              <a:t>.</a:t>
            </a:r>
          </a:p>
        </p:txBody>
      </p:sp>
    </p:spTree>
    <p:extLst>
      <p:ext uri="{BB962C8B-B14F-4D97-AF65-F5344CB8AC3E}">
        <p14:creationId xmlns:p14="http://schemas.microsoft.com/office/powerpoint/2010/main" val="6641275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1000"/>
                                        <p:tgtEl>
                                          <p:spTgt spid="9">
                                            <p:txEl>
                                              <p:pRg st="0" end="0"/>
                                            </p:txEl>
                                          </p:spTgt>
                                        </p:tgtEl>
                                      </p:cBhvr>
                                    </p:animEffect>
                                    <p:anim calcmode="lin" valueType="num">
                                      <p:cBhvr>
                                        <p:cTn id="3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6268F7-682E-744D-3BD0-1894BF021B5B}"/>
              </a:ext>
            </a:extLst>
          </p:cNvPr>
          <p:cNvPicPr>
            <a:picLocks noChangeAspect="1"/>
          </p:cNvPicPr>
          <p:nvPr/>
        </p:nvPicPr>
        <p:blipFill>
          <a:blip r:embed="rId4"/>
          <a:stretch>
            <a:fillRect/>
          </a:stretch>
        </p:blipFill>
        <p:spPr>
          <a:xfrm>
            <a:off x="819150" y="968305"/>
            <a:ext cx="11010900" cy="1970454"/>
          </a:xfrm>
          <a:prstGeom prst="rect">
            <a:avLst/>
          </a:prstGeom>
        </p:spPr>
      </p:pic>
      <p:sp>
        <p:nvSpPr>
          <p:cNvPr id="6" name="TextBox 5">
            <a:extLst>
              <a:ext uri="{FF2B5EF4-FFF2-40B4-BE49-F238E27FC236}">
                <a16:creationId xmlns:a16="http://schemas.microsoft.com/office/drawing/2014/main" id="{DB0E984A-1186-856D-13C3-BC8ED4FEE632}"/>
              </a:ext>
            </a:extLst>
          </p:cNvPr>
          <p:cNvSpPr txBox="1"/>
          <p:nvPr/>
        </p:nvSpPr>
        <p:spPr>
          <a:xfrm>
            <a:off x="1047750" y="2952750"/>
            <a:ext cx="9772650" cy="523220"/>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b) Hình nào có diện tích lớn hơn diện tích hình A?</a:t>
            </a:r>
          </a:p>
        </p:txBody>
      </p:sp>
      <p:sp>
        <p:nvSpPr>
          <p:cNvPr id="2" name="Rectangle: Rounded Corners 1">
            <a:extLst>
              <a:ext uri="{FF2B5EF4-FFF2-40B4-BE49-F238E27FC236}">
                <a16:creationId xmlns:a16="http://schemas.microsoft.com/office/drawing/2014/main" id="{753AE870-1CCE-CE1C-5901-26C4DB1A3F39}"/>
              </a:ext>
            </a:extLst>
          </p:cNvPr>
          <p:cNvSpPr/>
          <p:nvPr/>
        </p:nvSpPr>
        <p:spPr>
          <a:xfrm>
            <a:off x="419101" y="533400"/>
            <a:ext cx="19621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4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67D8919B-F14A-A963-8701-AB4416F3CE19}"/>
              </a:ext>
            </a:extLst>
          </p:cNvPr>
          <p:cNvSpPr/>
          <p:nvPr/>
        </p:nvSpPr>
        <p:spPr>
          <a:xfrm>
            <a:off x="2695575" y="514350"/>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3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BD908CD1-E883-3597-2366-24E3BBF3B330}"/>
              </a:ext>
            </a:extLst>
          </p:cNvPr>
          <p:cNvSpPr/>
          <p:nvPr/>
        </p:nvSpPr>
        <p:spPr>
          <a:xfrm>
            <a:off x="5219700" y="457200"/>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4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63C6C316-AD46-6CB2-B5B9-0C098E084165}"/>
              </a:ext>
            </a:extLst>
          </p:cNvPr>
          <p:cNvSpPr/>
          <p:nvPr/>
        </p:nvSpPr>
        <p:spPr>
          <a:xfrm>
            <a:off x="7400925" y="504825"/>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5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0A6F1048-00EC-FFDE-7436-39DE93143DAB}"/>
              </a:ext>
            </a:extLst>
          </p:cNvPr>
          <p:cNvSpPr/>
          <p:nvPr/>
        </p:nvSpPr>
        <p:spPr>
          <a:xfrm>
            <a:off x="9839325" y="514350"/>
            <a:ext cx="192405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4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F5733E4A-3D1D-22EE-3525-0BB11CCDB5DE}"/>
              </a:ext>
            </a:extLst>
          </p:cNvPr>
          <p:cNvSpPr txBox="1"/>
          <p:nvPr/>
        </p:nvSpPr>
        <p:spPr>
          <a:xfrm>
            <a:off x="1276350" y="3829050"/>
            <a:ext cx="10306050" cy="1200329"/>
          </a:xfrm>
          <a:prstGeom prst="rect">
            <a:avLst/>
          </a:prstGeom>
          <a:noFill/>
        </p:spPr>
        <p:txBody>
          <a:bodyPr wrap="square" rtlCol="0">
            <a:spAutoFit/>
          </a:bodyPr>
          <a:lstStyle/>
          <a:p>
            <a:pPr lvl="0"/>
            <a:r>
              <a:rPr lang="vi-VN" sz="3600" b="1">
                <a:solidFill>
                  <a:srgbClr val="FF0000"/>
                </a:solidFill>
                <a:latin typeface="Calibri"/>
              </a:rPr>
              <a:t>Hình D có diện tích lớn hơn hình A vì hình D có 5 ô vuông, hình A có 4 ô vuông, 5 &gt; 4.</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986345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Rounded Rectangular Callout 87">
            <a:extLst>
              <a:ext uri="{FF2B5EF4-FFF2-40B4-BE49-F238E27FC236}">
                <a16:creationId xmlns:a16="http://schemas.microsoft.com/office/drawing/2014/main" id="{70FBDEE8-1159-BB8B-72A8-B6FDF321E6ED}"/>
              </a:ext>
            </a:extLst>
          </p:cNvPr>
          <p:cNvSpPr/>
          <p:nvPr/>
        </p:nvSpPr>
        <p:spPr>
          <a:xfrm>
            <a:off x="3936104" y="1906513"/>
            <a:ext cx="6331845" cy="3008387"/>
          </a:xfrm>
          <a:prstGeom prst="wedgeRoundRectCallout">
            <a:avLst>
              <a:gd name="adj1" fmla="val -58802"/>
              <a:gd name="adj2" fmla="val -22393"/>
              <a:gd name="adj3" fmla="val 16667"/>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id="{501F2F82-EEB9-3DC7-CD25-8FE0B78EBECF}"/>
              </a:ext>
            </a:extLst>
          </p:cNvPr>
          <p:cNvPicPr>
            <a:picLocks noChangeAspect="1"/>
          </p:cNvPicPr>
          <p:nvPr/>
        </p:nvPicPr>
        <p:blipFill>
          <a:blip r:embed="rId4"/>
          <a:srcRect/>
          <a:stretch>
            <a:fillRect/>
          </a:stretch>
        </p:blipFill>
        <p:spPr>
          <a:xfrm>
            <a:off x="1683209" y="1828800"/>
            <a:ext cx="2299380" cy="4508589"/>
          </a:xfrm>
          <a:prstGeom prst="rect">
            <a:avLst/>
          </a:prstGeom>
        </p:spPr>
      </p:pic>
      <p:sp>
        <p:nvSpPr>
          <p:cNvPr id="6" name="Rectangle 5">
            <a:extLst>
              <a:ext uri="{FF2B5EF4-FFF2-40B4-BE49-F238E27FC236}">
                <a16:creationId xmlns:a16="http://schemas.microsoft.com/office/drawing/2014/main" id="{489A248A-D096-6667-75F5-5A1396809041}"/>
              </a:ext>
            </a:extLst>
          </p:cNvPr>
          <p:cNvSpPr/>
          <p:nvPr/>
        </p:nvSpPr>
        <p:spPr>
          <a:xfrm>
            <a:off x="4114800" y="1981200"/>
            <a:ext cx="6029325" cy="2610843"/>
          </a:xfrm>
          <a:prstGeom prst="rect">
            <a:avLst/>
          </a:prstGeom>
        </p:spPr>
        <p:txBody>
          <a:bodyPr wrap="square">
            <a:spAutoFit/>
          </a:bodyPr>
          <a:lstStyle/>
          <a:p>
            <a:pPr algn="just">
              <a:lnSpc>
                <a:spcPct val="150000"/>
              </a:lnSpc>
            </a:pPr>
            <a:r>
              <a:rPr lang="vi-VN" sz="2800" b="1" dirty="0">
                <a:latin typeface="Calibri" panose="020F0502020204030204" pitchFamily="34" charset="0"/>
                <a:cs typeface="Calibri" panose="020F0502020204030204" pitchFamily="34" charset="0"/>
              </a:rPr>
              <a:t>Muốn xác định diện tích của mỗi hình ta đếm số ô vuông trong mỗi hình. Các hình có những hình dạng khác nhau nhưng có thể có diện tích bằng nhau.</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08803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584750" y="399351"/>
            <a:ext cx="10292715" cy="785495"/>
            <a:chOff x="193" y="653"/>
            <a:chExt cx="16209" cy="1237"/>
          </a:xfrm>
        </p:grpSpPr>
        <p:sp>
          <p:nvSpPr>
            <p:cNvPr id="422" name="Text Box 421"/>
            <p:cNvSpPr txBox="1"/>
            <p:nvPr/>
          </p:nvSpPr>
          <p:spPr>
            <a:xfrm>
              <a:off x="1552" y="653"/>
              <a:ext cx="1485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rồi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thực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yêu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cầu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5" name="Picture 4">
            <a:extLst>
              <a:ext uri="{FF2B5EF4-FFF2-40B4-BE49-F238E27FC236}">
                <a16:creationId xmlns:a16="http://schemas.microsoft.com/office/drawing/2014/main" id="{BBF81AF0-9280-467E-E65B-31298EA598C6}"/>
              </a:ext>
            </a:extLst>
          </p:cNvPr>
          <p:cNvPicPr>
            <a:picLocks noChangeAspect="1"/>
          </p:cNvPicPr>
          <p:nvPr/>
        </p:nvPicPr>
        <p:blipFill>
          <a:blip r:embed="rId5"/>
          <a:stretch>
            <a:fillRect/>
          </a:stretch>
        </p:blipFill>
        <p:spPr>
          <a:xfrm>
            <a:off x="1238250" y="1328737"/>
            <a:ext cx="9906000" cy="3228975"/>
          </a:xfrm>
          <a:prstGeom prst="rect">
            <a:avLst/>
          </a:prstGeom>
        </p:spPr>
      </p:pic>
      <p:sp>
        <p:nvSpPr>
          <p:cNvPr id="6" name="TextBox 5">
            <a:extLst>
              <a:ext uri="{FF2B5EF4-FFF2-40B4-BE49-F238E27FC236}">
                <a16:creationId xmlns:a16="http://schemas.microsoft.com/office/drawing/2014/main" id="{398BF474-8658-B56B-E9E5-0510ECA64DE4}"/>
              </a:ext>
            </a:extLst>
          </p:cNvPr>
          <p:cNvSpPr txBox="1"/>
          <p:nvPr/>
        </p:nvSpPr>
        <p:spPr>
          <a:xfrm>
            <a:off x="1285875" y="4495800"/>
            <a:ext cx="10677525" cy="1569660"/>
          </a:xfrm>
          <a:prstGeom prst="rect">
            <a:avLst/>
          </a:prstGeom>
          <a:noFill/>
        </p:spPr>
        <p:txBody>
          <a:bodyPr wrap="square" rtlCol="0">
            <a:spAutoFit/>
          </a:bodyPr>
          <a:lstStyle/>
          <a:p>
            <a:r>
              <a:rPr lang="en-US" sz="3200" b="1" dirty="0">
                <a:solidFill>
                  <a:srgbClr val="002060"/>
                </a:solidFill>
              </a:rPr>
              <a:t>a) </a:t>
            </a:r>
            <a:r>
              <a:rPr lang="en-US" sz="3200" b="1" dirty="0" err="1">
                <a:solidFill>
                  <a:srgbClr val="002060"/>
                </a:solidFill>
              </a:rPr>
              <a:t>Hình</a:t>
            </a:r>
            <a:r>
              <a:rPr lang="en-US" sz="3200" b="1" dirty="0">
                <a:solidFill>
                  <a:srgbClr val="002060"/>
                </a:solidFill>
              </a:rPr>
              <a:t> A </a:t>
            </a:r>
            <a:r>
              <a:rPr lang="en-US" sz="3200" b="1" dirty="0" err="1">
                <a:solidFill>
                  <a:srgbClr val="002060"/>
                </a:solidFill>
              </a:rPr>
              <a:t>gồm</a:t>
            </a:r>
            <a:r>
              <a:rPr lang="en-US" sz="3200" b="1" dirty="0">
                <a:solidFill>
                  <a:srgbClr val="002060"/>
                </a:solidFill>
              </a:rPr>
              <a:t> </a:t>
            </a:r>
            <a:r>
              <a:rPr lang="en-US" sz="3200" b="1" dirty="0" err="1">
                <a:solidFill>
                  <a:srgbClr val="002060"/>
                </a:solidFill>
              </a:rPr>
              <a:t>mấy</a:t>
            </a:r>
            <a:r>
              <a:rPr lang="en-US" sz="3200" b="1" dirty="0">
                <a:solidFill>
                  <a:srgbClr val="002060"/>
                </a:solidFill>
              </a:rPr>
              <a:t> ô </a:t>
            </a:r>
            <a:r>
              <a:rPr lang="en-US" sz="3200" b="1" dirty="0" err="1">
                <a:solidFill>
                  <a:srgbClr val="002060"/>
                </a:solidFill>
              </a:rPr>
              <a:t>vuông</a:t>
            </a:r>
            <a:r>
              <a:rPr lang="en-US" sz="3200" b="1" dirty="0">
                <a:solidFill>
                  <a:srgbClr val="002060"/>
                </a:solidFill>
              </a:rPr>
              <a:t>? </a:t>
            </a:r>
            <a:r>
              <a:rPr lang="en-US" sz="3200" b="1" dirty="0" err="1">
                <a:solidFill>
                  <a:srgbClr val="002060"/>
                </a:solidFill>
              </a:rPr>
              <a:t>Hình</a:t>
            </a:r>
            <a:r>
              <a:rPr lang="en-US" sz="3200" b="1" dirty="0">
                <a:solidFill>
                  <a:srgbClr val="002060"/>
                </a:solidFill>
              </a:rPr>
              <a:t> B </a:t>
            </a:r>
            <a:r>
              <a:rPr lang="en-US" sz="3200" b="1" dirty="0" err="1">
                <a:solidFill>
                  <a:srgbClr val="002060"/>
                </a:solidFill>
              </a:rPr>
              <a:t>gồm</a:t>
            </a:r>
            <a:r>
              <a:rPr lang="en-US" sz="3200" b="1" dirty="0">
                <a:solidFill>
                  <a:srgbClr val="002060"/>
                </a:solidFill>
              </a:rPr>
              <a:t> </a:t>
            </a:r>
            <a:r>
              <a:rPr lang="en-US" sz="3200" b="1" dirty="0" err="1">
                <a:solidFill>
                  <a:srgbClr val="002060"/>
                </a:solidFill>
              </a:rPr>
              <a:t>mấy</a:t>
            </a:r>
            <a:r>
              <a:rPr lang="en-US" sz="3200" b="1" dirty="0">
                <a:solidFill>
                  <a:srgbClr val="002060"/>
                </a:solidFill>
              </a:rPr>
              <a:t> ô </a:t>
            </a:r>
            <a:r>
              <a:rPr lang="en-US" sz="3200" b="1" dirty="0" err="1">
                <a:solidFill>
                  <a:srgbClr val="002060"/>
                </a:solidFill>
              </a:rPr>
              <a:t>vuông</a:t>
            </a:r>
            <a:r>
              <a:rPr lang="en-US" sz="3200" b="1" dirty="0">
                <a:solidFill>
                  <a:srgbClr val="002060"/>
                </a:solidFill>
              </a:rPr>
              <a:t>? </a:t>
            </a:r>
            <a:r>
              <a:rPr lang="en-US" sz="3200" b="1" dirty="0" err="1">
                <a:solidFill>
                  <a:srgbClr val="002060"/>
                </a:solidFill>
              </a:rPr>
              <a:t>Hình</a:t>
            </a:r>
            <a:r>
              <a:rPr lang="en-US" sz="3200" b="1" dirty="0">
                <a:solidFill>
                  <a:srgbClr val="002060"/>
                </a:solidFill>
              </a:rPr>
              <a:t> C </a:t>
            </a:r>
            <a:r>
              <a:rPr lang="en-US" sz="3200" b="1" dirty="0" err="1">
                <a:solidFill>
                  <a:srgbClr val="002060"/>
                </a:solidFill>
              </a:rPr>
              <a:t>gồm</a:t>
            </a:r>
            <a:r>
              <a:rPr lang="en-US" sz="3200" b="1" dirty="0">
                <a:solidFill>
                  <a:srgbClr val="002060"/>
                </a:solidFill>
              </a:rPr>
              <a:t> </a:t>
            </a:r>
            <a:r>
              <a:rPr lang="en-US" sz="3200" b="1" dirty="0" err="1">
                <a:solidFill>
                  <a:srgbClr val="002060"/>
                </a:solidFill>
              </a:rPr>
              <a:t>mấy</a:t>
            </a:r>
            <a:r>
              <a:rPr lang="en-US" sz="3200" b="1" dirty="0">
                <a:solidFill>
                  <a:srgbClr val="002060"/>
                </a:solidFill>
              </a:rPr>
              <a:t> ô </a:t>
            </a:r>
            <a:r>
              <a:rPr lang="en-US" sz="3200" b="1" dirty="0" err="1">
                <a:solidFill>
                  <a:srgbClr val="002060"/>
                </a:solidFill>
              </a:rPr>
              <a:t>vuông</a:t>
            </a:r>
            <a:r>
              <a:rPr lang="en-US" sz="3200" b="1" dirty="0">
                <a:solidFill>
                  <a:srgbClr val="002060"/>
                </a:solidFill>
              </a:rPr>
              <a:t>?</a:t>
            </a:r>
          </a:p>
          <a:p>
            <a:r>
              <a:rPr lang="en-US" sz="3200" b="1" dirty="0">
                <a:solidFill>
                  <a:srgbClr val="002060"/>
                </a:solidFill>
              </a:rPr>
              <a:t>b) So </a:t>
            </a:r>
            <a:r>
              <a:rPr lang="en-US" sz="3200" b="1" dirty="0" err="1">
                <a:solidFill>
                  <a:srgbClr val="002060"/>
                </a:solidFill>
              </a:rPr>
              <a:t>sánh</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a:t>
            </a:r>
            <a:r>
              <a:rPr lang="en-US" sz="3200" b="1" dirty="0" err="1">
                <a:solidFill>
                  <a:srgbClr val="002060"/>
                </a:solidFill>
              </a:rPr>
              <a:t>hình</a:t>
            </a:r>
            <a:r>
              <a:rPr lang="en-US" sz="3200" b="1" dirty="0">
                <a:solidFill>
                  <a:srgbClr val="002060"/>
                </a:solidFill>
              </a:rPr>
              <a:t> A </a:t>
            </a:r>
            <a:r>
              <a:rPr lang="en-US" sz="3200" b="1" dirty="0" err="1">
                <a:solidFill>
                  <a:srgbClr val="002060"/>
                </a:solidFill>
              </a:rPr>
              <a:t>với</a:t>
            </a:r>
            <a:r>
              <a:rPr lang="en-US" sz="3200" b="1" dirty="0">
                <a:solidFill>
                  <a:srgbClr val="002060"/>
                </a:solidFill>
              </a:rPr>
              <a:t> </a:t>
            </a:r>
            <a:r>
              <a:rPr lang="en-US" sz="3200" b="1" dirty="0" err="1">
                <a:solidFill>
                  <a:srgbClr val="002060"/>
                </a:solidFill>
              </a:rPr>
              <a:t>tổng</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a:t>
            </a:r>
            <a:r>
              <a:rPr lang="en-US" sz="3200" b="1" dirty="0" err="1">
                <a:solidFill>
                  <a:srgbClr val="002060"/>
                </a:solidFill>
              </a:rPr>
              <a:t>hình</a:t>
            </a:r>
            <a:r>
              <a:rPr lang="en-US" sz="3200" b="1" dirty="0">
                <a:solidFill>
                  <a:srgbClr val="002060"/>
                </a:solidFill>
              </a:rPr>
              <a:t> B </a:t>
            </a:r>
            <a:r>
              <a:rPr lang="en-US" sz="3200" b="1" dirty="0" err="1">
                <a:solidFill>
                  <a:srgbClr val="002060"/>
                </a:solidFill>
              </a:rPr>
              <a:t>và</a:t>
            </a:r>
            <a:r>
              <a:rPr lang="en-US" sz="3200" b="1" dirty="0">
                <a:solidFill>
                  <a:srgbClr val="002060"/>
                </a:solidFill>
              </a:rPr>
              <a:t> </a:t>
            </a:r>
            <a:r>
              <a:rPr lang="en-US" sz="3200" b="1" dirty="0" err="1">
                <a:solidFill>
                  <a:srgbClr val="002060"/>
                </a:solidFill>
              </a:rPr>
              <a:t>hình</a:t>
            </a:r>
            <a:r>
              <a:rPr lang="en-US" sz="3200" b="1" dirty="0">
                <a:solidFill>
                  <a:srgbClr val="002060"/>
                </a:solidFill>
              </a:rPr>
              <a:t> C.</a:t>
            </a:r>
          </a:p>
        </p:txBody>
      </p:sp>
    </p:spTree>
    <p:extLst>
      <p:ext uri="{BB962C8B-B14F-4D97-AF65-F5344CB8AC3E}">
        <p14:creationId xmlns:p14="http://schemas.microsoft.com/office/powerpoint/2010/main" val="6124442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1000"/>
                                        <p:tgtEl>
                                          <p:spTgt spid="6">
                                            <p:txEl>
                                              <p:pRg st="0" end="0"/>
                                            </p:txEl>
                                          </p:spTgt>
                                        </p:tgtEl>
                                      </p:cBhvr>
                                    </p:animEffect>
                                    <p:anim calcmode="lin" valueType="num">
                                      <p:cBhvr>
                                        <p:cTn id="1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1000"/>
                                        <p:tgtEl>
                                          <p:spTgt spid="6">
                                            <p:txEl>
                                              <p:pRg st="1" end="1"/>
                                            </p:txEl>
                                          </p:spTgt>
                                        </p:tgtEl>
                                      </p:cBhvr>
                                    </p:animEffect>
                                    <p:anim calcmode="lin" valueType="num">
                                      <p:cBhvr>
                                        <p:cTn id="2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BBF81AF0-9280-467E-E65B-31298EA598C6}"/>
              </a:ext>
            </a:extLst>
          </p:cNvPr>
          <p:cNvPicPr>
            <a:picLocks noChangeAspect="1"/>
          </p:cNvPicPr>
          <p:nvPr/>
        </p:nvPicPr>
        <p:blipFill>
          <a:blip r:embed="rId4"/>
          <a:stretch>
            <a:fillRect/>
          </a:stretch>
        </p:blipFill>
        <p:spPr>
          <a:xfrm>
            <a:off x="1219200" y="433387"/>
            <a:ext cx="9906000" cy="3228975"/>
          </a:xfrm>
          <a:prstGeom prst="rect">
            <a:avLst/>
          </a:prstGeom>
        </p:spPr>
      </p:pic>
      <p:sp>
        <p:nvSpPr>
          <p:cNvPr id="6" name="TextBox 5">
            <a:extLst>
              <a:ext uri="{FF2B5EF4-FFF2-40B4-BE49-F238E27FC236}">
                <a16:creationId xmlns:a16="http://schemas.microsoft.com/office/drawing/2014/main" id="{398BF474-8658-B56B-E9E5-0510ECA64DE4}"/>
              </a:ext>
            </a:extLst>
          </p:cNvPr>
          <p:cNvSpPr txBox="1"/>
          <p:nvPr/>
        </p:nvSpPr>
        <p:spPr>
          <a:xfrm>
            <a:off x="981075" y="4352925"/>
            <a:ext cx="106775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a)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A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gồm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mấy</a:t>
            </a:r>
            <a:r>
              <a:rPr kumimoji="0" lang="en-US" sz="3200" b="1" i="0" u="none" strike="noStrike" kern="1200" cap="none" spc="0" normalizeH="0" baseline="0" noProof="0" dirty="0">
                <a:ln>
                  <a:noFill/>
                </a:ln>
                <a:solidFill>
                  <a:srgbClr val="002060"/>
                </a:solidFill>
                <a:effectLst/>
                <a:uLnTx/>
                <a:uFillTx/>
                <a:latin typeface="Calibri"/>
                <a:ea typeface="+mn-ea"/>
                <a:cs typeface="+mn-cs"/>
              </a:rPr>
              <a:t> ô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vuông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B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gồm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mấy</a:t>
            </a:r>
            <a:r>
              <a:rPr kumimoji="0" lang="en-US" sz="3200" b="1" i="0" u="none" strike="noStrike" kern="1200" cap="none" spc="0" normalizeH="0" baseline="0" noProof="0" dirty="0">
                <a:ln>
                  <a:noFill/>
                </a:ln>
                <a:solidFill>
                  <a:srgbClr val="002060"/>
                </a:solidFill>
                <a:effectLst/>
                <a:uLnTx/>
                <a:uFillTx/>
                <a:latin typeface="Calibri"/>
                <a:ea typeface="+mn-ea"/>
                <a:cs typeface="+mn-cs"/>
              </a:rPr>
              <a:t> ô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vuông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C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gồm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mấy</a:t>
            </a:r>
            <a:r>
              <a:rPr kumimoji="0" lang="en-US" sz="3200" b="1" i="0" u="none" strike="noStrike" kern="1200" cap="none" spc="0" normalizeH="0" baseline="0" noProof="0" dirty="0">
                <a:ln>
                  <a:noFill/>
                </a:ln>
                <a:solidFill>
                  <a:srgbClr val="002060"/>
                </a:solidFill>
                <a:effectLst/>
                <a:uLnTx/>
                <a:uFillTx/>
                <a:latin typeface="Calibri"/>
                <a:ea typeface="+mn-ea"/>
                <a:cs typeface="+mn-cs"/>
              </a:rPr>
              <a:t> ô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vuông</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sp>
        <p:nvSpPr>
          <p:cNvPr id="2" name="Rectangle: Rounded Corners 1">
            <a:extLst>
              <a:ext uri="{FF2B5EF4-FFF2-40B4-BE49-F238E27FC236}">
                <a16:creationId xmlns:a16="http://schemas.microsoft.com/office/drawing/2014/main" id="{C5E46B05-42DC-BD77-A59C-0FDF5240A10F}"/>
              </a:ext>
            </a:extLst>
          </p:cNvPr>
          <p:cNvSpPr/>
          <p:nvPr/>
        </p:nvSpPr>
        <p:spPr>
          <a:xfrm>
            <a:off x="6391275" y="360045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10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5284362E-8DA3-FE1B-5D60-22FBF0E67636}"/>
              </a:ext>
            </a:extLst>
          </p:cNvPr>
          <p:cNvSpPr/>
          <p:nvPr/>
        </p:nvSpPr>
        <p:spPr>
          <a:xfrm>
            <a:off x="8743950" y="358140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8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1669FBBC-6493-A5BF-D9AA-E97769CF5972}"/>
              </a:ext>
            </a:extLst>
          </p:cNvPr>
          <p:cNvSpPr/>
          <p:nvPr/>
        </p:nvSpPr>
        <p:spPr>
          <a:xfrm>
            <a:off x="2305050" y="365760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18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7087268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BBF81AF0-9280-467E-E65B-31298EA598C6}"/>
              </a:ext>
            </a:extLst>
          </p:cNvPr>
          <p:cNvPicPr>
            <a:picLocks noChangeAspect="1"/>
          </p:cNvPicPr>
          <p:nvPr/>
        </p:nvPicPr>
        <p:blipFill>
          <a:blip r:embed="rId4"/>
          <a:stretch>
            <a:fillRect/>
          </a:stretch>
        </p:blipFill>
        <p:spPr>
          <a:xfrm>
            <a:off x="1219200" y="433387"/>
            <a:ext cx="9906000" cy="3228975"/>
          </a:xfrm>
          <a:prstGeom prst="rect">
            <a:avLst/>
          </a:prstGeom>
        </p:spPr>
      </p:pic>
      <p:sp>
        <p:nvSpPr>
          <p:cNvPr id="6" name="TextBox 5">
            <a:extLst>
              <a:ext uri="{FF2B5EF4-FFF2-40B4-BE49-F238E27FC236}">
                <a16:creationId xmlns:a16="http://schemas.microsoft.com/office/drawing/2014/main" id="{398BF474-8658-B56B-E9E5-0510ECA64DE4}"/>
              </a:ext>
            </a:extLst>
          </p:cNvPr>
          <p:cNvSpPr txBox="1"/>
          <p:nvPr/>
        </p:nvSpPr>
        <p:spPr>
          <a:xfrm>
            <a:off x="790575" y="4352925"/>
            <a:ext cx="106775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b) So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sánh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diện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tích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A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với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tổng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diện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tích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B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C.</a:t>
            </a:r>
          </a:p>
        </p:txBody>
      </p:sp>
      <p:sp>
        <p:nvSpPr>
          <p:cNvPr id="4" name="Rectangle: Rounded Corners 3">
            <a:extLst>
              <a:ext uri="{FF2B5EF4-FFF2-40B4-BE49-F238E27FC236}">
                <a16:creationId xmlns:a16="http://schemas.microsoft.com/office/drawing/2014/main" id="{5138EF4E-E9F3-8778-7EB0-41D23C1F356E}"/>
              </a:ext>
            </a:extLst>
          </p:cNvPr>
          <p:cNvSpPr/>
          <p:nvPr/>
        </p:nvSpPr>
        <p:spPr>
          <a:xfrm>
            <a:off x="6410325" y="363855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10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64E3FB6B-1D6F-0A2E-3A41-DB4FA5151C53}"/>
              </a:ext>
            </a:extLst>
          </p:cNvPr>
          <p:cNvSpPr/>
          <p:nvPr/>
        </p:nvSpPr>
        <p:spPr>
          <a:xfrm>
            <a:off x="8763000" y="361950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8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9CC42170-C21E-FD6D-9952-5551F1154EAB}"/>
              </a:ext>
            </a:extLst>
          </p:cNvPr>
          <p:cNvSpPr/>
          <p:nvPr/>
        </p:nvSpPr>
        <p:spPr>
          <a:xfrm>
            <a:off x="2324100" y="3695700"/>
            <a:ext cx="2162175"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Calibri"/>
                <a:ea typeface="+mn-ea"/>
                <a:cs typeface="+mn-cs"/>
              </a:rPr>
              <a:t>18 ô </a:t>
            </a:r>
            <a:r>
              <a:rPr kumimoji="0" lang="en-US" sz="3300" b="0" i="0" u="none" strike="noStrike" kern="1200" cap="none" spc="0" normalizeH="0" baseline="0" noProof="0" dirty="0" err="1">
                <a:ln>
                  <a:noFill/>
                </a:ln>
                <a:solidFill>
                  <a:srgbClr val="FF0000"/>
                </a:solidFill>
                <a:effectLst/>
                <a:uLnTx/>
                <a:uFillTx/>
                <a:latin typeface="Calibri"/>
                <a:ea typeface="+mn-ea"/>
                <a:cs typeface="+mn-cs"/>
              </a:rPr>
              <a:t>vuông</a:t>
            </a:r>
            <a:endParaRPr kumimoji="0" lang="en-US" sz="33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EE159011-70EF-8C80-9A31-0FC47845BECC}"/>
              </a:ext>
            </a:extLst>
          </p:cNvPr>
          <p:cNvSpPr txBox="1"/>
          <p:nvPr/>
        </p:nvSpPr>
        <p:spPr>
          <a:xfrm>
            <a:off x="809625" y="5038725"/>
            <a:ext cx="106775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mn-cs"/>
              </a:rPr>
              <a:t>Diện</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tích</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hình</a:t>
            </a:r>
            <a:r>
              <a:rPr kumimoji="0" lang="en-US" sz="3200" b="1" i="0" u="none" strike="noStrike" kern="1200" cap="none" spc="0" normalizeH="0" baseline="0" noProof="0" dirty="0">
                <a:ln>
                  <a:noFill/>
                </a:ln>
                <a:solidFill>
                  <a:srgbClr val="FF0000"/>
                </a:solidFill>
                <a:effectLst/>
                <a:uLnTx/>
                <a:uFillTx/>
                <a:latin typeface="Calibri"/>
                <a:ea typeface="+mn-ea"/>
                <a:cs typeface="+mn-cs"/>
              </a:rPr>
              <a:t> A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bằng</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diện</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tích</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hình</a:t>
            </a:r>
            <a:r>
              <a:rPr kumimoji="0" lang="en-US" sz="3200" b="1" i="0" u="none" strike="noStrike" kern="1200" cap="none" spc="0" normalizeH="0" baseline="0" noProof="0" dirty="0">
                <a:ln>
                  <a:noFill/>
                </a:ln>
                <a:solidFill>
                  <a:srgbClr val="FF0000"/>
                </a:solidFill>
                <a:effectLst/>
                <a:uLnTx/>
                <a:uFillTx/>
                <a:latin typeface="Calibri"/>
                <a:ea typeface="+mn-ea"/>
                <a:cs typeface="+mn-cs"/>
              </a:rPr>
              <a:t> B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và</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hình</a:t>
            </a:r>
            <a:r>
              <a:rPr kumimoji="0" lang="en-US" sz="3200" b="1" i="0" u="none" strike="noStrike" kern="1200" cap="none" spc="0" normalizeH="0" baseline="0" noProof="0" dirty="0">
                <a:ln>
                  <a:noFill/>
                </a:ln>
                <a:solidFill>
                  <a:srgbClr val="FF0000"/>
                </a:solidFill>
                <a:effectLst/>
                <a:uLnTx/>
                <a:uFillTx/>
                <a:latin typeface="Calibri"/>
                <a:ea typeface="+mn-ea"/>
                <a:cs typeface="+mn-cs"/>
              </a:rPr>
              <a:t> C.</a:t>
            </a:r>
          </a:p>
        </p:txBody>
      </p:sp>
    </p:spTree>
    <p:extLst>
      <p:ext uri="{BB962C8B-B14F-4D97-AF65-F5344CB8AC3E}">
        <p14:creationId xmlns:p14="http://schemas.microsoft.com/office/powerpoint/2010/main" val="11988047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49FD03D9-A826-4244-893F-863D5B02B952}"/>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图片 4">
            <a:extLst>
              <a:ext uri="{FF2B5EF4-FFF2-40B4-BE49-F238E27FC236}">
                <a16:creationId xmlns:a16="http://schemas.microsoft.com/office/drawing/2014/main" id="{84BBEF63-15E2-485D-B83E-A6307B216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
        <p:nvSpPr>
          <p:cNvPr id="19" name="文本框 18">
            <a:extLst>
              <a:ext uri="{FF2B5EF4-FFF2-40B4-BE49-F238E27FC236}">
                <a16:creationId xmlns:a16="http://schemas.microsoft.com/office/drawing/2014/main" id="{4E1778F6-3BC8-441B-90F6-5883080CEAF0}"/>
              </a:ext>
            </a:extLst>
          </p:cNvPr>
          <p:cNvSpPr txBox="1"/>
          <p:nvPr/>
        </p:nvSpPr>
        <p:spPr>
          <a:xfrm>
            <a:off x="2695575" y="1933424"/>
            <a:ext cx="717994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7030A0"/>
                </a:solidFill>
                <a:effectLst>
                  <a:glow rad="152400">
                    <a:prstClr val="white">
                      <a:alpha val="40000"/>
                    </a:prstClr>
                  </a:glow>
                </a:effectLst>
                <a:uLnTx/>
                <a:uFillTx/>
                <a:latin typeface="Calibri" panose="020F0502020204030204" pitchFamily="34" charset="0"/>
                <a:ea typeface="小单纯体" panose="02010601030101010101" pitchFamily="2" charset="-122"/>
                <a:cs typeface="Calibri" panose="020F0502020204030204" pitchFamily="34" charset="0"/>
              </a:rPr>
              <a:t>- Có biểu tượng về diện tích một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7030A0"/>
                </a:solidFill>
                <a:effectLst>
                  <a:glow rad="152400">
                    <a:prstClr val="white">
                      <a:alpha val="40000"/>
                    </a:prstClr>
                  </a:glow>
                </a:effectLst>
                <a:uLnTx/>
                <a:uFillTx/>
                <a:latin typeface="Calibri" panose="020F0502020204030204" pitchFamily="34" charset="0"/>
                <a:ea typeface="小单纯体" panose="02010601030101010101" pitchFamily="2" charset="-122"/>
                <a:cs typeface="Calibri" panose="020F0502020204030204" pitchFamily="34" charset="0"/>
              </a:rPr>
              <a:t>- Nhận biết được diện </a:t>
            </a:r>
            <a:r>
              <a:rPr kumimoji="0" lang="en-US" altLang="zh-CN" sz="2800" b="1" i="0" u="none" strike="noStrike" kern="1200" cap="none" spc="0" normalizeH="0" baseline="0" noProof="0" dirty="0" err="1">
                <a:ln>
                  <a:noFill/>
                </a:ln>
                <a:solidFill>
                  <a:srgbClr val="7030A0"/>
                </a:solidFill>
                <a:effectLst>
                  <a:glow rad="152400">
                    <a:prstClr val="white">
                      <a:alpha val="40000"/>
                    </a:prstClr>
                  </a:glow>
                </a:effectLst>
                <a:uLnTx/>
                <a:uFillTx/>
                <a:latin typeface="Calibri" panose="020F0502020204030204" pitchFamily="34" charset="0"/>
                <a:ea typeface="小单纯体" panose="02010601030101010101" pitchFamily="2" charset="-122"/>
                <a:cs typeface="Calibri" panose="020F0502020204030204" pitchFamily="34" charset="0"/>
              </a:rPr>
              <a:t>tích</a:t>
            </a:r>
            <a:r>
              <a:rPr kumimoji="0" lang="vi-VN" altLang="zh-CN" sz="2800" b="1" i="0" u="none" strike="noStrike" kern="1200" cap="none" spc="0" normalizeH="0" baseline="0" noProof="0" dirty="0">
                <a:ln>
                  <a:noFill/>
                </a:ln>
                <a:solidFill>
                  <a:srgbClr val="7030A0"/>
                </a:solidFill>
                <a:effectLst>
                  <a:glow rad="152400">
                    <a:prstClr val="white">
                      <a:alpha val="40000"/>
                    </a:prstClr>
                  </a:glow>
                </a:effectLst>
                <a:uLnTx/>
                <a:uFillTx/>
                <a:latin typeface="Calibri" panose="020F0502020204030204" pitchFamily="34" charset="0"/>
                <a:ea typeface="小单纯体" panose="02010601030101010101" pitchFamily="2" charset="-122"/>
                <a:cs typeface="Calibri" panose="020F0502020204030204" pitchFamily="34" charset="0"/>
              </a:rPr>
              <a:t> của một hình thông qua các tính chất bao gồm: mối liên hệ so sánh giữa diện tích hai hình mà hình lớn chứa hình bé, mối liện hệ về diện tích hình lớn bằng tổng diện tích hai hình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7030A0"/>
                </a:solidFill>
                <a:effectLst>
                  <a:glow rad="152400">
                    <a:prstClr val="white">
                      <a:alpha val="40000"/>
                    </a:prstClr>
                  </a:glow>
                </a:effectLst>
                <a:uLnTx/>
                <a:uFillTx/>
                <a:latin typeface="Calibri" panose="020F0502020204030204" pitchFamily="34" charset="0"/>
                <a:ea typeface="小单纯体" panose="02010601030101010101" pitchFamily="2" charset="-122"/>
                <a:cs typeface="Calibri" panose="020F0502020204030204" pitchFamily="34" charset="0"/>
              </a:rPr>
              <a:t>- Tính được diện tích hình vẽ trên lưới kẻ ô vuông với đơn vị quy ước là ô vuông</a:t>
            </a:r>
          </a:p>
        </p:txBody>
      </p:sp>
      <p:pic>
        <p:nvPicPr>
          <p:cNvPr id="24" name="图片 23">
            <a:extLst>
              <a:ext uri="{FF2B5EF4-FFF2-40B4-BE49-F238E27FC236}">
                <a16:creationId xmlns:a16="http://schemas.microsoft.com/office/drawing/2014/main" id="{C3DD9DB0-2C7E-4A9B-AF25-329A8B5326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a:off x="1610077" y="1790990"/>
            <a:ext cx="1220693" cy="853697"/>
          </a:xfrm>
          <a:prstGeom prst="rect">
            <a:avLst/>
          </a:prstGeom>
        </p:spPr>
      </p:pic>
      <p:pic>
        <p:nvPicPr>
          <p:cNvPr id="25" name="图片 24">
            <a:extLst>
              <a:ext uri="{FF2B5EF4-FFF2-40B4-BE49-F238E27FC236}">
                <a16:creationId xmlns:a16="http://schemas.microsoft.com/office/drawing/2014/main" id="{A18C7828-70D2-4B28-9A79-4375B33BD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a:off x="1610078" y="2989551"/>
            <a:ext cx="1220693" cy="853697"/>
          </a:xfrm>
          <a:prstGeom prst="rect">
            <a:avLst/>
          </a:prstGeom>
        </p:spPr>
      </p:pic>
      <p:pic>
        <p:nvPicPr>
          <p:cNvPr id="4" name="Picture 3">
            <a:extLst>
              <a:ext uri="{FF2B5EF4-FFF2-40B4-BE49-F238E27FC236}">
                <a16:creationId xmlns:a16="http://schemas.microsoft.com/office/drawing/2014/main" id="{64878C86-C718-4003-8A9D-627E8FB62EDE}"/>
              </a:ext>
            </a:extLst>
          </p:cNvPr>
          <p:cNvPicPr>
            <a:picLocks noChangeAspect="1"/>
          </p:cNvPicPr>
          <p:nvPr/>
        </p:nvPicPr>
        <p:blipFill>
          <a:blip r:embed="rId5"/>
          <a:stretch>
            <a:fillRect/>
          </a:stretch>
        </p:blipFill>
        <p:spPr>
          <a:xfrm>
            <a:off x="3745001" y="1007709"/>
            <a:ext cx="5273497" cy="823031"/>
          </a:xfrm>
          <a:prstGeom prst="rect">
            <a:avLst/>
          </a:prstGeom>
        </p:spPr>
      </p:pic>
    </p:spTree>
    <p:extLst>
      <p:ext uri="{BB962C8B-B14F-4D97-AF65-F5344CB8AC3E}">
        <p14:creationId xmlns:p14="http://schemas.microsoft.com/office/powerpoint/2010/main" val="4407636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5" name="Picture 4">
            <a:extLst>
              <a:ext uri="{FF2B5EF4-FFF2-40B4-BE49-F238E27FC236}">
                <a16:creationId xmlns:a16="http://schemas.microsoft.com/office/drawing/2014/main" id="{0AD57A38-3908-512E-749E-A79E93D4E016}"/>
              </a:ext>
            </a:extLst>
          </p:cNvPr>
          <p:cNvPicPr>
            <a:picLocks noChangeAspect="1"/>
          </p:cNvPicPr>
          <p:nvPr/>
        </p:nvPicPr>
        <p:blipFill>
          <a:blip r:embed="rId6"/>
          <a:stretch>
            <a:fillRect/>
          </a:stretch>
        </p:blipFill>
        <p:spPr>
          <a:xfrm>
            <a:off x="6483292" y="1654156"/>
            <a:ext cx="4273666" cy="3359187"/>
          </a:xfrm>
          <a:prstGeom prst="rect">
            <a:avLst/>
          </a:prstGeom>
        </p:spPr>
      </p:pic>
    </p:spTree>
    <p:extLst>
      <p:ext uri="{BB962C8B-B14F-4D97-AF65-F5344CB8AC3E}">
        <p14:creationId xmlns:p14="http://schemas.microsoft.com/office/powerpoint/2010/main" val="33363918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584750" y="399351"/>
            <a:ext cx="3282315" cy="785495"/>
            <a:chOff x="193" y="653"/>
            <a:chExt cx="5169" cy="1237"/>
          </a:xfrm>
        </p:grpSpPr>
        <p:sp>
          <p:nvSpPr>
            <p:cNvPr id="422" name="Text Box 421"/>
            <p:cNvSpPr txBox="1"/>
            <p:nvPr/>
          </p:nvSpPr>
          <p:spPr>
            <a:xfrm>
              <a:off x="1552" y="653"/>
              <a:ext cx="381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Thực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hành</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4</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ECCE300E-D423-F97D-1DD9-082F7C66BD1C}"/>
              </a:ext>
            </a:extLst>
          </p:cNvPr>
          <p:cNvPicPr>
            <a:picLocks noChangeAspect="1"/>
          </p:cNvPicPr>
          <p:nvPr/>
        </p:nvPicPr>
        <p:blipFill>
          <a:blip r:embed="rId5"/>
          <a:stretch>
            <a:fillRect/>
          </a:stretch>
        </p:blipFill>
        <p:spPr>
          <a:xfrm>
            <a:off x="628650" y="1559486"/>
            <a:ext cx="10987087" cy="4003114"/>
          </a:xfrm>
          <a:prstGeom prst="rect">
            <a:avLst/>
          </a:prstGeom>
        </p:spPr>
      </p:pic>
    </p:spTree>
    <p:extLst>
      <p:ext uri="{BB962C8B-B14F-4D97-AF65-F5344CB8AC3E}">
        <p14:creationId xmlns:p14="http://schemas.microsoft.com/office/powerpoint/2010/main" val="3756923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pic>
        <p:nvPicPr>
          <p:cNvPr id="3" name="Picture 2">
            <a:extLst>
              <a:ext uri="{FF2B5EF4-FFF2-40B4-BE49-F238E27FC236}">
                <a16:creationId xmlns:a16="http://schemas.microsoft.com/office/drawing/2014/main" id="{F8F89318-B073-4D1B-9AD3-EB24ABDD44C2}"/>
              </a:ext>
            </a:extLst>
          </p:cNvPr>
          <p:cNvPicPr>
            <a:picLocks noChangeAspect="1"/>
          </p:cNvPicPr>
          <p:nvPr/>
        </p:nvPicPr>
        <p:blipFill>
          <a:blip r:embed="rId6"/>
          <a:stretch>
            <a:fillRect/>
          </a:stretch>
        </p:blipFill>
        <p:spPr>
          <a:xfrm>
            <a:off x="5434626" y="2199885"/>
            <a:ext cx="5139373" cy="2517866"/>
          </a:xfrm>
          <a:prstGeom prst="rect">
            <a:avLst/>
          </a:prstGeom>
        </p:spPr>
      </p:pic>
    </p:spTree>
    <p:extLst>
      <p:ext uri="{BB962C8B-B14F-4D97-AF65-F5344CB8AC3E}">
        <p14:creationId xmlns:p14="http://schemas.microsoft.com/office/powerpoint/2010/main" val="32781528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E6B3A468-069C-4283-B4C3-5A3D00F7EEC2}"/>
              </a:ext>
            </a:extLst>
          </p:cNvPr>
          <p:cNvSpPr txBox="1"/>
          <p:nvPr/>
        </p:nvSpPr>
        <p:spPr>
          <a:xfrm>
            <a:off x="4187056" y="2558550"/>
            <a:ext cx="447119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rPr>
              <a:t>KHỞI ĐỘNG</a:t>
            </a:r>
            <a:endParaRPr kumimoji="0" lang="zh-CN" altLang="en-US" sz="6600" b="1" i="0" u="none" strike="noStrike" kern="1200" cap="none" spc="0" normalizeH="0" baseline="0" noProof="0" dirty="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260377" y="2445688"/>
            <a:ext cx="97537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Luật</a:t>
            </a:r>
            <a:r>
              <a:rPr kumimoji="0" lang="en-US" sz="36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chơi:</a:t>
            </a:r>
            <a:endPar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đôi</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1 HS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về</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chu vi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tức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chữ</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vuông</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- 1 HS kia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ứng</a:t>
            </a:r>
            <a:endPar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viên viết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chính</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xác</a:t>
            </a:r>
            <a:r>
              <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thì thắng lượt.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46480" y="6157540"/>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có tất cả thành viên viết xong 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6" name="Picture 5">
            <a:extLst>
              <a:ext uri="{FF2B5EF4-FFF2-40B4-BE49-F238E27FC236}">
                <a16:creationId xmlns:a16="http://schemas.microsoft.com/office/drawing/2014/main" id="{E06A451C-9F7F-436A-ADDF-E0C3B1F4C864}"/>
              </a:ext>
            </a:extLst>
          </p:cNvPr>
          <p:cNvPicPr>
            <a:picLocks noChangeAspect="1"/>
          </p:cNvPicPr>
          <p:nvPr/>
        </p:nvPicPr>
        <p:blipFill>
          <a:blip r:embed="rId6"/>
          <a:stretch>
            <a:fillRect/>
          </a:stretch>
        </p:blipFill>
        <p:spPr>
          <a:xfrm>
            <a:off x="5817262" y="1957095"/>
            <a:ext cx="5224725"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pic>
        <p:nvPicPr>
          <p:cNvPr id="5" name="Picture 4">
            <a:extLst>
              <a:ext uri="{FF2B5EF4-FFF2-40B4-BE49-F238E27FC236}">
                <a16:creationId xmlns:a16="http://schemas.microsoft.com/office/drawing/2014/main" id="{C8EF9373-4AB0-7EEB-6FCA-933224330B3A}"/>
              </a:ext>
            </a:extLst>
          </p:cNvPr>
          <p:cNvPicPr>
            <a:picLocks noChangeAspect="1"/>
          </p:cNvPicPr>
          <p:nvPr/>
        </p:nvPicPr>
        <p:blipFill>
          <a:blip r:embed="rId5"/>
          <a:stretch>
            <a:fillRect/>
          </a:stretch>
        </p:blipFill>
        <p:spPr>
          <a:xfrm>
            <a:off x="723900" y="1472046"/>
            <a:ext cx="10972800" cy="44888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sp>
        <p:nvSpPr>
          <p:cNvPr id="7" name="Rectangle 6">
            <a:extLst>
              <a:ext uri="{FF2B5EF4-FFF2-40B4-BE49-F238E27FC236}">
                <a16:creationId xmlns:a16="http://schemas.microsoft.com/office/drawing/2014/main" id="{5D2F0696-AF0C-4107-85DD-43BF74B5968E}"/>
              </a:ext>
            </a:extLst>
          </p:cNvPr>
          <p:cNvSpPr/>
          <p:nvPr/>
        </p:nvSpPr>
        <p:spPr>
          <a:xfrm>
            <a:off x="4762500" y="1933575"/>
            <a:ext cx="6915150" cy="28194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1FA32B1E-758E-4128-9E9E-DC8FAD8162ED}"/>
              </a:ext>
            </a:extLst>
          </p:cNvPr>
          <p:cNvSpPr txBox="1"/>
          <p:nvPr/>
        </p:nvSpPr>
        <p:spPr>
          <a:xfrm>
            <a:off x="5114925" y="2124075"/>
            <a:ext cx="6353175"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chữ</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nhật</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nằm</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hoàn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toàn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4" name="TextBox 13">
            <a:extLst>
              <a:ext uri="{FF2B5EF4-FFF2-40B4-BE49-F238E27FC236}">
                <a16:creationId xmlns:a16="http://schemas.microsoft.com/office/drawing/2014/main" id="{C8718867-E960-417A-8705-B7D85455A20F}"/>
              </a:ext>
            </a:extLst>
          </p:cNvPr>
          <p:cNvSpPr txBox="1"/>
          <p:nvPr/>
        </p:nvSpPr>
        <p:spPr>
          <a:xfrm>
            <a:off x="5153025" y="3228975"/>
            <a:ext cx="63436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Ta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nói</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chữ</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nhật</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bé</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hơn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pic>
        <p:nvPicPr>
          <p:cNvPr id="3" name="Picture 2">
            <a:extLst>
              <a:ext uri="{FF2B5EF4-FFF2-40B4-BE49-F238E27FC236}">
                <a16:creationId xmlns:a16="http://schemas.microsoft.com/office/drawing/2014/main" id="{E0F54F6E-58A9-04AF-B792-8828B74F2E8A}"/>
              </a:ext>
            </a:extLst>
          </p:cNvPr>
          <p:cNvPicPr>
            <a:picLocks noChangeAspect="1"/>
          </p:cNvPicPr>
          <p:nvPr/>
        </p:nvPicPr>
        <p:blipFill>
          <a:blip r:embed="rId5"/>
          <a:stretch>
            <a:fillRect/>
          </a:stretch>
        </p:blipFill>
        <p:spPr>
          <a:xfrm>
            <a:off x="1047750" y="2233612"/>
            <a:ext cx="3006022" cy="2614613"/>
          </a:xfrm>
          <a:prstGeom prst="rect">
            <a:avLst/>
          </a:prstGeom>
        </p:spPr>
      </p:pic>
    </p:spTree>
    <p:extLst>
      <p:ext uri="{BB962C8B-B14F-4D97-AF65-F5344CB8AC3E}">
        <p14:creationId xmlns:p14="http://schemas.microsoft.com/office/powerpoint/2010/main" val="13142391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25F7B34E-5DE6-4D37-BE72-BAFDD6FA8737}"/>
              </a:ext>
            </a:extLst>
          </p:cNvPr>
          <p:cNvSpPr/>
          <p:nvPr/>
        </p:nvSpPr>
        <p:spPr>
          <a:xfrm>
            <a:off x="4838699" y="2066925"/>
            <a:ext cx="7058025" cy="24765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F67D145E-E6EF-49C2-802C-2DB05D0D0351}"/>
              </a:ext>
            </a:extLst>
          </p:cNvPr>
          <p:cNvSpPr txBox="1"/>
          <p:nvPr/>
        </p:nvSpPr>
        <p:spPr>
          <a:xfrm>
            <a:off x="4972050" y="2257425"/>
            <a:ext cx="6819899"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lang="en-US" sz="3200" b="1" dirty="0">
                <a:solidFill>
                  <a:prstClr val="black"/>
                </a:solidFill>
                <a:latin typeface="Calibri"/>
              </a:rPr>
              <a:t> A</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gồm</a:t>
            </a:r>
            <a:r>
              <a:rPr kumimoji="0" lang="en-US" sz="3200" b="1" i="0" u="none" strike="noStrike" kern="1200" cap="none" spc="0" normalizeH="0" baseline="0" noProof="0" dirty="0">
                <a:ln>
                  <a:noFill/>
                </a:ln>
                <a:solidFill>
                  <a:prstClr val="black"/>
                </a:solidFill>
                <a:effectLst/>
                <a:uLnTx/>
                <a:uFillTx/>
                <a:latin typeface="Calibri"/>
                <a:ea typeface="+mn-ea"/>
                <a:cs typeface="+mn-cs"/>
              </a:rPr>
              <a:t> 5 ô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vuông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như</a:t>
            </a:r>
            <a:r>
              <a:rPr kumimoji="0" lang="en-US" sz="3200" b="1" i="0" u="none" strike="noStrike" kern="1200" cap="none" spc="0" normalizeH="0" noProof="0" dirty="0">
                <a:ln>
                  <a:noFill/>
                </a:ln>
                <a:solidFill>
                  <a:prstClr val="black"/>
                </a:solidFill>
                <a:effectLst/>
                <a:uLnTx/>
                <a:uFillTx/>
                <a:latin typeface="Calibri"/>
                <a:ea typeface="+mn-ea"/>
                <a:cs typeface="+mn-cs"/>
              </a:rPr>
              <a:t> </a:t>
            </a:r>
            <a:r>
              <a:rPr kumimoji="0" lang="en-US" sz="3200" b="1" i="0" u="none" strike="noStrike" kern="1200" cap="none" spc="0" normalizeH="0" noProof="0" dirty="0" err="1">
                <a:ln>
                  <a:noFill/>
                </a:ln>
                <a:solidFill>
                  <a:prstClr val="black"/>
                </a:solidFill>
                <a:effectLst/>
                <a:uLnTx/>
                <a:uFillTx/>
                <a:latin typeface="Calibri"/>
                <a:ea typeface="+mn-ea"/>
                <a:cs typeface="+mn-cs"/>
              </a:rPr>
              <a:t>nhau</a:t>
            </a:r>
            <a:r>
              <a:rPr lang="en-US" sz="3200" b="1" dirty="0">
                <a:solidFill>
                  <a:prstClr val="black"/>
                </a:solidFill>
                <a:latin typeface="Calibri"/>
              </a:rPr>
              <a:t>. H</a:t>
            </a:r>
            <a:r>
              <a:rPr kumimoji="0" lang="en-US" sz="3200" b="1" i="0" u="none" strike="noStrike" kern="1200" cap="none" spc="0" normalizeH="0" baseline="0" noProof="0" dirty="0" err="1">
                <a:ln>
                  <a:noFill/>
                </a:ln>
                <a:solidFill>
                  <a:prstClr val="black"/>
                </a:solidFill>
                <a:effectLst/>
                <a:uLnTx/>
                <a:uFillTx/>
                <a:latin typeface="Calibri"/>
                <a:ea typeface="+mn-ea"/>
                <a:cs typeface="+mn-cs"/>
              </a:rPr>
              <a:t>ình</a:t>
            </a:r>
            <a:r>
              <a:rPr lang="en-US" sz="3200" b="1" dirty="0">
                <a:solidFill>
                  <a:prstClr val="black"/>
                </a:solidFill>
                <a:latin typeface="Calibri"/>
              </a:rPr>
              <a:t> B</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cũng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gồm</a:t>
            </a:r>
            <a:r>
              <a:rPr kumimoji="0" lang="en-US" sz="3200" b="1" i="0" u="none" strike="noStrike" kern="1200" cap="none" spc="0" normalizeH="0" baseline="0" noProof="0" dirty="0">
                <a:ln>
                  <a:noFill/>
                </a:ln>
                <a:solidFill>
                  <a:prstClr val="black"/>
                </a:solidFill>
                <a:effectLst/>
                <a:uLnTx/>
                <a:uFillTx/>
                <a:latin typeface="Calibri"/>
                <a:ea typeface="+mn-ea"/>
                <a:cs typeface="+mn-cs"/>
              </a:rPr>
              <a:t> 5 ô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vuông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như</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30" name="TextBox 29">
            <a:extLst>
              <a:ext uri="{FF2B5EF4-FFF2-40B4-BE49-F238E27FC236}">
                <a16:creationId xmlns:a16="http://schemas.microsoft.com/office/drawing/2014/main" id="{4BA7EB07-FDF4-42FE-AC48-2B99FFB1A148}"/>
              </a:ext>
            </a:extLst>
          </p:cNvPr>
          <p:cNvSpPr txBox="1"/>
          <p:nvPr/>
        </p:nvSpPr>
        <p:spPr>
          <a:xfrm>
            <a:off x="5229225" y="3362325"/>
            <a:ext cx="63436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Ta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nói</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lang="en-US" sz="3200" b="1" dirty="0">
                <a:solidFill>
                  <a:prstClr val="black"/>
                </a:solidFill>
                <a:latin typeface="Calibri"/>
              </a:rPr>
              <a:t> A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bằng</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tích</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hình</a:t>
            </a:r>
            <a:r>
              <a:rPr lang="en-US" sz="3200" b="1" dirty="0">
                <a:solidFill>
                  <a:prstClr val="black"/>
                </a:solidFill>
                <a:latin typeface="Calibri"/>
              </a:rPr>
              <a:t> B</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pic>
        <p:nvPicPr>
          <p:cNvPr id="4" name="Picture 3">
            <a:extLst>
              <a:ext uri="{FF2B5EF4-FFF2-40B4-BE49-F238E27FC236}">
                <a16:creationId xmlns:a16="http://schemas.microsoft.com/office/drawing/2014/main" id="{743546E0-302A-32CE-8818-EA3912AD559F}"/>
              </a:ext>
            </a:extLst>
          </p:cNvPr>
          <p:cNvPicPr>
            <a:picLocks noChangeAspect="1"/>
          </p:cNvPicPr>
          <p:nvPr/>
        </p:nvPicPr>
        <p:blipFill>
          <a:blip r:embed="rId4"/>
          <a:stretch>
            <a:fillRect/>
          </a:stretch>
        </p:blipFill>
        <p:spPr>
          <a:xfrm>
            <a:off x="381000" y="2347912"/>
            <a:ext cx="4229100" cy="2390775"/>
          </a:xfrm>
          <a:prstGeom prst="rect">
            <a:avLst/>
          </a:prstGeom>
        </p:spPr>
      </p:pic>
    </p:spTree>
    <p:extLst>
      <p:ext uri="{BB962C8B-B14F-4D97-AF65-F5344CB8AC3E}">
        <p14:creationId xmlns:p14="http://schemas.microsoft.com/office/powerpoint/2010/main" val="16739736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730</Words>
  <Application>Microsoft Office PowerPoint</Application>
  <PresentationFormat>Widescreen</PresentationFormat>
  <Paragraphs>89</Paragraphs>
  <Slides>22</Slides>
  <Notes>17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等线</vt:lpstr>
      <vt:lpstr>等线 Light</vt:lpstr>
      <vt:lpstr>Arial</vt:lpstr>
      <vt:lpstr>Calibri</vt:lpstr>
      <vt:lpstr>Coiny</vt:lpstr>
      <vt:lpstr>Times New Roman</vt:lpstr>
      <vt:lpstr>Wingdings</vt:lpstr>
      <vt:lpstr>1_Office 主题​​</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2023-03-26T02:41:56Z</dcterms:created>
  <dcterms:modified xsi:type="dcterms:W3CDTF">2023-03-26T03:03:17Z</dcterms:modified>
</cp:coreProperties>
</file>