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8"/>
  </p:notesMasterIdLst>
  <p:sldIdLst>
    <p:sldId id="338" r:id="rId3"/>
    <p:sldId id="264" r:id="rId4"/>
    <p:sldId id="267" r:id="rId5"/>
    <p:sldId id="259" r:id="rId6"/>
    <p:sldId id="269" r:id="rId7"/>
    <p:sldId id="261" r:id="rId8"/>
    <p:sldId id="268" r:id="rId9"/>
    <p:sldId id="270" r:id="rId10"/>
    <p:sldId id="271" r:id="rId11"/>
    <p:sldId id="315" r:id="rId12"/>
    <p:sldId id="339" r:id="rId13"/>
    <p:sldId id="262" r:id="rId14"/>
    <p:sldId id="274" r:id="rId15"/>
    <p:sldId id="316" r:id="rId16"/>
    <p:sldId id="317" r:id="rId17"/>
    <p:sldId id="318" r:id="rId18"/>
    <p:sldId id="319" r:id="rId19"/>
    <p:sldId id="334" r:id="rId20"/>
    <p:sldId id="284" r:id="rId21"/>
    <p:sldId id="285" r:id="rId22"/>
    <p:sldId id="335" r:id="rId23"/>
    <p:sldId id="322" r:id="rId24"/>
    <p:sldId id="321" r:id="rId25"/>
    <p:sldId id="323" r:id="rId26"/>
    <p:sldId id="324" r:id="rId27"/>
    <p:sldId id="325" r:id="rId28"/>
    <p:sldId id="327" r:id="rId29"/>
    <p:sldId id="326" r:id="rId30"/>
    <p:sldId id="328" r:id="rId31"/>
    <p:sldId id="329" r:id="rId32"/>
    <p:sldId id="330" r:id="rId33"/>
    <p:sldId id="333" r:id="rId34"/>
    <p:sldId id="332" r:id="rId35"/>
    <p:sldId id="265" r:id="rId36"/>
    <p:sldId id="309"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Nunito Black" pitchFamily="2" charset="0"/>
      <p:bold r:id="rId43"/>
      <p:boldItalic r:id="rId44"/>
    </p:embeddedFont>
    <p:embeddedFont>
      <p:font typeface="Open Sans" panose="020B0606030504020204" pitchFamily="34" charset="0"/>
      <p:regular r:id="rId45"/>
      <p:bold r:id="rId46"/>
      <p:italic r:id="rId47"/>
      <p:boldItalic r:id="rId48"/>
    </p:embeddedFont>
    <p:embeddedFont>
      <p:font typeface="Sigmar One" panose="020B0604020202020204" charset="0"/>
      <p:regular r:id="rId49"/>
    </p:embeddedFont>
    <p:embeddedFont>
      <p:font typeface="Sriracha" panose="020B0604020202020204" charset="-34"/>
      <p:regular r:id="rId50"/>
    </p:embeddedFont>
    <p:embeddedFont>
      <p:font typeface="Tahoma" panose="020B0604030504040204" pitchFamily="34" charset="0"/>
      <p:regular r:id="rId51"/>
      <p:bold r:id="rId52"/>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4" d="100"/>
          <a:sy n="64" d="100"/>
        </p:scale>
        <p:origin x="126" y="13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15</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931870-9C3A-499F-BFAD-62D50DA65582}" type="slidenum">
              <a:rPr lang="en-US" smtClean="0"/>
              <a:t>24</a:t>
            </a:fld>
            <a:endParaRPr lang="en-US"/>
          </a:p>
        </p:txBody>
      </p:sp>
    </p:spTree>
    <p:extLst>
      <p:ext uri="{BB962C8B-B14F-4D97-AF65-F5344CB8AC3E}">
        <p14:creationId xmlns:p14="http://schemas.microsoft.com/office/powerpoint/2010/main" val="171123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167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7654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05924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5041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56339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6547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8817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593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2653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50595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0339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10/3/2024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7219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3.jpe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3.jpeg"/><Relationship Id="rId5" Type="http://schemas.microsoft.com/office/2007/relationships/hdphoto" Target="../media/hdphoto5.wdp"/><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3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a16="http://schemas.microsoft.com/office/drawing/2014/main" id="{25F218BB-A4D2-5667-6ABC-3FC78DCE3E5A}"/>
              </a:ext>
            </a:extLst>
          </p:cNvPr>
          <p:cNvSpPr txBox="1"/>
          <p:nvPr/>
        </p:nvSpPr>
        <p:spPr>
          <a:xfrm>
            <a:off x="2438400" y="381001"/>
            <a:ext cx="8839200" cy="2462213"/>
          </a:xfrm>
          <a:prstGeom prst="rect">
            <a:avLst/>
          </a:prstGeom>
        </p:spPr>
        <p:txBody>
          <a:bodyPr wrap="square" lIns="0" tIns="0" rIns="0" bIns="0" rtlCol="0" anchor="t">
            <a:spAutoFit/>
          </a:bodyPr>
          <a:lstStyle/>
          <a:p>
            <a:pPr>
              <a:lnSpc>
                <a:spcPts val="6400"/>
              </a:lnSpc>
              <a:spcBef>
                <a:spcPct val="0"/>
              </a:spcBef>
            </a:pPr>
            <a:r>
              <a:rPr lang="en-US" sz="5334" spc="-133">
                <a:solidFill>
                  <a:srgbClr val="272626"/>
                </a:solidFill>
                <a:latin typeface="Sriracha"/>
              </a:rPr>
              <a:t>  </a:t>
            </a:r>
          </a:p>
          <a:p>
            <a:pPr>
              <a:lnSpc>
                <a:spcPts val="6400"/>
              </a:lnSpc>
              <a:spcBef>
                <a:spcPct val="0"/>
              </a:spcBef>
            </a:pPr>
            <a:r>
              <a:rPr lang="en-US" sz="5334" spc="-133">
                <a:solidFill>
                  <a:srgbClr val="272626"/>
                </a:solidFill>
                <a:latin typeface="Sriracha"/>
              </a:rPr>
              <a:t>                     </a:t>
            </a:r>
            <a:r>
              <a:rPr lang="en-US" sz="5334" spc="-133">
                <a:solidFill>
                  <a:srgbClr val="008000"/>
                </a:solidFill>
                <a:latin typeface="Sriracha"/>
              </a:rPr>
              <a:t>Tiếng Việt                 </a:t>
            </a:r>
          </a:p>
          <a:p>
            <a:pPr algn="ctr">
              <a:lnSpc>
                <a:spcPts val="6400"/>
              </a:lnSpc>
              <a:spcBef>
                <a:spcPct val="0"/>
              </a:spcBef>
            </a:pPr>
            <a:r>
              <a:rPr lang="en-US" sz="5334" spc="-133">
                <a:solidFill>
                  <a:srgbClr val="008000"/>
                </a:solidFill>
                <a:latin typeface="Sriracha"/>
              </a:rPr>
              <a:t> </a:t>
            </a:r>
            <a:r>
              <a:rPr lang="en-US" sz="5334" spc="-133">
                <a:solidFill>
                  <a:srgbClr val="0070C0"/>
                </a:solidFill>
                <a:latin typeface="Nunito Black" pitchFamily="2" charset="0"/>
              </a:rPr>
              <a:t>Bài 8: Tạm biệt mùa hè</a:t>
            </a:r>
            <a:endParaRPr lang="en-US" sz="5334" spc="-133" dirty="0">
              <a:solidFill>
                <a:srgbClr val="0070C0"/>
              </a:solidFill>
              <a:latin typeface="Nunito Black" pitchFamily="2" charset="0"/>
            </a:endParaRPr>
          </a:p>
        </p:txBody>
      </p:sp>
      <p:pic>
        <p:nvPicPr>
          <p:cNvPr id="3" name="Picture 2">
            <a:extLst>
              <a:ext uri="{FF2B5EF4-FFF2-40B4-BE49-F238E27FC236}">
                <a16:creationId xmlns:a16="http://schemas.microsoft.com/office/drawing/2014/main" id="{814E4700-CAD0-8244-5C74-AB0B047652C4}"/>
              </a:ext>
            </a:extLst>
          </p:cNvPr>
          <p:cNvPicPr>
            <a:picLocks noChangeAspect="1"/>
          </p:cNvPicPr>
          <p:nvPr/>
        </p:nvPicPr>
        <p:blipFill>
          <a:blip r:embed="rId3"/>
          <a:srcRect/>
          <a:stretch>
            <a:fillRect/>
          </a:stretch>
        </p:blipFill>
        <p:spPr>
          <a:xfrm rot="362797">
            <a:off x="5278152" y="3014587"/>
            <a:ext cx="2792284" cy="1980641"/>
          </a:xfrm>
          <a:prstGeom prst="rect">
            <a:avLst/>
          </a:prstGeom>
        </p:spPr>
      </p:pic>
    </p:spTree>
    <p:extLst>
      <p:ext uri="{BB962C8B-B14F-4D97-AF65-F5344CB8AC3E}">
        <p14:creationId xmlns:p14="http://schemas.microsoft.com/office/powerpoint/2010/main" val="342931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a16="http://schemas.microsoft.com/office/drawing/2014/main" id="{874923DD-2CD3-2D7E-2162-E433FE8F2CFE}"/>
              </a:ext>
            </a:extLst>
          </p:cNvPr>
          <p:cNvSpPr txBox="1"/>
          <p:nvPr/>
        </p:nvSpPr>
        <p:spPr>
          <a:xfrm>
            <a:off x="-685800" y="1657793"/>
            <a:ext cx="6679900" cy="715089"/>
          </a:xfrm>
          <a:prstGeom prst="roundRect">
            <a:avLst/>
          </a:prstGeom>
          <a:noFill/>
          <a:ln w="28575">
            <a:noFill/>
            <a:prstDash val="sysDash"/>
          </a:ln>
        </p:spPr>
        <p:txBody>
          <a:bodyPr wrap="square">
            <a:spAutoFit/>
          </a:bodyPr>
          <a:lstStyle/>
          <a:p>
            <a:pPr algn="ctr">
              <a:defRPr/>
            </a:pPr>
            <a:r>
              <a:rPr kumimoji="0" lang="en-US" sz="3600" b="1" i="0" u="none" strike="noStrike" kern="1200" cap="none" spc="0" normalizeH="0" baseline="0" noProof="0" err="1">
                <a:ln>
                  <a:noFill/>
                </a:ln>
                <a:solidFill>
                  <a:srgbClr val="FF0000"/>
                </a:solidFill>
                <a:effectLst/>
                <a:uLnTx/>
                <a:uFillTx/>
                <a:latin typeface="Times New Roman" panose="02020603050405020304" pitchFamily="18" charset="0"/>
                <a:cs typeface="Times New Roman" panose="02020603050405020304" pitchFamily="18" charset="0"/>
              </a:rPr>
              <a:t>Kì</a:t>
            </a:r>
            <a:r>
              <a:rPr kumimoji="0" lang="en-US" sz="3600" b="1" i="0" u="none"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thú: </a:t>
            </a:r>
            <a:r>
              <a:rPr lang="vi-VN" sz="3600" b="1">
                <a:solidFill>
                  <a:srgbClr val="FF0000"/>
                </a:solidFill>
                <a:latin typeface="Times New Roman" panose="02020603050405020304" pitchFamily="18" charset="0"/>
                <a:cs typeface="Times New Roman" panose="02020603050405020304" pitchFamily="18" charset="0"/>
              </a:rPr>
              <a:t>đặc biệt thú vị</a:t>
            </a:r>
          </a:p>
        </p:txBody>
      </p:sp>
      <p:sp>
        <p:nvSpPr>
          <p:cNvPr id="7" name="TextBox 6">
            <a:extLst>
              <a:ext uri="{FF2B5EF4-FFF2-40B4-BE49-F238E27FC236}">
                <a16:creationId xmlns:a16="http://schemas.microsoft.com/office/drawing/2014/main" id="{31CD8366-6099-09EB-BC77-037F0CEFC165}"/>
              </a:ext>
            </a:extLst>
          </p:cNvPr>
          <p:cNvSpPr txBox="1"/>
          <p:nvPr/>
        </p:nvSpPr>
        <p:spPr>
          <a:xfrm>
            <a:off x="81718" y="2482276"/>
            <a:ext cx="9956500" cy="783193"/>
          </a:xfrm>
          <a:prstGeom prst="roundRect">
            <a:avLst/>
          </a:prstGeom>
          <a:noFill/>
          <a:ln w="28575">
            <a:noFill/>
            <a:prstDash val="sysDash"/>
          </a:ln>
        </p:spPr>
        <p:txBody>
          <a:bodyPr wrap="square">
            <a:spAutoFit/>
          </a:bodyPr>
          <a:lstStyle/>
          <a:p>
            <a:pPr algn="ctr">
              <a:defRPr/>
            </a:pPr>
            <a:r>
              <a:rPr kumimoji="0" lang="en-US" sz="4000" b="1" i="0" u="none" strike="noStrike" kern="1200" cap="none" spc="0" normalizeH="0" baseline="0" noProof="0" err="1">
                <a:ln>
                  <a:noFill/>
                </a:ln>
                <a:solidFill>
                  <a:srgbClr val="002060"/>
                </a:solidFill>
                <a:effectLst/>
                <a:uLnTx/>
                <a:uFillTx/>
                <a:latin typeface="Times New Roman" panose="02020603050405020304" pitchFamily="18" charset="0"/>
                <a:cs typeface="Times New Roman" panose="02020603050405020304" pitchFamily="18" charset="0"/>
              </a:rPr>
              <a:t>Tỉ</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tê</a:t>
            </a: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lang="vi-VN" sz="3600" b="1">
                <a:solidFill>
                  <a:srgbClr val="002060"/>
                </a:solidFill>
                <a:latin typeface="Times New Roman" panose="02020603050405020304" pitchFamily="18" charset="0"/>
                <a:cs typeface="Times New Roman" panose="02020603050405020304" pitchFamily="18" charset="0"/>
              </a:rPr>
              <a:t>nói nhỏ với giọng thân mật như tâm tình</a:t>
            </a:r>
            <a:endParaRPr lang="vi-VN" sz="3200" b="1">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E035349-06E2-6263-388B-3A094A78C4B5}"/>
              </a:ext>
            </a:extLst>
          </p:cNvPr>
          <p:cNvSpPr txBox="1"/>
          <p:nvPr/>
        </p:nvSpPr>
        <p:spPr>
          <a:xfrm>
            <a:off x="-1066800" y="3440941"/>
            <a:ext cx="8605825" cy="715089"/>
          </a:xfrm>
          <a:prstGeom prst="roundRect">
            <a:avLst/>
          </a:prstGeom>
          <a:noFill/>
          <a:ln w="28575">
            <a:noFill/>
            <a:prstDash val="sysDash"/>
          </a:ln>
        </p:spPr>
        <p:txBody>
          <a:bodyPr wrap="square">
            <a:spAutoFit/>
          </a:bodyPr>
          <a:lstStyle/>
          <a:p>
            <a:pPr algn="ctr">
              <a:defRPr/>
            </a:pPr>
            <a:r>
              <a:rPr kumimoji="0" lang="en-US" sz="3600" b="1" i="0" u="none" strike="noStrike" kern="1200" cap="none" spc="0" normalizeH="0" baseline="0" noProof="0" err="1">
                <a:ln>
                  <a:noFill/>
                </a:ln>
                <a:solidFill>
                  <a:srgbClr val="00B0F0"/>
                </a:solidFill>
                <a:effectLst/>
                <a:uLnTx/>
                <a:uFillTx/>
                <a:latin typeface="Times New Roman" panose="02020603050405020304" pitchFamily="18" charset="0"/>
                <a:cs typeface="Times New Roman" panose="02020603050405020304" pitchFamily="18" charset="0"/>
              </a:rPr>
              <a:t>Tảo</a:t>
            </a:r>
            <a:r>
              <a:rPr kumimoji="0" lang="en-US" sz="3600" b="1" i="0" u="none" strike="noStrike" kern="1200" cap="none" spc="0" normalizeH="0" baseline="0" noProof="0">
                <a:ln>
                  <a:noFill/>
                </a:ln>
                <a:solidFill>
                  <a:srgbClr val="00B0F0"/>
                </a:solidFill>
                <a:effectLst/>
                <a:uLnTx/>
                <a:uFillTx/>
                <a:latin typeface="Times New Roman" panose="02020603050405020304" pitchFamily="18" charset="0"/>
                <a:cs typeface="Times New Roman" panose="02020603050405020304" pitchFamily="18" charset="0"/>
              </a:rPr>
              <a:t> tần: </a:t>
            </a:r>
            <a:r>
              <a:rPr lang="vi-VN" sz="3600" b="1">
                <a:solidFill>
                  <a:srgbClr val="00B0F0"/>
                </a:solidFill>
                <a:latin typeface="Times New Roman" panose="02020603050405020304" pitchFamily="18" charset="0"/>
                <a:cs typeface="Times New Roman" panose="02020603050405020304" pitchFamily="18" charset="0"/>
              </a:rPr>
              <a:t>đảm đang, chịu khó</a:t>
            </a:r>
          </a:p>
        </p:txBody>
      </p:sp>
      <p:sp>
        <p:nvSpPr>
          <p:cNvPr id="9" name="TextBox 8">
            <a:extLst>
              <a:ext uri="{FF2B5EF4-FFF2-40B4-BE49-F238E27FC236}">
                <a16:creationId xmlns:a16="http://schemas.microsoft.com/office/drawing/2014/main" id="{874923DD-2CD3-2D7E-2162-E433FE8F2CFE}"/>
              </a:ext>
            </a:extLst>
          </p:cNvPr>
          <p:cNvSpPr txBox="1"/>
          <p:nvPr/>
        </p:nvSpPr>
        <p:spPr>
          <a:xfrm>
            <a:off x="1371600" y="396273"/>
            <a:ext cx="41910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8000"/>
                </a:solidFill>
                <a:latin typeface="Times New Roman" panose="02020603050405020304" pitchFamily="18" charset="0"/>
                <a:cs typeface="Times New Roman" panose="02020603050405020304" pitchFamily="18" charset="0"/>
              </a:rPr>
              <a:t>Giải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nghĩa</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từ</a:t>
            </a:r>
            <a:endParaRPr lang="en-US" sz="4000" b="1" dirty="0">
              <a:solidFill>
                <a:srgbClr val="00800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4191000" y="-67468"/>
            <a:ext cx="4419600" cy="735779"/>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000" b="1" i="0" u="none" strike="noStrike" kern="1200" cap="none" spc="-133" normalizeH="0" baseline="0" noProof="0" dirty="0" err="1">
                <a:ln>
                  <a:noFill/>
                </a:ln>
                <a:solidFill>
                  <a:srgbClr val="F92D67"/>
                </a:solidFill>
                <a:effectLst/>
                <a:uLnTx/>
                <a:uFillTx/>
                <a:latin typeface="Times New Roman" panose="02020603050405020304" pitchFamily="18" charset="0"/>
                <a:ea typeface="+mn-ea"/>
                <a:cs typeface="Times New Roman" panose="02020603050405020304" pitchFamily="18" charset="0"/>
              </a:rPr>
              <a:t>Tạm</a:t>
            </a:r>
            <a:r>
              <a:rPr kumimoji="0" lang="en-US" sz="4000" b="1" i="0" u="none" strike="noStrike" kern="1200" cap="none" spc="-133" normalizeH="0" baseline="0" noProof="0" dirty="0">
                <a:ln>
                  <a:noFill/>
                </a:ln>
                <a:solidFill>
                  <a:srgbClr val="F92D67"/>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133" normalizeH="0" baseline="0" noProof="0" dirty="0" err="1">
                <a:ln>
                  <a:noFill/>
                </a:ln>
                <a:solidFill>
                  <a:srgbClr val="F92D67"/>
                </a:solidFill>
                <a:effectLst/>
                <a:uLnTx/>
                <a:uFillTx/>
                <a:latin typeface="Times New Roman" panose="02020603050405020304" pitchFamily="18" charset="0"/>
                <a:ea typeface="+mn-ea"/>
                <a:cs typeface="Times New Roman" panose="02020603050405020304" pitchFamily="18" charset="0"/>
              </a:rPr>
              <a:t>biệt</a:t>
            </a:r>
            <a:r>
              <a:rPr kumimoji="0" lang="en-US" sz="4000" b="1" i="0" u="none" strike="noStrike" kern="1200" cap="none" spc="-133" normalizeH="0" baseline="0" noProof="0" dirty="0">
                <a:ln>
                  <a:noFill/>
                </a:ln>
                <a:solidFill>
                  <a:srgbClr val="F92D67"/>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133" normalizeH="0" baseline="0" noProof="0" dirty="0" err="1">
                <a:ln>
                  <a:noFill/>
                </a:ln>
                <a:solidFill>
                  <a:srgbClr val="F92D67"/>
                </a:solidFill>
                <a:effectLst/>
                <a:uLnTx/>
                <a:uFillTx/>
                <a:latin typeface="Times New Roman" panose="02020603050405020304" pitchFamily="18" charset="0"/>
                <a:ea typeface="+mn-ea"/>
                <a:cs typeface="Times New Roman" panose="02020603050405020304" pitchFamily="18" charset="0"/>
              </a:rPr>
              <a:t>mùa</a:t>
            </a:r>
            <a:r>
              <a:rPr kumimoji="0" lang="en-US" sz="4000" b="1" i="0" u="none" strike="noStrike" kern="1200" cap="none" spc="-133" normalizeH="0" baseline="0" noProof="0" dirty="0">
                <a:ln>
                  <a:noFill/>
                </a:ln>
                <a:solidFill>
                  <a:srgbClr val="F92D67"/>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133" normalizeH="0" baseline="0" noProof="0" dirty="0" err="1">
                <a:ln>
                  <a:noFill/>
                </a:ln>
                <a:solidFill>
                  <a:srgbClr val="F92D67"/>
                </a:solidFill>
                <a:effectLst/>
                <a:uLnTx/>
                <a:uFillTx/>
                <a:latin typeface="Times New Roman" panose="02020603050405020304" pitchFamily="18" charset="0"/>
                <a:ea typeface="+mn-ea"/>
                <a:cs typeface="Times New Roman" panose="02020603050405020304" pitchFamily="18" charset="0"/>
              </a:rPr>
              <a:t>hè</a:t>
            </a:r>
            <a:endParaRPr kumimoji="0" lang="en-US" sz="4000" b="1" i="0" u="none" strike="noStrike" kern="1200" cap="none" spc="-133" normalizeH="0" baseline="0" noProof="0" dirty="0">
              <a:ln>
                <a:noFill/>
              </a:ln>
              <a:solidFill>
                <a:srgbClr val="F92D67"/>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214498" y="777306"/>
            <a:ext cx="10346963" cy="6001643"/>
          </a:xfrm>
          <a:prstGeom prst="rect">
            <a:avLst/>
          </a:prstGeom>
          <a:solidFill>
            <a:schemeClr val="bg1"/>
          </a:solidFill>
          <a:ln>
            <a:noFill/>
          </a:ln>
          <a:effectLst/>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(Theo Vũ Thị Huyền Trang)</a:t>
            </a:r>
          </a:p>
        </p:txBody>
      </p:sp>
      <p:pic>
        <p:nvPicPr>
          <p:cNvPr id="4" name="Picture 3">
            <a:extLst>
              <a:ext uri="{FF2B5EF4-FFF2-40B4-BE49-F238E27FC236}">
                <a16:creationId xmlns:a16="http://schemas.microsoft.com/office/drawing/2014/main" id="{714C5F65-22F6-8EB2-6C0D-7F3889D06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658366"/>
            <a:ext cx="744164" cy="475338"/>
          </a:xfrm>
          <a:prstGeom prst="rect">
            <a:avLst/>
          </a:prstGeom>
        </p:spPr>
      </p:pic>
      <p:sp>
        <p:nvSpPr>
          <p:cNvPr id="5" name="TextBox 4">
            <a:extLst>
              <a:ext uri="{FF2B5EF4-FFF2-40B4-BE49-F238E27FC236}">
                <a16:creationId xmlns:a16="http://schemas.microsoft.com/office/drawing/2014/main" id="{68DEF453-0CD0-8478-670E-771FC93785D8}"/>
              </a:ext>
            </a:extLst>
          </p:cNvPr>
          <p:cNvSpPr txBox="1"/>
          <p:nvPr/>
        </p:nvSpPr>
        <p:spPr>
          <a:xfrm>
            <a:off x="1380236" y="667267"/>
            <a:ext cx="27355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1</a:t>
            </a:r>
          </a:p>
        </p:txBody>
      </p:sp>
      <p:pic>
        <p:nvPicPr>
          <p:cNvPr id="6" name="Picture 5">
            <a:extLst>
              <a:ext uri="{FF2B5EF4-FFF2-40B4-BE49-F238E27FC236}">
                <a16:creationId xmlns:a16="http://schemas.microsoft.com/office/drawing/2014/main" id="{780C48C4-6566-DCE8-E2BB-C658D20BD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263031"/>
            <a:ext cx="744164" cy="475338"/>
          </a:xfrm>
          <a:prstGeom prst="rect">
            <a:avLst/>
          </a:prstGeom>
        </p:spPr>
      </p:pic>
      <p:sp>
        <p:nvSpPr>
          <p:cNvPr id="7" name="TextBox 6">
            <a:extLst>
              <a:ext uri="{FF2B5EF4-FFF2-40B4-BE49-F238E27FC236}">
                <a16:creationId xmlns:a16="http://schemas.microsoft.com/office/drawing/2014/main" id="{F40176CF-1DB5-CCC9-002E-E3D536D1DDAC}"/>
              </a:ext>
            </a:extLst>
          </p:cNvPr>
          <p:cNvSpPr txBox="1"/>
          <p:nvPr/>
        </p:nvSpPr>
        <p:spPr>
          <a:xfrm>
            <a:off x="1374706" y="2266072"/>
            <a:ext cx="27355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2</a:t>
            </a:r>
            <a:endParaRPr kumimoji="0" lang="en-US"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C7DB4836-F9F5-EFCB-47A2-5C935498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32" y="3359835"/>
            <a:ext cx="744164" cy="475338"/>
          </a:xfrm>
          <a:prstGeom prst="rect">
            <a:avLst/>
          </a:prstGeom>
        </p:spPr>
      </p:pic>
      <p:sp>
        <p:nvSpPr>
          <p:cNvPr id="11" name="TextBox 10">
            <a:extLst>
              <a:ext uri="{FF2B5EF4-FFF2-40B4-BE49-F238E27FC236}">
                <a16:creationId xmlns:a16="http://schemas.microsoft.com/office/drawing/2014/main" id="{047F18E3-9E4D-2897-7F23-09B945972BA9}"/>
              </a:ext>
            </a:extLst>
          </p:cNvPr>
          <p:cNvSpPr txBox="1"/>
          <p:nvPr/>
        </p:nvSpPr>
        <p:spPr>
          <a:xfrm>
            <a:off x="1371938" y="3362876"/>
            <a:ext cx="27355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3</a:t>
            </a:r>
            <a:endParaRPr kumimoji="0" lang="en-US"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47BB935F-A189-F1DE-A620-CDCAA4ADC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32" y="4436710"/>
            <a:ext cx="744164" cy="475338"/>
          </a:xfrm>
          <a:prstGeom prst="rect">
            <a:avLst/>
          </a:prstGeom>
        </p:spPr>
      </p:pic>
      <p:sp>
        <p:nvSpPr>
          <p:cNvPr id="13" name="TextBox 12">
            <a:extLst>
              <a:ext uri="{FF2B5EF4-FFF2-40B4-BE49-F238E27FC236}">
                <a16:creationId xmlns:a16="http://schemas.microsoft.com/office/drawing/2014/main" id="{2B394128-027E-B4D3-8C55-2CD910AAADC2}"/>
              </a:ext>
            </a:extLst>
          </p:cNvPr>
          <p:cNvSpPr txBox="1"/>
          <p:nvPr/>
        </p:nvSpPr>
        <p:spPr>
          <a:xfrm>
            <a:off x="1371938" y="4439751"/>
            <a:ext cx="27355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4</a:t>
            </a:r>
            <a:endParaRPr kumimoji="0" lang="en-US"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66CE5EDA-7955-5A4C-19AD-EBA00AE4C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6971" y="5867400"/>
            <a:ext cx="744164" cy="475338"/>
          </a:xfrm>
          <a:prstGeom prst="rect">
            <a:avLst/>
          </a:prstGeom>
        </p:spPr>
      </p:pic>
      <p:sp>
        <p:nvSpPr>
          <p:cNvPr id="15" name="TextBox 14">
            <a:extLst>
              <a:ext uri="{FF2B5EF4-FFF2-40B4-BE49-F238E27FC236}">
                <a16:creationId xmlns:a16="http://schemas.microsoft.com/office/drawing/2014/main" id="{FF12279E-E11B-942D-7A95-3B83B109B606}"/>
              </a:ext>
            </a:extLst>
          </p:cNvPr>
          <p:cNvSpPr txBox="1"/>
          <p:nvPr/>
        </p:nvSpPr>
        <p:spPr>
          <a:xfrm>
            <a:off x="1408677" y="5870441"/>
            <a:ext cx="27355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5</a:t>
            </a:r>
            <a:endParaRPr kumimoji="0" lang="en-US" sz="2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399190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Trả</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lời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câu</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hỏi</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3456C-C951-CDE7-BAE3-6278941DCDEE}"/>
              </a:ext>
            </a:extLst>
          </p:cNvPr>
          <p:cNvSpPr txBox="1"/>
          <p:nvPr/>
        </p:nvSpPr>
        <p:spPr>
          <a:xfrm>
            <a:off x="28731" y="2743200"/>
            <a:ext cx="3409013" cy="2281476"/>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b="1" dirty="0" err="1">
                <a:latin typeface="Times New Roman" panose="02020603050405020304" pitchFamily="18" charset="0"/>
                <a:ea typeface="Open Sans" panose="020B0606030504020204" pitchFamily="34" charset="0"/>
                <a:cs typeface="Times New Roman" panose="02020603050405020304" pitchFamily="18" charset="0"/>
              </a:rPr>
              <a:t>Gợi</a:t>
            </a:r>
            <a:r>
              <a:rPr lang="en-US" sz="3200" b="1" dirty="0">
                <a:latin typeface="Times New Roman" panose="02020603050405020304" pitchFamily="18" charset="0"/>
                <a:ea typeface="Open Sans" panose="020B0606030504020204" pitchFamily="34" charset="0"/>
                <a:cs typeface="Times New Roman" panose="02020603050405020304" pitchFamily="18" charset="0"/>
              </a:rPr>
              <a:t> ý: </a:t>
            </a:r>
            <a:r>
              <a:rPr lang="en-US" sz="3200" dirty="0" err="1">
                <a:latin typeface="Times New Roman" panose="02020603050405020304" pitchFamily="18" charset="0"/>
                <a:ea typeface="Open Sans" panose="020B0606030504020204" pitchFamily="34" charset="0"/>
                <a:cs typeface="Times New Roman" panose="02020603050405020304" pitchFamily="18" charset="0"/>
              </a:rPr>
              <a:t>Em</a:t>
            </a:r>
            <a:r>
              <a:rPr lang="en-US" sz="3200" dirty="0">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latin typeface="Times New Roman" panose="02020603050405020304" pitchFamily="18" charset="0"/>
                <a:ea typeface="Open Sans" panose="020B0606030504020204" pitchFamily="34" charset="0"/>
                <a:cs typeface="Times New Roman" panose="02020603050405020304" pitchFamily="18" charset="0"/>
              </a:rPr>
              <a:t>hãy</a:t>
            </a:r>
            <a:r>
              <a:rPr lang="en-US" sz="3200" dirty="0">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latin typeface="Times New Roman" panose="02020603050405020304" pitchFamily="18" charset="0"/>
                <a:ea typeface="Open Sans" panose="020B0606030504020204" pitchFamily="34" charset="0"/>
                <a:cs typeface="Times New Roman" panose="02020603050405020304" pitchFamily="18" charset="0"/>
              </a:rPr>
              <a:t>đọc</a:t>
            </a:r>
            <a:r>
              <a:rPr lang="en-US" sz="3200" dirty="0">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latin typeface="Times New Roman" panose="02020603050405020304" pitchFamily="18" charset="0"/>
                <a:ea typeface="Open Sans" panose="020B0606030504020204" pitchFamily="34" charset="0"/>
                <a:cs typeface="Times New Roman" panose="02020603050405020304" pitchFamily="18" charset="0"/>
              </a:rPr>
              <a:t>đoạn</a:t>
            </a:r>
            <a:r>
              <a:rPr lang="en-US" sz="3200" dirty="0">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latin typeface="Times New Roman" panose="02020603050405020304" pitchFamily="18" charset="0"/>
                <a:ea typeface="Open Sans" panose="020B0606030504020204" pitchFamily="34" charset="0"/>
                <a:cs typeface="Times New Roman" panose="02020603050405020304" pitchFamily="18" charset="0"/>
              </a:rPr>
              <a:t>văn</a:t>
            </a:r>
            <a:r>
              <a:rPr lang="en-US" sz="3200" dirty="0">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latin typeface="Times New Roman" panose="02020603050405020304" pitchFamily="18" charset="0"/>
                <a:ea typeface="Open Sans" panose="020B0606030504020204" pitchFamily="34" charset="0"/>
                <a:cs typeface="Times New Roman" panose="02020603050405020304" pitchFamily="18" charset="0"/>
              </a:rPr>
              <a:t>thứ</a:t>
            </a:r>
            <a:r>
              <a:rPr lang="en-US" sz="3200" dirty="0">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latin typeface="Times New Roman" panose="02020603050405020304" pitchFamily="18" charset="0"/>
                <a:ea typeface="Open Sans" panose="020B0606030504020204" pitchFamily="34" charset="0"/>
                <a:cs typeface="Times New Roman" panose="02020603050405020304" pitchFamily="18" charset="0"/>
              </a:rPr>
              <a:t>nhất</a:t>
            </a:r>
            <a:r>
              <a:rPr lang="en-US" sz="3200" dirty="0">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latin typeface="Times New Roman" panose="02020603050405020304" pitchFamily="18" charset="0"/>
                <a:ea typeface="Open Sans" panose="020B0606030504020204" pitchFamily="34" charset="0"/>
                <a:cs typeface="Times New Roman" panose="02020603050405020304" pitchFamily="18" charset="0"/>
              </a:rPr>
              <a:t>để</a:t>
            </a:r>
            <a:r>
              <a:rPr lang="en-US" sz="3200" dirty="0">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latin typeface="Times New Roman" panose="02020603050405020304" pitchFamily="18" charset="0"/>
                <a:ea typeface="Open Sans" panose="020B0606030504020204" pitchFamily="34" charset="0"/>
                <a:cs typeface="Times New Roman" panose="02020603050405020304" pitchFamily="18" charset="0"/>
              </a:rPr>
              <a:t>trả</a:t>
            </a:r>
            <a:r>
              <a:rPr lang="en-US" sz="3200" dirty="0">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latin typeface="Times New Roman" panose="02020603050405020304" pitchFamily="18" charset="0"/>
                <a:ea typeface="Open Sans" panose="020B0606030504020204" pitchFamily="34" charset="0"/>
                <a:cs typeface="Times New Roman" panose="02020603050405020304" pitchFamily="18" charset="0"/>
              </a:rPr>
              <a:t>lời</a:t>
            </a:r>
            <a:r>
              <a:rPr lang="en-US" sz="3200" dirty="0">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latin typeface="Times New Roman" panose="02020603050405020304" pitchFamily="18" charset="0"/>
                <a:ea typeface="Open Sans" panose="020B0606030504020204" pitchFamily="34" charset="0"/>
                <a:cs typeface="Times New Roman" panose="02020603050405020304" pitchFamily="18" charset="0"/>
              </a:rPr>
              <a:t>câu</a:t>
            </a:r>
            <a:r>
              <a:rPr lang="en-US" sz="3200" dirty="0">
                <a:latin typeface="Times New Roman" panose="02020603050405020304" pitchFamily="18" charset="0"/>
                <a:ea typeface="Open Sans" panose="020B0606030504020204" pitchFamily="34" charset="0"/>
                <a:cs typeface="Times New Roman" panose="02020603050405020304" pitchFamily="18" charset="0"/>
              </a:rPr>
              <a:t> </a:t>
            </a:r>
            <a:r>
              <a:rPr lang="en-US" sz="3200" dirty="0" err="1">
                <a:latin typeface="Times New Roman" panose="02020603050405020304" pitchFamily="18" charset="0"/>
                <a:ea typeface="Open Sans" panose="020B0606030504020204" pitchFamily="34" charset="0"/>
                <a:cs typeface="Times New Roman" panose="02020603050405020304" pitchFamily="18" charset="0"/>
              </a:rPr>
              <a:t>hỏi</a:t>
            </a:r>
            <a:r>
              <a:rPr lang="en-US" sz="3200" dirty="0">
                <a:latin typeface="Times New Roman" panose="02020603050405020304" pitchFamily="18" charset="0"/>
                <a:ea typeface="Open Sans" panose="020B0606030504020204" pitchFamily="34" charset="0"/>
                <a:cs typeface="Times New Roman" panose="02020603050405020304" pitchFamily="18" charset="0"/>
              </a:rPr>
              <a:t>.</a:t>
            </a:r>
            <a:endParaRPr lang="en-US" sz="3200" b="1" dirty="0">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a16="http://schemas.microsoft.com/office/drawing/2014/main" id="{874923DD-2CD3-2D7E-2162-E433FE8F2CFE}"/>
              </a:ext>
            </a:extLst>
          </p:cNvPr>
          <p:cNvSpPr txBox="1"/>
          <p:nvPr/>
        </p:nvSpPr>
        <p:spPr>
          <a:xfrm>
            <a:off x="1110859" y="230556"/>
            <a:ext cx="9771302" cy="1328023"/>
          </a:xfrm>
          <a:prstGeom prst="roundRect">
            <a:avLst/>
          </a:prstGeom>
          <a:solidFill>
            <a:srgbClr val="FFFFCC"/>
          </a:solidFill>
          <a:ln w="28575">
            <a:solidFill>
              <a:srgbClr val="217875"/>
            </a:solidFill>
            <a:prstDash val="sysDash"/>
          </a:ln>
        </p:spPr>
        <p:txBody>
          <a:bodyPr wrap="square">
            <a:spAutoFit/>
          </a:bodyPr>
          <a:lstStyle/>
          <a:p>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Câu</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1: V</a:t>
            </a:r>
            <a:r>
              <a:rPr lang="vi-VN"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ì sao đêm trước ngày khai giảng, Diệu nằm mãi không ngủ được?</a:t>
            </a:r>
            <a:endPar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7113" y="1890712"/>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F6F6FF-8DCE-77D3-8253-03EF5FDB2F23}"/>
              </a:ext>
            </a:extLst>
          </p:cNvPr>
          <p:cNvSpPr txBox="1"/>
          <p:nvPr/>
        </p:nvSpPr>
        <p:spPr>
          <a:xfrm>
            <a:off x="4570751" y="3044623"/>
            <a:ext cx="4420849" cy="3046988"/>
          </a:xfrm>
          <a:prstGeom prst="rect">
            <a:avLst/>
          </a:prstGeom>
          <a:noFill/>
        </p:spPr>
        <p:txBody>
          <a:bodyPr wrap="square">
            <a:spAutoFit/>
          </a:bodyPr>
          <a:lstStyle/>
          <a:p>
            <a:pPr algn="just"/>
            <a:r>
              <a:rPr lang="en-US" sz="320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vi-VN" sz="3200">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Đêm trước ngày khai giảng, Diệu nằm mãi không ngủ được vì háo hức chờ ngày mai đến lớp để nghe những câu chuyện vui của các bạn</a:t>
            </a:r>
            <a:endParaRPr lang="en-US" sz="3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a16="http://schemas.microsoft.com/office/drawing/2014/main" id="{9983C60C-E901-DAA5-AC1C-ABD9B76BCFAC}"/>
              </a:ext>
            </a:extLst>
          </p:cNvPr>
          <p:cNvSpPr/>
          <p:nvPr/>
        </p:nvSpPr>
        <p:spPr>
          <a:xfrm>
            <a:off x="8937480" y="2893912"/>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Hoạt</a:t>
            </a:r>
            <a:r>
              <a:rPr lang="en-US" sz="2800" b="1"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động</a:t>
            </a:r>
            <a:r>
              <a:rPr lang="en-US" sz="2800" b="1"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solidFill>
                  <a:prstClr val="black"/>
                </a:solidFill>
                <a:latin typeface="Times New Roman" panose="02020603050405020304" pitchFamily="18" charset="0"/>
                <a:ea typeface="Open Sans" panose="020B0606030504020204" pitchFamily="34" charset="0"/>
                <a:cs typeface="Times New Roman" panose="02020603050405020304" pitchFamily="18" charset="0"/>
              </a:rPr>
              <a:t>nhóm</a:t>
            </a:r>
            <a:endParaRPr lang="en-US" sz="2400" b="1" dirty="0">
              <a:solidFill>
                <a:prstClr val="black"/>
              </a:solidFill>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2: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Mùa</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hè</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đã</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a:t>
            </a:r>
            <a:endParaRPr lang="en-US" sz="3200" dirty="0">
              <a:solidFill>
                <a:srgbClr val="008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Rectangle: Folded Corner 2">
            <a:extLst>
              <a:ext uri="{FF2B5EF4-FFF2-40B4-BE49-F238E27FC236}">
                <a16:creationId xmlns:a16="http://schemas.microsoft.com/office/drawing/2014/main"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Đi du lịch</a:t>
            </a:r>
          </a:p>
        </p:txBody>
      </p:sp>
      <p:sp>
        <p:nvSpPr>
          <p:cNvPr id="15" name="Rectangle: Folded Corner 14">
            <a:extLst>
              <a:ext uri="{FF2B5EF4-FFF2-40B4-BE49-F238E27FC236}">
                <a16:creationId xmlns:a16="http://schemas.microsoft.com/office/drawing/2014/main"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Đi thu hái quả</a:t>
            </a:r>
          </a:p>
        </p:txBody>
      </p:sp>
      <p:sp>
        <p:nvSpPr>
          <p:cNvPr id="16" name="Rectangle: Folded Corner 15">
            <a:extLst>
              <a:ext uri="{FF2B5EF4-FFF2-40B4-BE49-F238E27FC236}">
                <a16:creationId xmlns:a16="http://schemas.microsoft.com/office/drawing/2014/main"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Đi ngắm núi non</a:t>
            </a:r>
          </a:p>
        </p:txBody>
      </p:sp>
      <p:sp>
        <p:nvSpPr>
          <p:cNvPr id="18" name="Rectangle: Folded Corner 17">
            <a:extLst>
              <a:ext uri="{FF2B5EF4-FFF2-40B4-BE49-F238E27FC236}">
                <a16:creationId xmlns:a16="http://schemas.microsoft.com/office/drawing/2014/main"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Đến chơi nhà bà cụ Khởi</a:t>
            </a:r>
          </a:p>
        </p:txBody>
      </p:sp>
      <p:sp>
        <p:nvSpPr>
          <p:cNvPr id="19" name="Rectangle: Folded Corner 18">
            <a:extLst>
              <a:ext uri="{FF2B5EF4-FFF2-40B4-BE49-F238E27FC236}">
                <a16:creationId xmlns:a16="http://schemas.microsoft.com/office/drawing/2014/main"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Cùng mẹ ra chợ</a:t>
            </a:r>
          </a:p>
        </p:txBody>
      </p:sp>
      <p:sp>
        <p:nvSpPr>
          <p:cNvPr id="10" name="Freeform: Shape 9">
            <a:extLst>
              <a:ext uri="{FF2B5EF4-FFF2-40B4-BE49-F238E27FC236}">
                <a16:creationId xmlns:a16="http://schemas.microsoft.com/office/drawing/2014/main"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8" grpId="0" animBg="1"/>
      <p:bldP spid="19"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Times New Roman" panose="02020603050405020304" pitchFamily="18" charset="0"/>
                <a:ea typeface="Open Sans" panose="020B0606030504020204" pitchFamily="34" charset="0"/>
                <a:cs typeface="Times New Roman" panose="02020603050405020304" pitchFamily="18" charset="0"/>
              </a:rPr>
              <a:t>a.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Khi</a:t>
            </a:r>
            <a:r>
              <a:rPr lang="en-US" sz="2800" dirty="0">
                <a:latin typeface="Times New Roman" panose="02020603050405020304" pitchFamily="18" charset="0"/>
                <a:ea typeface="Open Sans" panose="020B0606030504020204" pitchFamily="34" charset="0"/>
                <a:cs typeface="Times New Roman" panose="02020603050405020304" pitchFamily="18" charset="0"/>
              </a:rPr>
              <a:t> ở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nhà</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bà</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cụ</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Khởi</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Times New Roman" panose="02020603050405020304" pitchFamily="18" charset="0"/>
                <a:ea typeface="Open Sans" panose="020B0606030504020204" pitchFamily="34" charset="0"/>
                <a:cs typeface="Times New Roman" panose="02020603050405020304" pitchFamily="18" charset="0"/>
              </a:rPr>
              <a:t>b.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Khi</a:t>
            </a:r>
            <a:r>
              <a:rPr lang="en-US" sz="2800" dirty="0">
                <a:latin typeface="Times New Roman" panose="02020603050405020304" pitchFamily="18" charset="0"/>
                <a:ea typeface="Open Sans" panose="020B0606030504020204" pitchFamily="34" charset="0"/>
                <a:cs typeface="Times New Roman" panose="02020603050405020304" pitchFamily="18" charset="0"/>
              </a:rPr>
              <a:t> ở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góc</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chợ</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quê</a:t>
            </a:r>
            <a:r>
              <a:rPr lang="en-US" sz="2800" dirty="0">
                <a:latin typeface="Times New Roman" panose="02020603050405020304" pitchFamily="18" charset="0"/>
                <a:ea typeface="Open Sans" panose="020B0606030504020204" pitchFamily="34" charset="0"/>
                <a:cs typeface="Times New Roman" panose="02020603050405020304" pitchFamily="18" charset="0"/>
              </a:rPr>
              <a:t> </a:t>
            </a:r>
            <a:r>
              <a:rPr lang="en-US" sz="2800" dirty="0" err="1">
                <a:latin typeface="Times New Roman" panose="02020603050405020304" pitchFamily="18" charset="0"/>
                <a:ea typeface="Open Sans" panose="020B0606030504020204" pitchFamily="34" charset="0"/>
                <a:cs typeface="Times New Roman" panose="02020603050405020304" pitchFamily="18" charset="0"/>
              </a:rPr>
              <a:t>nghèo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3: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Nói</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trải</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mùa</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hè</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2800" dirty="0">
              <a:solidFill>
                <a:srgbClr val="008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61F7E6E-6D5C-CA6D-4A51-9783564281C5}"/>
              </a:ext>
            </a:extLst>
          </p:cNvPr>
          <p:cNvSpPr txBox="1"/>
          <p:nvPr/>
        </p:nvSpPr>
        <p:spPr>
          <a:xfrm>
            <a:off x="768926" y="3048000"/>
            <a:ext cx="4155738" cy="2681347"/>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ask="http://schemas.microsoft.com/office/drawing/2018/sketchyshapes" sd="1094866543">
                  <a:prstGeom prst="foldedCorner">
                    <a:avLst/>
                  </a:prstGeom>
                  <ask:type>
                    <ask:lineSketchCurved/>
                  </ask:type>
                </ask:lineSketchStyleProps>
              </a:ext>
            </a:extLst>
          </a:ln>
        </p:spPr>
        <p:txBody>
          <a:bodyPr wrap="square" anchor="ctr">
            <a:spAutoFit/>
          </a:bodyPr>
          <a:lstStyle/>
          <a:p>
            <a:pPr lvl="0" algn="just">
              <a:lnSpc>
                <a:spcPct val="150000"/>
              </a:lnSpc>
            </a:pPr>
            <a:r>
              <a:rPr lang="en-US" sz="3200">
                <a:solidFill>
                  <a:srgbClr val="002060"/>
                </a:solidFill>
                <a:latin typeface="Times New Roman" panose="02020603050405020304" pitchFamily="18" charset="0"/>
                <a:ea typeface="Tahoma" panose="020B0604030504040204" pitchFamily="34" charset="0"/>
                <a:cs typeface="Times New Roman" panose="02020603050405020304" pitchFamily="18" charset="0"/>
              </a:rPr>
              <a:t>	Khi </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ở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nhà</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a:t>
            </a:r>
            <a:r>
              <a:rPr lang="en-US" sz="3200">
                <a:solidFill>
                  <a:srgbClr val="002060"/>
                </a:solidFill>
                <a:latin typeface="Times New Roman" panose="02020603050405020304" pitchFamily="18" charset="0"/>
                <a:ea typeface="Tahoma" panose="020B0604030504040204" pitchFamily="34" charset="0"/>
                <a:cs typeface="Times New Roman" panose="02020603050405020304" pitchFamily="18" charset="0"/>
              </a:rPr>
              <a:t> cụ</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Khởi</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vi-VN"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Diệu thường tỉ tê trò chuyện với bà</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E52467D2-3A08-3E3C-71B4-4389DE2AC7E9}"/>
              </a:ext>
            </a:extLst>
          </p:cNvPr>
          <p:cNvSpPr txBox="1"/>
          <p:nvPr/>
        </p:nvSpPr>
        <p:spPr>
          <a:xfrm>
            <a:off x="6397337" y="3027790"/>
            <a:ext cx="5337463" cy="3195578"/>
          </a:xfrm>
          <a:custGeom>
            <a:avLst/>
            <a:gdLst>
              <a:gd name="connsiteX0" fmla="*/ 0 w 5337463"/>
              <a:gd name="connsiteY0" fmla="*/ 0 h 3195578"/>
              <a:gd name="connsiteX1" fmla="*/ 5337463 w 5337463"/>
              <a:gd name="connsiteY1" fmla="*/ 0 h 3195578"/>
              <a:gd name="connsiteX2" fmla="*/ 5337463 w 5337463"/>
              <a:gd name="connsiteY2" fmla="*/ 2662971 h 3195578"/>
              <a:gd name="connsiteX3" fmla="*/ 4804856 w 5337463"/>
              <a:gd name="connsiteY3" fmla="*/ 3195578 h 3195578"/>
              <a:gd name="connsiteX4" fmla="*/ 0 w 5337463"/>
              <a:gd name="connsiteY4" fmla="*/ 3195578 h 3195578"/>
              <a:gd name="connsiteX5" fmla="*/ 0 w 5337463"/>
              <a:gd name="connsiteY5" fmla="*/ 0 h 3195578"/>
              <a:gd name="connsiteX0" fmla="*/ 4804856 w 5337463"/>
              <a:gd name="connsiteY0" fmla="*/ 3195578 h 3195578"/>
              <a:gd name="connsiteX1" fmla="*/ 4911377 w 5337463"/>
              <a:gd name="connsiteY1" fmla="*/ 2769492 h 3195578"/>
              <a:gd name="connsiteX2" fmla="*/ 5337463 w 5337463"/>
              <a:gd name="connsiteY2" fmla="*/ 2662971 h 3195578"/>
              <a:gd name="connsiteX3" fmla="*/ 4804856 w 5337463"/>
              <a:gd name="connsiteY3" fmla="*/ 3195578 h 3195578"/>
              <a:gd name="connsiteX0" fmla="*/ 4804856 w 5337463"/>
              <a:gd name="connsiteY0" fmla="*/ 3195578 h 3195578"/>
              <a:gd name="connsiteX1" fmla="*/ 4911377 w 5337463"/>
              <a:gd name="connsiteY1" fmla="*/ 2769492 h 3195578"/>
              <a:gd name="connsiteX2" fmla="*/ 5337463 w 5337463"/>
              <a:gd name="connsiteY2" fmla="*/ 2662971 h 3195578"/>
              <a:gd name="connsiteX3" fmla="*/ 4804856 w 5337463"/>
              <a:gd name="connsiteY3" fmla="*/ 3195578 h 3195578"/>
              <a:gd name="connsiteX4" fmla="*/ 0 w 5337463"/>
              <a:gd name="connsiteY4" fmla="*/ 3195578 h 3195578"/>
              <a:gd name="connsiteX5" fmla="*/ 0 w 5337463"/>
              <a:gd name="connsiteY5" fmla="*/ 0 h 3195578"/>
              <a:gd name="connsiteX6" fmla="*/ 5337463 w 5337463"/>
              <a:gd name="connsiteY6" fmla="*/ 0 h 3195578"/>
              <a:gd name="connsiteX7" fmla="*/ 5337463 w 5337463"/>
              <a:gd name="connsiteY7" fmla="*/ 2662971 h 319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7463" h="3195578" stroke="0" extrusionOk="0">
                <a:moveTo>
                  <a:pt x="0" y="0"/>
                </a:moveTo>
                <a:cubicBezTo>
                  <a:pt x="1426840" y="-3075"/>
                  <a:pt x="3494182" y="-165005"/>
                  <a:pt x="5337463" y="0"/>
                </a:cubicBezTo>
                <a:cubicBezTo>
                  <a:pt x="5402671" y="289481"/>
                  <a:pt x="5384774" y="2072521"/>
                  <a:pt x="5337463" y="2662971"/>
                </a:cubicBezTo>
                <a:cubicBezTo>
                  <a:pt x="5092229" y="2915282"/>
                  <a:pt x="4940272" y="3110527"/>
                  <a:pt x="4804856" y="3195578"/>
                </a:cubicBezTo>
                <a:cubicBezTo>
                  <a:pt x="4295170" y="3175112"/>
                  <a:pt x="1465412" y="3133634"/>
                  <a:pt x="0" y="3195578"/>
                </a:cubicBezTo>
                <a:cubicBezTo>
                  <a:pt x="-51325" y="2665701"/>
                  <a:pt x="-48397" y="1251208"/>
                  <a:pt x="0" y="0"/>
                </a:cubicBezTo>
                <a:close/>
              </a:path>
              <a:path w="5337463" h="3195578" fill="darkenLess" stroke="0" extrusionOk="0">
                <a:moveTo>
                  <a:pt x="4804856" y="3195578"/>
                </a:moveTo>
                <a:cubicBezTo>
                  <a:pt x="4883906" y="2989545"/>
                  <a:pt x="4841184" y="2909436"/>
                  <a:pt x="4911377" y="2769492"/>
                </a:cubicBezTo>
                <a:cubicBezTo>
                  <a:pt x="4967788" y="2757991"/>
                  <a:pt x="5291167" y="2686545"/>
                  <a:pt x="5337463" y="2662971"/>
                </a:cubicBezTo>
                <a:cubicBezTo>
                  <a:pt x="5123260" y="2845644"/>
                  <a:pt x="4851183" y="3134698"/>
                  <a:pt x="4804856" y="3195578"/>
                </a:cubicBezTo>
                <a:close/>
              </a:path>
              <a:path w="5337463" h="3195578" fill="none" extrusionOk="0">
                <a:moveTo>
                  <a:pt x="4804856" y="3195578"/>
                </a:moveTo>
                <a:cubicBezTo>
                  <a:pt x="4813693" y="3057047"/>
                  <a:pt x="4886206" y="2972633"/>
                  <a:pt x="4911377" y="2769492"/>
                </a:cubicBezTo>
                <a:cubicBezTo>
                  <a:pt x="5104568" y="2761113"/>
                  <a:pt x="5263574" y="2711308"/>
                  <a:pt x="5337463" y="2662971"/>
                </a:cubicBezTo>
                <a:cubicBezTo>
                  <a:pt x="5174701" y="2837563"/>
                  <a:pt x="4833366" y="3114599"/>
                  <a:pt x="4804856" y="3195578"/>
                </a:cubicBezTo>
                <a:cubicBezTo>
                  <a:pt x="2565432" y="3136462"/>
                  <a:pt x="2344921" y="3149286"/>
                  <a:pt x="0" y="3195578"/>
                </a:cubicBezTo>
                <a:cubicBezTo>
                  <a:pt x="6457" y="2708884"/>
                  <a:pt x="119732" y="1226565"/>
                  <a:pt x="0" y="0"/>
                </a:cubicBezTo>
                <a:cubicBezTo>
                  <a:pt x="1453083" y="-22802"/>
                  <a:pt x="3438921" y="-12701"/>
                  <a:pt x="5337463" y="0"/>
                </a:cubicBezTo>
                <a:cubicBezTo>
                  <a:pt x="5248936" y="1258163"/>
                  <a:pt x="5179028" y="1462480"/>
                  <a:pt x="5337463" y="2662971"/>
                </a:cubicBezTo>
              </a:path>
              <a:path w="5337463" h="3195578" fill="none" stroke="0" extrusionOk="0">
                <a:moveTo>
                  <a:pt x="4804856" y="3195578"/>
                </a:moveTo>
                <a:cubicBezTo>
                  <a:pt x="4823189" y="3111373"/>
                  <a:pt x="4863685" y="2855567"/>
                  <a:pt x="4911377" y="2769492"/>
                </a:cubicBezTo>
                <a:cubicBezTo>
                  <a:pt x="5064649" y="2696981"/>
                  <a:pt x="5167466" y="2670921"/>
                  <a:pt x="5337463" y="2662971"/>
                </a:cubicBezTo>
                <a:cubicBezTo>
                  <a:pt x="5175743" y="2833079"/>
                  <a:pt x="5038675" y="2915164"/>
                  <a:pt x="4804856" y="3195578"/>
                </a:cubicBezTo>
                <a:cubicBezTo>
                  <a:pt x="3960540" y="3105202"/>
                  <a:pt x="986997" y="3050834"/>
                  <a:pt x="0" y="3195578"/>
                </a:cubicBezTo>
                <a:cubicBezTo>
                  <a:pt x="-19128" y="2384001"/>
                  <a:pt x="-76225" y="1396856"/>
                  <a:pt x="0" y="0"/>
                </a:cubicBezTo>
                <a:cubicBezTo>
                  <a:pt x="642354" y="-32564"/>
                  <a:pt x="3035649" y="-152530"/>
                  <a:pt x="5337463" y="0"/>
                </a:cubicBezTo>
                <a:cubicBezTo>
                  <a:pt x="5213829" y="547591"/>
                  <a:pt x="5441176" y="2217657"/>
                  <a:pt x="5337463" y="2662971"/>
                </a:cubicBezTo>
              </a:path>
            </a:pathLst>
          </a:custGeom>
          <a:solidFill>
            <a:schemeClr val="accent5">
              <a:lumMod val="20000"/>
              <a:lumOff val="80000"/>
            </a:schemeClr>
          </a:solidFill>
          <a:ln w="28575">
            <a:solidFill>
              <a:srgbClr val="FF0000"/>
            </a:solidFill>
            <a:prstDash val="sysDash"/>
            <a:extLst>
              <a:ext uri="{C807C97D-BFC1-408E-A445-0C87EB9F89A2}">
                <ask:lineSketchStyleProps xmlns:ask="http://schemas.microsoft.com/office/drawing/2018/sketchyshapes" sd="3320551662">
                  <a:prstGeom prst="foldedCorner">
                    <a:avLst/>
                  </a:prstGeom>
                  <ask:type>
                    <ask:lineSketchCurved/>
                  </ask:type>
                </ask:lineSketchStyleProps>
              </a:ext>
            </a:extLst>
          </a:ln>
        </p:spPr>
        <p:txBody>
          <a:bodyPr wrap="square">
            <a:spAutoFit/>
          </a:bodyPr>
          <a:lstStyle/>
          <a:p>
            <a:pPr lvl="0" algn="just"/>
            <a:r>
              <a:rPr lang="en-US" sz="2800">
                <a:solidFill>
                  <a:srgbClr val="FF0000"/>
                </a:solidFill>
                <a:latin typeface="Times New Roman" panose="02020603050405020304" pitchFamily="18" charset="0"/>
                <a:ea typeface="Tahoma" panose="020B0604030504040204" pitchFamily="34" charset="0"/>
                <a:cs typeface="Times New Roman" panose="02020603050405020304" pitchFamily="18" charset="0"/>
              </a:rPr>
              <a:t>	Khi </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ở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góc</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chợ</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quê</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nghèo</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vi-VN"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Diệu được thấy những người cô, người bác tảo tần bán từng giỏ cua, mớ tép; những người bà sáng nào cũng dắt cháu đi mua một ít kẹo bột, vài chiếc bánh mì,…</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 name="Arrow: Curved Right 1">
            <a:extLst>
              <a:ext uri="{FF2B5EF4-FFF2-40B4-BE49-F238E27FC236}">
                <a16:creationId xmlns:a16="http://schemas.microsoft.com/office/drawing/2014/main"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4" name="Arrow: Curved Right 23">
            <a:extLst>
              <a:ext uri="{FF2B5EF4-FFF2-40B4-BE49-F238E27FC236}">
                <a16:creationId xmlns:a16="http://schemas.microsoft.com/office/drawing/2014/main"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67672" cy="838201"/>
          </a:xfrm>
          <a:prstGeom prst="rect">
            <a:avLst/>
          </a:prstGeom>
        </p:spPr>
      </p:pic>
      <p:sp>
        <p:nvSpPr>
          <p:cNvPr id="20" name="TextBox 19">
            <a:extLst>
              <a:ext uri="{FF2B5EF4-FFF2-40B4-BE49-F238E27FC236}">
                <a16:creationId xmlns:a16="http://schemas.microsoft.com/office/drawing/2014/main" id="{7CCD22EC-874E-9810-7272-0254E6F7D431}"/>
              </a:ext>
            </a:extLst>
          </p:cNvPr>
          <p:cNvSpPr txBox="1"/>
          <p:nvPr/>
        </p:nvSpPr>
        <p:spPr>
          <a:xfrm>
            <a:off x="1295400" y="121389"/>
            <a:ext cx="9753861" cy="1191816"/>
          </a:xfrm>
          <a:prstGeom prst="roundRect">
            <a:avLst/>
          </a:prstGeom>
          <a:solidFill>
            <a:srgbClr val="FFFFCC"/>
          </a:solidFill>
          <a:ln w="28575">
            <a:solidFill>
              <a:schemeClr val="tx1"/>
            </a:solidFill>
            <a:prstDash val="sysDash"/>
          </a:ln>
        </p:spPr>
        <p:txBody>
          <a:bodyPr wrap="square">
            <a:spAutoFit/>
          </a:bodyPr>
          <a:lstStyle/>
          <a:p>
            <a:pPr lvl="0"/>
            <a:r>
              <a:rPr kumimoji="0" lang="en-US" sz="32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4: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Em</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thích</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nhất</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trải</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nghiệm</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nào</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Diệu</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trong</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mùa</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hè</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vừa</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qua?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Vì</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sao</a:t>
            </a:r>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950365" y="1611392"/>
            <a:ext cx="10994967" cy="1191816"/>
          </a:xfrm>
          <a:prstGeom prst="roundRect">
            <a:avLst/>
          </a:prstGeom>
          <a:solidFill>
            <a:schemeClr val="accent6">
              <a:lumMod val="20000"/>
              <a:lumOff val="80000"/>
            </a:schemeClr>
          </a:solidFill>
          <a:ln w="28575">
            <a:noFill/>
            <a:prstDash val="sysDash"/>
          </a:ln>
        </p:spPr>
        <p:txBody>
          <a:bodyPr wrap="square">
            <a:spAutoFit/>
          </a:bodyPr>
          <a:lstStyle/>
          <a:p>
            <a:pPr lvl="0" algn="just"/>
            <a:r>
              <a:rPr lang="vi-VN" sz="3200">
                <a:solidFill>
                  <a:srgbClr val="FF0000"/>
                </a:solidFill>
                <a:latin typeface="Times New Roman" panose="02020603050405020304" pitchFamily="18" charset="0"/>
                <a:ea typeface="Tahoma" panose="020B0604030504040204" pitchFamily="34" charset="0"/>
                <a:cs typeface="Times New Roman" panose="02020603050405020304" pitchFamily="18" charset="0"/>
              </a:rPr>
              <a:t>Em </a:t>
            </a:r>
            <a:r>
              <a:rPr lang="vi-VN"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thích nhất trải nghiệm đi thu hái quả của Diệu vì em rất thích được giúp đỡ mẹ thu hoạch các loại trái cây.</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CCD22EC-874E-9810-7272-0254E6F7D431}"/>
              </a:ext>
            </a:extLst>
          </p:cNvPr>
          <p:cNvSpPr txBox="1"/>
          <p:nvPr/>
        </p:nvSpPr>
        <p:spPr>
          <a:xfrm>
            <a:off x="990339" y="3227784"/>
            <a:ext cx="10878793" cy="1191816"/>
          </a:xfrm>
          <a:prstGeom prst="roundRect">
            <a:avLst/>
          </a:prstGeom>
          <a:solidFill>
            <a:schemeClr val="accent1">
              <a:lumMod val="20000"/>
              <a:lumOff val="80000"/>
            </a:schemeClr>
          </a:solidFill>
          <a:ln w="28575">
            <a:noFill/>
            <a:prstDash val="sysDash"/>
          </a:ln>
        </p:spPr>
        <p:txBody>
          <a:bodyPr wrap="square">
            <a:spAutoFit/>
          </a:bodyPr>
          <a:lstStyle/>
          <a:p>
            <a:pPr lvl="0" algn="just"/>
            <a:r>
              <a:rPr lang="vi-VN" sz="3200">
                <a:solidFill>
                  <a:srgbClr val="0070C0"/>
                </a:solidFill>
                <a:latin typeface="Times New Roman" panose="02020603050405020304" pitchFamily="18" charset="0"/>
                <a:ea typeface="Tahoma" panose="020B0604030504040204" pitchFamily="34" charset="0"/>
                <a:cs typeface="Times New Roman" panose="02020603050405020304" pitchFamily="18" charset="0"/>
              </a:rPr>
              <a:t>Em </a:t>
            </a:r>
            <a:r>
              <a:rPr lang="vi-V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thích trải nghiệm đến chơi nhà bà cụ Khởi vì em thích được nghe người lớn kể những câu chuyện cổ tích hấp dẫn.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7CCD22EC-874E-9810-7272-0254E6F7D431}"/>
              </a:ext>
            </a:extLst>
          </p:cNvPr>
          <p:cNvSpPr txBox="1"/>
          <p:nvPr/>
        </p:nvSpPr>
        <p:spPr>
          <a:xfrm>
            <a:off x="990339" y="4876800"/>
            <a:ext cx="10878793" cy="1191816"/>
          </a:xfrm>
          <a:prstGeom prst="roundRect">
            <a:avLst/>
          </a:prstGeom>
          <a:solidFill>
            <a:schemeClr val="accent4">
              <a:lumMod val="20000"/>
              <a:lumOff val="80000"/>
            </a:schemeClr>
          </a:solidFill>
          <a:ln w="28575">
            <a:noFill/>
            <a:prstDash val="sysDash"/>
          </a:ln>
        </p:spPr>
        <p:txBody>
          <a:bodyPr wrap="square">
            <a:spAutoFit/>
          </a:bodyPr>
          <a:lstStyle/>
          <a:p>
            <a:pPr lvl="0" algn="just"/>
            <a:r>
              <a:rPr lang="vi-VN" sz="3200">
                <a:solidFill>
                  <a:srgbClr val="7030A0"/>
                </a:solidFill>
                <a:latin typeface="Times New Roman" panose="02020603050405020304" pitchFamily="18" charset="0"/>
                <a:ea typeface="Tahoma" panose="020B0604030504040204" pitchFamily="34" charset="0"/>
                <a:cs typeface="Times New Roman" panose="02020603050405020304" pitchFamily="18" charset="0"/>
              </a:rPr>
              <a:t>Em </a:t>
            </a:r>
            <a:r>
              <a:rPr lang="vi-VN" sz="3200" dirty="0">
                <a:solidFill>
                  <a:srgbClr val="7030A0"/>
                </a:solidFill>
                <a:latin typeface="Times New Roman" panose="02020603050405020304" pitchFamily="18" charset="0"/>
                <a:ea typeface="Tahoma" panose="020B0604030504040204" pitchFamily="34" charset="0"/>
                <a:cs typeface="Times New Roman" panose="02020603050405020304" pitchFamily="18" charset="0"/>
              </a:rPr>
              <a:t>thích trải nghiệm ra chợ cùng mẹ vì ở đó em được gặp rất nhiều người khác nhau, mỗi người lại có một điểm tốt.</a:t>
            </a:r>
            <a:endPar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92930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Luyện</a:t>
            </a:r>
            <a:r>
              <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đọc</a:t>
            </a:r>
            <a:r>
              <a:rPr kumimoji="0" lang="en-US" sz="6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6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lại</a:t>
            </a:r>
            <a:endParaRPr kumimoji="0" lang="en-US" sz="6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733800" y="-190324"/>
            <a:ext cx="4419600" cy="72372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Tạm</a:t>
            </a:r>
            <a:r>
              <a:rPr kumimoji="0" lang="en-US" sz="3600" b="0"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biệt</a:t>
            </a:r>
            <a:r>
              <a:rPr kumimoji="0" lang="en-US" sz="3600" b="0"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mùa</a:t>
            </a:r>
            <a:r>
              <a:rPr kumimoji="0" lang="en-US" sz="3600" b="0"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hè</a:t>
            </a:r>
            <a:endParaRPr kumimoji="0" lang="en-US" sz="3600" b="0" i="0" u="none" strike="noStrike" kern="1200" cap="none" spc="-133"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443236" y="533400"/>
            <a:ext cx="11305527" cy="6063198"/>
          </a:xfrm>
          <a:prstGeom prst="rect">
            <a:avLst/>
          </a:prstGeom>
          <a:solidFill>
            <a:schemeClr val="accent6">
              <a:lumMod val="20000"/>
              <a:lumOff val="80000"/>
            </a:schemeClr>
          </a:solidFill>
          <a:ln>
            <a:noFill/>
          </a:ln>
          <a:effectLst/>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(Theo Vũ Thị Huyền Trang)</a:t>
            </a:r>
          </a:p>
        </p:txBody>
      </p:sp>
      <p:cxnSp>
        <p:nvCxnSpPr>
          <p:cNvPr id="4" name="Straight Connector 3">
            <a:extLst>
              <a:ext uri="{FF2B5EF4-FFF2-40B4-BE49-F238E27FC236}">
                <a16:creationId xmlns:a16="http://schemas.microsoft.com/office/drawing/2014/main" id="{E90A844C-3269-F926-2B05-F4E54862C10D}"/>
              </a:ext>
            </a:extLst>
          </p:cNvPr>
          <p:cNvCxnSpPr>
            <a:cxnSpLocks/>
          </p:cNvCxnSpPr>
          <p:nvPr/>
        </p:nvCxnSpPr>
        <p:spPr>
          <a:xfrm>
            <a:off x="8001000" y="4648200"/>
            <a:ext cx="2057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398527C-250E-F085-BA77-A50C4980407B}"/>
              </a:ext>
            </a:extLst>
          </p:cNvPr>
          <p:cNvCxnSpPr>
            <a:cxnSpLocks/>
          </p:cNvCxnSpPr>
          <p:nvPr/>
        </p:nvCxnSpPr>
        <p:spPr>
          <a:xfrm>
            <a:off x="10786404" y="4648200"/>
            <a:ext cx="8521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F8148D-1B67-DC79-ACE9-6E6E7341B593}"/>
              </a:ext>
            </a:extLst>
          </p:cNvPr>
          <p:cNvCxnSpPr>
            <a:cxnSpLocks/>
          </p:cNvCxnSpPr>
          <p:nvPr/>
        </p:nvCxnSpPr>
        <p:spPr>
          <a:xfrm>
            <a:off x="1024805" y="5023340"/>
            <a:ext cx="8521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EAA42A8-13C4-61B8-FB43-DE87EE3509FA}"/>
              </a:ext>
            </a:extLst>
          </p:cNvPr>
          <p:cNvCxnSpPr>
            <a:cxnSpLocks/>
          </p:cNvCxnSpPr>
          <p:nvPr/>
        </p:nvCxnSpPr>
        <p:spPr>
          <a:xfrm>
            <a:off x="2119532" y="5023340"/>
            <a:ext cx="10949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602B6C8-0A0B-1395-E291-64E8E0D57032}"/>
              </a:ext>
            </a:extLst>
          </p:cNvPr>
          <p:cNvCxnSpPr>
            <a:cxnSpLocks/>
          </p:cNvCxnSpPr>
          <p:nvPr/>
        </p:nvCxnSpPr>
        <p:spPr>
          <a:xfrm>
            <a:off x="4086664" y="5023340"/>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EA716AD-B9C0-4AE7-A7BD-EB548D79C5D2}"/>
              </a:ext>
            </a:extLst>
          </p:cNvPr>
          <p:cNvCxnSpPr>
            <a:cxnSpLocks/>
          </p:cNvCxnSpPr>
          <p:nvPr/>
        </p:nvCxnSpPr>
        <p:spPr>
          <a:xfrm>
            <a:off x="8001000" y="5023340"/>
            <a:ext cx="10287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3750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3">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3">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1" dur="500"/>
                                        <p:tgtEl>
                                          <p:spTgt spid="3">
                                            <p:txEl>
                                              <p:pRg st="1" end="1"/>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3">
                                            <p:txEl>
                                              <p:pRg st="1" end="1"/>
                                            </p:txEl>
                                          </p:spTgt>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5" dur="500"/>
                                        <p:tgtEl>
                                          <p:spTgt spid="3">
                                            <p:txEl>
                                              <p:pRg st="2" end="2"/>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a:solidFill>
                  <a:srgbClr val="F92D67"/>
                </a:solidFill>
                <a:latin typeface="Sigmar One" panose="00000500000000000000" pitchFamily="2" charset="0"/>
                <a:ea typeface="+mj-ea"/>
                <a:cs typeface="+mj-cs"/>
              </a:rPr>
              <a:t>Đọc</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mở</a:t>
            </a:r>
            <a:r>
              <a:rPr lang="en-US" sz="5400" dirty="0">
                <a:solidFill>
                  <a:srgbClr val="F92D67"/>
                </a:solidFill>
                <a:latin typeface="Sigmar One" panose="00000500000000000000" pitchFamily="2" charset="0"/>
                <a:ea typeface="+mj-ea"/>
                <a:cs typeface="+mj-cs"/>
              </a:rPr>
              <a:t> </a:t>
            </a:r>
            <a:r>
              <a:rPr lang="en-US" sz="5400" dirty="0" err="1">
                <a:solidFill>
                  <a:srgbClr val="F92D67"/>
                </a:solidFill>
                <a:latin typeface="Sigmar One" panose="00000500000000000000" pitchFamily="2" charset="0"/>
                <a:ea typeface="+mj-ea"/>
                <a:cs typeface="+mj-cs"/>
              </a:rPr>
              <a:t>rộng</a:t>
            </a:r>
            <a:endParaRPr lang="en-US" sz="5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 name="Rectangle 1"/>
          <p:cNvSpPr/>
          <p:nvPr/>
        </p:nvSpPr>
        <p:spPr>
          <a:xfrm>
            <a:off x="6096000" y="2057400"/>
            <a:ext cx="3505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524" y="0"/>
            <a:ext cx="12238463" cy="6858000"/>
          </a:xfrm>
          <a:prstGeom prst="rect">
            <a:avLst/>
          </a:prstGeom>
        </p:spPr>
      </p:pic>
      <p:sp>
        <p:nvSpPr>
          <p:cNvPr id="7" name="TextBox 29"/>
          <p:cNvSpPr txBox="1"/>
          <p:nvPr/>
        </p:nvSpPr>
        <p:spPr>
          <a:xfrm>
            <a:off x="3278165" y="2493818"/>
            <a:ext cx="8927690" cy="869469"/>
          </a:xfrm>
          <a:prstGeom prst="rect">
            <a:avLst/>
          </a:prstGeom>
        </p:spPr>
        <p:txBody>
          <a:bodyPr wrap="square" lIns="0" tIns="0" rIns="0" bIns="0" rtlCol="0" anchor="t">
            <a:spAutoFit/>
          </a:bodyPr>
          <a:lstStyle/>
          <a:p>
            <a:pPr algn="ctr">
              <a:lnSpc>
                <a:spcPts val="6400"/>
              </a:lnSpc>
              <a:spcBef>
                <a:spcPct val="0"/>
              </a:spcBef>
            </a:pPr>
            <a:r>
              <a:rPr lang="en-US" sz="6600" b="1" spc="-133" dirty="0" err="1">
                <a:solidFill>
                  <a:srgbClr val="F92D67"/>
                </a:solidFill>
                <a:latin typeface="Sriracha"/>
              </a:rPr>
              <a:t>Tiết</a:t>
            </a:r>
            <a:r>
              <a:rPr lang="en-US" sz="6600" b="1" spc="-133" dirty="0">
                <a:solidFill>
                  <a:srgbClr val="F92D67"/>
                </a:solidFill>
                <a:latin typeface="Sriracha"/>
              </a:rPr>
              <a:t> 1 + 2</a:t>
            </a:r>
          </a:p>
        </p:txBody>
      </p:sp>
    </p:spTree>
    <p:extLst>
      <p:ext uri="{BB962C8B-B14F-4D97-AF65-F5344CB8AC3E}">
        <p14:creationId xmlns:p14="http://schemas.microsoft.com/office/powerpoint/2010/main" val="3892136899"/>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125499" y="487918"/>
            <a:ext cx="9466301" cy="1055608"/>
          </a:xfrm>
          <a:prstGeom prst="roundRect">
            <a:avLst/>
          </a:prstGeom>
          <a:solidFill>
            <a:srgbClr val="FFFFCC"/>
          </a:solidFill>
          <a:ln w="28575">
            <a:solidFill>
              <a:schemeClr val="tx1"/>
            </a:solidFill>
            <a:prstDash val="sysDash"/>
          </a:ln>
        </p:spPr>
        <p:txBody>
          <a:bodyPr wrap="square">
            <a:spAutoFit/>
          </a:bodyPr>
          <a:lstStyle/>
          <a:p>
            <a:pPr lvl="0"/>
            <a:r>
              <a:rPr lang="en-US" sz="2800" b="1" dirty="0">
                <a:solidFill>
                  <a:srgbClr val="008000"/>
                </a:solidFill>
                <a:latin typeface="Nunito Black" pitchFamily="2" charset="0"/>
                <a:ea typeface="Tahoma" panose="020B0604030504040204" pitchFamily="34" charset="0"/>
                <a:cs typeface="Tahoma" panose="020B0604030504040204" pitchFamily="34" charset="0"/>
              </a:rPr>
              <a:t>1.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Đọc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sách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dạy</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nấu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ăn</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hoặc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bài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đọc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công</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việc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bếp</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Viết</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phiếu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đọc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sách</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theo</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mẫu</a:t>
            </a:r>
            <a:r>
              <a:rPr lang="en-US" sz="28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1021" y1="37269" x2="21021" y2="37269"/>
                        <a14:foregroundMark x1="21021" y1="36531" x2="21021" y2="36531"/>
                        <a14:foregroundMark x1="19219" y1="28782" x2="19219" y2="28782"/>
                        <a14:foregroundMark x1="18318" y1="26568" x2="18318" y2="26568"/>
                        <a14:foregroundMark x1="22823" y1="25461" x2="22823" y2="25461"/>
                        <a14:foregroundMark x1="24925" y1="26568" x2="24925" y2="26568"/>
                        <a14:foregroundMark x1="26727" y1="27306" x2="26727" y2="27306"/>
                        <a14:foregroundMark x1="24925" y1="49077" x2="22222" y2="52399"/>
                        <a14:foregroundMark x1="18318" y1="52399" x2="18318" y2="52399"/>
                        <a14:foregroundMark x1="15315" y1="51661" x2="12012" y2="57565"/>
                        <a14:foregroundMark x1="10811" y1="60148" x2="10811" y2="60148"/>
                        <a14:foregroundMark x1="12012" y1="60886" x2="12012" y2="58672"/>
                        <a14:foregroundMark x1="12012" y1="58672" x2="12012" y2="58672"/>
                        <a14:foregroundMark x1="12613" y1="58672" x2="12613" y2="58672"/>
                        <a14:foregroundMark x1="19219" y1="92989" x2="19219" y2="92989"/>
                        <a14:foregroundMark x1="43243" y1="84502" x2="43243" y2="84502"/>
                        <a14:foregroundMark x1="40240" y1="72694" x2="42042" y2="72694"/>
                        <a14:foregroundMark x1="41441" y1="66421" x2="41441" y2="66421"/>
                        <a14:foregroundMark x1="42042" y1="66421" x2="42042" y2="66421"/>
                        <a14:foregroundMark x1="61261" y1="56827" x2="61261" y2="56827"/>
                        <a14:foregroundMark x1="64865" y1="57565" x2="64865" y2="57565"/>
                        <a14:foregroundMark x1="84685" y1="68635" x2="84685" y2="68635"/>
                        <a14:foregroundMark x1="85285" y1="68635" x2="85285" y2="68635"/>
                        <a14:foregroundMark x1="84685" y1="61624" x2="84685" y2="61624"/>
                        <a14:foregroundMark x1="84685" y1="60886" x2="84685" y2="60886"/>
                        <a14:foregroundMark x1="75676" y1="60148" x2="75676" y2="60148"/>
                        <a14:foregroundMark x1="76577" y1="60886" x2="76577" y2="60886"/>
                        <a14:foregroundMark x1="81381" y1="60886" x2="82883" y2="60148"/>
                        <a14:foregroundMark x1="84685" y1="57934" x2="84685" y2="57934"/>
                        <a14:foregroundMark x1="87988" y1="57565" x2="89790" y2="57565"/>
                        <a14:foregroundMark x1="89790" y1="57565" x2="89790" y2="57565"/>
                        <a14:foregroundMark x1="89790" y1="57565" x2="89790" y2="57565"/>
                        <a14:foregroundMark x1="90390" y1="56089" x2="90390" y2="56089"/>
                        <a14:foregroundMark x1="86787" y1="51661" x2="86787" y2="51661"/>
                        <a14:foregroundMark x1="85285" y1="47601" x2="85285" y2="47601"/>
                        <a14:foregroundMark x1="84685" y1="46863" x2="84685" y2="46863"/>
                        <a14:foregroundMark x1="83483" y1="46125" x2="83483" y2="46125"/>
                        <a14:foregroundMark x1="15315" y1="30996" x2="15315" y2="30996"/>
                      </a14:backgroundRemoval>
                    </a14:imgEffect>
                  </a14:imgLayer>
                </a14:imgProps>
              </a:ext>
            </a:extLst>
          </a:blip>
          <a:stretch>
            <a:fillRect/>
          </a:stretch>
        </p:blipFill>
        <p:spPr>
          <a:xfrm>
            <a:off x="9020949" y="4873597"/>
            <a:ext cx="2438400" cy="1984403"/>
          </a:xfrm>
          <a:prstGeom prst="rect">
            <a:avLst/>
          </a:prstGeom>
        </p:spPr>
      </p:pic>
      <p:pic>
        <p:nvPicPr>
          <p:cNvPr id="2" name="Picture 1"/>
          <p:cNvPicPr>
            <a:picLocks noChangeAspect="1"/>
          </p:cNvPicPr>
          <p:nvPr/>
        </p:nvPicPr>
        <p:blipFill>
          <a:blip r:embed="rId6"/>
          <a:stretch>
            <a:fillRect/>
          </a:stretch>
        </p:blipFill>
        <p:spPr>
          <a:xfrm>
            <a:off x="914400" y="1343045"/>
            <a:ext cx="8276451" cy="4171909"/>
          </a:xfrm>
          <a:prstGeom prst="rect">
            <a:avLst/>
          </a:prstGeom>
        </p:spPr>
      </p:pic>
    </p:spTree>
    <p:extLst>
      <p:ext uri="{BB962C8B-B14F-4D97-AF65-F5344CB8AC3E}">
        <p14:creationId xmlns:p14="http://schemas.microsoft.com/office/powerpoint/2010/main" val="129514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070103" y="76200"/>
            <a:ext cx="9978897" cy="1055608"/>
          </a:xfrm>
          <a:prstGeom prst="roundRect">
            <a:avLst/>
          </a:prstGeom>
          <a:solidFill>
            <a:srgbClr val="FFFFCC"/>
          </a:solidFill>
          <a:ln w="28575">
            <a:solidFill>
              <a:schemeClr val="tx1"/>
            </a:solidFill>
            <a:prstDash val="sysDash"/>
          </a:ln>
        </p:spPr>
        <p:txBody>
          <a:bodyPr wrap="square">
            <a:spAutoFit/>
          </a:bodyPr>
          <a:lstStyle/>
          <a:p>
            <a:pPr lvl="0"/>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1.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Đọc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sách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dạy</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nấu</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ăn</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hoặc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những</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đọc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công</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việc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làm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bếp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phiếu</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đọc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sách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mẫu</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e 2">
            <a:extLst>
              <a:ext uri="{FF2B5EF4-FFF2-40B4-BE49-F238E27FC236}">
                <a16:creationId xmlns:a16="http://schemas.microsoft.com/office/drawing/2014/main" id="{1D91E763-71C8-FF65-D713-81E23D7A29DD}"/>
              </a:ext>
            </a:extLst>
          </p:cNvPr>
          <p:cNvGraphicFramePr>
            <a:graphicFrameLocks noGrp="1"/>
          </p:cNvGraphicFramePr>
          <p:nvPr>
            <p:extLst>
              <p:ext uri="{D42A27DB-BD31-4B8C-83A1-F6EECF244321}">
                <p14:modId xmlns:p14="http://schemas.microsoft.com/office/powerpoint/2010/main" val="1964212952"/>
              </p:ext>
            </p:extLst>
          </p:nvPr>
        </p:nvGraphicFramePr>
        <p:xfrm>
          <a:off x="685800" y="1371600"/>
          <a:ext cx="10363200" cy="4632960"/>
        </p:xfrm>
        <a:graphic>
          <a:graphicData uri="http://schemas.openxmlformats.org/drawingml/2006/table">
            <a:tbl>
              <a:tblPr firstRow="1" bandRow="1">
                <a:tableStyleId>{5C22544A-7EE6-4342-B048-85BDC9FD1C3A}</a:tableStyleId>
              </a:tblPr>
              <a:tblGrid>
                <a:gridCol w="5181600">
                  <a:extLst>
                    <a:ext uri="{9D8B030D-6E8A-4147-A177-3AD203B41FA5}">
                      <a16:colId xmlns:a16="http://schemas.microsoft.com/office/drawing/2014/main" val="501375816"/>
                    </a:ext>
                  </a:extLst>
                </a:gridCol>
                <a:gridCol w="5181600">
                  <a:extLst>
                    <a:ext uri="{9D8B030D-6E8A-4147-A177-3AD203B41FA5}">
                      <a16:colId xmlns:a16="http://schemas.microsoft.com/office/drawing/2014/main" val="1682384960"/>
                    </a:ext>
                  </a:extLst>
                </a:gridCol>
              </a:tblGrid>
              <a:tr h="385993">
                <a:tc gridSpan="2">
                  <a:txBody>
                    <a:bodyPr/>
                    <a:lstStyle/>
                    <a:p>
                      <a:pPr algn="ctr"/>
                      <a:r>
                        <a:rPr lang="en-US" sz="2800">
                          <a:solidFill>
                            <a:srgbClr val="002060"/>
                          </a:solidFill>
                          <a:latin typeface="Nunito Black" pitchFamily="2" charset="0"/>
                        </a:rPr>
                        <a:t>PHIẾU ĐỌC SÁCH</a:t>
                      </a:r>
                    </a:p>
                  </a:txBody>
                  <a:tcPr anchor="ct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552310944"/>
                  </a:ext>
                </a:extLst>
              </a:tr>
              <a:tr h="1339621">
                <a:tc gridSpan="2">
                  <a:txBody>
                    <a:bodyPr/>
                    <a:lstStyle/>
                    <a:p>
                      <a:pPr marL="457200" indent="-457200">
                        <a:buFontTx/>
                        <a:buChar char="-"/>
                      </a:pPr>
                      <a:r>
                        <a:rPr lang="en-US" sz="2800">
                          <a:solidFill>
                            <a:srgbClr val="002060"/>
                          </a:solidFill>
                        </a:rPr>
                        <a:t>Ngày đọc:</a:t>
                      </a:r>
                    </a:p>
                    <a:p>
                      <a:pPr marL="457200" indent="-457200">
                        <a:buFontTx/>
                        <a:buChar char="-"/>
                      </a:pPr>
                      <a:r>
                        <a:rPr lang="en-US" sz="2800">
                          <a:solidFill>
                            <a:srgbClr val="002060"/>
                          </a:solidFill>
                        </a:rPr>
                        <a:t>Tên bài:</a:t>
                      </a:r>
                    </a:p>
                    <a:p>
                      <a:pPr marL="457200" indent="-457200">
                        <a:buFontTx/>
                        <a:buChar char="-"/>
                      </a:pPr>
                      <a:r>
                        <a:rPr lang="en-US" sz="2800">
                          <a:solidFill>
                            <a:srgbClr val="002060"/>
                          </a:solidFill>
                        </a:rPr>
                        <a:t>Tên tác giả: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56023078"/>
                  </a:ext>
                </a:extLst>
              </a:tr>
              <a:tr h="1361447">
                <a:tc>
                  <a:txBody>
                    <a:bodyPr/>
                    <a:lstStyle/>
                    <a:p>
                      <a:r>
                        <a:rPr lang="en-US" sz="2800">
                          <a:solidFill>
                            <a:srgbClr val="002060"/>
                          </a:solidFill>
                        </a:rPr>
                        <a:t>Món ăn hoặc hoạt động làm bếp được nói đến: </a:t>
                      </a: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a:solidFill>
                            <a:srgbClr val="002060"/>
                          </a:solidFill>
                        </a:rPr>
                        <a:t>Thông tin quan trọng hoặc thú vị đối với em: </a:t>
                      </a:r>
                    </a:p>
                    <a:p>
                      <a:endParaRPr lang="en-US" sz="2800">
                        <a:solidFill>
                          <a:srgbClr val="002060"/>
                        </a:solidFill>
                      </a:endParaRPr>
                    </a:p>
                    <a:p>
                      <a:endParaRPr lang="en-US" sz="280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0202857"/>
                  </a:ext>
                </a:extLst>
              </a:tr>
              <a:tr h="616259">
                <a:tc gridSpan="2">
                  <a:txBody>
                    <a:bodyPr/>
                    <a:lstStyle/>
                    <a:p>
                      <a:r>
                        <a:rPr lang="en-US" sz="2800">
                          <a:solidFill>
                            <a:srgbClr val="002060"/>
                          </a:solidFill>
                        </a:rPr>
                        <a:t>Mức độ yêu thích: </a:t>
                      </a:r>
                    </a:p>
                    <a:p>
                      <a:endParaRPr lang="en-US" sz="2800">
                        <a:solidFill>
                          <a:srgbClr val="002060"/>
                        </a:solidFill>
                      </a:endParaRPr>
                    </a:p>
                  </a:txBody>
                  <a:tcPr>
                    <a:lnL w="38100" cap="flat" cmpd="sng" algn="ctr">
                      <a:solidFill>
                        <a:srgbClr val="C00000"/>
                      </a:solidFill>
                      <a:prstDash val="sysDash"/>
                      <a:round/>
                      <a:headEnd type="none" w="med" len="med"/>
                      <a:tailEnd type="none" w="med" len="med"/>
                    </a:lnL>
                    <a:lnR w="38100" cap="flat" cmpd="sng" algn="ctr">
                      <a:solidFill>
                        <a:srgbClr val="C00000"/>
                      </a:solidFill>
                      <a:prstDash val="sysDash"/>
                      <a:round/>
                      <a:headEnd type="none" w="med" len="med"/>
                      <a:tailEnd type="none" w="med" len="med"/>
                    </a:lnR>
                    <a:lnT w="38100" cap="flat" cmpd="sng" algn="ctr">
                      <a:solidFill>
                        <a:srgbClr val="C00000"/>
                      </a:solidFill>
                      <a:prstDash val="sysDash"/>
                      <a:round/>
                      <a:headEnd type="none" w="med" len="med"/>
                      <a:tailEnd type="none" w="med" len="med"/>
                    </a:lnT>
                    <a:lnB w="38100" cap="flat" cmpd="sng" algn="ctr">
                      <a:solidFill>
                        <a:srgbClr val="C0000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2613549438"/>
                  </a:ext>
                </a:extLst>
              </a:tr>
            </a:tbl>
          </a:graphicData>
        </a:graphic>
      </p:graphicFrame>
      <p:sp>
        <p:nvSpPr>
          <p:cNvPr id="9" name="TextBox 8">
            <a:extLst>
              <a:ext uri="{FF2B5EF4-FFF2-40B4-BE49-F238E27FC236}">
                <a16:creationId xmlns:a16="http://schemas.microsoft.com/office/drawing/2014/main" id="{60DD0C3E-6258-F7E0-6FD3-F7B617A54AEB}"/>
              </a:ext>
            </a:extLst>
          </p:cNvPr>
          <p:cNvSpPr txBox="1"/>
          <p:nvPr/>
        </p:nvSpPr>
        <p:spPr>
          <a:xfrm>
            <a:off x="2971800" y="2743200"/>
            <a:ext cx="4037350" cy="523220"/>
          </a:xfrm>
          <a:prstGeom prst="rect">
            <a:avLst/>
          </a:prstGeom>
          <a:noFill/>
        </p:spPr>
        <p:txBody>
          <a:bodyPr wrap="square">
            <a:spAutoFit/>
          </a:bodyPr>
          <a:lstStyle/>
          <a:p>
            <a:r>
              <a:rPr lang="en-US" sz="2800" b="0" i="0">
                <a:solidFill>
                  <a:srgbClr val="FF0000"/>
                </a:solidFill>
                <a:effectLst/>
                <a:latin typeface="OpenSans"/>
              </a:rPr>
              <a:t>Nguyễn Ngoan (dịch)</a:t>
            </a:r>
            <a:endParaRPr lang="en-US" sz="2800">
              <a:solidFill>
                <a:srgbClr val="FF0000"/>
              </a:solidFill>
            </a:endParaRPr>
          </a:p>
        </p:txBody>
      </p:sp>
      <p:sp>
        <p:nvSpPr>
          <p:cNvPr id="11" name="TextBox 10">
            <a:extLst>
              <a:ext uri="{FF2B5EF4-FFF2-40B4-BE49-F238E27FC236}">
                <a16:creationId xmlns:a16="http://schemas.microsoft.com/office/drawing/2014/main" id="{1C1D8253-8611-FD8F-CE76-423679BE0D9A}"/>
              </a:ext>
            </a:extLst>
          </p:cNvPr>
          <p:cNvSpPr txBox="1"/>
          <p:nvPr/>
        </p:nvSpPr>
        <p:spPr>
          <a:xfrm>
            <a:off x="2514600" y="2361694"/>
            <a:ext cx="3733800" cy="523220"/>
          </a:xfrm>
          <a:prstGeom prst="rect">
            <a:avLst/>
          </a:prstGeom>
          <a:noFill/>
        </p:spPr>
        <p:txBody>
          <a:bodyPr wrap="square">
            <a:spAutoFit/>
          </a:bodyPr>
          <a:lstStyle/>
          <a:p>
            <a:r>
              <a:rPr lang="vi-VN" sz="2800" b="0" i="0">
                <a:solidFill>
                  <a:srgbClr val="FF0000"/>
                </a:solidFill>
                <a:effectLst/>
                <a:latin typeface="OpenSans"/>
              </a:rPr>
              <a:t>Siêu đầu bếp tương lai</a:t>
            </a:r>
            <a:endParaRPr lang="en-US" sz="2800">
              <a:solidFill>
                <a:srgbClr val="FF0000"/>
              </a:solidFill>
            </a:endParaRPr>
          </a:p>
        </p:txBody>
      </p:sp>
      <p:sp>
        <p:nvSpPr>
          <p:cNvPr id="10" name="TextBox 9">
            <a:extLst>
              <a:ext uri="{FF2B5EF4-FFF2-40B4-BE49-F238E27FC236}">
                <a16:creationId xmlns:a16="http://schemas.microsoft.com/office/drawing/2014/main" id="{BD319A6A-B157-FC33-4658-C8BD14E6798F}"/>
              </a:ext>
            </a:extLst>
          </p:cNvPr>
          <p:cNvSpPr txBox="1"/>
          <p:nvPr/>
        </p:nvSpPr>
        <p:spPr>
          <a:xfrm>
            <a:off x="2742575" y="1894820"/>
            <a:ext cx="2590800" cy="523220"/>
          </a:xfrm>
          <a:prstGeom prst="rect">
            <a:avLst/>
          </a:prstGeom>
          <a:noFill/>
        </p:spPr>
        <p:txBody>
          <a:bodyPr wrap="square" rtlCol="0">
            <a:spAutoFit/>
          </a:bodyPr>
          <a:lstStyle/>
          <a:p>
            <a:r>
              <a:rPr lang="en-US" sz="2800">
                <a:solidFill>
                  <a:srgbClr val="FF0000"/>
                </a:solidFill>
              </a:rPr>
              <a:t>02/10/2024</a:t>
            </a:r>
          </a:p>
        </p:txBody>
      </p:sp>
      <p:sp>
        <p:nvSpPr>
          <p:cNvPr id="14" name="TextBox 13">
            <a:extLst>
              <a:ext uri="{FF2B5EF4-FFF2-40B4-BE49-F238E27FC236}">
                <a16:creationId xmlns:a16="http://schemas.microsoft.com/office/drawing/2014/main" id="{0F9D817B-1917-EF13-B449-25AC69835F7A}"/>
              </a:ext>
            </a:extLst>
          </p:cNvPr>
          <p:cNvSpPr txBox="1"/>
          <p:nvPr/>
        </p:nvSpPr>
        <p:spPr>
          <a:xfrm>
            <a:off x="2873114" y="3717185"/>
            <a:ext cx="2133600" cy="523220"/>
          </a:xfrm>
          <a:prstGeom prst="rect">
            <a:avLst/>
          </a:prstGeom>
          <a:noFill/>
        </p:spPr>
        <p:txBody>
          <a:bodyPr wrap="square">
            <a:spAutoFit/>
          </a:bodyPr>
          <a:lstStyle/>
          <a:p>
            <a:r>
              <a:rPr lang="en-US" sz="2800" b="0" i="0">
                <a:solidFill>
                  <a:srgbClr val="FF0000"/>
                </a:solidFill>
                <a:effectLst/>
                <a:latin typeface="OpenSans"/>
              </a:rPr>
              <a:t>Bánh ngọt</a:t>
            </a:r>
            <a:endParaRPr lang="en-US" sz="2800">
              <a:solidFill>
                <a:srgbClr val="FF0000"/>
              </a:solidFill>
            </a:endParaRPr>
          </a:p>
        </p:txBody>
      </p:sp>
      <p:sp>
        <p:nvSpPr>
          <p:cNvPr id="16" name="TextBox 15">
            <a:extLst>
              <a:ext uri="{FF2B5EF4-FFF2-40B4-BE49-F238E27FC236}">
                <a16:creationId xmlns:a16="http://schemas.microsoft.com/office/drawing/2014/main" id="{6D17ACDE-CC94-B2A4-C582-F4629C67BB7F}"/>
              </a:ext>
            </a:extLst>
          </p:cNvPr>
          <p:cNvSpPr txBox="1"/>
          <p:nvPr/>
        </p:nvSpPr>
        <p:spPr>
          <a:xfrm>
            <a:off x="6043312" y="4194180"/>
            <a:ext cx="4319888" cy="523220"/>
          </a:xfrm>
          <a:prstGeom prst="rect">
            <a:avLst/>
          </a:prstGeom>
          <a:noFill/>
        </p:spPr>
        <p:txBody>
          <a:bodyPr wrap="square">
            <a:spAutoFit/>
          </a:bodyPr>
          <a:lstStyle/>
          <a:p>
            <a:r>
              <a:rPr lang="en-US" sz="2800" b="0" i="0">
                <a:solidFill>
                  <a:srgbClr val="FF0000"/>
                </a:solidFill>
                <a:effectLst/>
                <a:latin typeface="OpenSans"/>
              </a:rPr>
              <a:t>Làm bánh ngọt thật thú vị</a:t>
            </a:r>
            <a:endParaRPr lang="en-US" sz="2800">
              <a:solidFill>
                <a:srgbClr val="FF0000"/>
              </a:solidFill>
            </a:endParaRPr>
          </a:p>
        </p:txBody>
      </p:sp>
      <p:pic>
        <p:nvPicPr>
          <p:cNvPr id="17" name="Picture 16" descr="A picture containing light&#10;&#10;Description automatically generated">
            <a:extLst>
              <a:ext uri="{FF2B5EF4-FFF2-40B4-BE49-F238E27FC236}">
                <a16:creationId xmlns:a16="http://schemas.microsoft.com/office/drawing/2014/main" id="{29A68D15-DCCD-B5E8-2B3B-49EA4ACAB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419" y="5007530"/>
            <a:ext cx="806634" cy="787580"/>
          </a:xfrm>
          <a:prstGeom prst="rect">
            <a:avLst/>
          </a:prstGeom>
        </p:spPr>
      </p:pic>
      <p:pic>
        <p:nvPicPr>
          <p:cNvPr id="18" name="Picture 17" descr="A picture containing light&#10;&#10;Description automatically generated">
            <a:extLst>
              <a:ext uri="{FF2B5EF4-FFF2-40B4-BE49-F238E27FC236}">
                <a16:creationId xmlns:a16="http://schemas.microsoft.com/office/drawing/2014/main" id="{A5BD91B6-1153-80DE-B3C5-6FF961026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4838" y="5007530"/>
            <a:ext cx="806634" cy="787580"/>
          </a:xfrm>
          <a:prstGeom prst="rect">
            <a:avLst/>
          </a:prstGeom>
        </p:spPr>
      </p:pic>
      <p:pic>
        <p:nvPicPr>
          <p:cNvPr id="19" name="Picture 18" descr="A picture containing light&#10;&#10;Description automatically generated">
            <a:extLst>
              <a:ext uri="{FF2B5EF4-FFF2-40B4-BE49-F238E27FC236}">
                <a16:creationId xmlns:a16="http://schemas.microsoft.com/office/drawing/2014/main" id="{62565FBA-E462-855C-5B4E-446A657AD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162" y="5031800"/>
            <a:ext cx="806634" cy="787580"/>
          </a:xfrm>
          <a:prstGeom prst="rect">
            <a:avLst/>
          </a:prstGeom>
        </p:spPr>
      </p:pic>
      <p:pic>
        <p:nvPicPr>
          <p:cNvPr id="20" name="Picture 19" descr="A picture containing light&#10;&#10;Description automatically generated">
            <a:extLst>
              <a:ext uri="{FF2B5EF4-FFF2-40B4-BE49-F238E27FC236}">
                <a16:creationId xmlns:a16="http://schemas.microsoft.com/office/drawing/2014/main" id="{D95F945F-7AB2-F634-8480-AF7C13ABE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581" y="5055069"/>
            <a:ext cx="806634" cy="787580"/>
          </a:xfrm>
          <a:prstGeom prst="rect">
            <a:avLst/>
          </a:prstGeom>
        </p:spPr>
      </p:pic>
      <p:pic>
        <p:nvPicPr>
          <p:cNvPr id="21" name="Picture 20" descr="A picture containing light&#10;&#10;Description automatically generated">
            <a:extLst>
              <a:ext uri="{FF2B5EF4-FFF2-40B4-BE49-F238E27FC236}">
                <a16:creationId xmlns:a16="http://schemas.microsoft.com/office/drawing/2014/main" id="{047D8BC4-08B5-2937-9CC2-4A5F3862B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078338"/>
            <a:ext cx="806634" cy="787580"/>
          </a:xfrm>
          <a:prstGeom prst="rect">
            <a:avLst/>
          </a:prstGeom>
        </p:spPr>
      </p:pic>
    </p:spTree>
    <p:extLst>
      <p:ext uri="{BB962C8B-B14F-4D97-AF65-F5344CB8AC3E}">
        <p14:creationId xmlns:p14="http://schemas.microsoft.com/office/powerpoint/2010/main" val="290035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4"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452884" y="198424"/>
            <a:ext cx="8757915" cy="715089"/>
          </a:xfrm>
          <a:prstGeom prst="roundRect">
            <a:avLst/>
          </a:prstGeom>
          <a:solidFill>
            <a:srgbClr val="FFFFCC"/>
          </a:solidFill>
          <a:ln w="28575">
            <a:solidFill>
              <a:schemeClr val="tx1"/>
            </a:solidFill>
            <a:prstDash val="sysDash"/>
          </a:ln>
        </p:spPr>
        <p:txBody>
          <a:bodyPr wrap="square">
            <a:spAutoFit/>
          </a:bodyPr>
          <a:lstStyle/>
          <a:p>
            <a:pPr lvl="0"/>
            <a:r>
              <a:rPr lang="en-US" sz="3600" b="1" dirty="0">
                <a:solidFill>
                  <a:srgbClr val="008000"/>
                </a:solidFill>
                <a:latin typeface="Nunito Black" pitchFamily="2" charset="0"/>
                <a:ea typeface="Tahoma" panose="020B0604030504040204" pitchFamily="34" charset="0"/>
                <a:cs typeface="Tahoma" panose="020B0604030504040204" pitchFamily="34" charset="0"/>
              </a:rPr>
              <a:t>2</a:t>
            </a:r>
            <a:r>
              <a:rPr kumimoji="0" lang="en-US" sz="36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a:t>
            </a:r>
            <a:r>
              <a:rPr lang="vi-VN" sz="3600" b="1" dirty="0">
                <a:solidFill>
                  <a:srgbClr val="008000"/>
                </a:solidFill>
                <a:latin typeface="Nunito Black" pitchFamily="2" charset="0"/>
                <a:ea typeface="Tahoma" panose="020B0604030504040204" pitchFamily="34" charset="0"/>
                <a:cs typeface="Tahoma" panose="020B0604030504040204" pitchFamily="34" charset="0"/>
              </a:rPr>
              <a:t>Chia sẻ những điều em đọc được.</a:t>
            </a:r>
            <a:endParaRPr kumimoji="0" lang="en-US" sz="36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8CABBC99-8FFB-9DF9-D06C-2D0E8B2FD08A}"/>
              </a:ext>
            </a:extLst>
          </p:cNvPr>
          <p:cNvPicPr>
            <a:picLocks noChangeAspect="1"/>
          </p:cNvPicPr>
          <p:nvPr/>
        </p:nvPicPr>
        <p:blipFill rotWithShape="1">
          <a:blip r:embed="rId4">
            <a:extLst>
              <a:ext uri="{28A0092B-C50C-407E-A947-70E740481C1C}">
                <a14:useLocalDpi xmlns:a14="http://schemas.microsoft.com/office/drawing/2010/main" val="0"/>
              </a:ext>
            </a:extLst>
          </a:blip>
          <a:srcRect l="4385" t="8466" r="4961" b="3853"/>
          <a:stretch/>
        </p:blipFill>
        <p:spPr>
          <a:xfrm>
            <a:off x="1075099" y="1142998"/>
            <a:ext cx="9677400" cy="4944033"/>
          </a:xfrm>
          <a:prstGeom prst="rect">
            <a:avLst/>
          </a:prstGeom>
        </p:spPr>
      </p:pic>
      <p:sp>
        <p:nvSpPr>
          <p:cNvPr id="10" name="TextBox 9">
            <a:extLst>
              <a:ext uri="{FF2B5EF4-FFF2-40B4-BE49-F238E27FC236}">
                <a16:creationId xmlns:a16="http://schemas.microsoft.com/office/drawing/2014/main" id="{B343836B-6E5A-29EA-10EA-69D92028E2E4}"/>
              </a:ext>
            </a:extLst>
          </p:cNvPr>
          <p:cNvSpPr txBox="1"/>
          <p:nvPr/>
        </p:nvSpPr>
        <p:spPr>
          <a:xfrm>
            <a:off x="3505200" y="3200400"/>
            <a:ext cx="6553200" cy="1569660"/>
          </a:xfrm>
          <a:prstGeom prst="rect">
            <a:avLst/>
          </a:prstGeom>
          <a:noFill/>
        </p:spPr>
        <p:txBody>
          <a:bodyPr wrap="square">
            <a:spAutoFit/>
          </a:bodyPr>
          <a:lstStyle/>
          <a:p>
            <a:pPr algn="ctr"/>
            <a:r>
              <a:rPr lang="vi-VN" sz="3200" b="0" i="0">
                <a:solidFill>
                  <a:srgbClr val="FF0000"/>
                </a:solidFill>
                <a:effectLst/>
                <a:latin typeface="Nunito Black" pitchFamily="2" charset="0"/>
              </a:rPr>
              <a:t>Nhờ cuốn sách </a:t>
            </a:r>
            <a:endParaRPr lang="en-US" sz="3200" b="0" i="0">
              <a:solidFill>
                <a:srgbClr val="FF0000"/>
              </a:solidFill>
              <a:effectLst/>
              <a:latin typeface="Nunito Black" pitchFamily="2" charset="0"/>
            </a:endParaRPr>
          </a:p>
          <a:p>
            <a:pPr algn="ctr"/>
            <a:r>
              <a:rPr lang="en-US" sz="3200" b="0" i="0">
                <a:solidFill>
                  <a:srgbClr val="FF0000"/>
                </a:solidFill>
                <a:effectLst/>
                <a:latin typeface="Nunito Black" pitchFamily="2" charset="0"/>
              </a:rPr>
              <a:t>“</a:t>
            </a:r>
            <a:r>
              <a:rPr lang="vi-VN" sz="3200" b="0" i="0">
                <a:solidFill>
                  <a:srgbClr val="FF0000"/>
                </a:solidFill>
                <a:effectLst/>
                <a:latin typeface="Nunito Black" pitchFamily="2" charset="0"/>
              </a:rPr>
              <a:t>Siêu đầu bếp tương lai</a:t>
            </a:r>
            <a:r>
              <a:rPr lang="en-US" sz="3200" b="0" i="0">
                <a:solidFill>
                  <a:srgbClr val="FF0000"/>
                </a:solidFill>
                <a:effectLst/>
                <a:latin typeface="Nunito Black" pitchFamily="2" charset="0"/>
              </a:rPr>
              <a:t>”</a:t>
            </a:r>
            <a:r>
              <a:rPr lang="vi-VN" sz="3200" b="0" i="0">
                <a:solidFill>
                  <a:srgbClr val="FF0000"/>
                </a:solidFill>
                <a:effectLst/>
                <a:latin typeface="Nunito Black" pitchFamily="2" charset="0"/>
              </a:rPr>
              <a:t> </a:t>
            </a:r>
            <a:endParaRPr lang="en-US" sz="3200" b="0" i="0">
              <a:solidFill>
                <a:srgbClr val="FF0000"/>
              </a:solidFill>
              <a:effectLst/>
              <a:latin typeface="Nunito Black" pitchFamily="2" charset="0"/>
            </a:endParaRPr>
          </a:p>
          <a:p>
            <a:pPr algn="ctr"/>
            <a:r>
              <a:rPr lang="vi-VN" sz="3200" b="0" i="0">
                <a:solidFill>
                  <a:srgbClr val="FF0000"/>
                </a:solidFill>
                <a:effectLst/>
                <a:latin typeface="Nunito Black" pitchFamily="2" charset="0"/>
              </a:rPr>
              <a:t>mà em biết cách làm bánh ngọt.</a:t>
            </a:r>
            <a:endParaRPr lang="en-US" sz="3200">
              <a:solidFill>
                <a:srgbClr val="FF0000"/>
              </a:solidFill>
              <a:latin typeface="Nunito Black" pitchFamily="2" charset="0"/>
            </a:endParaRPr>
          </a:p>
        </p:txBody>
      </p:sp>
    </p:spTree>
    <p:extLst>
      <p:ext uri="{BB962C8B-B14F-4D97-AF65-F5344CB8AC3E}">
        <p14:creationId xmlns:p14="http://schemas.microsoft.com/office/powerpoint/2010/main" val="3602737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000" dirty="0" err="1">
                <a:solidFill>
                  <a:srgbClr val="F92D67"/>
                </a:solidFill>
                <a:latin typeface="Sigmar One" panose="00000500000000000000" pitchFamily="2" charset="0"/>
                <a:ea typeface="+mj-ea"/>
                <a:cs typeface="+mj-cs"/>
              </a:rPr>
              <a:t>Tiết</a:t>
            </a:r>
            <a:r>
              <a:rPr lang="en-US" sz="4000" dirty="0">
                <a:solidFill>
                  <a:srgbClr val="F92D67"/>
                </a:solidFill>
                <a:latin typeface="Sigmar One" panose="00000500000000000000" pitchFamily="2" charset="0"/>
                <a:ea typeface="+mj-ea"/>
                <a:cs typeface="+mj-cs"/>
              </a:rPr>
              <a:t> 3 + 4</a:t>
            </a:r>
          </a:p>
          <a:p>
            <a:pPr indent="-152408" algn="ctr">
              <a:lnSpc>
                <a:spcPct val="170000"/>
              </a:lnSpc>
              <a:spcBef>
                <a:spcPct val="0"/>
              </a:spcBef>
              <a:spcAft>
                <a:spcPts val="400"/>
              </a:spcAft>
            </a:pPr>
            <a:r>
              <a:rPr lang="en-US" sz="4000" dirty="0" err="1">
                <a:solidFill>
                  <a:srgbClr val="F92D67"/>
                </a:solidFill>
                <a:latin typeface="Sigmar One" panose="00000500000000000000" pitchFamily="2" charset="0"/>
                <a:ea typeface="+mj-ea"/>
                <a:cs typeface="+mj-cs"/>
              </a:rPr>
              <a:t>Luyện</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từ</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và</a:t>
            </a:r>
            <a:r>
              <a:rPr lang="en-US" sz="4000" dirty="0">
                <a:solidFill>
                  <a:srgbClr val="F92D67"/>
                </a:solidFill>
                <a:latin typeface="Sigmar One" panose="00000500000000000000" pitchFamily="2" charset="0"/>
                <a:ea typeface="+mj-ea"/>
                <a:cs typeface="+mj-cs"/>
              </a:rPr>
              <a:t> </a:t>
            </a:r>
            <a:r>
              <a:rPr lang="en-US" sz="4000" dirty="0" err="1">
                <a:solidFill>
                  <a:srgbClr val="F92D67"/>
                </a:solidFill>
                <a:latin typeface="Sigmar One" panose="00000500000000000000" pitchFamily="2" charset="0"/>
                <a:ea typeface="+mj-ea"/>
                <a:cs typeface="+mj-cs"/>
              </a:rPr>
              <a:t>câu</a:t>
            </a:r>
            <a:endParaRPr lang="en-US" sz="40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2722796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066800" y="381000"/>
            <a:ext cx="9861554" cy="646986"/>
          </a:xfrm>
          <a:prstGeom prst="roundRect">
            <a:avLst/>
          </a:prstGeom>
          <a:solidFill>
            <a:srgbClr val="FFFFCC"/>
          </a:solidFill>
          <a:ln w="28575">
            <a:solidFill>
              <a:schemeClr val="tx1"/>
            </a:solidFill>
            <a:prstDash val="sysDash"/>
          </a:ln>
        </p:spPr>
        <p:txBody>
          <a:bodyPr wrap="square">
            <a:spAutoFit/>
          </a:bodyPr>
          <a:lstStyle/>
          <a:p>
            <a:pPr lvl="0"/>
            <a:r>
              <a:rPr lang="en-US"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1. </a:t>
            </a:r>
            <a:r>
              <a:rPr lang="vi-VN"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Tìm các từ ngữ nói về mùa hè theo gợi ý dưới đây:</a:t>
            </a:r>
            <a:endPar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21" name="Table 5">
            <a:extLst>
              <a:ext uri="{FF2B5EF4-FFF2-40B4-BE49-F238E27FC236}">
                <a16:creationId xmlns:a16="http://schemas.microsoft.com/office/drawing/2014/main" id="{1919CD28-F488-0F47-078B-6EE9FFF3028A}"/>
              </a:ext>
            </a:extLst>
          </p:cNvPr>
          <p:cNvGraphicFramePr>
            <a:graphicFrameLocks noGrp="1"/>
          </p:cNvGraphicFramePr>
          <p:nvPr>
            <p:extLst>
              <p:ext uri="{D42A27DB-BD31-4B8C-83A1-F6EECF244321}">
                <p14:modId xmlns:p14="http://schemas.microsoft.com/office/powerpoint/2010/main" val="1833252087"/>
              </p:ext>
            </p:extLst>
          </p:nvPr>
        </p:nvGraphicFramePr>
        <p:xfrm>
          <a:off x="266700" y="2270760"/>
          <a:ext cx="11658600" cy="231648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2274691430"/>
                    </a:ext>
                  </a:extLst>
                </a:gridCol>
                <a:gridCol w="2659380">
                  <a:extLst>
                    <a:ext uri="{9D8B030D-6E8A-4147-A177-3AD203B41FA5}">
                      <a16:colId xmlns:a16="http://schemas.microsoft.com/office/drawing/2014/main" val="2168274674"/>
                    </a:ext>
                  </a:extLst>
                </a:gridCol>
                <a:gridCol w="2004060">
                  <a:extLst>
                    <a:ext uri="{9D8B030D-6E8A-4147-A177-3AD203B41FA5}">
                      <a16:colId xmlns:a16="http://schemas.microsoft.com/office/drawing/2014/main" val="2500422255"/>
                    </a:ext>
                  </a:extLst>
                </a:gridCol>
                <a:gridCol w="2331720">
                  <a:extLst>
                    <a:ext uri="{9D8B030D-6E8A-4147-A177-3AD203B41FA5}">
                      <a16:colId xmlns:a16="http://schemas.microsoft.com/office/drawing/2014/main" val="3328266534"/>
                    </a:ext>
                  </a:extLst>
                </a:gridCol>
                <a:gridCol w="2331720">
                  <a:extLst>
                    <a:ext uri="{9D8B030D-6E8A-4147-A177-3AD203B41FA5}">
                      <a16:colId xmlns:a16="http://schemas.microsoft.com/office/drawing/2014/main" val="2384931506"/>
                    </a:ext>
                  </a:extLst>
                </a:gridCol>
              </a:tblGrid>
              <a:tr h="370840">
                <a:tc>
                  <a:txBody>
                    <a:bodyPr/>
                    <a:lstStyle/>
                    <a:p>
                      <a:pPr algn="ctr"/>
                      <a:r>
                        <a:rPr lang="en-US" sz="2800">
                          <a:solidFill>
                            <a:schemeClr val="tx1"/>
                          </a:solidFill>
                          <a:latin typeface="Nunito Black" pitchFamily="2" charset="0"/>
                        </a:rPr>
                        <a:t>Thời tiết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Đồ ăn thức uống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Đồ dùng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Trang phục</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a:solidFill>
                            <a:schemeClr val="tx1"/>
                          </a:solidFill>
                          <a:latin typeface="Nunito Black" pitchFamily="2" charset="0"/>
                        </a:rPr>
                        <a:t>Hoạt động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3179287"/>
                  </a:ext>
                </a:extLst>
              </a:tr>
              <a:tr h="370840">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p>
                      <a:pPr algn="ctr"/>
                      <a:endParaRPr lang="en-US" sz="2800">
                        <a:solidFill>
                          <a:schemeClr val="tx1"/>
                        </a:solidFill>
                        <a:latin typeface="Nunito Black" pitchFamily="2" charset="0"/>
                      </a:endParaRPr>
                    </a:p>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800">
                        <a:solidFill>
                          <a:schemeClr val="tx1"/>
                        </a:solidFill>
                        <a:latin typeface="Nunito Black" pitchFamily="2"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87870623"/>
                  </a:ext>
                </a:extLst>
              </a:tr>
            </a:tbl>
          </a:graphicData>
        </a:graphic>
      </p:graphicFrame>
      <p:sp>
        <p:nvSpPr>
          <p:cNvPr id="22" name="TextBox 21">
            <a:extLst>
              <a:ext uri="{FF2B5EF4-FFF2-40B4-BE49-F238E27FC236}">
                <a16:creationId xmlns:a16="http://schemas.microsoft.com/office/drawing/2014/main" id="{1997A639-05EF-A649-2A1E-2A34D90D0F49}"/>
              </a:ext>
            </a:extLst>
          </p:cNvPr>
          <p:cNvSpPr txBox="1"/>
          <p:nvPr/>
        </p:nvSpPr>
        <p:spPr>
          <a:xfrm>
            <a:off x="545888" y="3314135"/>
            <a:ext cx="224789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oi bức</a:t>
            </a:r>
          </a:p>
        </p:txBody>
      </p:sp>
      <p:sp>
        <p:nvSpPr>
          <p:cNvPr id="23" name="TextBox 22">
            <a:extLst>
              <a:ext uri="{FF2B5EF4-FFF2-40B4-BE49-F238E27FC236}">
                <a16:creationId xmlns:a16="http://schemas.microsoft.com/office/drawing/2014/main" id="{CA3F0BC3-0FA7-F1EE-C063-0B7B003F8342}"/>
              </a:ext>
            </a:extLst>
          </p:cNvPr>
          <p:cNvSpPr txBox="1"/>
          <p:nvPr/>
        </p:nvSpPr>
        <p:spPr>
          <a:xfrm>
            <a:off x="438324" y="3797083"/>
            <a:ext cx="2247899"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nắng gắt</a:t>
            </a:r>
          </a:p>
        </p:txBody>
      </p:sp>
      <p:sp>
        <p:nvSpPr>
          <p:cNvPr id="25" name="TextBox 24">
            <a:extLst>
              <a:ext uri="{FF2B5EF4-FFF2-40B4-BE49-F238E27FC236}">
                <a16:creationId xmlns:a16="http://schemas.microsoft.com/office/drawing/2014/main" id="{879C1EB9-CAB3-B992-D429-64D159063D98}"/>
              </a:ext>
            </a:extLst>
          </p:cNvPr>
          <p:cNvSpPr txBox="1"/>
          <p:nvPr/>
        </p:nvSpPr>
        <p:spPr>
          <a:xfrm>
            <a:off x="2514600" y="3210580"/>
            <a:ext cx="3171531"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nước giải khát</a:t>
            </a:r>
          </a:p>
        </p:txBody>
      </p:sp>
      <p:sp>
        <p:nvSpPr>
          <p:cNvPr id="26" name="TextBox 25">
            <a:extLst>
              <a:ext uri="{FF2B5EF4-FFF2-40B4-BE49-F238E27FC236}">
                <a16:creationId xmlns:a16="http://schemas.microsoft.com/office/drawing/2014/main" id="{4001ADF2-3C65-BB3F-2946-62F2717A39A7}"/>
              </a:ext>
            </a:extLst>
          </p:cNvPr>
          <p:cNvSpPr txBox="1"/>
          <p:nvPr/>
        </p:nvSpPr>
        <p:spPr>
          <a:xfrm>
            <a:off x="3132250" y="3723382"/>
            <a:ext cx="1936229"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hoa quả</a:t>
            </a:r>
          </a:p>
        </p:txBody>
      </p:sp>
      <p:sp>
        <p:nvSpPr>
          <p:cNvPr id="27" name="TextBox 26">
            <a:extLst>
              <a:ext uri="{FF2B5EF4-FFF2-40B4-BE49-F238E27FC236}">
                <a16:creationId xmlns:a16="http://schemas.microsoft.com/office/drawing/2014/main" id="{2CA43BA9-835B-52B1-D416-6E2FAD5E40AD}"/>
              </a:ext>
            </a:extLst>
          </p:cNvPr>
          <p:cNvSpPr txBox="1"/>
          <p:nvPr/>
        </p:nvSpPr>
        <p:spPr>
          <a:xfrm>
            <a:off x="5315261" y="3380187"/>
            <a:ext cx="193622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điều hòa</a:t>
            </a:r>
          </a:p>
        </p:txBody>
      </p:sp>
      <p:sp>
        <p:nvSpPr>
          <p:cNvPr id="28" name="TextBox 27">
            <a:extLst>
              <a:ext uri="{FF2B5EF4-FFF2-40B4-BE49-F238E27FC236}">
                <a16:creationId xmlns:a16="http://schemas.microsoft.com/office/drawing/2014/main" id="{83EB5A81-9369-C366-9C32-DA1CC62CC0C7}"/>
              </a:ext>
            </a:extLst>
          </p:cNvPr>
          <p:cNvSpPr txBox="1"/>
          <p:nvPr/>
        </p:nvSpPr>
        <p:spPr>
          <a:xfrm>
            <a:off x="7557226" y="3210580"/>
            <a:ext cx="1997442"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quần đùi</a:t>
            </a:r>
          </a:p>
        </p:txBody>
      </p:sp>
      <p:sp>
        <p:nvSpPr>
          <p:cNvPr id="30" name="TextBox 29">
            <a:extLst>
              <a:ext uri="{FF2B5EF4-FFF2-40B4-BE49-F238E27FC236}">
                <a16:creationId xmlns:a16="http://schemas.microsoft.com/office/drawing/2014/main" id="{C39E4BB8-ABD3-E94F-F9F3-1F6D358D1DCE}"/>
              </a:ext>
            </a:extLst>
          </p:cNvPr>
          <p:cNvSpPr txBox="1"/>
          <p:nvPr/>
        </p:nvSpPr>
        <p:spPr>
          <a:xfrm>
            <a:off x="8153400" y="3637300"/>
            <a:ext cx="12954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váy </a:t>
            </a:r>
          </a:p>
        </p:txBody>
      </p:sp>
      <p:sp>
        <p:nvSpPr>
          <p:cNvPr id="31" name="TextBox 30">
            <a:extLst>
              <a:ext uri="{FF2B5EF4-FFF2-40B4-BE49-F238E27FC236}">
                <a16:creationId xmlns:a16="http://schemas.microsoft.com/office/drawing/2014/main" id="{44CE916F-E041-6B23-2B27-067FFA89BFD1}"/>
              </a:ext>
            </a:extLst>
          </p:cNvPr>
          <p:cNvSpPr txBox="1"/>
          <p:nvPr/>
        </p:nvSpPr>
        <p:spPr>
          <a:xfrm>
            <a:off x="7696200" y="4015770"/>
            <a:ext cx="17526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áo ba lỗ</a:t>
            </a:r>
          </a:p>
        </p:txBody>
      </p:sp>
      <p:sp>
        <p:nvSpPr>
          <p:cNvPr id="32" name="TextBox 31">
            <a:extLst>
              <a:ext uri="{FF2B5EF4-FFF2-40B4-BE49-F238E27FC236}">
                <a16:creationId xmlns:a16="http://schemas.microsoft.com/office/drawing/2014/main" id="{EAFBBB2A-1198-0A85-C827-650D88D7533A}"/>
              </a:ext>
            </a:extLst>
          </p:cNvPr>
          <p:cNvSpPr txBox="1"/>
          <p:nvPr/>
        </p:nvSpPr>
        <p:spPr>
          <a:xfrm>
            <a:off x="9765618" y="3138607"/>
            <a:ext cx="1714344"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đạp xe</a:t>
            </a:r>
          </a:p>
        </p:txBody>
      </p:sp>
      <p:sp>
        <p:nvSpPr>
          <p:cNvPr id="33" name="TextBox 32">
            <a:extLst>
              <a:ext uri="{FF2B5EF4-FFF2-40B4-BE49-F238E27FC236}">
                <a16:creationId xmlns:a16="http://schemas.microsoft.com/office/drawing/2014/main" id="{D5C3A132-DD69-DA60-30F9-5BCBF420B99B}"/>
              </a:ext>
            </a:extLst>
          </p:cNvPr>
          <p:cNvSpPr txBox="1"/>
          <p:nvPr/>
        </p:nvSpPr>
        <p:spPr>
          <a:xfrm>
            <a:off x="9830419" y="3646080"/>
            <a:ext cx="1751821"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thả diều</a:t>
            </a:r>
          </a:p>
        </p:txBody>
      </p:sp>
      <p:sp>
        <p:nvSpPr>
          <p:cNvPr id="2" name="TextBox 1">
            <a:extLst>
              <a:ext uri="{FF2B5EF4-FFF2-40B4-BE49-F238E27FC236}">
                <a16:creationId xmlns:a16="http://schemas.microsoft.com/office/drawing/2014/main" id="{D00EF0D9-D580-8401-F43A-EFC4A49440D9}"/>
              </a:ext>
            </a:extLst>
          </p:cNvPr>
          <p:cNvSpPr txBox="1"/>
          <p:nvPr/>
        </p:nvSpPr>
        <p:spPr>
          <a:xfrm>
            <a:off x="5535672" y="3879727"/>
            <a:ext cx="1295400"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quạt</a:t>
            </a:r>
          </a:p>
        </p:txBody>
      </p:sp>
      <p:sp>
        <p:nvSpPr>
          <p:cNvPr id="3" name="TextBox 2">
            <a:extLst>
              <a:ext uri="{FF2B5EF4-FFF2-40B4-BE49-F238E27FC236}">
                <a16:creationId xmlns:a16="http://schemas.microsoft.com/office/drawing/2014/main" id="{8620B018-AF80-CDA2-B876-1E6169E0BE29}"/>
              </a:ext>
            </a:extLst>
          </p:cNvPr>
          <p:cNvSpPr txBox="1"/>
          <p:nvPr/>
        </p:nvSpPr>
        <p:spPr>
          <a:xfrm>
            <a:off x="9558237" y="4065780"/>
            <a:ext cx="2296184"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tắm biển</a:t>
            </a:r>
          </a:p>
        </p:txBody>
      </p:sp>
    </p:spTree>
    <p:extLst>
      <p:ext uri="{BB962C8B-B14F-4D97-AF65-F5344CB8AC3E}">
        <p14:creationId xmlns:p14="http://schemas.microsoft.com/office/powerpoint/2010/main" val="1504211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barn(inVertical)">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barn(inVertical)">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7" grpId="0"/>
      <p:bldP spid="28" grpId="0"/>
      <p:bldP spid="30" grpId="0"/>
      <p:bldP spid="31" grpId="0"/>
      <p:bldP spid="32" grpId="0"/>
      <p:bldP spid="33" grpId="0"/>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DB76A239-0811-C14F-70B7-E29A303CBC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4200" y="15240"/>
            <a:ext cx="1447800" cy="1447800"/>
          </a:xfrm>
          <a:prstGeom prst="rect">
            <a:avLst/>
          </a:prstGeom>
        </p:spPr>
      </p:pic>
      <p:pic>
        <p:nvPicPr>
          <p:cNvPr id="4098" name="Picture 2">
            <a:extLst>
              <a:ext uri="{FF2B5EF4-FFF2-40B4-BE49-F238E27FC236}">
                <a16:creationId xmlns:a16="http://schemas.microsoft.com/office/drawing/2014/main" id="{6BB5E2BF-D0A1-652F-2861-B56ABCD0E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6" y="4433046"/>
            <a:ext cx="2424954" cy="24249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CCD22EC-874E-9810-7272-0254E6F7D431}"/>
              </a:ext>
            </a:extLst>
          </p:cNvPr>
          <p:cNvSpPr txBox="1"/>
          <p:nvPr/>
        </p:nvSpPr>
        <p:spPr>
          <a:xfrm>
            <a:off x="1228421" y="1041626"/>
            <a:ext cx="9785354" cy="5172911"/>
          </a:xfrm>
          <a:prstGeom prst="horizontalScroll">
            <a:avLst/>
          </a:prstGeom>
          <a:solidFill>
            <a:srgbClr val="73C532"/>
          </a:solidFill>
          <a:ln w="28575">
            <a:noFill/>
            <a:prstDash val="sysDash"/>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50000"/>
              </a:lnSpc>
            </a:pP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Các</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bạn</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chắc</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chắn</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sẽ</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kể</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về</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những</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chuyến</a:t>
            </a:r>
            <a:r>
              <a:rPr lang="en-US" sz="2800" b="1" dirty="0">
                <a:latin typeface="Times New Roman" panose="02020603050405020304" pitchFamily="18" charset="0"/>
                <a:ea typeface="Open Sans" panose="020B0606030504020204" pitchFamily="34" charset="0"/>
                <a:cs typeface="Times New Roman" panose="02020603050405020304" pitchFamily="18" charset="0"/>
              </a:rPr>
              <a:t> du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lịch</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kì</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thú</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của</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mình</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ra</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biển</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lên</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núi</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đến</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thăm</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những</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thành</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phố</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lớn</a:t>
            </a:r>
            <a:r>
              <a:rPr lang="en-US" sz="2800" b="1" dirty="0">
                <a:latin typeface="Times New Roman" panose="02020603050405020304" pitchFamily="18" charset="0"/>
                <a:ea typeface="Open Sans" panose="020B0606030504020204" pitchFamily="34" charset="0"/>
                <a:cs typeface="Times New Roman" panose="02020603050405020304" pitchFamily="18" charset="0"/>
              </a:rPr>
              <a:t>,….</a:t>
            </a:r>
          </a:p>
          <a:p>
            <a:pPr>
              <a:lnSpc>
                <a:spcPct val="150000"/>
              </a:lnSpc>
            </a:pPr>
            <a:r>
              <a:rPr lang="en-US" sz="2800"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a.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Để</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báo</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hiệu</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lời</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nói</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trực</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tiếp</a:t>
            </a:r>
            <a:endParaRPr lang="en-US" sz="2800" b="1" dirty="0">
              <a:latin typeface="Times New Roman" panose="02020603050405020304" pitchFamily="18" charset="0"/>
              <a:ea typeface="Open Sans" panose="020B0606030504020204" pitchFamily="34" charset="0"/>
              <a:cs typeface="Times New Roman" panose="02020603050405020304" pitchFamily="18" charset="0"/>
            </a:endParaRPr>
          </a:p>
          <a:p>
            <a:pPr>
              <a:lnSpc>
                <a:spcPct val="150000"/>
              </a:lnSpc>
            </a:pPr>
            <a:r>
              <a:rPr lang="en-US" sz="2800" b="1" dirty="0">
                <a:latin typeface="Times New Roman" panose="02020603050405020304" pitchFamily="18" charset="0"/>
                <a:ea typeface="Open Sans" panose="020B0606030504020204" pitchFamily="34" charset="0"/>
                <a:cs typeface="Times New Roman" panose="02020603050405020304" pitchFamily="18" charset="0"/>
              </a:rPr>
              <a:t>b.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Để</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báo</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hiệu</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phần</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liệt</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kê</a:t>
            </a:r>
            <a:endParaRPr lang="en-US" sz="2800" b="1" dirty="0">
              <a:latin typeface="Times New Roman" panose="02020603050405020304" pitchFamily="18" charset="0"/>
              <a:ea typeface="Open Sans" panose="020B0606030504020204" pitchFamily="34" charset="0"/>
              <a:cs typeface="Times New Roman" panose="02020603050405020304" pitchFamily="18" charset="0"/>
            </a:endParaRPr>
          </a:p>
          <a:p>
            <a:pPr>
              <a:lnSpc>
                <a:spcPct val="150000"/>
              </a:lnSpc>
            </a:pPr>
            <a:r>
              <a:rPr lang="en-US" sz="2800" b="1" dirty="0">
                <a:latin typeface="Times New Roman" panose="02020603050405020304" pitchFamily="18" charset="0"/>
                <a:ea typeface="Open Sans" panose="020B0606030504020204" pitchFamily="34" charset="0"/>
                <a:cs typeface="Times New Roman" panose="02020603050405020304" pitchFamily="18" charset="0"/>
              </a:rPr>
              <a:t>c.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Để</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báo</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hiệu</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phần</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giải</a:t>
            </a:r>
            <a:r>
              <a:rPr lang="en-US" sz="2800" b="1" dirty="0">
                <a:latin typeface="Times New Roman" panose="02020603050405020304" pitchFamily="18" charset="0"/>
                <a:ea typeface="Open Sans" panose="020B0606030504020204" pitchFamily="34" charset="0"/>
                <a:cs typeface="Times New Roman" panose="02020603050405020304" pitchFamily="18" charset="0"/>
              </a:rPr>
              <a:t> </a:t>
            </a:r>
            <a:r>
              <a:rPr lang="en-US" sz="2800" b="1" dirty="0" err="1">
                <a:latin typeface="Times New Roman" panose="02020603050405020304" pitchFamily="18" charset="0"/>
                <a:ea typeface="Open Sans" panose="020B0606030504020204" pitchFamily="34" charset="0"/>
                <a:cs typeface="Times New Roman" panose="02020603050405020304" pitchFamily="18" charset="0"/>
              </a:rPr>
              <a:t>thích</a:t>
            </a:r>
            <a:endParaRPr lang="en-US" sz="2800" b="1" dirty="0">
              <a:latin typeface="Times New Roman" panose="02020603050405020304" pitchFamily="18" charset="0"/>
              <a:ea typeface="Open Sans" panose="020B0606030504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486812" y="361773"/>
            <a:ext cx="8844426" cy="1191816"/>
          </a:xfrm>
          <a:prstGeom prst="roundRect">
            <a:avLst/>
          </a:prstGeom>
          <a:solidFill>
            <a:srgbClr val="FFFFCC"/>
          </a:solidFill>
          <a:ln w="28575">
            <a:solidFill>
              <a:schemeClr val="tx1"/>
            </a:solidFill>
            <a:prstDash val="sysDash"/>
          </a:ln>
        </p:spPr>
        <p:txBody>
          <a:bodyPr wrap="square">
            <a:spAutoFit/>
          </a:bodyPr>
          <a:lstStyle/>
          <a:p>
            <a:pPr lvl="0"/>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2. </a:t>
            </a:r>
            <a:r>
              <a:rPr lang="vi-VN" sz="32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Dấu hai chấm trong câu sau đây được dùng để làm gì?</a:t>
            </a:r>
            <a:endPar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D494BB7C-218F-19B8-42B2-35962C3D12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4648201"/>
            <a:ext cx="4936706" cy="2183566"/>
          </a:xfrm>
          <a:prstGeom prst="rect">
            <a:avLst/>
          </a:prstGeom>
        </p:spPr>
      </p:pic>
      <p:sp>
        <p:nvSpPr>
          <p:cNvPr id="2" name="Oval 1">
            <a:extLst>
              <a:ext uri="{FF2B5EF4-FFF2-40B4-BE49-F238E27FC236}">
                <a16:creationId xmlns:a16="http://schemas.microsoft.com/office/drawing/2014/main" id="{9444D93C-3AD2-95DC-8073-53BBCFEACBBA}"/>
              </a:ext>
            </a:extLst>
          </p:cNvPr>
          <p:cNvSpPr/>
          <p:nvPr/>
        </p:nvSpPr>
        <p:spPr>
          <a:xfrm>
            <a:off x="1828800" y="4418588"/>
            <a:ext cx="457200" cy="457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9419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ễ thương vẽ tay phim hoạt hình lợn khung ảnh tập tin png và psd | Theme  background, Doodle frames, Powerpoint background design">
            <a:extLst>
              <a:ext uri="{FF2B5EF4-FFF2-40B4-BE49-F238E27FC236}">
                <a16:creationId xmlns:a16="http://schemas.microsoft.com/office/drawing/2014/main" id="{6E7FD7EE-D3A9-A0B5-9085-90CAD0B8C6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295" b="89862" l="7077" r="97231">
                        <a14:foregroundMark x1="8308" y1="25038" x2="12769" y2="32719"/>
                        <a14:foregroundMark x1="22000" y1="8295" x2="28308" y2="16743"/>
                        <a14:foregroundMark x1="50462" y1="14747" x2="62615" y2="35791"/>
                        <a14:foregroundMark x1="26000" y1="23810" x2="35846" y2="26882"/>
                        <a14:foregroundMark x1="35846" y1="26882" x2="85538" y2="63748"/>
                        <a14:foregroundMark x1="16308" y1="33948" x2="52462" y2="67742"/>
                        <a14:foregroundMark x1="14615" y1="24424" x2="54000" y2="59601"/>
                        <a14:foregroundMark x1="9846" y1="29339" x2="8308" y2="40246"/>
                        <a14:foregroundMark x1="8308" y1="40246" x2="9846" y2="78341"/>
                        <a14:foregroundMark x1="9846" y1="78341" x2="9692" y2="78495"/>
                        <a14:foregroundMark x1="7385" y1="33948" x2="8769" y2="73425"/>
                        <a14:foregroundMark x1="6000" y1="55453" x2="7077" y2="70046"/>
                        <a14:foregroundMark x1="7077" y1="70046" x2="7538" y2="70814"/>
                        <a14:foregroundMark x1="15077" y1="79416" x2="27538" y2="82796"/>
                        <a14:foregroundMark x1="37231" y1="81567" x2="58000" y2="83103"/>
                        <a14:foregroundMark x1="88769" y1="76959" x2="92769" y2="80645"/>
                        <a14:foregroundMark x1="96000" y1="78034" x2="97231" y2="78034"/>
                        <a14:foregroundMark x1="82462" y1="83564" x2="83846" y2="85714"/>
                      </a14:backgroundRemoval>
                    </a14:imgEffect>
                  </a14:imgLayer>
                </a14:imgProps>
              </a:ext>
              <a:ext uri="{28A0092B-C50C-407E-A947-70E740481C1C}">
                <a14:useLocalDpi xmlns:a14="http://schemas.microsoft.com/office/drawing/2010/main" val="0"/>
              </a:ext>
            </a:extLst>
          </a:blip>
          <a:srcRect t="6617" b="11048"/>
          <a:stretch/>
        </p:blipFill>
        <p:spPr bwMode="auto">
          <a:xfrm>
            <a:off x="-345720" y="1066800"/>
            <a:ext cx="12461520" cy="59740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76200" y="-7620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914400" y="76200"/>
            <a:ext cx="9824745" cy="578882"/>
          </a:xfrm>
          <a:prstGeom prst="roundRect">
            <a:avLst/>
          </a:prstGeom>
          <a:solidFill>
            <a:srgbClr val="FFFFCC"/>
          </a:solidFill>
          <a:ln w="28575">
            <a:solidFill>
              <a:schemeClr val="tx1"/>
            </a:solidFill>
            <a:prstDash val="sysDash"/>
          </a:ln>
        </p:spPr>
        <p:txBody>
          <a:bodyPr wrap="square">
            <a:spAutoFit/>
          </a:bodyPr>
          <a:lstStyle/>
          <a:p>
            <a:pPr lvl="0"/>
            <a:r>
              <a:rPr lang="en-US" sz="2800" b="1" dirty="0">
                <a:solidFill>
                  <a:srgbClr val="008000"/>
                </a:solidFill>
                <a:latin typeface="Nunito Black" pitchFamily="2" charset="0"/>
                <a:ea typeface="Tahoma" panose="020B0604030504040204" pitchFamily="34" charset="0"/>
                <a:cs typeface="Tahoma" panose="020B0604030504040204" pitchFamily="34" charset="0"/>
              </a:rPr>
              <a:t>3</a:t>
            </a:r>
            <a:r>
              <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Chọn</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dấu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chấm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hoặc</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dấu</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hai</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chấm</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thay</a:t>
            </a:r>
            <a:r>
              <a:rPr lang="en-US" sz="2800" b="1" dirty="0">
                <a:solidFill>
                  <a:srgbClr val="008000"/>
                </a:solidFill>
                <a:latin typeface="Nunito Black" pitchFamily="2" charset="0"/>
                <a:ea typeface="Tahoma" panose="020B0604030504040204" pitchFamily="34" charset="0"/>
                <a:cs typeface="Tahoma" panose="020B0604030504040204" pitchFamily="34" charset="0"/>
              </a:rPr>
              <a:t>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cho</a:t>
            </a:r>
            <a:r>
              <a:rPr lang="en-US" sz="2800" b="1" dirty="0">
                <a:solidFill>
                  <a:srgbClr val="008000"/>
                </a:solidFill>
                <a:latin typeface="Nunito Black" pitchFamily="2" charset="0"/>
                <a:ea typeface="Tahoma" panose="020B0604030504040204" pitchFamily="34" charset="0"/>
                <a:cs typeface="Tahoma" panose="020B0604030504040204" pitchFamily="34" charset="0"/>
              </a:rPr>
              <a:t> ô </a:t>
            </a:r>
            <a:r>
              <a:rPr lang="en-US" sz="2800" b="1" dirty="0" err="1">
                <a:solidFill>
                  <a:srgbClr val="008000"/>
                </a:solidFill>
                <a:latin typeface="Nunito Black" pitchFamily="2" charset="0"/>
                <a:ea typeface="Tahoma" panose="020B0604030504040204" pitchFamily="34" charset="0"/>
                <a:cs typeface="Tahoma" panose="020B0604030504040204" pitchFamily="34" charset="0"/>
              </a:rPr>
              <a:t>vuông</a:t>
            </a:r>
            <a:endParaRPr kumimoji="0" lang="en-US" sz="28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7CCD22EC-874E-9810-7272-0254E6F7D431}"/>
              </a:ext>
            </a:extLst>
          </p:cNvPr>
          <p:cNvSpPr txBox="1"/>
          <p:nvPr/>
        </p:nvSpPr>
        <p:spPr>
          <a:xfrm>
            <a:off x="1018401" y="2870656"/>
            <a:ext cx="10210800" cy="1472744"/>
          </a:xfrm>
          <a:prstGeom prst="roundRect">
            <a:avLst/>
          </a:prstGeom>
          <a:noFill/>
          <a:ln w="28575">
            <a:noFill/>
            <a:prstDash val="sysDash"/>
          </a:ln>
        </p:spPr>
        <p:txBody>
          <a:bodyPr wrap="square">
            <a:spAutoFit/>
          </a:bodyPr>
          <a:lstStyle/>
          <a:p>
            <a:pPr lvl="0">
              <a:lnSpc>
                <a:spcPct val="150000"/>
              </a:lnSpc>
            </a:pPr>
            <a:r>
              <a:rPr lang="vi-VN" sz="2800" dirty="0">
                <a:solidFill>
                  <a:srgbClr val="F92D67"/>
                </a:solidFill>
                <a:latin typeface="Nunito Black" panose="00000A00000000000000" pitchFamily="2" charset="0"/>
                <a:ea typeface="Open Sans" panose="020B0606030504020204" pitchFamily="34" charset="0"/>
                <a:cs typeface="Open Sans" panose="020B0606030504020204" pitchFamily="34" charset="0"/>
              </a:rPr>
              <a:t>a. Mùa hè có rất nhiều loài </a:t>
            </a:r>
            <a:r>
              <a:rPr lang="vi-VN" sz="2800">
                <a:solidFill>
                  <a:srgbClr val="F92D67"/>
                </a:solidFill>
                <a:latin typeface="Nunito Black" panose="00000A00000000000000" pitchFamily="2" charset="0"/>
                <a:ea typeface="Open Sans" panose="020B0606030504020204" pitchFamily="34" charset="0"/>
                <a:cs typeface="Open Sans" panose="020B0606030504020204" pitchFamily="34" charset="0"/>
              </a:rPr>
              <a:t>hoa</a:t>
            </a:r>
            <a:r>
              <a:rPr lang="en-US" sz="2800">
                <a:solidFill>
                  <a:srgbClr val="F92D67"/>
                </a:solidFill>
                <a:latin typeface="Nunito Black" panose="00000A00000000000000" pitchFamily="2" charset="0"/>
                <a:ea typeface="Open Sans" panose="020B0606030504020204" pitchFamily="34" charset="0"/>
                <a:cs typeface="Open Sans" panose="020B0606030504020204" pitchFamily="34" charset="0"/>
              </a:rPr>
              <a:t> :    </a:t>
            </a:r>
            <a:r>
              <a:rPr lang="vi-VN" sz="2800">
                <a:solidFill>
                  <a:srgbClr val="F92D67"/>
                </a:solidFill>
                <a:latin typeface="Nunito Black" panose="00000A00000000000000" pitchFamily="2" charset="0"/>
                <a:ea typeface="Open Sans" panose="020B0606030504020204" pitchFamily="34" charset="0"/>
                <a:cs typeface="Open Sans" panose="020B0606030504020204" pitchFamily="34" charset="0"/>
              </a:rPr>
              <a:t>hoa </a:t>
            </a:r>
            <a:r>
              <a:rPr lang="vi-VN" sz="2800" dirty="0">
                <a:solidFill>
                  <a:srgbClr val="F92D67"/>
                </a:solidFill>
                <a:latin typeface="Nunito Black" panose="00000A00000000000000" pitchFamily="2" charset="0"/>
                <a:ea typeface="Open Sans" panose="020B0606030504020204" pitchFamily="34" charset="0"/>
                <a:cs typeface="Open Sans" panose="020B0606030504020204" pitchFamily="34" charset="0"/>
              </a:rPr>
              <a:t>hồng, hoa phượng, hoa mười giờ,… Hoa nào cũng đẹp, cũng rực rỡ </a:t>
            </a:r>
            <a:r>
              <a:rPr lang="vi-VN" sz="2800">
                <a:solidFill>
                  <a:srgbClr val="F92D67"/>
                </a:solidFill>
                <a:latin typeface="Nunito Black" panose="00000A00000000000000" pitchFamily="2" charset="0"/>
                <a:ea typeface="Open Sans" panose="020B0606030504020204" pitchFamily="34" charset="0"/>
                <a:cs typeface="Open Sans" panose="020B0606030504020204" pitchFamily="34" charset="0"/>
              </a:rPr>
              <a:t>sắc màu</a:t>
            </a:r>
            <a:r>
              <a:rPr lang="en-US" sz="2800">
                <a:solidFill>
                  <a:srgbClr val="F92D67"/>
                </a:solidFill>
                <a:latin typeface="Nunito Black" panose="00000A00000000000000" pitchFamily="2" charset="0"/>
                <a:ea typeface="Open Sans" panose="020B0606030504020204" pitchFamily="34" charset="0"/>
                <a:cs typeface="Open Sans" panose="020B0606030504020204" pitchFamily="34" charset="0"/>
              </a:rPr>
              <a:t> .</a:t>
            </a:r>
            <a:endParaRPr kumimoji="0" lang="en-US" sz="2800" b="0" i="0" u="none" strike="noStrike" kern="1200" cap="none" spc="0" normalizeH="0" baseline="0" noProof="0" dirty="0">
              <a:ln>
                <a:noFill/>
              </a:ln>
              <a:solidFill>
                <a:srgbClr val="F92D67"/>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CCD22EC-874E-9810-7272-0254E6F7D431}"/>
              </a:ext>
            </a:extLst>
          </p:cNvPr>
          <p:cNvSpPr txBox="1"/>
          <p:nvPr/>
        </p:nvSpPr>
        <p:spPr>
          <a:xfrm>
            <a:off x="1066800" y="4080873"/>
            <a:ext cx="10210800" cy="1472744"/>
          </a:xfrm>
          <a:prstGeom prst="roundRect">
            <a:avLst/>
          </a:prstGeom>
          <a:noFill/>
          <a:ln w="28575">
            <a:noFill/>
            <a:prstDash val="sysDash"/>
          </a:ln>
        </p:spPr>
        <p:txBody>
          <a:bodyPr wrap="square">
            <a:spAutoFit/>
          </a:bodyPr>
          <a:lstStyle/>
          <a:p>
            <a:pPr lvl="0">
              <a:lnSpc>
                <a:spcPct val="150000"/>
              </a:lnSpc>
            </a:pP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b.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Có</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nhiều</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hoạt</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động</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thú</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vị</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mà</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bạn</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có</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thể</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làm</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khi</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hè</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err="1">
                <a:solidFill>
                  <a:srgbClr val="00B0F0"/>
                </a:solidFill>
                <a:latin typeface="Nunito Black" panose="00000A00000000000000" pitchFamily="2" charset="0"/>
                <a:ea typeface="Open Sans" panose="020B0606030504020204" pitchFamily="34" charset="0"/>
                <a:cs typeface="Open Sans" panose="020B0606030504020204" pitchFamily="34" charset="0"/>
              </a:rPr>
              <a:t>đến</a:t>
            </a:r>
            <a:r>
              <a:rPr lang="en-US" sz="2800">
                <a:solidFill>
                  <a:srgbClr val="00B0F0"/>
                </a:solidFill>
                <a:latin typeface="Nunito Black" panose="00000A00000000000000" pitchFamily="2" charset="0"/>
                <a:ea typeface="Open Sans" panose="020B0606030504020204" pitchFamily="34" charset="0"/>
                <a:cs typeface="Open Sans" panose="020B0606030504020204" pitchFamily="34" charset="0"/>
              </a:rPr>
              <a:t> :    đi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cắm</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trại</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đi</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tắm</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biển</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tham</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gia</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các</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câu</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lạc</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 </a:t>
            </a:r>
            <a:r>
              <a:rPr lang="en-US" sz="2800" dirty="0" err="1">
                <a:solidFill>
                  <a:srgbClr val="00B0F0"/>
                </a:solidFill>
                <a:latin typeface="Nunito Black" panose="00000A00000000000000" pitchFamily="2" charset="0"/>
                <a:ea typeface="Open Sans" panose="020B0606030504020204" pitchFamily="34" charset="0"/>
                <a:cs typeface="Open Sans" panose="020B0606030504020204" pitchFamily="34" charset="0"/>
              </a:rPr>
              <a:t>bộ</a:t>
            </a:r>
            <a:r>
              <a:rPr lang="en-US" sz="2800" dirty="0">
                <a:solidFill>
                  <a:srgbClr val="00B0F0"/>
                </a:solidFill>
                <a:latin typeface="Nunito Black" panose="00000A00000000000000" pitchFamily="2" charset="0"/>
                <a:ea typeface="Open Sans" panose="020B0606030504020204" pitchFamily="34" charset="0"/>
                <a:cs typeface="Open Sans" panose="020B0606030504020204" pitchFamily="34" charset="0"/>
              </a:rPr>
              <a:t>,…</a:t>
            </a:r>
            <a:endPar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787949D5-C5F7-4179-EA97-E7B2601C7BB6}"/>
              </a:ext>
            </a:extLst>
          </p:cNvPr>
          <p:cNvSpPr/>
          <p:nvPr/>
        </p:nvSpPr>
        <p:spPr>
          <a:xfrm>
            <a:off x="6553200" y="3118891"/>
            <a:ext cx="381001" cy="386309"/>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D9423DA-33AB-7677-0FF2-63C96E418B7A}"/>
              </a:ext>
            </a:extLst>
          </p:cNvPr>
          <p:cNvSpPr/>
          <p:nvPr/>
        </p:nvSpPr>
        <p:spPr>
          <a:xfrm>
            <a:off x="10666708" y="3720403"/>
            <a:ext cx="381001" cy="386309"/>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59492E9-8293-8DD1-08FD-363A1ABED932}"/>
              </a:ext>
            </a:extLst>
          </p:cNvPr>
          <p:cNvSpPr/>
          <p:nvPr/>
        </p:nvSpPr>
        <p:spPr>
          <a:xfrm>
            <a:off x="1981200" y="5023891"/>
            <a:ext cx="381001" cy="386309"/>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iagram&#10;&#10;Description automatically generated">
            <a:extLst>
              <a:ext uri="{FF2B5EF4-FFF2-40B4-BE49-F238E27FC236}">
                <a16:creationId xmlns:a16="http://schemas.microsoft.com/office/drawing/2014/main" id="{3C9CE059-90B3-AD02-9C92-EE472A5E95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7709" y="15239"/>
            <a:ext cx="1144291" cy="1144291"/>
          </a:xfrm>
          <a:prstGeom prst="rect">
            <a:avLst/>
          </a:prstGeom>
        </p:spPr>
      </p:pic>
    </p:spTree>
    <p:extLst>
      <p:ext uri="{BB962C8B-B14F-4D97-AF65-F5344CB8AC3E}">
        <p14:creationId xmlns:p14="http://schemas.microsoft.com/office/powerpoint/2010/main" val="1106594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lang="en-US" sz="5400" dirty="0" err="1">
                <a:solidFill>
                  <a:srgbClr val="F92D67"/>
                </a:solidFill>
                <a:latin typeface="Sigmar One" panose="00000500000000000000" pitchFamily="2" charset="0"/>
              </a:rPr>
              <a:t>Luyện</a:t>
            </a:r>
            <a:r>
              <a:rPr lang="en-US" sz="5400" dirty="0">
                <a:solidFill>
                  <a:srgbClr val="F92D67"/>
                </a:solidFill>
                <a:latin typeface="Sigmar One" panose="00000500000000000000" pitchFamily="2" charset="0"/>
              </a:rPr>
              <a:t> </a:t>
            </a:r>
            <a:r>
              <a:rPr lang="en-US" sz="5400" dirty="0" err="1">
                <a:solidFill>
                  <a:srgbClr val="F92D67"/>
                </a:solidFill>
                <a:latin typeface="Sigmar One" panose="00000500000000000000" pitchFamily="2" charset="0"/>
              </a:rPr>
              <a:t>viết</a:t>
            </a:r>
            <a:r>
              <a:rPr lang="en-US" sz="5400" dirty="0">
                <a:solidFill>
                  <a:srgbClr val="F92D67"/>
                </a:solidFill>
                <a:latin typeface="Sigmar One" panose="00000500000000000000" pitchFamily="2" charset="0"/>
              </a:rPr>
              <a:t> </a:t>
            </a:r>
            <a:r>
              <a:rPr lang="en-US" sz="5400" dirty="0" err="1">
                <a:solidFill>
                  <a:srgbClr val="F92D67"/>
                </a:solidFill>
                <a:latin typeface="Sigmar One" panose="00000500000000000000" pitchFamily="2" charset="0"/>
              </a:rPr>
              <a:t>đoạn</a:t>
            </a:r>
            <a:endParaRPr kumimoji="0" lang="en-US" sz="5400" b="0" i="0" u="none" strike="noStrike" kern="1200" cap="none" spc="0" normalizeH="0" baseline="0" noProof="0" dirty="0">
              <a:ln>
                <a:noFill/>
              </a:ln>
              <a:solidFill>
                <a:srgbClr val="F92D67"/>
              </a:solidFill>
              <a:effectLst/>
              <a:uLnTx/>
              <a:uFillTx/>
              <a:latin typeface="Sigmar One" panose="00000500000000000000" pitchFamily="2" charset="0"/>
            </a:endParaRPr>
          </a:p>
        </p:txBody>
      </p:sp>
    </p:spTree>
    <p:extLst>
      <p:ext uri="{BB962C8B-B14F-4D97-AF65-F5344CB8AC3E}">
        <p14:creationId xmlns:p14="http://schemas.microsoft.com/office/powerpoint/2010/main" val="1153804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5E70E7F-6562-436B-1CAD-3F23CF97252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6" y="5052934"/>
            <a:ext cx="1805066" cy="18050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76200"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838200" y="76200"/>
            <a:ext cx="10162527" cy="987504"/>
          </a:xfrm>
          <a:prstGeom prst="roundRect">
            <a:avLst/>
          </a:prstGeom>
          <a:solidFill>
            <a:srgbClr val="FFFFCC"/>
          </a:solidFill>
          <a:ln w="28575">
            <a:solidFill>
              <a:schemeClr val="tx1"/>
            </a:solidFill>
            <a:prstDash val="sysDash"/>
          </a:ln>
        </p:spPr>
        <p:txBody>
          <a:bodyPr wrap="square">
            <a:spAutoFit/>
          </a:bodyPr>
          <a:lstStyle/>
          <a:p>
            <a:pPr lvl="0"/>
            <a:r>
              <a:rPr lang="en-US" sz="2600" b="1" dirty="0">
                <a:solidFill>
                  <a:srgbClr val="008000"/>
                </a:solidFill>
                <a:latin typeface="Nunito Black" pitchFamily="2" charset="0"/>
                <a:ea typeface="Tahoma" panose="020B0604030504040204" pitchFamily="34" charset="0"/>
                <a:cs typeface="Tahoma" panose="020B0604030504040204" pitchFamily="34" charset="0"/>
              </a:rPr>
              <a:t>1.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Đọc</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lại</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câu</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chuyện</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Tạm</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biệt</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mùa</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hè</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Trao</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đổi</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với</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bạn</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suy</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nghĩ</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cảm</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xúc</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của</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em</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về</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những</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việc</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Diệu</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đã</a:t>
            </a:r>
            <a:r>
              <a:rPr lang="en-US" sz="2600" b="1" dirty="0">
                <a:solidFill>
                  <a:srgbClr val="008000"/>
                </a:solidFill>
                <a:latin typeface="Nunito Black" pitchFamily="2" charset="0"/>
                <a:ea typeface="Tahoma" panose="020B0604030504040204" pitchFamily="34" charset="0"/>
                <a:cs typeface="Tahoma" panose="020B0604030504040204" pitchFamily="34" charset="0"/>
              </a:rPr>
              <a:t> </a:t>
            </a:r>
            <a:r>
              <a:rPr lang="en-US" sz="2600" b="1" dirty="0" err="1">
                <a:solidFill>
                  <a:srgbClr val="008000"/>
                </a:solidFill>
                <a:latin typeface="Nunito Black" pitchFamily="2" charset="0"/>
                <a:ea typeface="Tahoma" panose="020B0604030504040204" pitchFamily="34" charset="0"/>
                <a:cs typeface="Tahoma" panose="020B0604030504040204" pitchFamily="34" charset="0"/>
              </a:rPr>
              <a:t>làm</a:t>
            </a:r>
            <a:r>
              <a:rPr lang="en-US" sz="2600" b="1" dirty="0">
                <a:solidFill>
                  <a:srgbClr val="008000"/>
                </a:solidFill>
                <a:latin typeface="Nunito Black" pitchFamily="2" charset="0"/>
                <a:ea typeface="Tahoma" panose="020B0604030504040204" pitchFamily="34" charset="0"/>
                <a:cs typeface="Tahoma" panose="020B0604030504040204" pitchFamily="34" charset="0"/>
              </a:rPr>
              <a:t>.</a:t>
            </a:r>
            <a:endParaRPr kumimoji="0" lang="en-US" sz="2600" b="1" i="0" u="none" strike="noStrike" kern="1200" cap="none" spc="0" normalizeH="0" baseline="0" noProof="0" dirty="0">
              <a:ln>
                <a:noFill/>
              </a:ln>
              <a:solidFill>
                <a:srgbClr val="008000"/>
              </a:solidFill>
              <a:effectLst/>
              <a:uLnTx/>
              <a:uFillTx/>
              <a:latin typeface="Nunito Black" pitchFamily="2"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a:stretch>
            <a:fillRect/>
          </a:stretch>
        </p:blipFill>
        <p:spPr>
          <a:xfrm>
            <a:off x="1447800" y="1157640"/>
            <a:ext cx="8611225" cy="5243160"/>
          </a:xfrm>
          <a:prstGeom prst="rect">
            <a:avLst/>
          </a:prstGeom>
        </p:spPr>
      </p:pic>
      <p:sp>
        <p:nvSpPr>
          <p:cNvPr id="9" name="TextBox 8">
            <a:extLst>
              <a:ext uri="{FF2B5EF4-FFF2-40B4-BE49-F238E27FC236}">
                <a16:creationId xmlns:a16="http://schemas.microsoft.com/office/drawing/2014/main" id="{7CCD22EC-874E-9810-7272-0254E6F7D431}"/>
              </a:ext>
            </a:extLst>
          </p:cNvPr>
          <p:cNvSpPr txBox="1"/>
          <p:nvPr/>
        </p:nvSpPr>
        <p:spPr>
          <a:xfrm>
            <a:off x="3947148" y="3632844"/>
            <a:ext cx="1616078" cy="1464231"/>
          </a:xfrm>
          <a:prstGeom prst="roundRect">
            <a:avLst/>
          </a:prstGeom>
          <a:noFill/>
          <a:ln w="28575">
            <a:noFill/>
            <a:prstDash val="sysDash"/>
          </a:ln>
        </p:spPr>
        <p:txBody>
          <a:bodyPr wrap="square">
            <a:spAutoFit/>
          </a:bodyPr>
          <a:lstStyle/>
          <a:p>
            <a:pPr lvl="0"/>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Diệu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thấy</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bà</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kể</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chuyện</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rất</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hay,…</a:t>
            </a:r>
            <a:endParaRPr kumimoji="0" lang="en-US" sz="2000" b="1" i="0" u="none" strike="noStrike" kern="1200" cap="none" spc="0" normalizeH="0" baseline="0" noProof="0" dirty="0">
              <a:ln>
                <a:noFill/>
              </a:ln>
              <a:solidFill>
                <a:srgbClr val="008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CCD22EC-874E-9810-7272-0254E6F7D431}"/>
              </a:ext>
            </a:extLst>
          </p:cNvPr>
          <p:cNvSpPr txBox="1"/>
          <p:nvPr/>
        </p:nvSpPr>
        <p:spPr>
          <a:xfrm>
            <a:off x="3947149" y="5125801"/>
            <a:ext cx="1616077" cy="1123712"/>
          </a:xfrm>
          <a:prstGeom prst="roundRect">
            <a:avLst/>
          </a:prstGeom>
          <a:noFill/>
          <a:ln w="28575">
            <a:noFill/>
            <a:prstDash val="sysDash"/>
          </a:ln>
        </p:spPr>
        <p:txBody>
          <a:bodyPr wrap="square">
            <a:spAutoFit/>
          </a:bodyPr>
          <a:lstStyle/>
          <a:p>
            <a:pPr lvl="0"/>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Diệu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yêu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mọi</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người</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8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CCD22EC-874E-9810-7272-0254E6F7D431}"/>
              </a:ext>
            </a:extLst>
          </p:cNvPr>
          <p:cNvSpPr txBox="1"/>
          <p:nvPr/>
        </p:nvSpPr>
        <p:spPr>
          <a:xfrm>
            <a:off x="5467975" y="3973362"/>
            <a:ext cx="4495800" cy="783193"/>
          </a:xfrm>
          <a:prstGeom prst="roundRect">
            <a:avLst/>
          </a:prstGeom>
          <a:noFill/>
          <a:ln w="28575">
            <a:noFill/>
            <a:prstDash val="sysDash"/>
          </a:ln>
        </p:spPr>
        <p:txBody>
          <a:bodyPr wrap="square">
            <a:spAutoFit/>
          </a:bodyPr>
          <a:lstStyle/>
          <a:p>
            <a:pPr lvl="0"/>
            <a:r>
              <a:rPr lang="en-US" sz="2000"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Diệu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là</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cô</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bé</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thân</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thiện</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dễ</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rung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động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yêu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quý</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hàng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xóm</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8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7CCD22EC-874E-9810-7272-0254E6F7D431}"/>
              </a:ext>
            </a:extLst>
          </p:cNvPr>
          <p:cNvSpPr txBox="1"/>
          <p:nvPr/>
        </p:nvSpPr>
        <p:spPr>
          <a:xfrm>
            <a:off x="5372725" y="5052934"/>
            <a:ext cx="4495800" cy="1123712"/>
          </a:xfrm>
          <a:prstGeom prst="roundRect">
            <a:avLst/>
          </a:prstGeom>
          <a:noFill/>
          <a:ln w="28575">
            <a:noFill/>
            <a:prstDash val="sysDash"/>
          </a:ln>
        </p:spPr>
        <p:txBody>
          <a:bodyPr wrap="square">
            <a:spAutoFit/>
          </a:bodyPr>
          <a:lstStyle/>
          <a:p>
            <a:pPr lvl="0"/>
            <a:r>
              <a:rPr lang="en-US" sz="2000"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Diệu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rất</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chịu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khó</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quan</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sát</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cuộc</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sống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xung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quanh</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là</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cô</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bé</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biết</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yêu</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thương</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mọi</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008000"/>
                </a:solidFill>
                <a:latin typeface="Open Sans" panose="020B0606030504020204" pitchFamily="34" charset="0"/>
                <a:ea typeface="Open Sans" panose="020B0606030504020204" pitchFamily="34" charset="0"/>
                <a:cs typeface="Open Sans" panose="020B0606030504020204" pitchFamily="34" charset="0"/>
              </a:rPr>
              <a:t>người</a:t>
            </a:r>
            <a:r>
              <a:rPr lang="en-US" sz="2000" b="1" dirty="0">
                <a:solidFill>
                  <a:srgbClr val="008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8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BB1FF2EC-ED18-FC0E-A064-015A1CCC383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9565" l="9752" r="98050">
                        <a14:foregroundMark x1="31383" y1="79130" x2="31383" y2="79130"/>
                        <a14:foregroundMark x1="24291" y1="78478" x2="24291" y2="78478"/>
                        <a14:foregroundMark x1="18794" y1="79130" x2="18794" y2="79130"/>
                        <a14:foregroundMark x1="17730" y1="78478" x2="17730" y2="78478"/>
                        <a14:foregroundMark x1="17021" y1="75000" x2="16667" y2="79130"/>
                        <a14:foregroundMark x1="75887" y1="74348" x2="75887" y2="74348"/>
                        <a14:foregroundMark x1="75709" y1="74348" x2="73582" y2="75652"/>
                        <a14:foregroundMark x1="70213" y1="73478" x2="70213" y2="73478"/>
                        <a14:foregroundMark x1="69326" y1="71522" x2="69326" y2="71522"/>
                        <a14:foregroundMark x1="62943" y1="70870" x2="62943" y2="70870"/>
                        <a14:foregroundMark x1="62057" y1="72174" x2="62057" y2="72174"/>
                        <a14:foregroundMark x1="61348" y1="46087" x2="61348" y2="46087"/>
                        <a14:foregroundMark x1="61348" y1="46087" x2="61348" y2="46087"/>
                        <a14:foregroundMark x1="65603" y1="46739" x2="65603" y2="46739"/>
                        <a14:foregroundMark x1="65603" y1="46739" x2="65603" y2="46739"/>
                        <a14:foregroundMark x1="62057" y1="46739" x2="62057" y2="46739"/>
                        <a14:foregroundMark x1="53723" y1="37174" x2="53723" y2="37174"/>
                        <a14:foregroundMark x1="53723" y1="35217" x2="53723" y2="35217"/>
                        <a14:foregroundMark x1="88475" y1="79783" x2="88475" y2="79783"/>
                        <a14:foregroundMark x1="88652" y1="79783" x2="88652" y2="79783"/>
                        <a14:foregroundMark x1="88652" y1="76304" x2="88652" y2="76304"/>
                        <a14:foregroundMark x1="90780" y1="75000" x2="92908" y2="81739"/>
                        <a14:foregroundMark x1="92908" y1="82391" x2="92908" y2="82391"/>
                        <a14:foregroundMark x1="93262" y1="83913" x2="98050" y2="84565"/>
                        <a14:foregroundMark x1="97872" y1="83913" x2="97872" y2="83913"/>
                        <a14:foregroundMark x1="97872" y1="83913" x2="97872" y2="83913"/>
                        <a14:foregroundMark x1="96631" y1="83913" x2="96631" y2="83913"/>
                        <a14:foregroundMark x1="96986" y1="83913" x2="96986" y2="83913"/>
                        <a14:foregroundMark x1="51418" y1="53043" x2="51418" y2="53043"/>
                        <a14:foregroundMark x1="51064" y1="53043" x2="51064" y2="53043"/>
                        <a14:foregroundMark x1="48936" y1="54348" x2="48050" y2="54348"/>
                        <a14:foregroundMark x1="44326" y1="47391" x2="44326" y2="47391"/>
                        <a14:foregroundMark x1="44326" y1="47391" x2="44149" y2="50217"/>
                        <a14:foregroundMark x1="42199" y1="55652" x2="42199" y2="55652"/>
                        <a14:foregroundMark x1="46454" y1="60435" x2="49468" y2="62609"/>
                        <a14:foregroundMark x1="49468" y1="60435" x2="50709" y2="60435"/>
                        <a14:foregroundMark x1="51950" y1="59130" x2="52837" y2="59130"/>
                        <a14:foregroundMark x1="53546" y1="59130" x2="54433" y2="60435"/>
                        <a14:foregroundMark x1="54433" y1="59783" x2="54433" y2="59783"/>
                        <a14:foregroundMark x1="53546" y1="55000" x2="53546" y2="55000"/>
                        <a14:foregroundMark x1="52837" y1="53696" x2="48936" y2="56304"/>
                        <a14:foregroundMark x1="47695" y1="55000" x2="47695" y2="55000"/>
                        <a14:foregroundMark x1="45922" y1="50217" x2="45922" y2="50217"/>
                        <a14:foregroundMark x1="42021" y1="47391" x2="42021" y2="49565"/>
                        <a14:foregroundMark x1="41312" y1="49565" x2="41312" y2="49565"/>
                        <a14:foregroundMark x1="40071" y1="49565" x2="40071" y2="51522"/>
                        <a14:foregroundMark x1="37943" y1="46739" x2="37943" y2="46739"/>
                        <a14:foregroundMark x1="41667" y1="50217" x2="41667" y2="50217"/>
                        <a14:foregroundMark x1="44326" y1="54348" x2="44326" y2="54348"/>
                        <a14:foregroundMark x1="44326" y1="54348" x2="44326" y2="54348"/>
                        <a14:foregroundMark x1="40957" y1="55000" x2="40957" y2="55000"/>
                        <a14:foregroundMark x1="37411" y1="53043" x2="37411" y2="53043"/>
                        <a14:foregroundMark x1="42908" y1="59783" x2="42908" y2="59783"/>
                        <a14:foregroundMark x1="44326" y1="58478" x2="46277" y2="59130"/>
                        <a14:foregroundMark x1="48936" y1="59130" x2="50709" y2="59130"/>
                        <a14:foregroundMark x1="52482" y1="58478" x2="52482" y2="58478"/>
                        <a14:foregroundMark x1="53723" y1="56304" x2="53723" y2="56304"/>
                        <a14:foregroundMark x1="54610" y1="57826" x2="54610" y2="57826"/>
                        <a14:foregroundMark x1="55319" y1="59130" x2="55319" y2="61304"/>
                        <a14:foregroundMark x1="63830" y1="47391" x2="63830" y2="47391"/>
                        <a14:foregroundMark x1="63830" y1="47391" x2="63830" y2="47391"/>
                        <a14:foregroundMark x1="62234" y1="44130" x2="62234" y2="44130"/>
                        <a14:foregroundMark x1="62234" y1="44130" x2="62234" y2="44130"/>
                        <a14:foregroundMark x1="61702" y1="44130" x2="61702" y2="44130"/>
                        <a14:foregroundMark x1="61702" y1="44130" x2="61702" y2="44130"/>
                        <a14:foregroundMark x1="60993" y1="44783" x2="60993" y2="44783"/>
                        <a14:foregroundMark x1="54610" y1="34348" x2="54610" y2="34348"/>
                        <a14:foregroundMark x1="54610" y1="34348" x2="53546" y2="34348"/>
                        <a14:foregroundMark x1="52837" y1="34348" x2="52837" y2="34348"/>
                        <a14:foregroundMark x1="72340" y1="57174" x2="72340" y2="57174"/>
                        <a14:foregroundMark x1="72340" y1="57174" x2="72340" y2="57174"/>
                        <a14:foregroundMark x1="73759" y1="55652" x2="73759" y2="55652"/>
                        <a14:foregroundMark x1="64362" y1="79783" x2="54078" y2="98261"/>
                        <a14:foregroundMark x1="44681" y1="79783" x2="39539" y2="98478"/>
                        <a14:foregroundMark x1="39539" y1="98478" x2="37943" y2="99565"/>
                        <a14:foregroundMark x1="20745" y1="85870" x2="25177" y2="99565"/>
                        <a14:foregroundMark x1="21986" y1="86522" x2="25887" y2="98261"/>
                        <a14:foregroundMark x1="87234" y1="83261" x2="88475" y2="96957"/>
                        <a14:foregroundMark x1="89539" y1="81739" x2="89362" y2="96304"/>
                      </a14:backgroundRemoval>
                    </a14:imgEffect>
                  </a14:imgLayer>
                </a14:imgProps>
              </a:ext>
            </a:extLst>
          </a:blip>
          <a:stretch>
            <a:fillRect/>
          </a:stretch>
        </p:blipFill>
        <p:spPr>
          <a:xfrm>
            <a:off x="7322594" y="4863684"/>
            <a:ext cx="4936706" cy="2183566"/>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DFAC0F08-51D7-B45C-A2F5-6F5AFD6BA5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43536" y="15240"/>
            <a:ext cx="1048464" cy="1048464"/>
          </a:xfrm>
          <a:prstGeom prst="rect">
            <a:avLst/>
          </a:prstGeom>
        </p:spPr>
      </p:pic>
    </p:spTree>
    <p:extLst>
      <p:ext uri="{BB962C8B-B14F-4D97-AF65-F5344CB8AC3E}">
        <p14:creationId xmlns:p14="http://schemas.microsoft.com/office/powerpoint/2010/main" val="3388173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219200" y="468392"/>
            <a:ext cx="9785354"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Nói về tình cảm, cảm xúc của em đối với một người bạn mà em yêu quý.</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5410200" y="1706065"/>
            <a:ext cx="5429275" cy="1449198"/>
            <a:chOff x="5257800" y="4418202"/>
            <a:chExt cx="5429275" cy="1449198"/>
          </a:xfrm>
          <a:scene3d>
            <a:camera prst="orthographicFront">
              <a:rot lat="0" lon="0" rev="0"/>
            </a:camera>
            <a:lightRig rig="soft" dir="t">
              <a:rot lat="0" lon="0" rev="0"/>
            </a:lightRig>
          </a:scene3d>
        </p:grpSpPr>
        <p:sp>
          <p:nvSpPr>
            <p:cNvPr id="6" name="Wave 5"/>
            <p:cNvSpPr/>
            <p:nvPr/>
          </p:nvSpPr>
          <p:spPr>
            <a:xfrm>
              <a:off x="5314924" y="4418202"/>
              <a:ext cx="5276876" cy="1449198"/>
            </a:xfrm>
            <a:prstGeom prst="wave">
              <a:avLst/>
            </a:prstGeom>
            <a:solidFill>
              <a:srgbClr val="FDD9BB"/>
            </a:solidFill>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CCD22EC-874E-9810-7272-0254E6F7D431}"/>
                </a:ext>
              </a:extLst>
            </p:cNvPr>
            <p:cNvSpPr txBox="1"/>
            <p:nvPr/>
          </p:nvSpPr>
          <p:spPr>
            <a:xfrm>
              <a:off x="5257800" y="4680539"/>
              <a:ext cx="5429275" cy="919401"/>
            </a:xfrm>
            <a:prstGeom prst="roundRect">
              <a:avLst/>
            </a:prstGeom>
            <a:noFill/>
            <a:ln w="28575">
              <a:noFill/>
              <a:prstDash val="sysDash"/>
            </a:ln>
            <a:effectLst>
              <a:outerShdw blurRad="107950" dist="12700" dir="5400000" algn="ctr">
                <a:srgbClr val="000000"/>
              </a:outerShdw>
            </a:effectLst>
            <a:sp3d contourW="44450" prstMaterial="matte">
              <a:bevelT w="63500" h="63500" prst="artDeco"/>
              <a:contourClr>
                <a:srgbClr val="FFFFFF"/>
              </a:contourClr>
            </a:sp3d>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a.</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muốn</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nói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về</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của</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đối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với</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bạn</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nào</a:t>
              </a:r>
              <a:r>
                <a:rPr kumimoji="0" lang="en-US" sz="2400" b="0" i="0" u="none" strike="noStrike" kern="1200" cap="none" spc="0" normalizeH="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a:t>
              </a:r>
              <a:r>
                <a:rPr kumimoji="0" lang="en-US" sz="2400" b="0" i="0" u="none" strike="noStrike" kern="1200" cap="none" spc="0" normalizeH="0" baseline="0" noProof="0" dirty="0">
                  <a:ln>
                    <a:noFill/>
                  </a:ln>
                  <a:solidFill>
                    <a:srgbClr val="FF0000"/>
                  </a:solidFill>
                  <a:effectLst/>
                  <a:uLnTx/>
                  <a:uFillTx/>
                  <a:latin typeface="Nunito Black" panose="00000A00000000000000" pitchFamily="2" charset="0"/>
                  <a:ea typeface="Tahoma" panose="020B0604030504040204" pitchFamily="34" charset="0"/>
                  <a:cs typeface="Tahoma" panose="020B0604030504040204" pitchFamily="34" charset="0"/>
                </a:rPr>
                <a:t> </a:t>
              </a:r>
            </a:p>
          </p:txBody>
        </p:sp>
      </p:grpSp>
      <p:sp>
        <p:nvSpPr>
          <p:cNvPr id="15" name="Wave 14"/>
          <p:cNvSpPr/>
          <p:nvPr/>
        </p:nvSpPr>
        <p:spPr>
          <a:xfrm>
            <a:off x="4884163" y="3245930"/>
            <a:ext cx="4925188" cy="1552497"/>
          </a:xfrm>
          <a:prstGeom prst="wav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Wave 18"/>
          <p:cNvSpPr/>
          <p:nvPr/>
        </p:nvSpPr>
        <p:spPr>
          <a:xfrm>
            <a:off x="3733799" y="5228150"/>
            <a:ext cx="5429275" cy="1533300"/>
          </a:xfrm>
          <a:prstGeom prst="wave">
            <a:avLst/>
          </a:prstGeom>
          <a:solidFill>
            <a:srgbClr val="F92D6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CCD22EC-874E-9810-7272-0254E6F7D431}"/>
              </a:ext>
            </a:extLst>
          </p:cNvPr>
          <p:cNvSpPr txBox="1"/>
          <p:nvPr/>
        </p:nvSpPr>
        <p:spPr>
          <a:xfrm>
            <a:off x="3657600" y="5562600"/>
            <a:ext cx="5429275" cy="919401"/>
          </a:xfrm>
          <a:prstGeom prst="roundRect">
            <a:avLst/>
          </a:prstGeom>
          <a:noFill/>
          <a:ln w="28575">
            <a:noFill/>
            <a:prstDash val="sysDash"/>
          </a:ln>
          <a:effectLst/>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 </a:t>
            </a: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Em</a:t>
            </a:r>
            <a:r>
              <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có</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tình</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cảm</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xúc</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như</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thế</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nào</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đối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với</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bạn</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a:t>
            </a:r>
            <a:r>
              <a:rPr kumimoji="0" lang="en-US" sz="2400" b="0" i="0" u="none" strike="noStrike" kern="1200" cap="none" spc="0" normalizeH="0" noProof="0" dirty="0" err="1">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đó</a:t>
            </a:r>
            <a:r>
              <a:rPr kumimoji="0" lang="en-US" sz="2400" b="0" i="0" u="none" strike="noStrike" kern="1200" cap="none" spc="0" normalizeH="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grpSp>
        <p:nvGrpSpPr>
          <p:cNvPr id="21" name="Group 20"/>
          <p:cNvGrpSpPr/>
          <p:nvPr/>
        </p:nvGrpSpPr>
        <p:grpSpPr>
          <a:xfrm>
            <a:off x="1038873" y="2119422"/>
            <a:ext cx="3552203" cy="2071578"/>
            <a:chOff x="1038873" y="2042623"/>
            <a:chExt cx="3552203" cy="2071578"/>
          </a:xfrm>
        </p:grpSpPr>
        <p:sp>
          <p:nvSpPr>
            <p:cNvPr id="17" name="Cloud 16"/>
            <p:cNvSpPr/>
            <p:nvPr/>
          </p:nvSpPr>
          <p:spPr>
            <a:xfrm>
              <a:off x="1038873" y="2042623"/>
              <a:ext cx="3552203" cy="2071578"/>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CCD22EC-874E-9810-7272-0254E6F7D431}"/>
                </a:ext>
              </a:extLst>
            </p:cNvPr>
            <p:cNvSpPr txBox="1"/>
            <p:nvPr/>
          </p:nvSpPr>
          <p:spPr>
            <a:xfrm>
              <a:off x="1447800" y="2315360"/>
              <a:ext cx="3027436" cy="1328023"/>
            </a:xfrm>
            <a:prstGeom prst="roundRect">
              <a:avLst/>
            </a:prstGeom>
            <a:noFill/>
            <a:ln w="28575">
              <a:noFill/>
              <a:prstDash val="sysDash"/>
            </a:ln>
          </p:spPr>
          <p:txBody>
            <a:bodyPr wrap="square">
              <a:spAutoFit/>
            </a:bodyPr>
            <a:lstStyle/>
            <a:p>
              <a:pPr lvl="0" algn="ctr"/>
              <a:r>
                <a:rPr kumimoji="0" lang="en-US" sz="2400" b="1"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cảm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cảm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xúc</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đối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người</a:t>
              </a:r>
              <a:r>
                <a:rPr kumimoji="0" lang="en-US" sz="2400" b="1" i="0" u="none" strike="noStrike" kern="1200" cap="none" spc="0" normalizeH="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bạn</a:t>
              </a:r>
              <a:endParaRPr kumimoji="0" lang="en-US" sz="24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23" name="Picture 22"/>
          <p:cNvPicPr>
            <a:picLocks noChangeAspect="1"/>
          </p:cNvPicPr>
          <p:nvPr/>
        </p:nvPicPr>
        <p:blipFill>
          <a:blip r:embed="rId3"/>
          <a:stretch>
            <a:fillRect/>
          </a:stretch>
        </p:blipFill>
        <p:spPr>
          <a:xfrm>
            <a:off x="9887801" y="5188710"/>
            <a:ext cx="1903347" cy="1645603"/>
          </a:xfrm>
          <a:prstGeom prst="rect">
            <a:avLst/>
          </a:prstGeom>
          <a:ln>
            <a:noFill/>
          </a:ln>
          <a:effectLst>
            <a:softEdge rad="112500"/>
          </a:effectLst>
        </p:spPr>
      </p:pic>
      <p:sp>
        <p:nvSpPr>
          <p:cNvPr id="25" name="TextBox 24">
            <a:extLst>
              <a:ext uri="{FF2B5EF4-FFF2-40B4-BE49-F238E27FC236}">
                <a16:creationId xmlns:a16="http://schemas.microsoft.com/office/drawing/2014/main" id="{B95A7AC5-11DB-4CDD-DEA3-A436DD10AEC6}"/>
              </a:ext>
            </a:extLst>
          </p:cNvPr>
          <p:cNvSpPr txBox="1"/>
          <p:nvPr/>
        </p:nvSpPr>
        <p:spPr>
          <a:xfrm>
            <a:off x="4038600" y="3627390"/>
            <a:ext cx="6097136" cy="830997"/>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b. Bạn</a:t>
            </a:r>
            <a:r>
              <a:rPr kumimoji="0" lang="en-US" sz="2400" b="0" i="0" u="none" strike="noStrike" kern="1200" cap="none" spc="0" normalizeH="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 đó có điểm gì khiến </a:t>
            </a: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rPr>
              <a:t>em yêu quý?</a:t>
            </a:r>
            <a:endParaRPr kumimoji="0" lang="en-US" sz="2400" b="0" i="0" u="none" strike="noStrike" kern="1200" cap="none" spc="0" normalizeH="0" baseline="0" noProof="0" dirty="0">
              <a:ln>
                <a:noFill/>
              </a:ln>
              <a:solidFill>
                <a:schemeClr val="bg1"/>
              </a:solidFill>
              <a:effectLst/>
              <a:uLnTx/>
              <a:uFillTx/>
              <a:latin typeface="Nunito Black" panose="00000A00000000000000" pitchFamily="2" charset="0"/>
              <a:ea typeface="Tahoma" panose="020B0604030504040204" pitchFamily="34" charset="0"/>
              <a:cs typeface="Tahoma" panose="020B0604030504040204" pitchFamily="34" charset="0"/>
            </a:endParaRPr>
          </a:p>
        </p:txBody>
      </p:sp>
      <p:pic>
        <p:nvPicPr>
          <p:cNvPr id="16" name="Picture 15" descr="A picture containing diagram&#10;&#10;Description automatically generated">
            <a:extLst>
              <a:ext uri="{FF2B5EF4-FFF2-40B4-BE49-F238E27FC236}">
                <a16:creationId xmlns:a16="http://schemas.microsoft.com/office/drawing/2014/main" id="{1EB2483B-01C4-9A86-5FF4-5D6A5C8BC8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6392" y="15240"/>
            <a:ext cx="1055608" cy="1055608"/>
          </a:xfrm>
          <a:prstGeom prst="rect">
            <a:avLst/>
          </a:prstGeom>
        </p:spPr>
      </p:pic>
      <p:pic>
        <p:nvPicPr>
          <p:cNvPr id="26" name="Picture 2">
            <a:extLst>
              <a:ext uri="{FF2B5EF4-FFF2-40B4-BE49-F238E27FC236}">
                <a16:creationId xmlns:a16="http://schemas.microsoft.com/office/drawing/2014/main" id="{54E93073-404F-504B-B4D3-DBE82B4425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667" y="5115872"/>
            <a:ext cx="1805066" cy="1805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08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Khởi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động</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39846" y="2447687"/>
            <a:ext cx="9785354" cy="2962513"/>
          </a:xfrm>
          <a:prstGeom prst="roundRect">
            <a:avLst/>
          </a:prstGeom>
          <a:noFill/>
          <a:ln w="28575">
            <a:noFill/>
            <a:prstDash val="sysDash"/>
          </a:ln>
        </p:spPr>
        <p:txBody>
          <a:bodyPr wrap="square">
            <a:spAutoFit/>
          </a:bodyPr>
          <a:lstStyle/>
          <a:p>
            <a:pPr algn="ctr"/>
            <a:r>
              <a:rPr lang="vi-VN" sz="2400" b="1" dirty="0">
                <a:solidFill>
                  <a:srgbClr val="FF0000"/>
                </a:solidFill>
                <a:latin typeface="Nunito Black" panose="020B0604020202020204" charset="0"/>
                <a:ea typeface="Open Sans" panose="020B0606030504020204" pitchFamily="34" charset="0"/>
                <a:cs typeface="Open Sans" panose="020B0606030504020204" pitchFamily="34" charset="0"/>
              </a:rPr>
              <a:t>Bài tham khảo 1:</a:t>
            </a:r>
            <a:endParaRPr lang="vi-VN" sz="2400" dirty="0">
              <a:solidFill>
                <a:srgbClr val="FF0000"/>
              </a:solidFill>
              <a:latin typeface="Nunito Black" panose="020B0604020202020204" charset="0"/>
              <a:ea typeface="Open Sans" panose="020B0606030504020204" pitchFamily="34" charset="0"/>
              <a:cs typeface="Open Sans" panose="020B0606030504020204" pitchFamily="34" charset="0"/>
            </a:endParaRPr>
          </a:p>
          <a:p>
            <a:r>
              <a:rPr lang="en-US" sz="2400" dirty="0">
                <a:solidFill>
                  <a:srgbClr val="008000"/>
                </a:solidFill>
                <a:latin typeface="Nunito Black" panose="020B0604020202020204" charset="0"/>
                <a:ea typeface="Open Sans" panose="020B0606030504020204" pitchFamily="34" charset="0"/>
                <a:cs typeface="Open Sans" panose="020B0606030504020204" pitchFamily="34" charset="0"/>
              </a:rPr>
              <a:t>	</a:t>
            </a:r>
            <a:r>
              <a:rPr lang="vi-VN" sz="2400" dirty="0">
                <a:solidFill>
                  <a:srgbClr val="008000"/>
                </a:solidFill>
                <a:latin typeface="Nunito Black" panose="020B0604020202020204" charset="0"/>
                <a:ea typeface="Open Sans" panose="020B0606030504020204" pitchFamily="34" charset="0"/>
                <a:cs typeface="Open Sans" panose="020B0606030504020204" pitchFamily="34" charset="0"/>
              </a:rPr>
              <a:t>Trong lớp em, bạn Minh là người mà em quý nhất. Bạn Minh là một người lớp trưởng gương mẫu. Bạn vừa học giỏi lại vừa đá bóng hay. Minh thường xuyên giúp đỡ các bạn trong lớp. Em thấy Minh là một người luôn biết quan tâm, chia sẻ với mọi người. Bạn ấy là một người tốt bụng. Em rất quý Minh và mong chúng em sẽ ngày càng thân thiết với nhau.</a:t>
            </a:r>
          </a:p>
        </p:txBody>
      </p:sp>
      <p:sp>
        <p:nvSpPr>
          <p:cNvPr id="10" name="TextBox 9">
            <a:extLst>
              <a:ext uri="{FF2B5EF4-FFF2-40B4-BE49-F238E27FC236}">
                <a16:creationId xmlns:a16="http://schemas.microsoft.com/office/drawing/2014/main" id="{7CCD22EC-874E-9810-7272-0254E6F7D431}"/>
              </a:ext>
            </a:extLst>
          </p:cNvPr>
          <p:cNvSpPr txBox="1"/>
          <p:nvPr/>
        </p:nvSpPr>
        <p:spPr>
          <a:xfrm>
            <a:off x="1203323" y="103617"/>
            <a:ext cx="9785354" cy="1191816"/>
          </a:xfrm>
          <a:prstGeom prst="roundRect">
            <a:avLst/>
          </a:prstGeom>
          <a:no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3.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Viết</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2-3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câu</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thể</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hiện</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tình</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xúc</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em</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đối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với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bạn</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theo</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gợi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ý c ở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bài</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32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tập</a:t>
            </a:r>
            <a:r>
              <a:rPr kumimoji="0" lang="en-US" sz="32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a:t>
            </a:r>
          </a:p>
        </p:txBody>
      </p:sp>
      <p:pic>
        <p:nvPicPr>
          <p:cNvPr id="2050" name="Picture 2" descr="Tải khung hình đẹp miễn phí cho điện thoại cảm ứng">
            <a:extLst>
              <a:ext uri="{FF2B5EF4-FFF2-40B4-BE49-F238E27FC236}">
                <a16:creationId xmlns:a16="http://schemas.microsoft.com/office/drawing/2014/main" id="{B218B16D-4874-393B-30C8-A4B3F57351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56" b="94054" l="4308" r="96000">
                        <a14:foregroundMark x1="14615" y1="8325" x2="14462" y2="25669"/>
                        <a14:foregroundMark x1="6615" y1="22993" x2="10923" y2="69177"/>
                        <a14:foregroundMark x1="10923" y1="69177" x2="10923" y2="69177"/>
                        <a14:foregroundMark x1="7154" y1="60059" x2="8077" y2="67393"/>
                        <a14:foregroundMark x1="8077" y1="67393" x2="14231" y2="82953"/>
                        <a14:foregroundMark x1="7692" y1="76908" x2="11846" y2="85927"/>
                        <a14:foregroundMark x1="11846" y1="85927" x2="18538" y2="90287"/>
                        <a14:foregroundMark x1="18538" y1="90287" x2="29154" y2="91972"/>
                        <a14:foregroundMark x1="29154" y1="91972" x2="84077" y2="86323"/>
                        <a14:foregroundMark x1="77615" y1="61744" x2="82385" y2="83746"/>
                        <a14:foregroundMark x1="82385" y1="83746" x2="84308" y2="87611"/>
                        <a14:foregroundMark x1="14692" y1="7136" x2="46846" y2="5847"/>
                        <a14:foregroundMark x1="46846" y1="5847" x2="85769" y2="11596"/>
                        <a14:foregroundMark x1="85769" y1="11596" x2="91615" y2="17047"/>
                        <a14:foregroundMark x1="91615" y1="17047" x2="96154" y2="58375"/>
                        <a14:foregroundMark x1="96154" y1="58375" x2="95077" y2="71259"/>
                        <a14:foregroundMark x1="95077" y1="71259" x2="90846" y2="80872"/>
                        <a14:foregroundMark x1="90846" y1="80872" x2="78000" y2="89792"/>
                        <a14:foregroundMark x1="70308" y1="70466" x2="92923" y2="80971"/>
                        <a14:foregroundMark x1="92923" y1="80971" x2="90769" y2="78791"/>
                        <a14:foregroundMark x1="72231" y1="67195" x2="91308" y2="75124"/>
                        <a14:foregroundMark x1="72462" y1="61447" x2="74923" y2="84836"/>
                        <a14:foregroundMark x1="74923" y1="84836" x2="75538" y2="86125"/>
                        <a14:foregroundMark x1="69154" y1="79584" x2="77538" y2="82161"/>
                        <a14:foregroundMark x1="67615" y1="90486" x2="69154" y2="94054"/>
                        <a14:foregroundMark x1="94231" y1="77304" x2="92692" y2="83350"/>
                        <a14:foregroundMark x1="96000" y1="87611" x2="95308" y2="92468"/>
                        <a14:foregroundMark x1="84615" y1="4955" x2="86385" y2="4955"/>
                        <a14:foregroundMark x1="16231" y1="8028" x2="4308" y2="23290"/>
                        <a14:foregroundMark x1="4308" y1="23290" x2="4308" y2="23489"/>
                        <a14:foregroundMark x1="10615" y1="55104" x2="10231" y2="70862"/>
                      </a14:backgroundRemoval>
                    </a14:imgEffect>
                  </a14:imgLayer>
                </a14:imgProps>
              </a:ext>
              <a:ext uri="{28A0092B-C50C-407E-A947-70E740481C1C}">
                <a14:useLocalDpi xmlns:a14="http://schemas.microsoft.com/office/drawing/2010/main" val="0"/>
              </a:ext>
            </a:extLst>
          </a:blip>
          <a:srcRect/>
          <a:stretch>
            <a:fillRect/>
          </a:stretch>
        </p:blipFill>
        <p:spPr bwMode="auto">
          <a:xfrm>
            <a:off x="381000" y="1752600"/>
            <a:ext cx="120396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iagram&#10;&#10;Description automatically generated">
            <a:extLst>
              <a:ext uri="{FF2B5EF4-FFF2-40B4-BE49-F238E27FC236}">
                <a16:creationId xmlns:a16="http://schemas.microsoft.com/office/drawing/2014/main" id="{05C2E3CD-77A2-6D6C-FB81-B35DDF27E9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411" y="171721"/>
            <a:ext cx="1055608" cy="1055608"/>
          </a:xfrm>
          <a:prstGeom prst="rect">
            <a:avLst/>
          </a:prstGeom>
        </p:spPr>
      </p:pic>
    </p:spTree>
    <p:extLst>
      <p:ext uri="{BB962C8B-B14F-4D97-AF65-F5344CB8AC3E}">
        <p14:creationId xmlns:p14="http://schemas.microsoft.com/office/powerpoint/2010/main" val="3469816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24" name="TextBox 23">
            <a:extLst>
              <a:ext uri="{FF2B5EF4-FFF2-40B4-BE49-F238E27FC236}">
                <a16:creationId xmlns:a16="http://schemas.microsoft.com/office/drawing/2014/main" id="{7CCD22EC-874E-9810-7272-0254E6F7D431}"/>
              </a:ext>
            </a:extLst>
          </p:cNvPr>
          <p:cNvSpPr txBox="1"/>
          <p:nvPr/>
        </p:nvSpPr>
        <p:spPr>
          <a:xfrm>
            <a:off x="1024295" y="277362"/>
            <a:ext cx="9785354" cy="1055608"/>
          </a:xfrm>
          <a:prstGeom prst="roundRect">
            <a:avLst/>
          </a:prstGeom>
          <a:no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3.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Viết</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2-3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câu</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thể</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hiện</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tình</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cảm</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xúc</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của</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em</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đối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với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bạn</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theo</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gợi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ý c ở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bài</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a:t>
            </a:r>
            <a:r>
              <a:rPr kumimoji="0" lang="en-US" sz="2800" b="1" i="0" u="none" strike="noStrike" kern="1200" cap="none" spc="0" normalizeH="0" baseline="0" noProof="0" dirty="0" err="1">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tập</a:t>
            </a:r>
            <a:r>
              <a:rPr kumimoji="0" lang="en-US" sz="2800" b="1" i="0" u="none" strike="noStrike" kern="1200" cap="none" spc="0" normalizeH="0" baseline="0" noProof="0" dirty="0">
                <a:ln>
                  <a:noFill/>
                </a:ln>
                <a:solidFill>
                  <a:srgbClr val="008000"/>
                </a:solidFill>
                <a:effectLst/>
                <a:uLnTx/>
                <a:uFillTx/>
                <a:latin typeface="Nunito Black" pitchFamily="2" charset="0"/>
                <a:ea typeface="Open Sans" panose="020B0606030504020204" pitchFamily="34" charset="0"/>
                <a:cs typeface="Open Sans" panose="020B0606030504020204" pitchFamily="34" charset="0"/>
              </a:rPr>
              <a:t> 2.</a:t>
            </a:r>
          </a:p>
        </p:txBody>
      </p:sp>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920322" y="5001578"/>
            <a:ext cx="2202452" cy="1829931"/>
          </a:xfrm>
          <a:prstGeom prst="rect">
            <a:avLst/>
          </a:prstGeom>
        </p:spPr>
      </p:pic>
      <p:sp>
        <p:nvSpPr>
          <p:cNvPr id="13" name="TextBox 12">
            <a:extLst>
              <a:ext uri="{FF2B5EF4-FFF2-40B4-BE49-F238E27FC236}">
                <a16:creationId xmlns:a16="http://schemas.microsoft.com/office/drawing/2014/main" id="{7CCD22EC-874E-9810-7272-0254E6F7D431}"/>
              </a:ext>
            </a:extLst>
          </p:cNvPr>
          <p:cNvSpPr txBox="1"/>
          <p:nvPr/>
        </p:nvSpPr>
        <p:spPr>
          <a:xfrm>
            <a:off x="1339846" y="2447687"/>
            <a:ext cx="9498236" cy="2553891"/>
          </a:xfrm>
          <a:prstGeom prst="roundRect">
            <a:avLst/>
          </a:prstGeom>
          <a:noFill/>
          <a:ln w="28575">
            <a:noFill/>
            <a:prstDash val="sysDash"/>
          </a:ln>
        </p:spPr>
        <p:txBody>
          <a:bodyPr wrap="square">
            <a:spAutoFit/>
          </a:bodyPr>
          <a:lstStyle/>
          <a:p>
            <a:pPr algn="ctr"/>
            <a:r>
              <a:rPr lang="vi-VN" sz="2400" b="1" dirty="0">
                <a:solidFill>
                  <a:srgbClr val="0070C0"/>
                </a:solidFill>
                <a:latin typeface="Nunito Black" panose="020B0604020202020204" charset="0"/>
                <a:ea typeface="Open Sans" panose="020B0606030504020204" pitchFamily="34" charset="0"/>
                <a:cs typeface="Open Sans" panose="020B0606030504020204" pitchFamily="34" charset="0"/>
              </a:rPr>
              <a:t>Bài tham khảo 2:</a:t>
            </a:r>
            <a:endParaRPr lang="vi-VN" sz="2400" dirty="0">
              <a:solidFill>
                <a:srgbClr val="0070C0"/>
              </a:solidFill>
              <a:latin typeface="Nunito Black" panose="020B0604020202020204" charset="0"/>
              <a:ea typeface="Open Sans" panose="020B0606030504020204" pitchFamily="34" charset="0"/>
              <a:cs typeface="Open Sans" panose="020B0606030504020204" pitchFamily="34" charset="0"/>
            </a:endParaRPr>
          </a:p>
          <a:p>
            <a:r>
              <a:rPr lang="en-US" sz="2400" dirty="0">
                <a:solidFill>
                  <a:srgbClr val="00B0F0"/>
                </a:solidFill>
                <a:latin typeface="Nunito Black" panose="020B0604020202020204" charset="0"/>
                <a:ea typeface="Open Sans" panose="020B0606030504020204" pitchFamily="34" charset="0"/>
                <a:cs typeface="Open Sans" panose="020B0606030504020204" pitchFamily="34" charset="0"/>
              </a:rPr>
              <a:t>	</a:t>
            </a:r>
            <a:r>
              <a:rPr lang="vi-VN" sz="2400" dirty="0">
                <a:solidFill>
                  <a:srgbClr val="00B0F0"/>
                </a:solidFill>
                <a:latin typeface="Nunito Black" panose="020B0604020202020204" charset="0"/>
                <a:ea typeface="Open Sans" panose="020B0606030504020204" pitchFamily="34" charset="0"/>
                <a:cs typeface="Open Sans" panose="020B0606030504020204" pitchFamily="34" charset="0"/>
              </a:rPr>
              <a:t>Nga là người bạn cùng bàn của em, cũng là người mà em chơi thân nhất trong lớp. Nga là một người bạn rất tốt bụng và nhiệt tình. Mỗi khi em không hiểu bài, Nga đều giảng lại cho em những gì mà bạn ấy biết. Em rất quý Nga và mong chúng em sẽ mãi chơi thân với nhau.</a:t>
            </a:r>
          </a:p>
        </p:txBody>
      </p:sp>
      <p:pic>
        <p:nvPicPr>
          <p:cNvPr id="3074" name="Picture 2" descr="Hình ảnh Khung ảnh Hổ PNG , Khung ảnh, Con Hổ, động Vật PNG miễn phí tải  tập tin PSDComment và Vector">
            <a:extLst>
              <a:ext uri="{FF2B5EF4-FFF2-40B4-BE49-F238E27FC236}">
                <a16:creationId xmlns:a16="http://schemas.microsoft.com/office/drawing/2014/main" id="{99971418-1BFB-29B6-9CA7-C4F39E51BA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17" b="91833" l="10000" r="90000">
                        <a14:foregroundMark x1="14083" y1="12083" x2="24000" y2="18417"/>
                        <a14:foregroundMark x1="20167" y1="9417" x2="14917" y2="15583"/>
                        <a14:foregroundMark x1="14917" y1="15583" x2="14750" y2="16000"/>
                        <a14:foregroundMark x1="12167" y1="71417" x2="13500" y2="85417"/>
                        <a14:foregroundMark x1="13500" y1="85417" x2="13500" y2="85417"/>
                        <a14:foregroundMark x1="17833" y1="89750" x2="26833" y2="91250"/>
                        <a14:foregroundMark x1="29917" y1="90250" x2="41167" y2="91833"/>
                        <a14:foregroundMark x1="41167" y1="91833" x2="78917" y2="89833"/>
                        <a14:foregroundMark x1="87750" y1="71917" x2="89917" y2="80000"/>
                        <a14:foregroundMark x1="89917" y1="80000" x2="89500" y2="80167"/>
                        <a14:backgroundMark x1="21667" y1="30500" x2="56333"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914400"/>
            <a:ext cx="13222099" cy="53191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iagram&#10;&#10;Description automatically generated">
            <a:extLst>
              <a:ext uri="{FF2B5EF4-FFF2-40B4-BE49-F238E27FC236}">
                <a16:creationId xmlns:a16="http://schemas.microsoft.com/office/drawing/2014/main" id="{F7A890B5-561B-E769-B848-B0C8AE80A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4674" y="96647"/>
            <a:ext cx="1055608" cy="1055608"/>
          </a:xfrm>
          <a:prstGeom prst="rect">
            <a:avLst/>
          </a:prstGeom>
        </p:spPr>
      </p:pic>
    </p:spTree>
    <p:extLst>
      <p:ext uri="{BB962C8B-B14F-4D97-AF65-F5344CB8AC3E}">
        <p14:creationId xmlns:p14="http://schemas.microsoft.com/office/powerpoint/2010/main" val="2097553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id="{CA0E28F7-C2FC-6CA9-E824-0E775DE5C238}"/>
              </a:ext>
            </a:extLst>
          </p:cNvPr>
          <p:cNvSpPr txBox="1"/>
          <p:nvPr/>
        </p:nvSpPr>
        <p:spPr>
          <a:xfrm>
            <a:off x="3998285" y="2242392"/>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5400" b="0" i="0" u="none" strike="noStrike" kern="1200" cap="none" spc="0" normalizeH="0" baseline="0" noProof="0" dirty="0" err="1">
                <a:ln>
                  <a:noFill/>
                </a:ln>
                <a:solidFill>
                  <a:srgbClr val="F92D67"/>
                </a:solidFill>
                <a:effectLst/>
                <a:uLnTx/>
                <a:uFillTx/>
                <a:latin typeface="Sigmar One" panose="00000500000000000000" pitchFamily="2" charset="0"/>
                <a:ea typeface="+mn-ea"/>
                <a:cs typeface="+mn-cs"/>
              </a:rPr>
              <a:t>Vận</a:t>
            </a:r>
            <a:r>
              <a:rPr kumimoji="0" lang="en-US" sz="5400" b="0" i="0" u="none" strike="noStrike" kern="1200" cap="none" spc="0" normalizeH="0" noProof="0" dirty="0">
                <a:ln>
                  <a:noFill/>
                </a:ln>
                <a:solidFill>
                  <a:srgbClr val="F92D67"/>
                </a:solidFill>
                <a:effectLst/>
                <a:uLnTx/>
                <a:uFillTx/>
                <a:latin typeface="Sigmar One" panose="00000500000000000000" pitchFamily="2" charset="0"/>
                <a:ea typeface="+mn-ea"/>
                <a:cs typeface="+mn-cs"/>
              </a:rPr>
              <a:t> </a:t>
            </a:r>
            <a:r>
              <a:rPr kumimoji="0" lang="en-US" sz="5400" b="0" i="0" u="none" strike="noStrike" kern="1200" cap="none" spc="0" normalizeH="0" noProof="0" dirty="0" err="1">
                <a:ln>
                  <a:noFill/>
                </a:ln>
                <a:solidFill>
                  <a:srgbClr val="F92D67"/>
                </a:solidFill>
                <a:effectLst/>
                <a:uLnTx/>
                <a:uFillTx/>
                <a:latin typeface="Sigmar One" panose="00000500000000000000" pitchFamily="2" charset="0"/>
                <a:ea typeface="+mn-ea"/>
                <a:cs typeface="+mn-cs"/>
              </a:rPr>
              <a:t>dụng</a:t>
            </a:r>
            <a:endParaRPr kumimoji="0" lang="en-US" sz="5400" b="0" i="0" u="none" strike="noStrike" kern="1200" cap="none" spc="0" normalizeH="0" baseline="0" noProof="0" dirty="0">
              <a:ln>
                <a:noFill/>
              </a:ln>
              <a:solidFill>
                <a:srgbClr val="F92D67"/>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40351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981200" y="381000"/>
            <a:ext cx="7905750" cy="6012016"/>
            <a:chOff x="2305050" y="34637"/>
            <a:chExt cx="8382000" cy="5702001"/>
          </a:xfrm>
        </p:grpSpPr>
        <p:pic>
          <p:nvPicPr>
            <p:cNvPr id="2" name="Picture 2">
              <a:extLst>
                <a:ext uri="{FF2B5EF4-FFF2-40B4-BE49-F238E27FC236}">
                  <a16:creationId xmlns:a16="http://schemas.microsoft.com/office/drawing/2014/main"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34637"/>
              <a:ext cx="8382000" cy="5702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979313-83FB-F3EB-1880-0FD34EF83B28}"/>
                </a:ext>
              </a:extLst>
            </p:cNvPr>
            <p:cNvSpPr txBox="1"/>
            <p:nvPr/>
          </p:nvSpPr>
          <p:spPr>
            <a:xfrm>
              <a:off x="3573366" y="1944917"/>
              <a:ext cx="6972300" cy="3123392"/>
            </a:xfrm>
            <a:prstGeom prst="rect">
              <a:avLst/>
            </a:prstGeom>
            <a:noFill/>
          </p:spPr>
          <p:txBody>
            <a:bodyPr wrap="square" rtlCol="0">
              <a:spAutoFit/>
            </a:bodyPr>
            <a:lstStyle/>
            <a:p>
              <a:pPr lvl="0">
                <a:defRPr/>
              </a:pPr>
              <a:r>
                <a:rPr lang="en-US" sz="36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Đọc</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lại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bài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viết</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của</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em</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cho</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và</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nghe</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góp</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ý.</a:t>
              </a:r>
            </a:p>
            <a:p>
              <a:pPr marL="0" marR="0" lvl="0" indent="0" defTabSz="609539"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dirty="0">
                  <a:ln>
                    <a:noFill/>
                  </a:ln>
                  <a:solidFill>
                    <a:srgbClr val="0070C0"/>
                  </a:solidFill>
                  <a:effectLst/>
                  <a:uLnTx/>
                  <a:uFillTx/>
                  <a:latin typeface="Nunito Black" panose="020B0604020202020204" charset="0"/>
                </a:rPr>
              </a:br>
              <a:br>
                <a:rPr kumimoji="0" lang="vi-VN" sz="3200" b="0" i="0" u="none" strike="noStrike" kern="1200" cap="none" spc="0" normalizeH="0" baseline="0" noProof="0" dirty="0">
                  <a:ln>
                    <a:noFill/>
                  </a:ln>
                  <a:solidFill>
                    <a:prstClr val="black"/>
                  </a:solidFill>
                  <a:effectLst/>
                  <a:uLnTx/>
                  <a:uFillTx/>
                  <a:latin typeface="Nunito Black" panose="020B0604020202020204" charset="0"/>
                </a:rPr>
              </a:br>
              <a:endParaRPr kumimoji="0" lang="en-US" sz="3200" b="0" i="0" u="none" strike="noStrike" kern="1200" cap="none" spc="0" normalizeH="0" baseline="0" noProof="0" dirty="0">
                <a:ln>
                  <a:noFill/>
                </a:ln>
                <a:solidFill>
                  <a:srgbClr val="002060"/>
                </a:solidFill>
                <a:effectLst/>
                <a:uLnTx/>
                <a:uFillTx/>
                <a:latin typeface="Nunito Black" panose="020B0604020202020204" charset="0"/>
              </a:endParaRPr>
            </a:p>
          </p:txBody>
        </p:sp>
      </p:grpSp>
      <p:pic>
        <p:nvPicPr>
          <p:cNvPr id="7" name="Picture 6">
            <a:extLst>
              <a:ext uri="{FF2B5EF4-FFF2-40B4-BE49-F238E27FC236}">
                <a16:creationId xmlns:a16="http://schemas.microsoft.com/office/drawing/2014/main" id="{F0CD8132-E8BD-94D3-D040-39C0ED03F72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9565" l="9752" r="98050">
                        <a14:foregroundMark x1="31383" y1="79130" x2="31383" y2="79130"/>
                        <a14:foregroundMark x1="24291" y1="78478" x2="24291" y2="78478"/>
                        <a14:foregroundMark x1="18794" y1="79130" x2="18794" y2="79130"/>
                        <a14:foregroundMark x1="17730" y1="78478" x2="17730" y2="78478"/>
                        <a14:foregroundMark x1="17021" y1="75000" x2="16667" y2="79130"/>
                        <a14:foregroundMark x1="75887" y1="74348" x2="75887" y2="74348"/>
                        <a14:foregroundMark x1="75709" y1="74348" x2="73582" y2="75652"/>
                        <a14:foregroundMark x1="70213" y1="73478" x2="70213" y2="73478"/>
                        <a14:foregroundMark x1="69326" y1="71522" x2="69326" y2="71522"/>
                        <a14:foregroundMark x1="62943" y1="70870" x2="62943" y2="70870"/>
                        <a14:foregroundMark x1="62057" y1="72174" x2="62057" y2="72174"/>
                        <a14:foregroundMark x1="61348" y1="46087" x2="61348" y2="46087"/>
                        <a14:foregroundMark x1="61348" y1="46087" x2="61348" y2="46087"/>
                        <a14:foregroundMark x1="65603" y1="46739" x2="65603" y2="46739"/>
                        <a14:foregroundMark x1="65603" y1="46739" x2="65603" y2="46739"/>
                        <a14:foregroundMark x1="62057" y1="46739" x2="62057" y2="46739"/>
                        <a14:foregroundMark x1="53723" y1="37174" x2="53723" y2="37174"/>
                        <a14:foregroundMark x1="53723" y1="35217" x2="53723" y2="35217"/>
                        <a14:foregroundMark x1="88475" y1="79783" x2="88475" y2="79783"/>
                        <a14:foregroundMark x1="88652" y1="79783" x2="88652" y2="79783"/>
                        <a14:foregroundMark x1="88652" y1="76304" x2="88652" y2="76304"/>
                        <a14:foregroundMark x1="90780" y1="75000" x2="92908" y2="81739"/>
                        <a14:foregroundMark x1="92908" y1="82391" x2="92908" y2="82391"/>
                        <a14:foregroundMark x1="93262" y1="83913" x2="98050" y2="84565"/>
                        <a14:foregroundMark x1="97872" y1="83913" x2="97872" y2="83913"/>
                        <a14:foregroundMark x1="97872" y1="83913" x2="97872" y2="83913"/>
                        <a14:foregroundMark x1="96631" y1="83913" x2="96631" y2="83913"/>
                        <a14:foregroundMark x1="96986" y1="83913" x2="96986" y2="83913"/>
                        <a14:foregroundMark x1="51418" y1="53043" x2="51418" y2="53043"/>
                        <a14:foregroundMark x1="51064" y1="53043" x2="51064" y2="53043"/>
                        <a14:foregroundMark x1="48936" y1="54348" x2="48050" y2="54348"/>
                        <a14:foregroundMark x1="44326" y1="47391" x2="44326" y2="47391"/>
                        <a14:foregroundMark x1="44326" y1="47391" x2="44149" y2="50217"/>
                        <a14:foregroundMark x1="42199" y1="55652" x2="42199" y2="55652"/>
                        <a14:foregroundMark x1="46454" y1="60435" x2="49468" y2="62609"/>
                        <a14:foregroundMark x1="49468" y1="60435" x2="50709" y2="60435"/>
                        <a14:foregroundMark x1="51950" y1="59130" x2="52837" y2="59130"/>
                        <a14:foregroundMark x1="53546" y1="59130" x2="54433" y2="60435"/>
                        <a14:foregroundMark x1="54433" y1="59783" x2="54433" y2="59783"/>
                        <a14:foregroundMark x1="53546" y1="55000" x2="53546" y2="55000"/>
                        <a14:foregroundMark x1="52837" y1="53696" x2="48936" y2="56304"/>
                        <a14:foregroundMark x1="47695" y1="55000" x2="47695" y2="55000"/>
                        <a14:foregroundMark x1="45922" y1="50217" x2="45922" y2="50217"/>
                        <a14:foregroundMark x1="42021" y1="47391" x2="42021" y2="49565"/>
                        <a14:foregroundMark x1="41312" y1="49565" x2="41312" y2="49565"/>
                        <a14:foregroundMark x1="40071" y1="49565" x2="40071" y2="51522"/>
                        <a14:foregroundMark x1="37943" y1="46739" x2="37943" y2="46739"/>
                        <a14:foregroundMark x1="41667" y1="50217" x2="41667" y2="50217"/>
                        <a14:foregroundMark x1="44326" y1="54348" x2="44326" y2="54348"/>
                        <a14:foregroundMark x1="44326" y1="54348" x2="44326" y2="54348"/>
                        <a14:foregroundMark x1="40957" y1="55000" x2="40957" y2="55000"/>
                        <a14:foregroundMark x1="37411" y1="53043" x2="37411" y2="53043"/>
                        <a14:foregroundMark x1="42908" y1="59783" x2="42908" y2="59783"/>
                        <a14:foregroundMark x1="44326" y1="58478" x2="46277" y2="59130"/>
                        <a14:foregroundMark x1="48936" y1="59130" x2="50709" y2="59130"/>
                        <a14:foregroundMark x1="52482" y1="58478" x2="52482" y2="58478"/>
                        <a14:foregroundMark x1="53723" y1="56304" x2="53723" y2="56304"/>
                        <a14:foregroundMark x1="54610" y1="57826" x2="54610" y2="57826"/>
                        <a14:foregroundMark x1="55319" y1="59130" x2="55319" y2="61304"/>
                        <a14:foregroundMark x1="63830" y1="47391" x2="63830" y2="47391"/>
                        <a14:foregroundMark x1="63830" y1="47391" x2="63830" y2="47391"/>
                        <a14:foregroundMark x1="62234" y1="44130" x2="62234" y2="44130"/>
                        <a14:foregroundMark x1="62234" y1="44130" x2="62234" y2="44130"/>
                        <a14:foregroundMark x1="61702" y1="44130" x2="61702" y2="44130"/>
                        <a14:foregroundMark x1="61702" y1="44130" x2="61702" y2="44130"/>
                        <a14:foregroundMark x1="60993" y1="44783" x2="60993" y2="44783"/>
                        <a14:foregroundMark x1="54610" y1="34348" x2="54610" y2="34348"/>
                        <a14:foregroundMark x1="54610" y1="34348" x2="53546" y2="34348"/>
                        <a14:foregroundMark x1="52837" y1="34348" x2="52837" y2="34348"/>
                        <a14:foregroundMark x1="72340" y1="57174" x2="72340" y2="57174"/>
                        <a14:foregroundMark x1="72340" y1="57174" x2="72340" y2="57174"/>
                        <a14:foregroundMark x1="73759" y1="55652" x2="73759" y2="55652"/>
                        <a14:foregroundMark x1="64362" y1="79783" x2="54078" y2="98261"/>
                        <a14:foregroundMark x1="44681" y1="79783" x2="39539" y2="98478"/>
                        <a14:foregroundMark x1="39539" y1="98478" x2="37943" y2="99565"/>
                        <a14:foregroundMark x1="20745" y1="85870" x2="25177" y2="99565"/>
                        <a14:foregroundMark x1="21986" y1="86522" x2="25887" y2="98261"/>
                        <a14:foregroundMark x1="87234" y1="83261" x2="88475" y2="96957"/>
                        <a14:foregroundMark x1="89539" y1="81739" x2="89362" y2="96304"/>
                      </a14:backgroundRemoval>
                    </a14:imgEffect>
                  </a14:imgLayer>
                </a14:imgProps>
              </a:ext>
            </a:extLst>
          </a:blip>
          <a:stretch>
            <a:fillRect/>
          </a:stretch>
        </p:blipFill>
        <p:spPr>
          <a:xfrm>
            <a:off x="7322594" y="4863684"/>
            <a:ext cx="4936706" cy="2183566"/>
          </a:xfrm>
          <a:prstGeom prst="rect">
            <a:avLst/>
          </a:prstGeom>
        </p:spPr>
      </p:pic>
    </p:spTree>
    <p:extLst>
      <p:ext uri="{BB962C8B-B14F-4D97-AF65-F5344CB8AC3E}">
        <p14:creationId xmlns:p14="http://schemas.microsoft.com/office/powerpoint/2010/main" val="996606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4495800" y="7"/>
            <a:ext cx="7696200" cy="6857993"/>
          </a:xfrm>
          <a:prstGeom prst="rect">
            <a:avLst/>
          </a:prstGeom>
        </p:spPr>
      </p:pic>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Củng</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cố</a:t>
            </a:r>
            <a:endParaRPr lang="en-US" sz="6400" dirty="0">
              <a:solidFill>
                <a:srgbClr val="F92D67"/>
              </a:solidFill>
              <a:latin typeface="Sigmar One" panose="00000500000000000000" pitchFamily="2" charset="0"/>
              <a:ea typeface="+mj-ea"/>
              <a:cs typeface="+mj-cs"/>
            </a:endParaRPr>
          </a:p>
          <a:p>
            <a:pPr>
              <a:lnSpc>
                <a:spcPct val="90000"/>
              </a:lnSpc>
              <a:spcBef>
                <a:spcPct val="0"/>
              </a:spcBef>
              <a:spcAft>
                <a:spcPts val="400"/>
              </a:spcAft>
            </a:pPr>
            <a:r>
              <a:rPr lang="en-US" sz="6400">
                <a:solidFill>
                  <a:srgbClr val="F92D67"/>
                </a:solidFill>
                <a:latin typeface="Sigmar One" panose="00000500000000000000" pitchFamily="2" charset="0"/>
                <a:ea typeface="+mj-ea"/>
                <a:cs typeface="+mj-cs"/>
              </a:rPr>
              <a:t>    Dặn </a:t>
            </a:r>
            <a:r>
              <a:rPr lang="en-US" sz="6400" dirty="0" err="1">
                <a:solidFill>
                  <a:srgbClr val="F92D67"/>
                </a:solidFill>
                <a:latin typeface="Sigmar One" panose="00000500000000000000" pitchFamily="2" charset="0"/>
                <a:ea typeface="+mj-ea"/>
                <a:cs typeface="+mj-cs"/>
              </a:rPr>
              <a:t>dò</a:t>
            </a:r>
            <a:endParaRPr lang="en-US" sz="6400" dirty="0">
              <a:solidFill>
                <a:srgbClr val="F92D67"/>
              </a:solidFill>
              <a:latin typeface="Sigmar One" panose="00000500000000000000"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55134"/>
            <a:ext cx="2029968" cy="1922625"/>
          </a:xfrm>
          <a:prstGeom prst="rect">
            <a:avLst/>
          </a:prstGeom>
        </p:spPr>
      </p:pic>
    </p:spTree>
    <p:extLst>
      <p:ext uri="{BB962C8B-B14F-4D97-AF65-F5344CB8AC3E}">
        <p14:creationId xmlns:p14="http://schemas.microsoft.com/office/powerpoint/2010/main" val="1054611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Hẹn</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gặp</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lại</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các</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 </a:t>
            </a:r>
            <a:r>
              <a:rPr kumimoji="0" lang="en-US" sz="6400" b="1" i="0" u="none" strike="noStrike" kern="1200" cap="none" spc="0" normalizeH="0" baseline="0" noProof="0" dirty="0" err="1">
                <a:ln>
                  <a:noFill/>
                </a:ln>
                <a:solidFill>
                  <a:srgbClr val="F92D67"/>
                </a:solidFill>
                <a:effectLst/>
                <a:uLnTx/>
                <a:uFillTx/>
                <a:latin typeface="Sigmar One" panose="00000500000000000000" pitchFamily="2" charset="0"/>
              </a:rPr>
              <a:t>em</a:t>
            </a:r>
            <a:r>
              <a:rPr kumimoji="0" lang="en-US" sz="6400" b="1" i="0" u="none" strike="noStrike" kern="1200" cap="none" spc="0" normalizeH="0" baseline="0" noProof="0" dirty="0">
                <a:ln>
                  <a:noFill/>
                </a:ln>
                <a:solidFill>
                  <a:srgbClr val="F92D67"/>
                </a:solidFill>
                <a:effectLst/>
                <a:uLnTx/>
                <a:uFillTx/>
                <a:latin typeface="Sigmar One" panose="00000500000000000000" pitchFamily="2" charset="0"/>
              </a:rPr>
              <a:t>!</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0" y="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4031657" y="1054613"/>
            <a:ext cx="4128686" cy="1994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C00000"/>
                </a:solidFill>
                <a:latin typeface="Times New Roman" panose="02020603050405020304" pitchFamily="18" charset="0"/>
                <a:cs typeface="Times New Roman" panose="02020603050405020304" pitchFamily="18" charset="0"/>
              </a:rPr>
              <a:t>Trao</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đổi</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theo</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nhóm</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đôi</a:t>
            </a:r>
            <a:endParaRPr lang="en-US" sz="3200" dirty="0">
              <a:solidFill>
                <a:srgbClr val="C00000"/>
              </a:solidFill>
              <a:latin typeface="Times New Roman" panose="02020603050405020304" pitchFamily="18" charset="0"/>
              <a:cs typeface="Times New Roman" panose="02020603050405020304" pitchFamily="18" charset="0"/>
            </a:endParaRPr>
          </a:p>
        </p:txBody>
      </p:sp>
      <p:pic>
        <p:nvPicPr>
          <p:cNvPr id="7" name="Picture 6" descr="A picture containing toy, doll, clipart&#10;&#10;Description automatically generated">
            <a:extLst>
              <a:ext uri="{FF2B5EF4-FFF2-40B4-BE49-F238E27FC236}">
                <a16:creationId xmlns:a16="http://schemas.microsoft.com/office/drawing/2014/main" id="{A194BB64-527E-9936-0BDE-0B88D0B09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1066800" y="103064"/>
            <a:ext cx="10183318" cy="738664"/>
          </a:xfrm>
          <a:prstGeom prst="rect">
            <a:avLst/>
          </a:prstGeom>
        </p:spPr>
        <p:txBody>
          <a:bodyPr wrap="square" lIns="0" tIns="0" rIns="0" bIns="0" rtlCol="0" anchor="t">
            <a:spAutoFit/>
          </a:bodyPr>
          <a:lstStyle/>
          <a:p>
            <a:pPr algn="ctr">
              <a:lnSpc>
                <a:spcPts val="6400"/>
              </a:lnSpc>
              <a:spcBef>
                <a:spcPct val="0"/>
              </a:spcBef>
            </a:pPr>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Nói</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với</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bạn</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cảm</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nghĩ</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em</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khi</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mùa</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hè</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kết</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8000"/>
                </a:solidFill>
                <a:latin typeface="Times New Roman" panose="02020603050405020304" pitchFamily="18" charset="0"/>
                <a:ea typeface="Tahoma" panose="020B0604030504040204" pitchFamily="34" charset="0"/>
                <a:cs typeface="Times New Roman" panose="02020603050405020304" pitchFamily="18" charset="0"/>
              </a:rPr>
              <a:t>thúc</a:t>
            </a:r>
            <a:r>
              <a:rPr lang="en-US" sz="36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a:t>
            </a:r>
            <a:endParaRPr lang="en-US" sz="3600" b="1" spc="-133" dirty="0">
              <a:solidFill>
                <a:srgbClr val="008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DB2DD22-29B2-C4C4-DD77-80D26F326D35}"/>
              </a:ext>
            </a:extLst>
          </p:cNvPr>
          <p:cNvSpPr txBox="1"/>
          <p:nvPr/>
        </p:nvSpPr>
        <p:spPr>
          <a:xfrm>
            <a:off x="838200" y="3657600"/>
            <a:ext cx="8610600" cy="2281476"/>
          </a:xfrm>
          <a:prstGeom prst="roundRect">
            <a:avLst/>
          </a:prstGeom>
          <a:solidFill>
            <a:schemeClr val="accent5">
              <a:lumMod val="20000"/>
              <a:lumOff val="80000"/>
            </a:schemeClr>
          </a:solidFill>
          <a:ln w="38100">
            <a:solidFill>
              <a:srgbClr val="F92D67"/>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a:solidFill>
                  <a:srgbClr val="FF0000"/>
                </a:solidFill>
                <a:latin typeface="Times New Roman" panose="02020603050405020304" pitchFamily="18" charset="0"/>
                <a:cs typeface="Times New Roman" panose="02020603050405020304" pitchFamily="18" charset="0"/>
              </a:rPr>
              <a:t>	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vi-VN" sz="3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Mùa hè kết thúc, tớ cảm thấy hơi buồn vì tớ không được ở quê cùng ông bà nữa. Nhưng tớ cũng cảm thấy vui vì được đi học, được gặp lại thầy cô và các bạn.</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8536" y="899539"/>
            <a:ext cx="10134600" cy="5940973"/>
          </a:xfrm>
          <a:prstGeom prst="rect">
            <a:avLst/>
          </a:prstGeom>
          <a:ln>
            <a:noFill/>
          </a:ln>
          <a:effectLst>
            <a:softEdge rad="112500"/>
          </a:effectLst>
        </p:spPr>
      </p:pic>
      <p:sp>
        <p:nvSpPr>
          <p:cNvPr id="8" name="Speech Bubble: Rectangle with Corners Rounded 7">
            <a:extLst>
              <a:ext uri="{FF2B5EF4-FFF2-40B4-BE49-F238E27FC236}">
                <a16:creationId xmlns:a16="http://schemas.microsoft.com/office/drawing/2014/main" id="{C42408ED-562A-4EAC-2176-453F286291C9}"/>
              </a:ext>
            </a:extLst>
          </p:cNvPr>
          <p:cNvSpPr/>
          <p:nvPr/>
        </p:nvSpPr>
        <p:spPr>
          <a:xfrm>
            <a:off x="7865895" y="153961"/>
            <a:ext cx="3056313" cy="807720"/>
          </a:xfrm>
          <a:prstGeom prst="wedgeRoundRectCallout">
            <a:avLst>
              <a:gd name="adj1" fmla="val -40397"/>
              <a:gd name="adj2" fmla="val 76325"/>
              <a:gd name="adj3" fmla="val 16667"/>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Nunito Black" pitchFamily="2" charset="0"/>
              </a:rPr>
              <a:t>Bức</a:t>
            </a:r>
            <a:r>
              <a:rPr lang="en-US" sz="2800" dirty="0">
                <a:solidFill>
                  <a:srgbClr val="FF0000"/>
                </a:solidFill>
                <a:latin typeface="Nunito Black" pitchFamily="2" charset="0"/>
              </a:rPr>
              <a:t> </a:t>
            </a:r>
            <a:r>
              <a:rPr lang="en-US" sz="2800" dirty="0" err="1">
                <a:solidFill>
                  <a:srgbClr val="FF0000"/>
                </a:solidFill>
                <a:latin typeface="Nunito Black" pitchFamily="2" charset="0"/>
              </a:rPr>
              <a:t>tranh</a:t>
            </a:r>
            <a:r>
              <a:rPr lang="en-US" sz="2800" dirty="0">
                <a:solidFill>
                  <a:srgbClr val="FF0000"/>
                </a:solidFill>
                <a:latin typeface="Nunito Black" pitchFamily="2" charset="0"/>
              </a:rPr>
              <a:t> </a:t>
            </a:r>
            <a:r>
              <a:rPr lang="en-US" sz="2800" dirty="0" err="1">
                <a:solidFill>
                  <a:srgbClr val="FF0000"/>
                </a:solidFill>
                <a:latin typeface="Nunito Black" pitchFamily="2" charset="0"/>
              </a:rPr>
              <a:t>vẽ</a:t>
            </a:r>
            <a:r>
              <a:rPr lang="en-US" sz="2800" dirty="0">
                <a:solidFill>
                  <a:srgbClr val="FF0000"/>
                </a:solidFill>
                <a:latin typeface="Nunito Black" pitchFamily="2" charset="0"/>
              </a:rPr>
              <a:t> </a:t>
            </a:r>
            <a:r>
              <a:rPr lang="en-US" sz="2800" dirty="0" err="1">
                <a:solidFill>
                  <a:srgbClr val="FF0000"/>
                </a:solidFill>
                <a:latin typeface="Nunito Black" pitchFamily="2" charset="0"/>
              </a:rPr>
              <a:t>gì</a:t>
            </a:r>
            <a:r>
              <a:rPr lang="en-US" sz="2800" dirty="0">
                <a:solidFill>
                  <a:srgbClr val="FF0000"/>
                </a:solidFill>
                <a:latin typeface="Nunito Black" pitchFamily="2" charset="0"/>
              </a:rPr>
              <a:t>?</a:t>
            </a:r>
          </a:p>
        </p:txBody>
      </p:sp>
      <p:sp>
        <p:nvSpPr>
          <p:cNvPr id="5" name="TextBox 29"/>
          <p:cNvSpPr txBox="1"/>
          <p:nvPr/>
        </p:nvSpPr>
        <p:spPr>
          <a:xfrm>
            <a:off x="1284782" y="138842"/>
            <a:ext cx="8927690" cy="769441"/>
          </a:xfrm>
          <a:prstGeom prst="rect">
            <a:avLst/>
          </a:prstGeom>
        </p:spPr>
        <p:txBody>
          <a:bodyPr wrap="square" lIns="0" tIns="0" rIns="0" bIns="0" rtlCol="0" anchor="t">
            <a:spAutoFit/>
          </a:bodyPr>
          <a:lstStyle/>
          <a:p>
            <a:pPr algn="ctr">
              <a:lnSpc>
                <a:spcPts val="6400"/>
              </a:lnSpc>
              <a:spcBef>
                <a:spcPct val="0"/>
              </a:spcBef>
            </a:pPr>
            <a:r>
              <a:rPr lang="en-US" sz="4000" b="1" spc="-133" dirty="0" err="1">
                <a:solidFill>
                  <a:srgbClr val="0070C0"/>
                </a:solidFill>
                <a:highlight>
                  <a:srgbClr val="FFFF00"/>
                </a:highlight>
                <a:latin typeface="Nunito Black" pitchFamily="2" charset="0"/>
              </a:rPr>
              <a:t>Tạm</a:t>
            </a:r>
            <a:r>
              <a:rPr lang="en-US" sz="4000" b="1" spc="-133" dirty="0">
                <a:solidFill>
                  <a:srgbClr val="0070C0"/>
                </a:solidFill>
                <a:highlight>
                  <a:srgbClr val="FFFF00"/>
                </a:highlight>
                <a:latin typeface="Nunito Black" pitchFamily="2" charset="0"/>
              </a:rPr>
              <a:t> </a:t>
            </a:r>
            <a:r>
              <a:rPr lang="en-US" sz="4000" b="1" spc="-133" dirty="0" err="1">
                <a:solidFill>
                  <a:srgbClr val="0070C0"/>
                </a:solidFill>
                <a:highlight>
                  <a:srgbClr val="FFFF00"/>
                </a:highlight>
                <a:latin typeface="Nunito Black" pitchFamily="2" charset="0"/>
              </a:rPr>
              <a:t>biệt</a:t>
            </a:r>
            <a:r>
              <a:rPr lang="en-US" sz="4000" b="1" spc="-133" dirty="0">
                <a:solidFill>
                  <a:srgbClr val="0070C0"/>
                </a:solidFill>
                <a:highlight>
                  <a:srgbClr val="FFFF00"/>
                </a:highlight>
                <a:latin typeface="Nunito Black" pitchFamily="2" charset="0"/>
              </a:rPr>
              <a:t> </a:t>
            </a:r>
            <a:r>
              <a:rPr lang="en-US" sz="4000" b="1" spc="-133" dirty="0" err="1">
                <a:solidFill>
                  <a:srgbClr val="0070C0"/>
                </a:solidFill>
                <a:highlight>
                  <a:srgbClr val="FFFF00"/>
                </a:highlight>
                <a:latin typeface="Nunito Black" pitchFamily="2" charset="0"/>
              </a:rPr>
              <a:t>mùa</a:t>
            </a:r>
            <a:r>
              <a:rPr lang="en-US" sz="4000" b="1" spc="-133" dirty="0">
                <a:solidFill>
                  <a:srgbClr val="0070C0"/>
                </a:solidFill>
                <a:highlight>
                  <a:srgbClr val="FFFF00"/>
                </a:highlight>
                <a:latin typeface="Nunito Black" pitchFamily="2" charset="0"/>
              </a:rPr>
              <a:t> </a:t>
            </a:r>
            <a:r>
              <a:rPr lang="en-US" sz="4000" b="1" spc="-133" dirty="0" err="1">
                <a:solidFill>
                  <a:srgbClr val="0070C0"/>
                </a:solidFill>
                <a:highlight>
                  <a:srgbClr val="FFFF00"/>
                </a:highlight>
                <a:latin typeface="Nunito Black" pitchFamily="2" charset="0"/>
              </a:rPr>
              <a:t>hè</a:t>
            </a:r>
            <a:endParaRPr lang="en-US" sz="4000" b="1" spc="-133" dirty="0">
              <a:solidFill>
                <a:srgbClr val="0070C0"/>
              </a:solidFill>
              <a:highlight>
                <a:srgbClr val="FFFF00"/>
              </a:highlight>
              <a:latin typeface="Nunito Black" pitchFamily="2" charset="0"/>
            </a:endParaRP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3600" dirty="0" err="1">
                <a:solidFill>
                  <a:srgbClr val="F92D67"/>
                </a:solidFill>
                <a:latin typeface="Sigmar One" panose="00000500000000000000" pitchFamily="2" charset="0"/>
                <a:ea typeface="+mj-ea"/>
                <a:cs typeface="+mj-cs"/>
              </a:rPr>
              <a:t>Đọc</a:t>
            </a:r>
            <a:r>
              <a:rPr lang="en-US" sz="3600" dirty="0">
                <a:solidFill>
                  <a:srgbClr val="F92D67"/>
                </a:solidFill>
                <a:latin typeface="Sigmar One" panose="00000500000000000000" pitchFamily="2" charset="0"/>
                <a:ea typeface="+mj-ea"/>
                <a:cs typeface="+mj-cs"/>
              </a:rPr>
              <a:t> </a:t>
            </a:r>
            <a:r>
              <a:rPr lang="en-US" sz="3600" dirty="0" err="1">
                <a:solidFill>
                  <a:srgbClr val="F92D67"/>
                </a:solidFill>
                <a:latin typeface="Sigmar One" panose="00000500000000000000" pitchFamily="2" charset="0"/>
                <a:ea typeface="+mj-ea"/>
                <a:cs typeface="+mj-cs"/>
              </a:rPr>
              <a:t>văn</a:t>
            </a:r>
            <a:r>
              <a:rPr lang="en-US" sz="3600" dirty="0">
                <a:solidFill>
                  <a:srgbClr val="F92D67"/>
                </a:solidFill>
                <a:latin typeface="Sigmar One" panose="00000500000000000000" pitchFamily="2" charset="0"/>
                <a:ea typeface="+mj-ea"/>
                <a:cs typeface="+mj-cs"/>
              </a:rPr>
              <a:t> </a:t>
            </a:r>
            <a:r>
              <a:rPr lang="en-US" sz="3600" dirty="0" err="1">
                <a:solidFill>
                  <a:srgbClr val="F92D67"/>
                </a:solidFill>
                <a:latin typeface="Sigmar One" panose="00000500000000000000" pitchFamily="2" charset="0"/>
                <a:ea typeface="+mj-ea"/>
                <a:cs typeface="+mj-cs"/>
              </a:rPr>
              <a:t>bản</a:t>
            </a:r>
            <a:endParaRPr lang="en-US" sz="3600" dirty="0">
              <a:solidFill>
                <a:srgbClr val="F92D67"/>
              </a:solidFill>
              <a:latin typeface="Sigmar One" panose="00000500000000000000" pitchFamily="2" charset="0"/>
              <a:ea typeface="+mj-ea"/>
              <a:cs typeface="+mj-cs"/>
            </a:endParaRPr>
          </a:p>
          <a:p>
            <a:pPr indent="-152408" algn="ctr">
              <a:lnSpc>
                <a:spcPct val="90000"/>
              </a:lnSpc>
              <a:spcBef>
                <a:spcPct val="0"/>
              </a:spcBef>
              <a:spcAft>
                <a:spcPts val="400"/>
              </a:spcAft>
            </a:pPr>
            <a:endParaRPr lang="en-US" sz="3600" dirty="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4191000" y="-67468"/>
            <a:ext cx="4419600" cy="735779"/>
          </a:xfrm>
          <a:prstGeom prst="rect">
            <a:avLst/>
          </a:prstGeom>
        </p:spPr>
        <p:txBody>
          <a:bodyPr wrap="square" lIns="0" tIns="0" rIns="0" bIns="0" rtlCol="0" anchor="t">
            <a:spAutoFit/>
          </a:bodyPr>
          <a:lstStyle/>
          <a:p>
            <a:pPr algn="ctr">
              <a:lnSpc>
                <a:spcPts val="6400"/>
              </a:lnSpc>
              <a:spcBef>
                <a:spcPct val="0"/>
              </a:spcBef>
            </a:pPr>
            <a:r>
              <a:rPr lang="en-US" sz="4000" b="1" spc="-133" dirty="0" err="1">
                <a:solidFill>
                  <a:srgbClr val="F92D67"/>
                </a:solidFill>
                <a:latin typeface="Times New Roman" panose="02020603050405020304" pitchFamily="18" charset="0"/>
                <a:cs typeface="Times New Roman" panose="02020603050405020304" pitchFamily="18" charset="0"/>
              </a:rPr>
              <a:t>Tạm</a:t>
            </a:r>
            <a:r>
              <a:rPr lang="en-US" sz="4000" b="1" spc="-133" dirty="0">
                <a:solidFill>
                  <a:srgbClr val="F92D67"/>
                </a:solidFill>
                <a:latin typeface="Times New Roman" panose="02020603050405020304" pitchFamily="18" charset="0"/>
                <a:cs typeface="Times New Roman" panose="02020603050405020304" pitchFamily="18" charset="0"/>
              </a:rPr>
              <a:t> </a:t>
            </a:r>
            <a:r>
              <a:rPr lang="en-US" sz="4000" b="1" spc="-133" dirty="0" err="1">
                <a:solidFill>
                  <a:srgbClr val="F92D67"/>
                </a:solidFill>
                <a:latin typeface="Times New Roman" panose="02020603050405020304" pitchFamily="18" charset="0"/>
                <a:cs typeface="Times New Roman" panose="02020603050405020304" pitchFamily="18" charset="0"/>
              </a:rPr>
              <a:t>biệt</a:t>
            </a:r>
            <a:r>
              <a:rPr lang="en-US" sz="4000" b="1" spc="-133" dirty="0">
                <a:solidFill>
                  <a:srgbClr val="F92D67"/>
                </a:solidFill>
                <a:latin typeface="Times New Roman" panose="02020603050405020304" pitchFamily="18" charset="0"/>
                <a:cs typeface="Times New Roman" panose="02020603050405020304" pitchFamily="18" charset="0"/>
              </a:rPr>
              <a:t> </a:t>
            </a:r>
            <a:r>
              <a:rPr lang="en-US" sz="4000" b="1" spc="-133" dirty="0" err="1">
                <a:solidFill>
                  <a:srgbClr val="F92D67"/>
                </a:solidFill>
                <a:latin typeface="Times New Roman" panose="02020603050405020304" pitchFamily="18" charset="0"/>
                <a:cs typeface="Times New Roman" panose="02020603050405020304" pitchFamily="18" charset="0"/>
              </a:rPr>
              <a:t>mùa</a:t>
            </a:r>
            <a:r>
              <a:rPr lang="en-US" sz="4000" b="1" spc="-133" dirty="0">
                <a:solidFill>
                  <a:srgbClr val="F92D67"/>
                </a:solidFill>
                <a:latin typeface="Times New Roman" panose="02020603050405020304" pitchFamily="18" charset="0"/>
                <a:cs typeface="Times New Roman" panose="02020603050405020304" pitchFamily="18" charset="0"/>
              </a:rPr>
              <a:t> </a:t>
            </a:r>
            <a:r>
              <a:rPr lang="en-US" sz="4000" b="1" spc="-133" dirty="0" err="1">
                <a:solidFill>
                  <a:srgbClr val="F92D67"/>
                </a:solidFill>
                <a:latin typeface="Times New Roman" panose="02020603050405020304" pitchFamily="18" charset="0"/>
                <a:cs typeface="Times New Roman" panose="02020603050405020304" pitchFamily="18" charset="0"/>
              </a:rPr>
              <a:t>hè</a:t>
            </a:r>
            <a:endParaRPr lang="en-US" sz="4000" b="1" spc="-133" dirty="0">
              <a:solidFill>
                <a:srgbClr val="F92D67"/>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14498" y="777306"/>
            <a:ext cx="10346963" cy="6001643"/>
          </a:xfrm>
          <a:prstGeom prst="rect">
            <a:avLst/>
          </a:prstGeom>
          <a:solidFill>
            <a:schemeClr val="bg1"/>
          </a:solidFill>
          <a:ln>
            <a:noFill/>
          </a:ln>
          <a:effectLst/>
        </p:spPr>
        <p:txBody>
          <a:bodyPr wrap="square">
            <a:spAutoFit/>
          </a:bodyPr>
          <a:lstStyle/>
          <a:p>
            <a:pPr algn="just"/>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400" dirty="0">
                <a:solidFill>
                  <a:srgbClr val="00206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Tạm biệt mùa hè, mai Diệu sẽ bước vào năm học mới…</a:t>
            </a:r>
          </a:p>
          <a:p>
            <a:pPr algn="r"/>
            <a:r>
              <a:rPr lang="vi-VN" sz="2400" dirty="0">
                <a:solidFill>
                  <a:srgbClr val="002060"/>
                </a:solidFill>
                <a:latin typeface="Times New Roman" panose="02020603050405020304" pitchFamily="18" charset="0"/>
                <a:cs typeface="Times New Roman" panose="02020603050405020304" pitchFamily="18" charset="0"/>
              </a:rPr>
              <a:t>(Theo Vũ Thị Huyền Trang)</a:t>
            </a:r>
          </a:p>
        </p:txBody>
      </p:sp>
      <p:pic>
        <p:nvPicPr>
          <p:cNvPr id="4" name="Picture 3">
            <a:extLst>
              <a:ext uri="{FF2B5EF4-FFF2-40B4-BE49-F238E27FC236}">
                <a16:creationId xmlns:a16="http://schemas.microsoft.com/office/drawing/2014/main" id="{714C5F65-22F6-8EB2-6C0D-7F3889D06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658366"/>
            <a:ext cx="744164" cy="475338"/>
          </a:xfrm>
          <a:prstGeom prst="rect">
            <a:avLst/>
          </a:prstGeom>
        </p:spPr>
      </p:pic>
      <p:sp>
        <p:nvSpPr>
          <p:cNvPr id="5" name="TextBox 4">
            <a:extLst>
              <a:ext uri="{FF2B5EF4-FFF2-40B4-BE49-F238E27FC236}">
                <a16:creationId xmlns:a16="http://schemas.microsoft.com/office/drawing/2014/main" id="{68DEF453-0CD0-8478-670E-771FC93785D8}"/>
              </a:ext>
            </a:extLst>
          </p:cNvPr>
          <p:cNvSpPr txBox="1"/>
          <p:nvPr/>
        </p:nvSpPr>
        <p:spPr>
          <a:xfrm>
            <a:off x="1380236" y="667267"/>
            <a:ext cx="273558" cy="461665"/>
          </a:xfrm>
          <a:prstGeom prst="rect">
            <a:avLst/>
          </a:prstGeom>
          <a:noFill/>
        </p:spPr>
        <p:txBody>
          <a:bodyPr wrap="square" rtlCol="0">
            <a:spAutoFit/>
          </a:bodyPr>
          <a:lstStyle/>
          <a:p>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1</a:t>
            </a:r>
          </a:p>
        </p:txBody>
      </p:sp>
      <p:pic>
        <p:nvPicPr>
          <p:cNvPr id="6" name="Picture 5">
            <a:extLst>
              <a:ext uri="{FF2B5EF4-FFF2-40B4-BE49-F238E27FC236}">
                <a16:creationId xmlns:a16="http://schemas.microsoft.com/office/drawing/2014/main" id="{780C48C4-6566-DCE8-E2BB-C658D20BD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263031"/>
            <a:ext cx="744164" cy="475338"/>
          </a:xfrm>
          <a:prstGeom prst="rect">
            <a:avLst/>
          </a:prstGeom>
        </p:spPr>
      </p:pic>
      <p:sp>
        <p:nvSpPr>
          <p:cNvPr id="7" name="TextBox 6">
            <a:extLst>
              <a:ext uri="{FF2B5EF4-FFF2-40B4-BE49-F238E27FC236}">
                <a16:creationId xmlns:a16="http://schemas.microsoft.com/office/drawing/2014/main" id="{F40176CF-1DB5-CCC9-002E-E3D536D1DDAC}"/>
              </a:ext>
            </a:extLst>
          </p:cNvPr>
          <p:cNvSpPr txBox="1"/>
          <p:nvPr/>
        </p:nvSpPr>
        <p:spPr>
          <a:xfrm>
            <a:off x="1374706" y="2266072"/>
            <a:ext cx="273558" cy="461665"/>
          </a:xfrm>
          <a:prstGeom prst="rect">
            <a:avLst/>
          </a:prstGeom>
          <a:noFill/>
        </p:spPr>
        <p:txBody>
          <a:bodyPr wrap="square" rtlCol="0">
            <a:spAutoFit/>
          </a:bodyPr>
          <a:lstStyle/>
          <a:p>
            <a:r>
              <a:rPr lang="en-US" sz="2400" b="1">
                <a:solidFill>
                  <a:schemeClr val="tx1">
                    <a:lumMod val="95000"/>
                    <a:lumOff val="5000"/>
                  </a:schemeClr>
                </a:solidFill>
                <a:latin typeface="Times New Roman" panose="02020603050405020304" pitchFamily="18" charset="0"/>
                <a:cs typeface="Times New Roman" panose="02020603050405020304" pitchFamily="18" charset="0"/>
              </a:rPr>
              <a:t>2</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7DB4836-F9F5-EFCB-47A2-5C935498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32" y="3359835"/>
            <a:ext cx="744164" cy="475338"/>
          </a:xfrm>
          <a:prstGeom prst="rect">
            <a:avLst/>
          </a:prstGeom>
        </p:spPr>
      </p:pic>
      <p:sp>
        <p:nvSpPr>
          <p:cNvPr id="11" name="TextBox 10">
            <a:extLst>
              <a:ext uri="{FF2B5EF4-FFF2-40B4-BE49-F238E27FC236}">
                <a16:creationId xmlns:a16="http://schemas.microsoft.com/office/drawing/2014/main" id="{047F18E3-9E4D-2897-7F23-09B945972BA9}"/>
              </a:ext>
            </a:extLst>
          </p:cNvPr>
          <p:cNvSpPr txBox="1"/>
          <p:nvPr/>
        </p:nvSpPr>
        <p:spPr>
          <a:xfrm>
            <a:off x="1371938" y="3362876"/>
            <a:ext cx="273558" cy="461665"/>
          </a:xfrm>
          <a:prstGeom prst="rect">
            <a:avLst/>
          </a:prstGeom>
          <a:noFill/>
        </p:spPr>
        <p:txBody>
          <a:bodyPr wrap="square" rtlCol="0">
            <a:spAutoFit/>
          </a:bodyPr>
          <a:lstStyle/>
          <a:p>
            <a:r>
              <a:rPr lang="en-US" sz="2400" b="1">
                <a:solidFill>
                  <a:schemeClr val="tx1">
                    <a:lumMod val="95000"/>
                    <a:lumOff val="5000"/>
                  </a:schemeClr>
                </a:solidFill>
                <a:latin typeface="Times New Roman" panose="02020603050405020304" pitchFamily="18" charset="0"/>
                <a:cs typeface="Times New Roman" panose="02020603050405020304" pitchFamily="18" charset="0"/>
              </a:rPr>
              <a:t>3</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7BB935F-A189-F1DE-A620-CDCAA4ADC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232" y="4436710"/>
            <a:ext cx="744164" cy="475338"/>
          </a:xfrm>
          <a:prstGeom prst="rect">
            <a:avLst/>
          </a:prstGeom>
        </p:spPr>
      </p:pic>
      <p:sp>
        <p:nvSpPr>
          <p:cNvPr id="13" name="TextBox 12">
            <a:extLst>
              <a:ext uri="{FF2B5EF4-FFF2-40B4-BE49-F238E27FC236}">
                <a16:creationId xmlns:a16="http://schemas.microsoft.com/office/drawing/2014/main" id="{2B394128-027E-B4D3-8C55-2CD910AAADC2}"/>
              </a:ext>
            </a:extLst>
          </p:cNvPr>
          <p:cNvSpPr txBox="1"/>
          <p:nvPr/>
        </p:nvSpPr>
        <p:spPr>
          <a:xfrm>
            <a:off x="1371938" y="4439751"/>
            <a:ext cx="273558" cy="461665"/>
          </a:xfrm>
          <a:prstGeom prst="rect">
            <a:avLst/>
          </a:prstGeom>
          <a:noFill/>
        </p:spPr>
        <p:txBody>
          <a:bodyPr wrap="square" rtlCol="0">
            <a:spAutoFit/>
          </a:bodyPr>
          <a:lstStyle/>
          <a:p>
            <a:r>
              <a:rPr lang="en-US" sz="2400" b="1">
                <a:solidFill>
                  <a:schemeClr val="tx1">
                    <a:lumMod val="95000"/>
                    <a:lumOff val="5000"/>
                  </a:schemeClr>
                </a:solidFill>
                <a:latin typeface="Times New Roman" panose="02020603050405020304" pitchFamily="18" charset="0"/>
                <a:cs typeface="Times New Roman" panose="02020603050405020304" pitchFamily="18" charset="0"/>
              </a:rPr>
              <a:t>4</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66CE5EDA-7955-5A4C-19AD-EBA00AE4CF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6971" y="5867400"/>
            <a:ext cx="744164" cy="475338"/>
          </a:xfrm>
          <a:prstGeom prst="rect">
            <a:avLst/>
          </a:prstGeom>
        </p:spPr>
      </p:pic>
      <p:sp>
        <p:nvSpPr>
          <p:cNvPr id="15" name="TextBox 14">
            <a:extLst>
              <a:ext uri="{FF2B5EF4-FFF2-40B4-BE49-F238E27FC236}">
                <a16:creationId xmlns:a16="http://schemas.microsoft.com/office/drawing/2014/main" id="{FF12279E-E11B-942D-7A95-3B83B109B606}"/>
              </a:ext>
            </a:extLst>
          </p:cNvPr>
          <p:cNvSpPr txBox="1"/>
          <p:nvPr/>
        </p:nvSpPr>
        <p:spPr>
          <a:xfrm>
            <a:off x="1408677" y="5870441"/>
            <a:ext cx="273558" cy="461665"/>
          </a:xfrm>
          <a:prstGeom prst="rect">
            <a:avLst/>
          </a:prstGeom>
          <a:noFill/>
        </p:spPr>
        <p:txBody>
          <a:bodyPr wrap="square" rtlCol="0">
            <a:spAutoFit/>
          </a:bodyPr>
          <a:lstStyle/>
          <a:p>
            <a:r>
              <a:rPr lang="en-US" sz="2400" b="1">
                <a:solidFill>
                  <a:schemeClr val="tx1">
                    <a:lumMod val="95000"/>
                    <a:lumOff val="5000"/>
                  </a:schemeClr>
                </a:solidFill>
                <a:latin typeface="Times New Roman" panose="02020603050405020304" pitchFamily="18" charset="0"/>
                <a:cs typeface="Times New Roman" panose="02020603050405020304" pitchFamily="18" charset="0"/>
              </a:rPr>
              <a:t>5</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74923DD-2CD3-2D7E-2162-E433FE8F2CFE}"/>
              </a:ext>
            </a:extLst>
          </p:cNvPr>
          <p:cNvSpPr txBox="1"/>
          <p:nvPr/>
        </p:nvSpPr>
        <p:spPr>
          <a:xfrm>
            <a:off x="1295400" y="195187"/>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Nunito Black" pitchFamily="2" charset="0"/>
                <a:cs typeface="Baloo 2 SemiBold" pitchFamily="2" charset="0"/>
              </a:rPr>
              <a:t>Luyện</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đọc</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từ</a:t>
            </a:r>
            <a:r>
              <a:rPr lang="en-US" sz="4000" b="1" dirty="0">
                <a:solidFill>
                  <a:srgbClr val="00B050"/>
                </a:solidFill>
                <a:latin typeface="Nunito Black" pitchFamily="2" charset="0"/>
                <a:cs typeface="Baloo 2 SemiBold" pitchFamily="2" charset="0"/>
              </a:rPr>
              <a:t>  </a:t>
            </a:r>
            <a:r>
              <a:rPr lang="en-US" sz="4000" b="1" dirty="0" err="1">
                <a:solidFill>
                  <a:srgbClr val="00B050"/>
                </a:solidFill>
                <a:latin typeface="Nunito Black" pitchFamily="2" charset="0"/>
                <a:cs typeface="Baloo 2 SemiBold" pitchFamily="2" charset="0"/>
              </a:rPr>
              <a:t>khó</a:t>
            </a:r>
            <a:endParaRPr lang="en-US" sz="4000" b="1" dirty="0">
              <a:solidFill>
                <a:srgbClr val="00B050"/>
              </a:solidFill>
              <a:latin typeface="Nunito Black" pitchFamily="2" charset="0"/>
              <a:cs typeface="Baloo 2 SemiBold" pitchFamily="2" charset="0"/>
            </a:endParaRPr>
          </a:p>
        </p:txBody>
      </p:sp>
      <p:grpSp>
        <p:nvGrpSpPr>
          <p:cNvPr id="3" name="Group 2">
            <a:extLst>
              <a:ext uri="{FF2B5EF4-FFF2-40B4-BE49-F238E27FC236}">
                <a16:creationId xmlns:a16="http://schemas.microsoft.com/office/drawing/2014/main" id="{AA4314A3-0577-7600-189F-AE7FA237EBC3}"/>
              </a:ext>
            </a:extLst>
          </p:cNvPr>
          <p:cNvGrpSpPr/>
          <p:nvPr/>
        </p:nvGrpSpPr>
        <p:grpSpPr>
          <a:xfrm>
            <a:off x="1295400" y="1143000"/>
            <a:ext cx="6629400" cy="5163318"/>
            <a:chOff x="2269850" y="1715268"/>
            <a:chExt cx="5057775" cy="4667250"/>
          </a:xfrm>
        </p:grpSpPr>
        <p:pic>
          <p:nvPicPr>
            <p:cNvPr id="2050" name="Picture 2">
              <a:extLst>
                <a:ext uri="{FF2B5EF4-FFF2-40B4-BE49-F238E27FC236}">
                  <a16:creationId xmlns:a16="http://schemas.microsoft.com/office/drawing/2014/main" id="{B51E0924-10D3-1A98-4845-CA164949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850" y="1715268"/>
              <a:ext cx="5057775" cy="466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8628DBE-424A-324C-CB22-07A72047F688}"/>
                </a:ext>
              </a:extLst>
            </p:cNvPr>
            <p:cNvSpPr txBox="1"/>
            <p:nvPr/>
          </p:nvSpPr>
          <p:spPr>
            <a:xfrm>
              <a:off x="3607100" y="2993629"/>
              <a:ext cx="2031700"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diệu</a:t>
              </a:r>
              <a:endParaRPr lang="en-US" sz="3600" dirty="0">
                <a:solidFill>
                  <a:srgbClr val="002060"/>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CB8367F-DECA-FA20-B339-D39F5D4CDD15}"/>
                </a:ext>
              </a:extLst>
            </p:cNvPr>
            <p:cNvSpPr txBox="1"/>
            <p:nvPr/>
          </p:nvSpPr>
          <p:spPr>
            <a:xfrm>
              <a:off x="3782887" y="4139625"/>
              <a:ext cx="2031700"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háo hức</a:t>
              </a:r>
              <a:endParaRPr lang="en-US" sz="3600" dirty="0">
                <a:solidFill>
                  <a:srgbClr val="002060"/>
                </a:solidFill>
                <a:latin typeface="Nunito Black" pitchFamily="2" charset="0"/>
                <a:cs typeface="Baloo 2 SemiBold" pitchFamily="2" charset="0"/>
              </a:endParaRPr>
            </a:p>
          </p:txBody>
        </p:sp>
        <p:sp>
          <p:nvSpPr>
            <p:cNvPr id="14" name="TextBox 13">
              <a:extLst>
                <a:ext uri="{FF2B5EF4-FFF2-40B4-BE49-F238E27FC236}">
                  <a16:creationId xmlns:a16="http://schemas.microsoft.com/office/drawing/2014/main" id="{75F46899-DFCB-3467-89AE-5FEF0903EB2D}"/>
                </a:ext>
              </a:extLst>
            </p:cNvPr>
            <p:cNvSpPr txBox="1"/>
            <p:nvPr/>
          </p:nvSpPr>
          <p:spPr>
            <a:xfrm>
              <a:off x="3581400" y="5334000"/>
              <a:ext cx="2313113" cy="584775"/>
            </a:xfrm>
            <a:prstGeom prst="rect">
              <a:avLst/>
            </a:prstGeom>
            <a:noFill/>
          </p:spPr>
          <p:txBody>
            <a:bodyPr wrap="square">
              <a:spAutoFit/>
            </a:bodyPr>
            <a:lstStyle/>
            <a:p>
              <a:pPr algn="ctr"/>
              <a:r>
                <a:rPr lang="en-US" sz="3600">
                  <a:solidFill>
                    <a:srgbClr val="002060"/>
                  </a:solidFill>
                  <a:latin typeface="Nunito Black" pitchFamily="2" charset="0"/>
                  <a:cs typeface="Baloo 2 SemiBold" pitchFamily="2" charset="0"/>
                </a:rPr>
                <a:t>sầu riêng</a:t>
              </a:r>
              <a:endParaRPr lang="en-US" sz="3600" dirty="0">
                <a:solidFill>
                  <a:srgbClr val="002060"/>
                </a:solidFill>
                <a:latin typeface="Nunito Black" pitchFamily="2" charset="0"/>
                <a:cs typeface="Baloo 2 SemiBold" pitchFamily="2" charset="0"/>
              </a:endParaRPr>
            </a:p>
          </p:txBody>
        </p:sp>
      </p:grpSp>
      <p:pic>
        <p:nvPicPr>
          <p:cNvPr id="17" name="Picture 16">
            <a:extLst>
              <a:ext uri="{FF2B5EF4-FFF2-40B4-BE49-F238E27FC236}">
                <a16:creationId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74923DD-2CD3-2D7E-2162-E433FE8F2CFE}"/>
              </a:ext>
            </a:extLst>
          </p:cNvPr>
          <p:cNvSpPr txBox="1"/>
          <p:nvPr/>
        </p:nvSpPr>
        <p:spPr>
          <a:xfrm>
            <a:off x="990030" y="-171821"/>
            <a:ext cx="5867400" cy="1899912"/>
          </a:xfrm>
          <a:prstGeom prst="round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b="1">
                <a:solidFill>
                  <a:srgbClr val="008000"/>
                </a:solidFill>
                <a:latin typeface="Times New Roman" panose="02020603050405020304" pitchFamily="18" charset="0"/>
                <a:ea typeface="+mj-ea"/>
                <a:cs typeface="Times New Roman" panose="02020603050405020304" pitchFamily="18" charset="0"/>
              </a:rPr>
              <a:t>Luyện đọc câu dài</a:t>
            </a:r>
          </a:p>
        </p:txBody>
      </p:sp>
      <p:sp>
        <p:nvSpPr>
          <p:cNvPr id="7" name="TextBox 6">
            <a:extLst>
              <a:ext uri="{FF2B5EF4-FFF2-40B4-BE49-F238E27FC236}">
                <a16:creationId xmlns:a16="http://schemas.microsoft.com/office/drawing/2014/main" id="{7CCD22EC-874E-9810-7272-0254E6F7D431}"/>
              </a:ext>
            </a:extLst>
          </p:cNvPr>
          <p:cNvSpPr txBox="1"/>
          <p:nvPr/>
        </p:nvSpPr>
        <p:spPr>
          <a:xfrm>
            <a:off x="926005" y="1946272"/>
            <a:ext cx="10503995" cy="3742762"/>
          </a:xfrm>
          <a:prstGeom prst="roundRect">
            <a:avLst/>
          </a:prstGeom>
        </p:spPr>
        <p:txBody>
          <a:bodyPr vert="horz" lIns="91440" tIns="45720" rIns="91440" bIns="45720" rtlCol="0">
            <a:normAutofit/>
          </a:bodyPr>
          <a:lstStyle/>
          <a:p>
            <a:pPr algn="just" defTabSz="914400" fontAlgn="t">
              <a:lnSpc>
                <a:spcPct val="90000"/>
              </a:lnSpc>
              <a:spcAft>
                <a:spcPts val="600"/>
              </a:spcAft>
            </a:pPr>
            <a:r>
              <a:rPr lang="en-US" sz="4000">
                <a:solidFill>
                  <a:srgbClr val="002060"/>
                </a:solidFill>
                <a:latin typeface="Times New Roman" panose="02020603050405020304" pitchFamily="18" charset="0"/>
                <a:cs typeface="Times New Roman" panose="02020603050405020304" pitchFamily="18" charset="0"/>
              </a:rPr>
              <a:t>      Diệu yêu những người cô,</a:t>
            </a:r>
            <a:r>
              <a:rPr lang="en-US" sz="4000">
                <a:solidFill>
                  <a:srgbClr val="FF0000"/>
                </a:solidFill>
                <a:latin typeface="Times New Roman" panose="02020603050405020304" pitchFamily="18" charset="0"/>
                <a:cs typeface="Times New Roman" panose="02020603050405020304" pitchFamily="18" charset="0"/>
              </a:rPr>
              <a:t> </a:t>
            </a:r>
            <a:r>
              <a:rPr lang="en-US" sz="4000">
                <a:solidFill>
                  <a:srgbClr val="002060"/>
                </a:solidFill>
                <a:latin typeface="Times New Roman" panose="02020603050405020304" pitchFamily="18" charset="0"/>
                <a:cs typeface="Times New Roman" panose="02020603050405020304" pitchFamily="18" charset="0"/>
              </a:rPr>
              <a:t>người bác</a:t>
            </a:r>
            <a:r>
              <a:rPr lang="en-US" sz="4000">
                <a:solidFill>
                  <a:srgbClr val="FF0000"/>
                </a:solidFill>
                <a:latin typeface="Times New Roman" panose="02020603050405020304" pitchFamily="18" charset="0"/>
                <a:cs typeface="Times New Roman" panose="02020603050405020304" pitchFamily="18" charset="0"/>
              </a:rPr>
              <a:t> </a:t>
            </a:r>
            <a:r>
              <a:rPr lang="en-US" sz="4000">
                <a:solidFill>
                  <a:srgbClr val="002060"/>
                </a:solidFill>
                <a:latin typeface="Times New Roman" panose="02020603050405020304" pitchFamily="18" charset="0"/>
                <a:cs typeface="Times New Roman" panose="02020603050405020304" pitchFamily="18" charset="0"/>
              </a:rPr>
              <a:t> tảo tần bán từng giỏ cua, mớ tép; yêu cả những người bà</a:t>
            </a:r>
            <a:r>
              <a:rPr lang="en-US" sz="4000">
                <a:solidFill>
                  <a:srgbClr val="FF0000"/>
                </a:solidFill>
                <a:latin typeface="Times New Roman" panose="02020603050405020304" pitchFamily="18" charset="0"/>
                <a:cs typeface="Times New Roman" panose="02020603050405020304" pitchFamily="18" charset="0"/>
              </a:rPr>
              <a:t> </a:t>
            </a:r>
            <a:r>
              <a:rPr lang="en-US" sz="4000">
                <a:solidFill>
                  <a:srgbClr val="002060"/>
                </a:solidFill>
                <a:latin typeface="Times New Roman" panose="02020603050405020304" pitchFamily="18" charset="0"/>
                <a:cs typeface="Times New Roman" panose="02020603050405020304" pitchFamily="18" charset="0"/>
              </a:rPr>
              <a:t> sáng nào cũng dắt cháu đi mua</a:t>
            </a:r>
            <a:r>
              <a:rPr lang="en-US" sz="4000">
                <a:solidFill>
                  <a:srgbClr val="FF0000"/>
                </a:solidFill>
                <a:latin typeface="Times New Roman" panose="02020603050405020304" pitchFamily="18" charset="0"/>
                <a:cs typeface="Times New Roman" panose="02020603050405020304" pitchFamily="18" charset="0"/>
              </a:rPr>
              <a:t> </a:t>
            </a:r>
            <a:r>
              <a:rPr lang="en-US" sz="4000">
                <a:solidFill>
                  <a:srgbClr val="002060"/>
                </a:solidFill>
                <a:latin typeface="Times New Roman" panose="02020603050405020304" pitchFamily="18" charset="0"/>
                <a:cs typeface="Times New Roman" panose="02020603050405020304" pitchFamily="18" charset="0"/>
              </a:rPr>
              <a:t> một ít kẹo buột, vài cái bánh mì.</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cxnSp>
        <p:nvCxnSpPr>
          <p:cNvPr id="5" name="Straight Connector 4">
            <a:extLst>
              <a:ext uri="{FF2B5EF4-FFF2-40B4-BE49-F238E27FC236}">
                <a16:creationId xmlns:a16="http://schemas.microsoft.com/office/drawing/2014/main" id="{CC514396-E3F3-5797-5A18-302B412994BE}"/>
              </a:ext>
            </a:extLst>
          </p:cNvPr>
          <p:cNvCxnSpPr>
            <a:cxnSpLocks/>
          </p:cNvCxnSpPr>
          <p:nvPr/>
        </p:nvCxnSpPr>
        <p:spPr>
          <a:xfrm flipH="1">
            <a:off x="9562531" y="2209800"/>
            <a:ext cx="152400" cy="38100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0DD604CF-B78B-3384-5923-218070D4295E}"/>
              </a:ext>
            </a:extLst>
          </p:cNvPr>
          <p:cNvCxnSpPr>
            <a:cxnSpLocks/>
          </p:cNvCxnSpPr>
          <p:nvPr/>
        </p:nvCxnSpPr>
        <p:spPr>
          <a:xfrm flipH="1">
            <a:off x="1828800" y="3293363"/>
            <a:ext cx="152400" cy="38100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5B88FD0E-F76D-CFA5-75EC-4573E287A852}"/>
              </a:ext>
            </a:extLst>
          </p:cNvPr>
          <p:cNvCxnSpPr>
            <a:cxnSpLocks/>
          </p:cNvCxnSpPr>
          <p:nvPr/>
        </p:nvCxnSpPr>
        <p:spPr>
          <a:xfrm flipH="1">
            <a:off x="8762431" y="3293363"/>
            <a:ext cx="152400" cy="381000"/>
          </a:xfrm>
          <a:prstGeom prst="line">
            <a:avLst/>
          </a:prstGeom>
          <a:ln w="41275"/>
        </p:spPr>
        <p:style>
          <a:lnRef idx="1">
            <a:schemeClr val="accent2"/>
          </a:lnRef>
          <a:fillRef idx="0">
            <a:schemeClr val="accent2"/>
          </a:fillRef>
          <a:effectRef idx="0">
            <a:schemeClr val="accent2"/>
          </a:effectRef>
          <a:fontRef idx="minor">
            <a:schemeClr val="tx1"/>
          </a:fontRef>
        </p:style>
      </p:cxnSp>
      <p:grpSp>
        <p:nvGrpSpPr>
          <p:cNvPr id="14" name="Group 13">
            <a:extLst>
              <a:ext uri="{FF2B5EF4-FFF2-40B4-BE49-F238E27FC236}">
                <a16:creationId xmlns:a16="http://schemas.microsoft.com/office/drawing/2014/main" id="{B2376847-62DB-1CF6-0D19-7AFEC4198BCE}"/>
              </a:ext>
            </a:extLst>
          </p:cNvPr>
          <p:cNvGrpSpPr/>
          <p:nvPr/>
        </p:nvGrpSpPr>
        <p:grpSpPr>
          <a:xfrm>
            <a:off x="5715000" y="3830548"/>
            <a:ext cx="218049" cy="381000"/>
            <a:chOff x="6525064" y="3845789"/>
            <a:chExt cx="218049" cy="381000"/>
          </a:xfrm>
        </p:grpSpPr>
        <p:cxnSp>
          <p:nvCxnSpPr>
            <p:cNvPr id="11" name="Straight Connector 10">
              <a:extLst>
                <a:ext uri="{FF2B5EF4-FFF2-40B4-BE49-F238E27FC236}">
                  <a16:creationId xmlns:a16="http://schemas.microsoft.com/office/drawing/2014/main" id="{3DFAABA8-EA2C-A2C5-AC26-97398D79C401}"/>
                </a:ext>
              </a:extLst>
            </p:cNvPr>
            <p:cNvCxnSpPr>
              <a:cxnSpLocks/>
            </p:cNvCxnSpPr>
            <p:nvPr/>
          </p:nvCxnSpPr>
          <p:spPr>
            <a:xfrm flipH="1">
              <a:off x="6525064" y="3845789"/>
              <a:ext cx="152400" cy="381000"/>
            </a:xfrm>
            <a:prstGeom prst="line">
              <a:avLst/>
            </a:prstGeom>
            <a:ln w="41275"/>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732AAA2-8E33-FA71-3F43-70FF1E881E3E}"/>
                </a:ext>
              </a:extLst>
            </p:cNvPr>
            <p:cNvCxnSpPr>
              <a:cxnSpLocks/>
            </p:cNvCxnSpPr>
            <p:nvPr/>
          </p:nvCxnSpPr>
          <p:spPr>
            <a:xfrm flipH="1">
              <a:off x="6590713" y="3845789"/>
              <a:ext cx="152400" cy="381000"/>
            </a:xfrm>
            <a:prstGeom prst="line">
              <a:avLst/>
            </a:prstGeom>
            <a:ln w="41275"/>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1684</TotalTime>
  <Words>2079</Words>
  <Application>Microsoft Office PowerPoint</Application>
  <PresentationFormat>Widescreen</PresentationFormat>
  <Paragraphs>147</Paragraphs>
  <Slides>35</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Sriracha</vt:lpstr>
      <vt:lpstr>Sigmar One</vt:lpstr>
      <vt:lpstr>Nunito Black</vt:lpstr>
      <vt:lpstr>Tahoma</vt:lpstr>
      <vt:lpstr>Times New Roman</vt:lpstr>
      <vt:lpstr>OpenSans</vt:lpstr>
      <vt:lpstr>Calibri</vt:lpstr>
      <vt:lpstr>Open Sans</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Administrator</cp:lastModifiedBy>
  <cp:revision>60</cp:revision>
  <dcterms:created xsi:type="dcterms:W3CDTF">2006-08-16T00:00:00Z</dcterms:created>
  <dcterms:modified xsi:type="dcterms:W3CDTF">2024-10-03T08:51:54Z</dcterms:modified>
  <dc:identifier>DAFDiO2oNAs</dc:identifier>
</cp:coreProperties>
</file>