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335" r:id="rId2"/>
    <p:sldId id="264" r:id="rId3"/>
    <p:sldId id="286" r:id="rId4"/>
    <p:sldId id="267" r:id="rId5"/>
    <p:sldId id="259" r:id="rId6"/>
    <p:sldId id="310" r:id="rId7"/>
    <p:sldId id="311" r:id="rId8"/>
    <p:sldId id="312" r:id="rId9"/>
    <p:sldId id="261" r:id="rId10"/>
    <p:sldId id="313" r:id="rId11"/>
    <p:sldId id="314" r:id="rId12"/>
    <p:sldId id="315" r:id="rId13"/>
    <p:sldId id="316" r:id="rId14"/>
    <p:sldId id="270" r:id="rId15"/>
    <p:sldId id="271" r:id="rId16"/>
    <p:sldId id="336" r:id="rId17"/>
    <p:sldId id="337" r:id="rId18"/>
    <p:sldId id="338" r:id="rId19"/>
    <p:sldId id="262" r:id="rId20"/>
    <p:sldId id="274" r:id="rId21"/>
    <p:sldId id="282" r:id="rId22"/>
    <p:sldId id="275" r:id="rId23"/>
    <p:sldId id="283" r:id="rId24"/>
    <p:sldId id="284" r:id="rId25"/>
    <p:sldId id="321" r:id="rId26"/>
    <p:sldId id="322" r:id="rId27"/>
    <p:sldId id="287" r:id="rId28"/>
    <p:sldId id="290" r:id="rId29"/>
    <p:sldId id="276" r:id="rId30"/>
    <p:sldId id="278" r:id="rId31"/>
    <p:sldId id="289" r:id="rId32"/>
    <p:sldId id="280" r:id="rId33"/>
    <p:sldId id="281" r:id="rId34"/>
    <p:sldId id="288" r:id="rId35"/>
    <p:sldId id="292" r:id="rId36"/>
    <p:sldId id="293" r:id="rId37"/>
    <p:sldId id="325" r:id="rId38"/>
    <p:sldId id="327" r:id="rId39"/>
    <p:sldId id="328" r:id="rId40"/>
    <p:sldId id="263" r:id="rId41"/>
    <p:sldId id="330" r:id="rId42"/>
    <p:sldId id="332" r:id="rId43"/>
    <p:sldId id="331" r:id="rId44"/>
    <p:sldId id="329" r:id="rId45"/>
    <p:sldId id="306" r:id="rId46"/>
    <p:sldId id="333" r:id="rId47"/>
    <p:sldId id="324" r:id="rId48"/>
    <p:sldId id="265" r:id="rId49"/>
    <p:sldId id="309" r:id="rId50"/>
  </p:sldIdLst>
  <p:sldSz cx="12192000" cy="6858000"/>
  <p:notesSz cx="6858000" cy="9144000"/>
  <p:embeddedFontLst>
    <p:embeddedFont>
      <p:font typeface="#9Slide03 AmpleSoft Bold" panose="020B0604020202020204" charset="0"/>
      <p:regular r:id="rId51"/>
    </p:embeddedFont>
    <p:embeddedFont>
      <p:font typeface="Baloo 2 SemiBold" panose="020B0604020202020204" charset="0"/>
      <p:bold r:id="rId52"/>
    </p:embeddedFont>
    <p:embeddedFont>
      <p:font typeface="Calibri" panose="020F0502020204030204" pitchFamily="34" charset="0"/>
      <p:regular r:id="rId53"/>
      <p:bold r:id="rId54"/>
      <p:italic r:id="rId55"/>
      <p:boldItalic r:id="rId56"/>
    </p:embeddedFont>
    <p:embeddedFont>
      <p:font typeface="Microsoft YaHei" panose="020B0503020204020204" pitchFamily="34" charset="-122"/>
      <p:regular r:id="rId57"/>
      <p:bold r:id="rId58"/>
    </p:embeddedFont>
    <p:embeddedFont>
      <p:font typeface="Nunito Black" pitchFamily="2" charset="0"/>
      <p:bold r:id="rId59"/>
      <p:boldItalic r:id="rId60"/>
    </p:embeddedFont>
    <p:embeddedFont>
      <p:font typeface="Open Sans" panose="020B0606030504020204" pitchFamily="34" charset="0"/>
      <p:regular r:id="rId61"/>
      <p:bold r:id="rId62"/>
      <p:italic r:id="rId63"/>
      <p:boldItalic r:id="rId64"/>
    </p:embeddedFont>
    <p:embeddedFont>
      <p:font typeface="Sigmar One"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0066"/>
    <a:srgbClr val="40AFB9"/>
    <a:srgbClr val="F8B010"/>
    <a:srgbClr val="FCD37D"/>
    <a:srgbClr val="BAE6FF"/>
    <a:srgbClr val="FD87B1"/>
    <a:srgbClr val="FFBC6C"/>
    <a:srgbClr val="D5EAD7"/>
    <a:srgbClr val="FEF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28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4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164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77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23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192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1233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306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39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78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03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142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01CC0-2422-59B5-B8F4-33CD90D4B19D}"/>
              </a:ext>
            </a:extLst>
          </p:cNvPr>
          <p:cNvSpPr txBox="1"/>
          <p:nvPr/>
        </p:nvSpPr>
        <p:spPr>
          <a:xfrm>
            <a:off x="2775288" y="207312"/>
            <a:ext cx="7049959" cy="1077218"/>
          </a:xfrm>
          <a:prstGeom prst="rect">
            <a:avLst/>
          </a:prstGeom>
          <a:noFill/>
        </p:spPr>
        <p:txBody>
          <a:bodyPr wrap="square" rtlCol="0">
            <a:spAutoFit/>
          </a:bodyPr>
          <a:lstStyle/>
          <a:p>
            <a:pPr defTabSz="609630"/>
            <a:r>
              <a:rPr lang="en-US" sz="3200">
                <a:solidFill>
                  <a:srgbClr val="7030A0"/>
                </a:solidFill>
                <a:latin typeface="Nunito Black" pitchFamily="2" charset="0"/>
              </a:rPr>
              <a:t>Thứ … ngày … tháng … năm 2022</a:t>
            </a:r>
          </a:p>
          <a:p>
            <a:pPr algn="ctr" defTabSz="609630"/>
            <a:r>
              <a:rPr lang="en-US" sz="3200">
                <a:solidFill>
                  <a:srgbClr val="FF0000"/>
                </a:solidFill>
                <a:latin typeface="Nunito Black" pitchFamily="2" charset="0"/>
              </a:rPr>
              <a:t>Tiếng Việt</a:t>
            </a:r>
          </a:p>
        </p:txBody>
      </p:sp>
      <p:sp>
        <p:nvSpPr>
          <p:cNvPr id="3" name="TextBox 6">
            <a:extLst>
              <a:ext uri="{FF2B5EF4-FFF2-40B4-BE49-F238E27FC236}">
                <a16:creationId xmlns:a16="http://schemas.microsoft.com/office/drawing/2014/main" id="{DE6A3E6C-F3B4-E57D-924D-18F9D8A682B0}"/>
              </a:ext>
            </a:extLst>
          </p:cNvPr>
          <p:cNvSpPr txBox="1"/>
          <p:nvPr/>
        </p:nvSpPr>
        <p:spPr>
          <a:xfrm>
            <a:off x="2639648" y="1486945"/>
            <a:ext cx="7321238" cy="1061253"/>
          </a:xfrm>
          <a:prstGeom prst="rect">
            <a:avLst/>
          </a:prstGeom>
        </p:spPr>
        <p:txBody>
          <a:bodyPr wrap="square" lIns="0" tIns="0" rIns="0" bIns="0" rtlCol="0" anchor="t">
            <a:spAutoFit/>
          </a:bodyPr>
          <a:lstStyle/>
          <a:p>
            <a:pPr algn="ctr" defTabSz="609630">
              <a:lnSpc>
                <a:spcPts val="8933"/>
              </a:lnSpc>
            </a:pPr>
            <a:r>
              <a:rPr lang="en-US" sz="5334">
                <a:solidFill>
                  <a:schemeClr val="accent6">
                    <a:lumMod val="75000"/>
                  </a:schemeClr>
                </a:solidFill>
                <a:latin typeface="Nunito Black" pitchFamily="2" charset="0"/>
              </a:rPr>
              <a:t>BÀI 6: TẬP NẤU ĂN </a:t>
            </a:r>
          </a:p>
        </p:txBody>
      </p:sp>
    </p:spTree>
    <p:extLst>
      <p:ext uri="{BB962C8B-B14F-4D97-AF65-F5344CB8AC3E}">
        <p14:creationId xmlns:p14="http://schemas.microsoft.com/office/powerpoint/2010/main" val="1183631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2602523" y="455770"/>
            <a:ext cx="6265252" cy="2677656"/>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Tree>
    <p:extLst>
      <p:ext uri="{BB962C8B-B14F-4D97-AF65-F5344CB8AC3E}">
        <p14:creationId xmlns:p14="http://schemas.microsoft.com/office/powerpoint/2010/main" val="396550677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189149" y="81738"/>
            <a:ext cx="6934201" cy="2582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spTree>
    <p:extLst>
      <p:ext uri="{BB962C8B-B14F-4D97-AF65-F5344CB8AC3E}">
        <p14:creationId xmlns:p14="http://schemas.microsoft.com/office/powerpoint/2010/main" val="179538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73122534-6EBD-AFE8-1A6F-CBA2E5156F4D}"/>
              </a:ext>
            </a:extLst>
          </p:cNvPr>
          <p:cNvSpPr txBox="1"/>
          <p:nvPr/>
        </p:nvSpPr>
        <p:spPr>
          <a:xfrm>
            <a:off x="3038622" y="396273"/>
            <a:ext cx="5652372"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TẬP NẤU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Hôm nay, mình vào bếp cùng mẹ và học được công thức làm món trứng đúc thịt.Món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71797" y="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844575" y="-3931"/>
            <a:ext cx="1848327" cy="919401"/>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229" y="680078"/>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3560051" y="725928"/>
            <a:ext cx="364202"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17315421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7</a:t>
            </a: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1729117" cy="919401"/>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Luyện đọc theo đoạn</a:t>
            </a:r>
          </a:p>
        </p:txBody>
      </p:sp>
    </p:spTree>
    <p:extLst>
      <p:ext uri="{BB962C8B-B14F-4D97-AF65-F5344CB8AC3E}">
        <p14:creationId xmlns:p14="http://schemas.microsoft.com/office/powerpoint/2010/main" val="91514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198A9F-D5D8-73AC-F116-9BB4D8F8A5A0}"/>
              </a:ext>
            </a:extLst>
          </p:cNvPr>
          <p:cNvGrpSpPr/>
          <p:nvPr/>
        </p:nvGrpSpPr>
        <p:grpSpPr>
          <a:xfrm>
            <a:off x="2222695" y="354885"/>
            <a:ext cx="9347113" cy="6148230"/>
            <a:chOff x="2461846" y="455770"/>
            <a:chExt cx="9347113" cy="6148230"/>
          </a:xfrm>
        </p:grpSpPr>
        <p:pic>
          <p:nvPicPr>
            <p:cNvPr id="13" name="Picture 2" descr="20220526030245_wm_shs-tieng-viet-3---tap-1">
              <a:extLst>
                <a:ext uri="{FF2B5EF4-FFF2-40B4-BE49-F238E27FC236}">
                  <a16:creationId xmlns:a16="http://schemas.microsoft.com/office/drawing/2014/main" id="{EDADC611-8D9F-D6D1-4DE5-48EF7820D9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726A5D70-0202-F721-37E8-485F2495ED1D}"/>
                </a:ext>
              </a:extLst>
            </p:cNvPr>
            <p:cNvGrpSpPr/>
            <p:nvPr/>
          </p:nvGrpSpPr>
          <p:grpSpPr>
            <a:xfrm>
              <a:off x="4125351" y="455770"/>
              <a:ext cx="3783909" cy="1907602"/>
              <a:chOff x="4125351" y="455770"/>
              <a:chExt cx="3783909" cy="1907602"/>
            </a:xfrm>
          </p:grpSpPr>
          <p:sp>
            <p:nvSpPr>
              <p:cNvPr id="14" name="Rectangle 13">
                <a:extLst>
                  <a:ext uri="{FF2B5EF4-FFF2-40B4-BE49-F238E27FC236}">
                    <a16:creationId xmlns:a16="http://schemas.microsoft.com/office/drawing/2014/main" id="{2B318C8F-0B21-915A-72AF-2EC2FC558997}"/>
                  </a:ext>
                </a:extLst>
              </p:cNvPr>
              <p:cNvSpPr/>
              <p:nvPr/>
            </p:nvSpPr>
            <p:spPr>
              <a:xfrm>
                <a:off x="465806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EC75902-38B4-F217-3893-7E7EA3142F8E}"/>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23023" y="2739693"/>
            <a:ext cx="2199672"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Luyện đọc từ khó</a:t>
            </a:r>
          </a:p>
        </p:txBody>
      </p:sp>
      <p:sp>
        <p:nvSpPr>
          <p:cNvPr id="6" name="TextBox 5">
            <a:extLst>
              <a:ext uri="{FF2B5EF4-FFF2-40B4-BE49-F238E27FC236}">
                <a16:creationId xmlns:a16="http://schemas.microsoft.com/office/drawing/2014/main" id="{874923DD-2CD3-2D7E-2162-E433FE8F2CFE}"/>
              </a:ext>
            </a:extLst>
          </p:cNvPr>
          <p:cNvSpPr txBox="1"/>
          <p:nvPr/>
        </p:nvSpPr>
        <p:spPr>
          <a:xfrm>
            <a:off x="2988171" y="1496211"/>
            <a:ext cx="243258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Times New Roman" panose="02020603050405020304" pitchFamily="18" charset="0"/>
                <a:cs typeface="Times New Roman" panose="02020603050405020304" pitchFamily="18" charset="0"/>
              </a:rPr>
              <a:t>Thịt</a:t>
            </a:r>
            <a:r>
              <a:rPr kumimoji="0" lang="en-US" sz="2800" b="0" i="0" u="none" strike="noStrike" kern="1200" cap="none" spc="0" normalizeH="0" noProof="0">
                <a:ln>
                  <a:noFill/>
                </a:ln>
                <a:solidFill>
                  <a:srgbClr val="F79646">
                    <a:lumMod val="50000"/>
                  </a:srgbClr>
                </a:solidFill>
                <a:effectLst/>
                <a:uLnTx/>
                <a:uFillTx/>
                <a:latin typeface="Times New Roman" panose="02020603050405020304" pitchFamily="18" charset="0"/>
                <a:cs typeface="Times New Roman" panose="02020603050405020304" pitchFamily="18" charset="0"/>
              </a:rPr>
              <a:t> nạc vai</a:t>
            </a:r>
            <a:endParaRPr kumimoji="0" lang="en-US" sz="2800" b="0" i="0" u="none" strike="noStrike" kern="1200" cap="none" spc="0" normalizeH="0" baseline="0" noProof="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2829951" y="4901987"/>
            <a:ext cx="25908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Times New Roman" panose="02020603050405020304" pitchFamily="18" charset="0"/>
                <a:cs typeface="Times New Roman" panose="02020603050405020304" pitchFamily="18" charset="0"/>
              </a:rPr>
              <a:t>Xay nhuyễn</a:t>
            </a:r>
          </a:p>
        </p:txBody>
      </p:sp>
      <p:sp>
        <p:nvSpPr>
          <p:cNvPr id="10" name="TextBox 9">
            <a:extLst>
              <a:ext uri="{FF2B5EF4-FFF2-40B4-BE49-F238E27FC236}">
                <a16:creationId xmlns:a16="http://schemas.microsoft.com/office/drawing/2014/main" id="{6E035349-06E2-6263-388B-3A094A78C4B5}"/>
              </a:ext>
            </a:extLst>
          </p:cNvPr>
          <p:cNvSpPr txBox="1"/>
          <p:nvPr/>
        </p:nvSpPr>
        <p:spPr>
          <a:xfrm>
            <a:off x="3173922" y="3139559"/>
            <a:ext cx="186167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Times New Roman" panose="02020603050405020304" pitchFamily="18" charset="0"/>
                <a:cs typeface="Times New Roman" panose="02020603050405020304" pitchFamily="18" charset="0"/>
              </a:rPr>
              <a:t>Hỗn hợp</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5B42AA-40B8-1686-A6E6-F366ABAD2E89}"/>
              </a:ext>
            </a:extLst>
          </p:cNvPr>
          <p:cNvGrpSpPr/>
          <p:nvPr/>
        </p:nvGrpSpPr>
        <p:grpSpPr>
          <a:xfrm>
            <a:off x="40858" y="2051481"/>
            <a:ext cx="12110283" cy="4806519"/>
            <a:chOff x="2968195" y="849161"/>
            <a:chExt cx="9347113" cy="6148230"/>
          </a:xfrm>
        </p:grpSpPr>
        <p:pic>
          <p:nvPicPr>
            <p:cNvPr id="7" name="Picture 2" descr="20220526030245_wm_shs-tieng-viet-3---tap-1">
              <a:extLst>
                <a:ext uri="{FF2B5EF4-FFF2-40B4-BE49-F238E27FC236}">
                  <a16:creationId xmlns:a16="http://schemas.microsoft.com/office/drawing/2014/main" id="{8C5009B7-DC27-6A51-9108-3220ACC3D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968195" y="849161"/>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id="{10316AB1-EDFD-14AB-9869-CB77D5D32E85}"/>
                </a:ext>
              </a:extLst>
            </p:cNvPr>
            <p:cNvGrpSpPr/>
            <p:nvPr/>
          </p:nvGrpSpPr>
          <p:grpSpPr>
            <a:xfrm>
              <a:off x="3693551" y="849161"/>
              <a:ext cx="4722058" cy="1907602"/>
              <a:chOff x="3693551" y="849161"/>
              <a:chExt cx="4722058" cy="1907602"/>
            </a:xfrm>
          </p:grpSpPr>
          <p:sp>
            <p:nvSpPr>
              <p:cNvPr id="13" name="Rectangle 12">
                <a:extLst>
                  <a:ext uri="{FF2B5EF4-FFF2-40B4-BE49-F238E27FC236}">
                    <a16:creationId xmlns:a16="http://schemas.microsoft.com/office/drawing/2014/main" id="{FFAECE5E-BE21-1C92-B389-E08F727D92EA}"/>
                  </a:ext>
                </a:extLst>
              </p:cNvPr>
              <p:cNvSpPr/>
              <p:nvPr/>
            </p:nvSpPr>
            <p:spPr>
              <a:xfrm>
                <a:off x="5164409" y="849161"/>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099DA8-5DB6-F099-352E-9620D7175291}"/>
                  </a:ext>
                </a:extLst>
              </p:cNvPr>
              <p:cNvSpPr/>
              <p:nvPr/>
            </p:nvSpPr>
            <p:spPr>
              <a:xfrm>
                <a:off x="3693551" y="849161"/>
                <a:ext cx="152547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17371" y="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684929" y="532304"/>
            <a:ext cx="10567287" cy="1569660"/>
          </a:xfrm>
          <a:prstGeom prst="rect">
            <a:avLst/>
          </a:prstGeom>
          <a:no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Cho hỗn hợp</a:t>
            </a:r>
            <a:r>
              <a:rPr lang="en-US" sz="3200" b="1">
                <a:solidFill>
                  <a:srgbClr val="FF0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trứng và thịt vào</a:t>
            </a:r>
            <a:r>
              <a:rPr lang="en-US" sz="3200" b="1">
                <a:solidFill>
                  <a:srgbClr val="FF0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dàn đều khắp chảo</a:t>
            </a:r>
            <a:r>
              <a:rPr lang="en-US" sz="3200" b="1">
                <a:solidFill>
                  <a:srgbClr val="FF0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rán vàng mặt dưới </a:t>
            </a:r>
            <a:r>
              <a:rPr lang="en-US" sz="3200" b="1">
                <a:solidFill>
                  <a:srgbClr val="FF0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từ  5 – 7 phút với lửa nhỏ.</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887230" y="87426"/>
            <a:ext cx="2081540" cy="442674"/>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79646">
                    <a:lumMod val="50000"/>
                  </a:srgbClr>
                </a:solidFill>
                <a:effectLst/>
                <a:uLnTx/>
                <a:uFillTx/>
                <a:latin typeface="Times New Roman" panose="02020603050405020304" pitchFamily="18" charset="0"/>
                <a:cs typeface="Times New Roman" panose="02020603050405020304" pitchFamily="18" charset="0"/>
              </a:rPr>
              <a:t>Luyện đọc câu</a:t>
            </a:r>
          </a:p>
        </p:txBody>
      </p:sp>
      <p:cxnSp>
        <p:nvCxnSpPr>
          <p:cNvPr id="2" name="Straight Connector 1">
            <a:extLst>
              <a:ext uri="{FF2B5EF4-FFF2-40B4-BE49-F238E27FC236}">
                <a16:creationId xmlns:a16="http://schemas.microsoft.com/office/drawing/2014/main" id="{FA400AD0-3083-0178-DFAF-9B7CA5C6315E}"/>
              </a:ext>
            </a:extLst>
          </p:cNvPr>
          <p:cNvCxnSpPr>
            <a:cxnSpLocks/>
          </p:cNvCxnSpPr>
          <p:nvPr/>
        </p:nvCxnSpPr>
        <p:spPr>
          <a:xfrm flipH="1">
            <a:off x="3698846" y="835274"/>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24577833-106C-D01B-09F1-75662D6EB0C2}"/>
              </a:ext>
            </a:extLst>
          </p:cNvPr>
          <p:cNvCxnSpPr>
            <a:cxnSpLocks/>
          </p:cNvCxnSpPr>
          <p:nvPr/>
        </p:nvCxnSpPr>
        <p:spPr>
          <a:xfrm flipH="1">
            <a:off x="6923650" y="835274"/>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81C5DA6B-039B-A93A-0850-CD925B81306E}"/>
              </a:ext>
            </a:extLst>
          </p:cNvPr>
          <p:cNvCxnSpPr>
            <a:cxnSpLocks/>
          </p:cNvCxnSpPr>
          <p:nvPr/>
        </p:nvCxnSpPr>
        <p:spPr>
          <a:xfrm flipH="1">
            <a:off x="4096560" y="1594829"/>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1F8B3269-7770-9C1E-E63E-07CEFED2A1F3}"/>
              </a:ext>
            </a:extLst>
          </p:cNvPr>
          <p:cNvGrpSpPr/>
          <p:nvPr/>
        </p:nvGrpSpPr>
        <p:grpSpPr>
          <a:xfrm>
            <a:off x="8802784" y="1594829"/>
            <a:ext cx="262459" cy="381000"/>
            <a:chOff x="8802784" y="1594829"/>
            <a:chExt cx="262459" cy="381000"/>
          </a:xfrm>
        </p:grpSpPr>
        <p:cxnSp>
          <p:nvCxnSpPr>
            <p:cNvPr id="5" name="Straight Connector 4">
              <a:extLst>
                <a:ext uri="{FF2B5EF4-FFF2-40B4-BE49-F238E27FC236}">
                  <a16:creationId xmlns:a16="http://schemas.microsoft.com/office/drawing/2014/main" id="{2371D0E0-1263-ECFC-79C4-5ACE675DC4A3}"/>
                </a:ext>
              </a:extLst>
            </p:cNvPr>
            <p:cNvCxnSpPr>
              <a:cxnSpLocks/>
            </p:cNvCxnSpPr>
            <p:nvPr/>
          </p:nvCxnSpPr>
          <p:spPr>
            <a:xfrm flipH="1">
              <a:off x="8802784" y="1594829"/>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CF7B66C9-BD29-44BF-4642-3C1E11519646}"/>
                </a:ext>
              </a:extLst>
            </p:cNvPr>
            <p:cNvCxnSpPr>
              <a:cxnSpLocks/>
            </p:cNvCxnSpPr>
            <p:nvPr/>
          </p:nvCxnSpPr>
          <p:spPr>
            <a:xfrm flipH="1">
              <a:off x="8890270" y="1594829"/>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CDA61A-1890-9D4B-AED6-EF1D7B150768}"/>
              </a:ext>
            </a:extLst>
          </p:cNvPr>
          <p:cNvSpPr txBox="1"/>
          <p:nvPr/>
        </p:nvSpPr>
        <p:spPr>
          <a:xfrm>
            <a:off x="706773" y="610926"/>
            <a:ext cx="6094602" cy="830997"/>
          </a:xfrm>
          <a:prstGeom prst="rect">
            <a:avLst/>
          </a:prstGeom>
          <a:noFill/>
        </p:spPr>
        <p:txBody>
          <a:bodyPr wrap="square">
            <a:spAutoFit/>
          </a:bodyPr>
          <a:lstStyle/>
          <a:p>
            <a:pPr algn="just"/>
            <a:r>
              <a:rPr lang="en-US" sz="2400">
                <a:effectLst/>
                <a:latin typeface="Times New Roman" panose="02020603050405020304" pitchFamily="18" charset="0"/>
                <a:ea typeface="Calibri" panose="020F0502020204030204" pitchFamily="34" charset="0"/>
              </a:rPr>
              <a:t>	Xay nhuyễn: là xay đến nát mềm ra thành những hạt nhỏ, mịn, quyện vào nhau.</a:t>
            </a:r>
            <a:endParaRPr lang="en-US" sz="3200"/>
          </a:p>
        </p:txBody>
      </p:sp>
      <p:sp>
        <p:nvSpPr>
          <p:cNvPr id="7" name="TextBox 6">
            <a:extLst>
              <a:ext uri="{FF2B5EF4-FFF2-40B4-BE49-F238E27FC236}">
                <a16:creationId xmlns:a16="http://schemas.microsoft.com/office/drawing/2014/main" id="{7EC082BC-C45F-B4D8-949B-4B79846B8AB5}"/>
              </a:ext>
            </a:extLst>
          </p:cNvPr>
          <p:cNvSpPr txBox="1"/>
          <p:nvPr/>
        </p:nvSpPr>
        <p:spPr>
          <a:xfrm>
            <a:off x="5245218" y="2950828"/>
            <a:ext cx="6094602" cy="830997"/>
          </a:xfrm>
          <a:prstGeom prst="rect">
            <a:avLst/>
          </a:prstGeom>
          <a:noFill/>
        </p:spPr>
        <p:txBody>
          <a:bodyPr wrap="square">
            <a:spAutoFit/>
          </a:bodyPr>
          <a:lstStyle/>
          <a:p>
            <a:r>
              <a:rPr lang="en-US" sz="2400">
                <a:effectLst/>
                <a:latin typeface="Times New Roman" panose="02020603050405020304" pitchFamily="18" charset="0"/>
                <a:ea typeface="Calibri" panose="020F0502020204030204" pitchFamily="34" charset="0"/>
              </a:rPr>
              <a:t>	Hỗn hợp: tập hợp của nhiều chất trộn lẫn vào nhau( trong bài là trộn trứng với thịt)</a:t>
            </a:r>
            <a:endParaRPr lang="en-US" sz="3200"/>
          </a:p>
        </p:txBody>
      </p:sp>
      <p:pic>
        <p:nvPicPr>
          <p:cNvPr id="1028" name="Picture 4" descr="Máy xay thịt Bear FC-B20V1 - Điện máy Vĩnh Tín">
            <a:extLst>
              <a:ext uri="{FF2B5EF4-FFF2-40B4-BE49-F238E27FC236}">
                <a16:creationId xmlns:a16="http://schemas.microsoft.com/office/drawing/2014/main" id="{F4E0CC53-B7C7-5756-CCF6-6DD2D0BC8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473" y="178714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2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3122534-6EBD-AFE8-1A6F-CBA2E5156F4D}"/>
              </a:ext>
            </a:extLst>
          </p:cNvPr>
          <p:cNvSpPr txBox="1"/>
          <p:nvPr/>
        </p:nvSpPr>
        <p:spPr>
          <a:xfrm>
            <a:off x="2602523" y="455770"/>
            <a:ext cx="6265252"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TẬP NẤU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Black" pitchFamily="2" charset="0"/>
                <a:ea typeface="+mn-ea"/>
                <a:cs typeface="+mn-cs"/>
              </a:rPr>
              <a:t>	</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Tree>
    <p:extLst>
      <p:ext uri="{BB962C8B-B14F-4D97-AF65-F5344CB8AC3E}">
        <p14:creationId xmlns:p14="http://schemas.microsoft.com/office/powerpoint/2010/main" val="284112775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189149" y="81738"/>
            <a:ext cx="6934201" cy="2582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spTree>
    <p:extLst>
      <p:ext uri="{BB962C8B-B14F-4D97-AF65-F5344CB8AC3E}">
        <p14:creationId xmlns:p14="http://schemas.microsoft.com/office/powerpoint/2010/main" val="2787743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2060"/>
                </a:solidFill>
                <a:effectLst/>
                <a:uLnTx/>
                <a:uFillTx/>
                <a:latin typeface="Sigmar One" panose="00000500000000000000" pitchFamily="2" charset="0"/>
                <a:ea typeface="+mn-ea"/>
                <a:cs typeface="+mn-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52413" y="4128757"/>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74420" y="429502"/>
            <a:ext cx="1004316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609539">
              <a:defRPr/>
            </a:pPr>
            <a:r>
              <a:rPr lang="en-US" sz="2800">
                <a:solidFill>
                  <a:srgbClr val="00B0F0"/>
                </a:solidFill>
                <a:latin typeface="Times New Roman" panose="02020603050405020304" pitchFamily="18" charset="0"/>
                <a:cs typeface="Times New Roman" panose="02020603050405020304" pitchFamily="18" charset="0"/>
              </a:rPr>
              <a:t>Câu 1: </a:t>
            </a:r>
            <a:r>
              <a:rPr lang="en-US" sz="2800">
                <a:latin typeface="Times New Roman" panose="02020603050405020304" pitchFamily="18" charset="0"/>
                <a:cs typeface="Times New Roman" panose="02020603050405020304" pitchFamily="18" charset="0"/>
              </a:rPr>
              <a:t>Kể tên những nguyên liệu làm món trứng đúc thịt.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6872653" y="1814869"/>
            <a:ext cx="5105400" cy="1532334"/>
          </a:xfrm>
          <a:prstGeom prst="wedgeRoundRectCallout">
            <a:avLst>
              <a:gd name="adj1" fmla="val 33449"/>
              <a:gd name="adj2" fmla="val 66651"/>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609539">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Gợi ý: </a:t>
            </a:r>
            <a:r>
              <a:rPr lang="vi-VN" sz="2800">
                <a:latin typeface="Times New Roman" panose="02020603050405020304" pitchFamily="18" charset="0"/>
                <a:cs typeface="Times New Roman" panose="02020603050405020304" pitchFamily="18" charset="0"/>
              </a:rPr>
              <a:t>Em quan sát hình hướng dẫn cách làm món trứng đúc thịt để kể tên các nguyên liệu.</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093762" y="4554316"/>
            <a:ext cx="8331591" cy="1815882"/>
          </a:xfrm>
          <a:prstGeom prst="rect">
            <a:avLst/>
          </a:prstGeom>
          <a:noFill/>
        </p:spPr>
        <p:txBody>
          <a:bodyPr wrap="square">
            <a:spAutoFit/>
          </a:bodyPr>
          <a:lstStyle/>
          <a:p>
            <a:r>
              <a:rPr lang="vi-VN" sz="2800">
                <a:solidFill>
                  <a:srgbClr val="00B050"/>
                </a:solidFill>
                <a:latin typeface="Times New Roman" panose="02020603050405020304" pitchFamily="18" charset="0"/>
                <a:cs typeface="Times New Roman" panose="02020603050405020304" pitchFamily="18" charset="0"/>
              </a:rPr>
              <a:t>Những nguyên liệu làm món trứng đúc thịt là:</a:t>
            </a:r>
          </a:p>
          <a:p>
            <a:r>
              <a:rPr lang="vi-VN" sz="2800">
                <a:solidFill>
                  <a:srgbClr val="00B050"/>
                </a:solidFill>
                <a:latin typeface="Times New Roman" panose="02020603050405020304" pitchFamily="18" charset="0"/>
                <a:cs typeface="Times New Roman" panose="02020603050405020304" pitchFamily="18" charset="0"/>
              </a:rPr>
              <a:t>- Trứng gà: 3 quả</a:t>
            </a:r>
          </a:p>
          <a:p>
            <a:r>
              <a:rPr lang="vi-VN" sz="2800">
                <a:solidFill>
                  <a:srgbClr val="00B050"/>
                </a:solidFill>
                <a:latin typeface="Times New Roman" panose="02020603050405020304" pitchFamily="18" charset="0"/>
                <a:cs typeface="Times New Roman" panose="02020603050405020304" pitchFamily="18" charset="0"/>
              </a:rPr>
              <a:t>- Thịt nạc vai: 1 lạng</a:t>
            </a:r>
          </a:p>
          <a:p>
            <a:r>
              <a:rPr lang="vi-VN" sz="2800">
                <a:solidFill>
                  <a:srgbClr val="00B050"/>
                </a:solidFill>
                <a:latin typeface="Times New Roman" panose="02020603050405020304" pitchFamily="18" charset="0"/>
                <a:cs typeface="Times New Roman" panose="02020603050405020304" pitchFamily="18" charset="0"/>
              </a:rPr>
              <a:t>- Dầu ăn, nước mắm, muối, hạt tiêu, hành khô</a:t>
            </a:r>
          </a:p>
        </p:txBody>
      </p:sp>
      <p:sp>
        <p:nvSpPr>
          <p:cNvPr id="17" name="Arrow: Right 16">
            <a:extLst>
              <a:ext uri="{FF2B5EF4-FFF2-40B4-BE49-F238E27FC236}">
                <a16:creationId xmlns:a16="http://schemas.microsoft.com/office/drawing/2014/main" id="{20A2D69E-61A8-ECFB-AD2D-86A364EF4EC5}"/>
              </a:ext>
            </a:extLst>
          </p:cNvPr>
          <p:cNvSpPr/>
          <p:nvPr/>
        </p:nvSpPr>
        <p:spPr>
          <a:xfrm>
            <a:off x="535491" y="4800600"/>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2" name="Picture 2" descr="20220526030245_wm_shs-tieng-viet-3---tap-1">
            <a:extLst>
              <a:ext uri="{FF2B5EF4-FFF2-40B4-BE49-F238E27FC236}">
                <a16:creationId xmlns:a16="http://schemas.microsoft.com/office/drawing/2014/main" id="{CCEE131B-7C16-A789-8B29-CA29D18A0B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6" t="3555" r="10771" b="74445"/>
          <a:stretch/>
        </p:blipFill>
        <p:spPr bwMode="auto">
          <a:xfrm>
            <a:off x="244280" y="1510148"/>
            <a:ext cx="6283130" cy="2765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991719" y="533400"/>
            <a:ext cx="10209681"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609539">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2</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Khi làm món trứng đúc thịt, bước 1 cần làm những gì?</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886D720-4181-92A7-A3B3-87DC4FB82BAE}"/>
              </a:ext>
            </a:extLst>
          </p:cNvPr>
          <p:cNvSpPr txBox="1"/>
          <p:nvPr/>
        </p:nvSpPr>
        <p:spPr>
          <a:xfrm>
            <a:off x="6198860" y="1855594"/>
            <a:ext cx="5847784" cy="2009061"/>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Gợi ý:</a:t>
            </a:r>
          </a:p>
          <a:p>
            <a:pPr lvl="0" algn="just" defTabSz="609539">
              <a:defRPr/>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Em quan sát hình hướng dẫn cách làm món trứng đúc thịt để trả lời câu hỏi.</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096609" y="4294356"/>
            <a:ext cx="8447649" cy="1384995"/>
          </a:xfrm>
          <a:prstGeom prst="rect">
            <a:avLst/>
          </a:prstGeom>
          <a:noFill/>
        </p:spPr>
        <p:txBody>
          <a:bodyPr wrap="square">
            <a:spAutoFit/>
          </a:bodyPr>
          <a:lstStyle/>
          <a:p>
            <a:pPr lvl="0" defTabSz="609539">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Khi làm món trứng đúc thịt, bước 1 cần phải rửa sạch thịt, băm nhỏ hoặc xay nhuyễn</a:t>
            </a:r>
            <a:r>
              <a:rPr lang="en-US" sz="2800" b="1">
                <a:latin typeface="Times New Roman" panose="02020603050405020304" pitchFamily="18" charset="0"/>
                <a:cs typeface="Times New Roman" panose="02020603050405020304" pitchFamily="18" charset="0"/>
              </a:rPr>
              <a:t>.</a:t>
            </a:r>
            <a:br>
              <a:rPr lang="vi-VN" sz="2800" b="1">
                <a:latin typeface="Times New Roman" panose="02020603050405020304" pitchFamily="18" charset="0"/>
                <a:cs typeface="Times New Roman" panose="02020603050405020304" pitchFamily="18" charset="0"/>
              </a:rPr>
            </a:b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148674" y="4368891"/>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0" name="Picture 9">
            <a:extLst>
              <a:ext uri="{FF2B5EF4-FFF2-40B4-BE49-F238E27FC236}">
                <a16:creationId xmlns:a16="http://schemas.microsoft.com/office/drawing/2014/main" id="{3AA9F0A5-99D3-DB56-CEF7-400FC497F605}"/>
              </a:ext>
            </a:extLst>
          </p:cNvPr>
          <p:cNvPicPr>
            <a:picLocks noChangeAspect="1"/>
          </p:cNvPicPr>
          <p:nvPr/>
        </p:nvPicPr>
        <p:blipFill>
          <a:blip r:embed="rId5"/>
          <a:stretch>
            <a:fillRect/>
          </a:stretch>
        </p:blipFill>
        <p:spPr>
          <a:xfrm>
            <a:off x="812421" y="1855594"/>
            <a:ext cx="4267200" cy="1695450"/>
          </a:xfrm>
          <a:prstGeom prst="rect">
            <a:avLst/>
          </a:prstGeom>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104900" y="109176"/>
            <a:ext cx="10058400" cy="1055608"/>
          </a:xfrm>
          <a:prstGeom prst="round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2888E1"/>
                </a:solidFill>
                <a:effectLst/>
                <a:uLnTx/>
                <a:uFillTx/>
                <a:latin typeface="+mj-lt"/>
              </a:rPr>
              <a:t>Câu 3</a:t>
            </a:r>
            <a:r>
              <a:rPr kumimoji="0" lang="en-US" sz="2800" b="0" i="0" u="none" strike="noStrike" kern="1200" cap="none" spc="0" normalizeH="0" baseline="0" noProof="0">
                <a:ln>
                  <a:noFill/>
                </a:ln>
                <a:solidFill>
                  <a:srgbClr val="000000"/>
                </a:solidFill>
                <a:effectLst/>
                <a:uLnTx/>
                <a:uFillTx/>
                <a:latin typeface="+mj-lt"/>
              </a:rPr>
              <a:t>: </a:t>
            </a:r>
            <a:r>
              <a:rPr lang="vi-VN" sz="2800" b="0" i="0">
                <a:solidFill>
                  <a:srgbClr val="000000"/>
                </a:solidFill>
                <a:effectLst/>
                <a:latin typeface="+mj-lt"/>
              </a:rPr>
              <a:t>Tranh bên mô tả công việc ở bước mấy? Nói lại công việc đó.</a:t>
            </a:r>
            <a:endParaRPr kumimoji="0" lang="vi-VN" sz="2800" b="0" i="0" u="none" strike="noStrike" kern="1200" cap="none" spc="0" normalizeH="0" baseline="0" noProof="0">
              <a:ln>
                <a:noFill/>
              </a:ln>
              <a:solidFill>
                <a:srgbClr val="000000"/>
              </a:solidFill>
              <a:effectLst/>
              <a:uLnTx/>
              <a:uFillTx/>
              <a:latin typeface="+mj-lt"/>
            </a:endParaRPr>
          </a:p>
        </p:txBody>
      </p:sp>
      <p:sp>
        <p:nvSpPr>
          <p:cNvPr id="11" name="TextBox 10">
            <a:extLst>
              <a:ext uri="{FF2B5EF4-FFF2-40B4-BE49-F238E27FC236}">
                <a16:creationId xmlns:a16="http://schemas.microsoft.com/office/drawing/2014/main" id="{CEF6DEC4-2F4C-5A6F-AB1E-8333E61E8507}"/>
              </a:ext>
            </a:extLst>
          </p:cNvPr>
          <p:cNvSpPr txBox="1"/>
          <p:nvPr/>
        </p:nvSpPr>
        <p:spPr>
          <a:xfrm>
            <a:off x="506412" y="2428087"/>
            <a:ext cx="6093500" cy="1815882"/>
          </a:xfrm>
          <a:prstGeom prst="rect">
            <a:avLst/>
          </a:prstGeom>
          <a:noFill/>
        </p:spPr>
        <p:txBody>
          <a:bodyPr wrap="square">
            <a:spAutoFit/>
          </a:bodyPr>
          <a:lstStyle/>
          <a:p>
            <a:pPr lvl="0" algn="just" defTabSz="609539">
              <a:defRPr/>
            </a:pPr>
            <a:r>
              <a:rPr lang="en-US" sz="2800" b="1">
                <a:solidFill>
                  <a:srgbClr val="F79646">
                    <a:lumMod val="50000"/>
                  </a:srgbClr>
                </a:solidFill>
                <a:latin typeface="+mj-lt"/>
              </a:rPr>
              <a:t>	</a:t>
            </a:r>
            <a:r>
              <a:rPr lang="vi-VN" sz="2800">
                <a:latin typeface="+mj-lt"/>
              </a:rPr>
              <a:t>Bức tranh trên mô tả công việc ở bước 2: Đập trứng vào bát, cho thêm thịt xay, hành khô băm nhỏ, một chút muối, một chút nước mắm, đánh đều</a:t>
            </a:r>
            <a:endParaRPr kumimoji="0" lang="en-US" sz="2800" b="0" i="0" u="none" strike="noStrike" kern="1200" cap="none" spc="0" normalizeH="0" baseline="0" noProof="0">
              <a:ln>
                <a:noFill/>
              </a:ln>
              <a:solidFill>
                <a:srgbClr val="F79646">
                  <a:lumMod val="50000"/>
                </a:srgbClr>
              </a:solidFill>
              <a:effectLst/>
              <a:uLnTx/>
              <a:uFillTx/>
              <a:latin typeface="+mj-lt"/>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4" name="Picture 3">
            <a:extLst>
              <a:ext uri="{FF2B5EF4-FFF2-40B4-BE49-F238E27FC236}">
                <a16:creationId xmlns:a16="http://schemas.microsoft.com/office/drawing/2014/main" id="{2081B0EA-334C-2844-66D8-92A197E8264E}"/>
              </a:ext>
            </a:extLst>
          </p:cNvPr>
          <p:cNvPicPr>
            <a:picLocks noChangeAspect="1"/>
          </p:cNvPicPr>
          <p:nvPr/>
        </p:nvPicPr>
        <p:blipFill rotWithShape="1">
          <a:blip r:embed="rId4"/>
          <a:srcRect t="3088"/>
          <a:stretch/>
        </p:blipFill>
        <p:spPr>
          <a:xfrm>
            <a:off x="6818282" y="2193884"/>
            <a:ext cx="4712357" cy="2470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790D0A-4802-11CD-89C7-6CEA47F1CFEE}"/>
              </a:ext>
            </a:extLst>
          </p:cNvPr>
          <p:cNvSpPr txBox="1"/>
          <p:nvPr/>
        </p:nvSpPr>
        <p:spPr>
          <a:xfrm>
            <a:off x="1007828" y="73917"/>
            <a:ext cx="9478862" cy="1158875"/>
          </a:xfrm>
          <a:prstGeom prst="rect">
            <a:avLst/>
          </a:prstGeom>
        </p:spPr>
        <p:txBody>
          <a:bodyPr vert="horz" lIns="91440" tIns="45720" rIns="91440" bIns="45720" rtlCol="0" anchor="ctr">
            <a:normAutofit/>
          </a:bodyPr>
          <a:lstStyle/>
          <a:p>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4:</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Sắp xếp các nội dung dưới đây theo thứ tự làm món trứng đúc thịt.</a:t>
            </a:r>
            <a:endParaRPr lang="vi-VN" sz="280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4" name="Picture 3">
            <a:extLst>
              <a:ext uri="{FF2B5EF4-FFF2-40B4-BE49-F238E27FC236}">
                <a16:creationId xmlns:a16="http://schemas.microsoft.com/office/drawing/2014/main" id="{243EF38E-445D-BA9E-B0A9-2A68DF8B41D2}"/>
              </a:ext>
            </a:extLst>
          </p:cNvPr>
          <p:cNvPicPr>
            <a:picLocks noChangeAspect="1"/>
          </p:cNvPicPr>
          <p:nvPr/>
        </p:nvPicPr>
        <p:blipFill rotWithShape="1">
          <a:blip r:embed="rId4"/>
          <a:srcRect r="69472" b="58807"/>
          <a:stretch/>
        </p:blipFill>
        <p:spPr>
          <a:xfrm>
            <a:off x="6900751" y="1236783"/>
            <a:ext cx="3431458" cy="115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C0C0DB9E-09C0-F341-9F3E-4FD741C63070}"/>
              </a:ext>
            </a:extLst>
          </p:cNvPr>
          <p:cNvPicPr>
            <a:picLocks noChangeAspect="1"/>
          </p:cNvPicPr>
          <p:nvPr/>
        </p:nvPicPr>
        <p:blipFill rotWithShape="1">
          <a:blip r:embed="rId4"/>
          <a:srcRect l="35045" r="8301" b="55872"/>
          <a:stretch/>
        </p:blipFill>
        <p:spPr>
          <a:xfrm>
            <a:off x="5717957" y="2530061"/>
            <a:ext cx="6470994" cy="1261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0A83576C-DDFC-37E5-58B5-74FD21629079}"/>
              </a:ext>
            </a:extLst>
          </p:cNvPr>
          <p:cNvPicPr>
            <a:picLocks noChangeAspect="1"/>
          </p:cNvPicPr>
          <p:nvPr/>
        </p:nvPicPr>
        <p:blipFill rotWithShape="1">
          <a:blip r:embed="rId4"/>
          <a:srcRect t="44190" r="47394"/>
          <a:stretch/>
        </p:blipFill>
        <p:spPr>
          <a:xfrm>
            <a:off x="5714907" y="3791576"/>
            <a:ext cx="5602631" cy="148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D39EE9F-E8DE-3921-2C0F-E47653C28761}"/>
              </a:ext>
            </a:extLst>
          </p:cNvPr>
          <p:cNvPicPr>
            <a:picLocks noChangeAspect="1"/>
          </p:cNvPicPr>
          <p:nvPr/>
        </p:nvPicPr>
        <p:blipFill rotWithShape="1">
          <a:blip r:embed="rId4"/>
          <a:srcRect l="52537" t="44191" b="6300"/>
          <a:stretch/>
        </p:blipFill>
        <p:spPr>
          <a:xfrm>
            <a:off x="5776969" y="5437524"/>
            <a:ext cx="5602631" cy="1462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3126 0.03912 L -0.46875 -0.16806 " pathEditMode="relative" rAng="0" ptsTypes="AA">
                                      <p:cBhvr>
                                        <p:cTn id="6" dur="2000" fill="hold"/>
                                        <p:tgtEl>
                                          <p:spTgt spid="6"/>
                                        </p:tgtEl>
                                        <p:attrNameLst>
                                          <p:attrName>ppt_x</p:attrName>
                                          <p:attrName>ppt_y</p:attrName>
                                        </p:attrNameLst>
                                      </p:cBhvr>
                                      <p:rCtr x="-25000" y="-1037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2.5E-6 -2.59259E-6 L -0.48177 -0.18495 " pathEditMode="relative" rAng="0" ptsTypes="AA">
                                      <p:cBhvr>
                                        <p:cTn id="10" dur="2000" fill="hold"/>
                                        <p:tgtEl>
                                          <p:spTgt spid="8"/>
                                        </p:tgtEl>
                                        <p:attrNameLst>
                                          <p:attrName>ppt_x</p:attrName>
                                          <p:attrName>ppt_y</p:attrName>
                                        </p:attrNameLst>
                                      </p:cBhvr>
                                      <p:rCtr x="-24089" y="-9259"/>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375E-6 2.96296E-6 L -0.45951 -0.2331 " pathEditMode="relative" rAng="0" ptsTypes="AA">
                                      <p:cBhvr>
                                        <p:cTn id="14" dur="2000" fill="hold"/>
                                        <p:tgtEl>
                                          <p:spTgt spid="10"/>
                                        </p:tgtEl>
                                        <p:attrNameLst>
                                          <p:attrName>ppt_x</p:attrName>
                                          <p:attrName>ppt_y</p:attrName>
                                        </p:attrNameLst>
                                      </p:cBhvr>
                                      <p:rCtr x="-22982" y="-11667"/>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6.25E-7 -4.81481E-6 L -0.56263 0.57963 " pathEditMode="relative" rAng="0" ptsTypes="AA">
                                      <p:cBhvr>
                                        <p:cTn id="18" dur="2000" fill="hold"/>
                                        <p:tgtEl>
                                          <p:spTgt spid="4"/>
                                        </p:tgtEl>
                                        <p:attrNameLst>
                                          <p:attrName>ppt_x</p:attrName>
                                          <p:attrName>ppt_y</p:attrName>
                                        </p:attrNameLst>
                                      </p:cBhvr>
                                      <p:rCtr x="-28138" y="2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5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1249960" y="455770"/>
            <a:ext cx="10558999"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2905471" y="273108"/>
            <a:ext cx="5710023" cy="2677656"/>
          </a:xfrm>
          <a:prstGeom prst="rect">
            <a:avLst/>
          </a:prstGeom>
          <a:no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TẬP NẤU ĂN</a:t>
            </a:r>
          </a:p>
          <a:p>
            <a:r>
              <a:rPr lang="en-US" sz="2800">
                <a:latin typeface="Times New Roman" panose="02020603050405020304" pitchFamily="18" charset="0"/>
                <a:cs typeface="Times New Roman" panose="02020603050405020304" pitchFamily="18" charset="0"/>
              </a:rPr>
              <a:t>	</a:t>
            </a:r>
            <a:r>
              <a:rPr lang="en-US" sz="2800">
                <a:solidFill>
                  <a:srgbClr val="002060"/>
                </a:solidFill>
                <a:latin typeface="Times New Roman" panose="02020603050405020304" pitchFamily="18" charset="0"/>
                <a:cs typeface="Times New Roman" panose="02020603050405020304" pitchFamily="18"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6" y="106832"/>
            <a:ext cx="232864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4844" y="576209"/>
            <a:ext cx="890350"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3347666" y="622059"/>
            <a:ext cx="344108"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Tree>
    <p:extLst>
      <p:ext uri="{BB962C8B-B14F-4D97-AF65-F5344CB8AC3E}">
        <p14:creationId xmlns:p14="http://schemas.microsoft.com/office/powerpoint/2010/main" val="107008542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40128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spTree>
    <p:extLst>
      <p:ext uri="{BB962C8B-B14F-4D97-AF65-F5344CB8AC3E}">
        <p14:creationId xmlns:p14="http://schemas.microsoft.com/office/powerpoint/2010/main" val="40121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680760" y="1476053"/>
            <a:ext cx="5145039" cy="1952947"/>
          </a:xfrm>
          <a:prstGeom prst="rect">
            <a:avLst/>
          </a:prstGeom>
          <a:noFill/>
        </p:spPr>
        <p:txBody>
          <a:bodyPr vert="horz" lIns="60960" tIns="30480" rIns="60960" bIns="30480" rtlCol="0" anchor="ctr">
            <a:normAutofit fontScale="92500" lnSpcReduction="20000"/>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4400" b="0" i="0" u="none" strike="noStrike" kern="1200" cap="none" spc="0" normalizeH="0" baseline="0" noProof="0">
                <a:ln>
                  <a:noFill/>
                </a:ln>
                <a:solidFill>
                  <a:srgbClr val="F9A72D"/>
                </a:solidFill>
                <a:effectLst/>
                <a:uLnTx/>
                <a:uFillTx/>
                <a:latin typeface="Times New Roman" panose="02020603050405020304" pitchFamily="18" charset="0"/>
                <a:cs typeface="Times New Roman" panose="02020603050405020304" pitchFamily="18" charset="0"/>
              </a:rPr>
              <a:t>Viết</a:t>
            </a:r>
          </a:p>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4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Ôn viết chữ hoa </a:t>
            </a:r>
            <a:r>
              <a:rPr lang="en-US" sz="4400">
                <a:solidFill>
                  <a:srgbClr val="FF0000"/>
                </a:solidFill>
                <a:latin typeface="Times New Roman" panose="02020603050405020304" pitchFamily="18" charset="0"/>
                <a:cs typeface="Times New Roman" panose="02020603050405020304" pitchFamily="18" charset="0"/>
              </a:rPr>
              <a:t>B, C</a:t>
            </a:r>
            <a:endParaRPr kumimoji="0" lang="en-US" sz="4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1342956" y="3820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Tư thế ngồi viết:</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Lưng thẳng, không tì ngực vào bàn.</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Đầu hơi cúi.</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Mắt cách vở khoảng 25 đến 30 cm.</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Tay phải cầm bút.</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Tay trái tì nhẹ lên mép vở để giữ.</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Hai chân để song song thoải mái.</a:t>
            </a:r>
          </a:p>
          <a:p>
            <a:pPr marL="0" marR="0" lvl="0" indent="0" algn="just" defTabSz="609539"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1342956" y="313958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 Cách cầm bút:</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Cầm bút bằng 3 ngón tay: ngón cái, ngón trỏ, ngón giữa.</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Khi viết, dùng 3 ngón tay di chuyển bút từ trái sang phải, cán bút nghiêng về phía bên phải, cổ tay, khuỷu tay và cánh tay cử động mềm mại, thoải mái;</a:t>
            </a:r>
          </a:p>
          <a:p>
            <a:pPr marL="0" marR="0" lvl="0" indent="0" algn="just"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B</a:t>
            </a:r>
          </a:p>
        </p:txBody>
      </p:sp>
      <p:pic>
        <p:nvPicPr>
          <p:cNvPr id="2" name="HƯỚNG DẪN VIẾT CHỮ HOA B - -KIẾN THỨC TIỂU HỌC-">
            <a:hlinkClick r:id="" action="ppaction://media"/>
            <a:extLst>
              <a:ext uri="{FF2B5EF4-FFF2-40B4-BE49-F238E27FC236}">
                <a16:creationId xmlns:a16="http://schemas.microsoft.com/office/drawing/2014/main" id="{9DD0DD4C-91FB-9A43-621A-891C8A205B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4440" y="1188720"/>
            <a:ext cx="10043160" cy="566928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Đọc</a:t>
            </a:r>
          </a:p>
        </p:txBody>
      </p:sp>
      <p:pic>
        <p:nvPicPr>
          <p:cNvPr id="7" name="Picture 9">
            <a:extLst>
              <a:ext uri="{FF2B5EF4-FFF2-40B4-BE49-F238E27FC236}">
                <a16:creationId xmlns:a16="http://schemas.microsoft.com/office/drawing/2014/main" id="{0FDE7CBA-F145-F726-8F8B-8F1F0C1389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9910" y="1330127"/>
            <a:ext cx="3781831" cy="2826919"/>
          </a:xfrm>
          <a:prstGeom prst="rect">
            <a:avLst/>
          </a:prstGeom>
        </p:spPr>
      </p:pic>
      <p:pic>
        <p:nvPicPr>
          <p:cNvPr id="8" name="Picture 2">
            <a:extLst>
              <a:ext uri="{FF2B5EF4-FFF2-40B4-BE49-F238E27FC236}">
                <a16:creationId xmlns:a16="http://schemas.microsoft.com/office/drawing/2014/main" id="{479EA93E-3E26-020B-CD9E-4FFBA85D0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987">
            <a:off x="1297513" y="4230771"/>
            <a:ext cx="2338491" cy="2098795"/>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C</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HƯỚNG-DẪN-VIẾT-CHỮ-HOA-C-KIẾN-THỨC-TIỂU-HỌC-">
            <a:hlinkClick r:id="" action="ppaction://media"/>
            <a:extLst>
              <a:ext uri="{FF2B5EF4-FFF2-40B4-BE49-F238E27FC236}">
                <a16:creationId xmlns:a16="http://schemas.microsoft.com/office/drawing/2014/main" id="{EC3906C1-2EB9-7960-92C5-732B79091B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160" y="1011555"/>
            <a:ext cx="10393680" cy="5846445"/>
          </a:xfrm>
          <a:prstGeom prst="rect">
            <a:avLst/>
          </a:prstGeom>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2" name="Picture 2" descr="Bản mềm bộ mẫu chữ cao 2,5 ô ly dành cho học sinh tiểu học">
            <a:extLst>
              <a:ext uri="{FF2B5EF4-FFF2-40B4-BE49-F238E27FC236}">
                <a16:creationId xmlns:a16="http://schemas.microsoft.com/office/drawing/2014/main" id="{25F79461-DBCF-C6C4-8375-DF5246CDF6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0" t="22666" r="9136" b="22222"/>
          <a:stretch/>
        </p:blipFill>
        <p:spPr bwMode="auto">
          <a:xfrm>
            <a:off x="5501639" y="1144998"/>
            <a:ext cx="3398521" cy="3168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ộ chữ viết hoa cỡ nhỏ">
            <a:extLst>
              <a:ext uri="{FF2B5EF4-FFF2-40B4-BE49-F238E27FC236}">
                <a16:creationId xmlns:a16="http://schemas.microsoft.com/office/drawing/2014/main" id="{DA7C4FA2-395F-7AA2-5421-937434B194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5" t="22566" r="9470" b="24178"/>
          <a:stretch/>
        </p:blipFill>
        <p:spPr bwMode="auto">
          <a:xfrm>
            <a:off x="8793479" y="1144998"/>
            <a:ext cx="3398521" cy="309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40183" y="3784208"/>
            <a:ext cx="3571726" cy="3073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221001" y="4383197"/>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212617" y="5658590"/>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72FF302-0DE8-B0CA-6C3F-D56E85469C46}"/>
              </a:ext>
            </a:extLst>
          </p:cNvPr>
          <p:cNvPicPr>
            <a:picLocks noChangeAspect="1"/>
          </p:cNvPicPr>
          <p:nvPr/>
        </p:nvPicPr>
        <p:blipFill>
          <a:blip r:embed="rId4"/>
          <a:stretch>
            <a:fillRect/>
          </a:stretch>
        </p:blipFill>
        <p:spPr>
          <a:xfrm>
            <a:off x="587203" y="1394246"/>
            <a:ext cx="3241026" cy="1287106"/>
          </a:xfrm>
          <a:prstGeom prst="rect">
            <a:avLst/>
          </a:prstGeom>
        </p:spPr>
      </p:pic>
      <p:pic>
        <p:nvPicPr>
          <p:cNvPr id="1026" name="Picture 2" descr="Đánh thức tiềm năng Công viên địa chất Non nước Cao Bằng | VOV.VN">
            <a:extLst>
              <a:ext uri="{FF2B5EF4-FFF2-40B4-BE49-F238E27FC236}">
                <a16:creationId xmlns:a16="http://schemas.microsoft.com/office/drawing/2014/main" id="{37687076-9A49-7C78-FE17-1B3181096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465" y="1238064"/>
            <a:ext cx="8706356" cy="5619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392653" y="4048032"/>
            <a:ext cx="8765168" cy="2962513"/>
          </a:xfrm>
          <a:prstGeom prst="roundRect">
            <a:avLst/>
          </a:prstGeom>
          <a:noFill/>
          <a:ln w="28575">
            <a:solidFill>
              <a:srgbClr val="217875"/>
            </a:solidFill>
            <a:prstDash val="sysDash"/>
          </a:ln>
        </p:spPr>
        <p:txBody>
          <a:bodyPr wrap="square">
            <a:spAutoFit/>
          </a:bodyP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Baloo 2 SemiBold" pitchFamily="2" charset="0"/>
                <a:ea typeface="+mn-ea"/>
                <a:cs typeface="Baloo 2 SemiBold" pitchFamily="2" charset="0"/>
              </a:rPr>
              <a:t>	Cao Bằng</a:t>
            </a:r>
            <a:r>
              <a:rPr kumimoji="0" lang="en-US" sz="2800" b="0" i="0" u="none" strike="noStrike" kern="1200" cap="none" spc="0" normalizeH="0" noProof="0">
                <a:ln>
                  <a:noFill/>
                </a:ln>
                <a:solidFill>
                  <a:schemeClr val="bg1"/>
                </a:solidFill>
                <a:effectLst/>
                <a:uLnTx/>
                <a:uFillTx/>
                <a:latin typeface="Baloo 2 SemiBold" pitchFamily="2" charset="0"/>
                <a:ea typeface="+mn-ea"/>
                <a:cs typeface="Baloo 2 SemiBold" pitchFamily="2" charset="0"/>
              </a:rPr>
              <a:t> là một tỉnh thuộc miền Bắc nước ta, là vùng đất có truyền thống cách mạng lâu đời . Tiêu biểu như khu di tích lịch sử cách mạng Pác Bó. Nơi đây, chủ tịch Hồ Chí Minh đã từng sống và làm việc, lãnh đạo cách mạng Việt Nam giành đọc lập cho dân tộc.</a:t>
            </a:r>
            <a:endParaRPr kumimoji="0" lang="en-US" sz="2800" b="0" i="0" u="none" strike="noStrike" kern="1200" cap="none" spc="0" normalizeH="0" baseline="0" noProof="0">
              <a:ln>
                <a:noFill/>
              </a:ln>
              <a:solidFill>
                <a:schemeClr val="bg1"/>
              </a:solidFill>
              <a:effectLst/>
              <a:uLnTx/>
              <a:uFillTx/>
              <a:latin typeface="Baloo 2 SemiBold" pitchFamily="2" charset="0"/>
              <a:ea typeface="+mn-ea"/>
              <a:cs typeface="Baloo 2 SemiBold" pitchFamily="2"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447800" y="3548391"/>
            <a:ext cx="44583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Nunito Black" pitchFamily="2" charset="0"/>
              </a:rPr>
              <a:t>Những chữ nào viết hoa?</a:t>
            </a:r>
            <a:endParaRPr kumimoji="0" lang="en-US" sz="2800" b="0" i="0" u="none" strike="noStrike" kern="1200" cap="none" spc="0" normalizeH="0" baseline="0" noProof="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1447800" y="4079801"/>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rPr>
              <a:t>Những chữ viết hoa là: </a:t>
            </a:r>
            <a:r>
              <a:rPr lang="en-US" sz="2800">
                <a:solidFill>
                  <a:srgbClr val="FF0000"/>
                </a:solidFill>
                <a:latin typeface="Nunito Black" pitchFamily="2" charset="0"/>
              </a:rPr>
              <a:t>C, V, B </a:t>
            </a:r>
            <a:endParaRPr kumimoji="0" lang="en-US" sz="2800" b="0" i="0" u="none" strike="noStrike" kern="1200" cap="none" spc="0" normalizeH="0" baseline="0" noProof="0">
              <a:ln>
                <a:noFill/>
              </a:ln>
              <a:solidFill>
                <a:srgbClr val="FF0000"/>
              </a:solidFill>
              <a:effectLst/>
              <a:uLnTx/>
              <a:uFillTx/>
              <a:latin typeface="Nunito Black" pitchFamily="2" charset="0"/>
            </a:endParaRPr>
          </a:p>
        </p:txBody>
      </p:sp>
      <p:pic>
        <p:nvPicPr>
          <p:cNvPr id="10" name="Picture 2">
            <a:extLst>
              <a:ext uri="{FF2B5EF4-FFF2-40B4-BE49-F238E27FC236}">
                <a16:creationId xmlns:a16="http://schemas.microsoft.com/office/drawing/2014/main" id="{530F678F-C17C-4BBD-47AC-A1CB429D5C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0563" y="1210178"/>
            <a:ext cx="6655108" cy="165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69ACAF4-D042-3C34-7A94-5A1830DCDD3F}"/>
              </a:ext>
            </a:extLst>
          </p:cNvPr>
          <p:cNvPicPr>
            <a:picLocks noChangeAspect="1"/>
          </p:cNvPicPr>
          <p:nvPr/>
        </p:nvPicPr>
        <p:blipFill>
          <a:blip r:embed="rId4"/>
          <a:stretch>
            <a:fillRect/>
          </a:stretch>
        </p:blipFill>
        <p:spPr>
          <a:xfrm>
            <a:off x="1740564" y="1201055"/>
            <a:ext cx="6641436" cy="1659632"/>
          </a:xfrm>
          <a:prstGeom prst="rect">
            <a:avLst/>
          </a:prstGeom>
        </p:spPr>
      </p:pic>
      <p:sp>
        <p:nvSpPr>
          <p:cNvPr id="14" name="TextBox 13">
            <a:extLst>
              <a:ext uri="{FF2B5EF4-FFF2-40B4-BE49-F238E27FC236}">
                <a16:creationId xmlns:a16="http://schemas.microsoft.com/office/drawing/2014/main" id="{55DB4D3F-7F8C-8581-2DBB-117A5D612C7D}"/>
              </a:ext>
            </a:extLst>
          </p:cNvPr>
          <p:cNvSpPr txBox="1"/>
          <p:nvPr/>
        </p:nvSpPr>
        <p:spPr>
          <a:xfrm>
            <a:off x="1398563" y="4587331"/>
            <a:ext cx="10074037"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noProof="0">
                <a:solidFill>
                  <a:srgbClr val="FF0000"/>
                </a:solidFill>
                <a:latin typeface="Nunito Black" pitchFamily="2" charset="0"/>
              </a:rPr>
              <a:t>Đây là câu thơ (mỗi dòng 7 chữ, xuống dòng khi kết thúc dòng thơ thứ nhất và chấm câu ở cuối dòng thơ thứ 2.</a:t>
            </a:r>
            <a:endParaRPr kumimoji="0" lang="en-US" sz="2800" b="0" i="0" u="none" strike="noStrike" kern="1200" cap="none" spc="0" normalizeH="0" baseline="0" noProof="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6" name="Picture 5">
            <a:extLst>
              <a:ext uri="{FF2B5EF4-FFF2-40B4-BE49-F238E27FC236}">
                <a16:creationId xmlns:a16="http://schemas.microsoft.com/office/drawing/2014/main" id="{13132B81-250B-A67F-0DFD-1277821D7A86}"/>
              </a:ext>
            </a:extLst>
          </p:cNvPr>
          <p:cNvPicPr>
            <a:picLocks noChangeAspect="1"/>
          </p:cNvPicPr>
          <p:nvPr/>
        </p:nvPicPr>
        <p:blipFill>
          <a:blip r:embed="rId3"/>
          <a:stretch>
            <a:fillRect/>
          </a:stretch>
        </p:blipFill>
        <p:spPr>
          <a:xfrm>
            <a:off x="1473500" y="1445811"/>
            <a:ext cx="9019917" cy="2253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8C3889-5760-6D73-6146-171635B39DB3}"/>
              </a:ext>
            </a:extLst>
          </p:cNvPr>
          <p:cNvSpPr/>
          <p:nvPr/>
        </p:nvSpPr>
        <p:spPr>
          <a:xfrm>
            <a:off x="990600" y="228600"/>
            <a:ext cx="9969500" cy="8475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Tìm từ ngữ chỉ </a:t>
            </a:r>
            <a:r>
              <a:rPr lang="en-US" sz="2800" i="1">
                <a:solidFill>
                  <a:prstClr val="white"/>
                </a:solidFill>
                <a:latin typeface="Times New Roman" panose="02020603050405020304" pitchFamily="18" charset="0"/>
                <a:cs typeface="Times New Roman" panose="02020603050405020304" pitchFamily="18" charset="0"/>
              </a:rPr>
              <a:t>hoạt động kết hợp được với mỗi từ chỉ sự vật sau: rau, thịt, cá</a:t>
            </a:r>
            <a:endPar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6549523C-5A0D-C63E-573C-87E56CF369A8}"/>
              </a:ext>
            </a:extLst>
          </p:cNvPr>
          <p:cNvSpPr/>
          <p:nvPr/>
        </p:nvSpPr>
        <p:spPr>
          <a:xfrm>
            <a:off x="1745551" y="1259610"/>
            <a:ext cx="16065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Rau</a:t>
            </a:r>
          </a:p>
        </p:txBody>
      </p:sp>
      <p:sp>
        <p:nvSpPr>
          <p:cNvPr id="4" name="Cloud 3">
            <a:extLst>
              <a:ext uri="{FF2B5EF4-FFF2-40B4-BE49-F238E27FC236}">
                <a16:creationId xmlns:a16="http://schemas.microsoft.com/office/drawing/2014/main" id="{44952C81-3F6C-E83A-4A99-F38F1CDA3196}"/>
              </a:ext>
            </a:extLst>
          </p:cNvPr>
          <p:cNvSpPr/>
          <p:nvPr/>
        </p:nvSpPr>
        <p:spPr>
          <a:xfrm>
            <a:off x="5260975" y="1302092"/>
            <a:ext cx="16700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Thịt </a:t>
            </a:r>
          </a:p>
        </p:txBody>
      </p:sp>
      <p:sp>
        <p:nvSpPr>
          <p:cNvPr id="9" name="Cloud 8">
            <a:extLst>
              <a:ext uri="{FF2B5EF4-FFF2-40B4-BE49-F238E27FC236}">
                <a16:creationId xmlns:a16="http://schemas.microsoft.com/office/drawing/2014/main" id="{D3FDF823-37D4-BAD8-A56C-A2B6DDCFADF7}"/>
              </a:ext>
            </a:extLst>
          </p:cNvPr>
          <p:cNvSpPr/>
          <p:nvPr/>
        </p:nvSpPr>
        <p:spPr>
          <a:xfrm>
            <a:off x="8905875" y="1344573"/>
            <a:ext cx="16700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Cá </a:t>
            </a:r>
          </a:p>
        </p:txBody>
      </p:sp>
      <p:sp>
        <p:nvSpPr>
          <p:cNvPr id="12" name="TextBox 11">
            <a:extLst>
              <a:ext uri="{FF2B5EF4-FFF2-40B4-BE49-F238E27FC236}">
                <a16:creationId xmlns:a16="http://schemas.microsoft.com/office/drawing/2014/main" id="{9C779DCB-EB92-E60C-537A-10FAE9CAFA08}"/>
              </a:ext>
            </a:extLst>
          </p:cNvPr>
          <p:cNvSpPr txBox="1"/>
          <p:nvPr/>
        </p:nvSpPr>
        <p:spPr>
          <a:xfrm>
            <a:off x="3361684" y="2254564"/>
            <a:ext cx="8366125" cy="769441"/>
          </a:xfrm>
          <a:prstGeom prst="rect">
            <a:avLst/>
          </a:prstGeom>
          <a:noFill/>
        </p:spPr>
        <p:txBody>
          <a:bodyPr wrap="square" rtlCol="0">
            <a:spAutoFit/>
          </a:bodyPr>
          <a:lstStyle/>
          <a:p>
            <a:r>
              <a:rPr lang="en-US" sz="4400">
                <a:solidFill>
                  <a:schemeClr val="accent6"/>
                </a:solidFill>
                <a:latin typeface="Times New Roman" panose="02020603050405020304" pitchFamily="18" charset="0"/>
                <a:cs typeface="Times New Roman" panose="02020603050405020304" pitchFamily="18" charset="0"/>
              </a:rPr>
              <a:t>M</a:t>
            </a:r>
            <a:r>
              <a:rPr lang="en-US" sz="3200">
                <a:solidFill>
                  <a:schemeClr val="accent6"/>
                </a:solidFill>
                <a:latin typeface="Times New Roman" panose="02020603050405020304" pitchFamily="18" charset="0"/>
                <a:cs typeface="Times New Roman" panose="02020603050405020304" pitchFamily="18" charset="0"/>
              </a:rPr>
              <a:t>:</a:t>
            </a:r>
            <a:r>
              <a:rPr lang="en-US" sz="3200">
                <a:latin typeface="Times New Roman" panose="02020603050405020304" pitchFamily="18" charset="0"/>
                <a:cs typeface="Times New Roman" panose="02020603050405020304" pitchFamily="18" charset="0"/>
              </a:rPr>
              <a:t> </a:t>
            </a:r>
            <a:r>
              <a:rPr lang="en-US" sz="3200">
                <a:solidFill>
                  <a:srgbClr val="00B050"/>
                </a:solidFill>
                <a:latin typeface="Times New Roman" panose="02020603050405020304" pitchFamily="18" charset="0"/>
                <a:cs typeface="Times New Roman" panose="02020603050405020304" pitchFamily="18" charset="0"/>
              </a:rPr>
              <a:t>Rửa rau, nhặt rau, luộc rau,…</a:t>
            </a:r>
          </a:p>
        </p:txBody>
      </p:sp>
      <p:pic>
        <p:nvPicPr>
          <p:cNvPr id="13" name="Picture 2">
            <a:extLst>
              <a:ext uri="{FF2B5EF4-FFF2-40B4-BE49-F238E27FC236}">
                <a16:creationId xmlns:a16="http://schemas.microsoft.com/office/drawing/2014/main" id="{961A6478-6079-0398-7916-C4F0AAA9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70250"/>
            <a:ext cx="2602102" cy="3587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EB4D7A5-5363-18E4-3B2B-EEA69607A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3340099"/>
            <a:ext cx="2602102" cy="338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3B28E6B-85C8-F477-998D-B14E1EC33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3338246"/>
            <a:ext cx="2602102" cy="3416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2BD01D-EF64-DBFD-F6F3-7F142ABEB185}"/>
              </a:ext>
            </a:extLst>
          </p:cNvPr>
          <p:cNvSpPr txBox="1"/>
          <p:nvPr/>
        </p:nvSpPr>
        <p:spPr>
          <a:xfrm>
            <a:off x="1387475" y="3717700"/>
            <a:ext cx="2514600" cy="1938992"/>
          </a:xfrm>
          <a:prstGeom prst="rect">
            <a:avLst/>
          </a:prstGeom>
          <a:noFill/>
        </p:spPr>
        <p:txBody>
          <a:bodyPr wrap="square" rtlCol="0">
            <a:spAutoFit/>
          </a:bodyPr>
          <a:lstStyle/>
          <a:p>
            <a:pPr algn="ctr"/>
            <a:r>
              <a:rPr lang="en-US" sz="3600" b="1" i="0">
                <a:solidFill>
                  <a:srgbClr val="FF0000"/>
                </a:solidFill>
                <a:effectLst/>
                <a:latin typeface="Times New Roman" panose="02020603050405020304" pitchFamily="18" charset="0"/>
                <a:cs typeface="Times New Roman" panose="02020603050405020304" pitchFamily="18" charset="0"/>
              </a:rPr>
              <a:t>rau: </a:t>
            </a:r>
          </a:p>
          <a:p>
            <a:pPr algn="ctr"/>
            <a:r>
              <a:rPr lang="en-US" sz="2800" b="0" i="0">
                <a:solidFill>
                  <a:srgbClr val="002060"/>
                </a:solidFill>
                <a:effectLst/>
                <a:latin typeface="Times New Roman" panose="02020603050405020304" pitchFamily="18" charset="0"/>
                <a:cs typeface="Times New Roman" panose="02020603050405020304" pitchFamily="18" charset="0"/>
              </a:rPr>
              <a:t>xào rau, </a:t>
            </a:r>
          </a:p>
          <a:p>
            <a:pPr algn="ctr"/>
            <a:r>
              <a:rPr lang="en-US" sz="2800" b="0" i="0">
                <a:solidFill>
                  <a:srgbClr val="002060"/>
                </a:solidFill>
                <a:effectLst/>
                <a:latin typeface="Times New Roman" panose="02020603050405020304" pitchFamily="18" charset="0"/>
                <a:cs typeface="Times New Roman" panose="02020603050405020304" pitchFamily="18" charset="0"/>
              </a:rPr>
              <a:t>hái rau, </a:t>
            </a:r>
          </a:p>
          <a:p>
            <a:pPr algn="ctr"/>
            <a:r>
              <a:rPr lang="en-US" sz="2800" b="0" i="0">
                <a:solidFill>
                  <a:srgbClr val="002060"/>
                </a:solidFill>
                <a:effectLst/>
                <a:latin typeface="Times New Roman" panose="02020603050405020304" pitchFamily="18" charset="0"/>
                <a:cs typeface="Times New Roman" panose="02020603050405020304" pitchFamily="18" charset="0"/>
              </a:rPr>
              <a:t>trồng rau,…</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48364C8-66A3-9877-EB82-40B3730256AB}"/>
              </a:ext>
            </a:extLst>
          </p:cNvPr>
          <p:cNvSpPr txBox="1"/>
          <p:nvPr/>
        </p:nvSpPr>
        <p:spPr>
          <a:xfrm>
            <a:off x="5187950" y="3673942"/>
            <a:ext cx="2133600" cy="2646878"/>
          </a:xfrm>
          <a:prstGeom prst="rect">
            <a:avLst/>
          </a:prstGeom>
          <a:noFill/>
        </p:spPr>
        <p:txBody>
          <a:bodyPr wrap="square" rtlCol="0">
            <a:spAutoFit/>
          </a:bodyPr>
          <a:lstStyle/>
          <a:p>
            <a:pPr algn="ctr"/>
            <a:r>
              <a:rPr lang="en-US" sz="3600" b="1" i="0">
                <a:solidFill>
                  <a:srgbClr val="FF0000"/>
                </a:solidFill>
                <a:effectLst/>
                <a:latin typeface="Times New Roman" panose="02020603050405020304" pitchFamily="18" charset="0"/>
                <a:cs typeface="Times New Roman" panose="02020603050405020304" pitchFamily="18" charset="0"/>
              </a:rPr>
              <a:t>thịt: </a:t>
            </a:r>
          </a:p>
          <a:p>
            <a:pPr algn="ctr"/>
            <a:r>
              <a:rPr lang="en-US" sz="2800" b="0" i="0">
                <a:solidFill>
                  <a:srgbClr val="002060"/>
                </a:solidFill>
                <a:effectLst/>
                <a:latin typeface="Times New Roman" panose="02020603050405020304" pitchFamily="18" charset="0"/>
                <a:cs typeface="Times New Roman" panose="02020603050405020304" pitchFamily="18" charset="0"/>
              </a:rPr>
              <a:t>rán thịt, hấp thịt, thái thịt, xay thịt, băm thịt,…</a:t>
            </a:r>
            <a:br>
              <a:rPr lang="en-US" b="0" i="0">
                <a:solidFill>
                  <a:srgbClr val="000000"/>
                </a:solidFill>
                <a:effectLst/>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6D888CA-664E-D87E-E44F-E206F995AD2A}"/>
              </a:ext>
            </a:extLst>
          </p:cNvPr>
          <p:cNvSpPr txBox="1"/>
          <p:nvPr/>
        </p:nvSpPr>
        <p:spPr>
          <a:xfrm>
            <a:off x="8689975" y="3771900"/>
            <a:ext cx="2330450" cy="3416320"/>
          </a:xfrm>
          <a:prstGeom prst="rect">
            <a:avLst/>
          </a:prstGeom>
          <a:noFill/>
        </p:spPr>
        <p:txBody>
          <a:bodyPr wrap="square" rtlCol="0">
            <a:spAutoFit/>
          </a:bodyPr>
          <a:lstStyle/>
          <a:p>
            <a:pPr algn="ctr"/>
            <a:r>
              <a:rPr lang="pt-BR" sz="4000" b="1" i="0">
                <a:solidFill>
                  <a:srgbClr val="FF0000"/>
                </a:solidFill>
                <a:effectLst/>
                <a:latin typeface="Times New Roman" panose="02020603050405020304" pitchFamily="18" charset="0"/>
                <a:cs typeface="Times New Roman" panose="02020603050405020304" pitchFamily="18" charset="0"/>
              </a:rPr>
              <a:t>cá: </a:t>
            </a:r>
          </a:p>
          <a:p>
            <a:pPr algn="ctr"/>
            <a:r>
              <a:rPr lang="pt-BR" sz="2800" b="0" i="0">
                <a:solidFill>
                  <a:srgbClr val="002060"/>
                </a:solidFill>
                <a:effectLst/>
                <a:latin typeface="Times New Roman" panose="02020603050405020304" pitchFamily="18" charset="0"/>
                <a:cs typeface="Times New Roman" panose="02020603050405020304" pitchFamily="18" charset="0"/>
              </a:rPr>
              <a:t>rán cá, </a:t>
            </a:r>
          </a:p>
          <a:p>
            <a:pPr algn="ctr"/>
            <a:r>
              <a:rPr lang="pt-BR" sz="2800" b="0" i="0">
                <a:solidFill>
                  <a:srgbClr val="002060"/>
                </a:solidFill>
                <a:effectLst/>
                <a:latin typeface="Times New Roman" panose="02020603050405020304" pitchFamily="18" charset="0"/>
                <a:cs typeface="Times New Roman" panose="02020603050405020304" pitchFamily="18" charset="0"/>
              </a:rPr>
              <a:t>kho cá, </a:t>
            </a:r>
          </a:p>
          <a:p>
            <a:pPr algn="ctr"/>
            <a:r>
              <a:rPr lang="pt-BR" sz="2800" b="0" i="0">
                <a:solidFill>
                  <a:srgbClr val="002060"/>
                </a:solidFill>
                <a:effectLst/>
                <a:latin typeface="Times New Roman" panose="02020603050405020304" pitchFamily="18" charset="0"/>
                <a:cs typeface="Times New Roman" panose="02020603050405020304" pitchFamily="18" charset="0"/>
              </a:rPr>
              <a:t>lọc cá, </a:t>
            </a:r>
          </a:p>
          <a:p>
            <a:pPr algn="ctr"/>
            <a:r>
              <a:rPr lang="pt-BR" sz="2800" b="0" i="0">
                <a:solidFill>
                  <a:srgbClr val="002060"/>
                </a:solidFill>
                <a:effectLst/>
                <a:latin typeface="Times New Roman" panose="02020603050405020304" pitchFamily="18" charset="0"/>
                <a:cs typeface="Times New Roman" panose="02020603050405020304" pitchFamily="18" charset="0"/>
              </a:rPr>
              <a:t>hấp cá, nướng cá,…</a:t>
            </a:r>
            <a:br>
              <a:rPr lang="pt-BR" sz="2800" b="0" i="0">
                <a:solidFill>
                  <a:srgbClr val="000000"/>
                </a:solidFill>
                <a:effectLst/>
                <a:latin typeface="Times New Roman" panose="02020603050405020304" pitchFamily="18" charset="0"/>
                <a:cs typeface="Times New Roman" panose="02020603050405020304" pitchFamily="18" charset="0"/>
              </a:rPr>
            </a:br>
            <a:br>
              <a:rPr lang="pt-BR" b="0" i="0">
                <a:solidFill>
                  <a:srgbClr val="000000"/>
                </a:solidFill>
                <a:effectLst/>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657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890DEC9-2266-9D49-0D0B-617C65EAAFE6}"/>
              </a:ext>
            </a:extLst>
          </p:cNvPr>
          <p:cNvSpPr/>
          <p:nvPr/>
        </p:nvSpPr>
        <p:spPr>
          <a:xfrm>
            <a:off x="1111250" y="345332"/>
            <a:ext cx="9969500" cy="847548"/>
          </a:xfrm>
          <a:prstGeom prst="roundRect">
            <a:avLst/>
          </a:prstGeom>
          <a:solidFill>
            <a:srgbClr val="FD87B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b="0" i="0">
                <a:solidFill>
                  <a:schemeClr val="bg1"/>
                </a:solidFill>
                <a:effectLst/>
                <a:latin typeface="Times New Roman" panose="02020603050405020304" pitchFamily="18" charset="0"/>
                <a:cs typeface="Times New Roman" panose="02020603050405020304" pitchFamily="18" charset="0"/>
              </a:rPr>
              <a:t>2. </a:t>
            </a:r>
            <a:r>
              <a:rPr lang="vi-VN" sz="3200" b="0" i="0">
                <a:solidFill>
                  <a:schemeClr val="bg1"/>
                </a:solidFill>
                <a:effectLst/>
                <a:latin typeface="Times New Roman" panose="02020603050405020304" pitchFamily="18" charset="0"/>
                <a:cs typeface="Times New Roman" panose="02020603050405020304" pitchFamily="18" charset="0"/>
              </a:rPr>
              <a:t>Xếp các từ chỉ hoạt động dưới đây vào 2 nhóm</a:t>
            </a:r>
            <a:r>
              <a:rPr lang="vi-VN" sz="2800" b="0" i="0">
                <a:solidFill>
                  <a:schemeClr val="bg1"/>
                </a:solidFill>
                <a:effectLst/>
                <a:latin typeface="Times New Roman" panose="02020603050405020304" pitchFamily="18" charset="0"/>
                <a:cs typeface="Times New Roman" panose="02020603050405020304" pitchFamily="18" charset="0"/>
              </a:rPr>
              <a:t>.</a:t>
            </a:r>
            <a:br>
              <a:rPr lang="vi-VN" sz="2800" b="0" i="0">
                <a:solidFill>
                  <a:srgbClr val="000000"/>
                </a:solidFill>
                <a:effectLst/>
                <a:latin typeface="Times New Roman" panose="02020603050405020304" pitchFamily="18" charset="0"/>
                <a:cs typeface="Times New Roman" panose="02020603050405020304" pitchFamily="18" charset="0"/>
              </a:rPr>
            </a:br>
            <a:br>
              <a:rPr lang="vi-VN" sz="2800" b="0" i="0">
                <a:solidFill>
                  <a:srgbClr val="000000"/>
                </a:solidFill>
                <a:effectLst/>
                <a:latin typeface="Times New Roman" panose="02020603050405020304" pitchFamily="18" charset="0"/>
                <a:cs typeface="Times New Roman" panose="02020603050405020304" pitchFamily="18" charset="0"/>
              </a:rPr>
            </a:br>
            <a:endPar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Flowchart: Manual Input 6">
            <a:extLst>
              <a:ext uri="{FF2B5EF4-FFF2-40B4-BE49-F238E27FC236}">
                <a16:creationId xmlns:a16="http://schemas.microsoft.com/office/drawing/2014/main" id="{C5FFDD23-2B29-D63F-2FA2-79CD17CF3C7D}"/>
              </a:ext>
            </a:extLst>
          </p:cNvPr>
          <p:cNvSpPr/>
          <p:nvPr/>
        </p:nvSpPr>
        <p:spPr>
          <a:xfrm>
            <a:off x="1504546"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kho</a:t>
            </a:r>
          </a:p>
        </p:txBody>
      </p:sp>
      <p:sp>
        <p:nvSpPr>
          <p:cNvPr id="8" name="Flowchart: Manual Input 7">
            <a:extLst>
              <a:ext uri="{FF2B5EF4-FFF2-40B4-BE49-F238E27FC236}">
                <a16:creationId xmlns:a16="http://schemas.microsoft.com/office/drawing/2014/main" id="{1F76EA4A-0E7E-ED15-C60D-D96C027AB661}"/>
              </a:ext>
            </a:extLst>
          </p:cNvPr>
          <p:cNvSpPr/>
          <p:nvPr/>
        </p:nvSpPr>
        <p:spPr>
          <a:xfrm>
            <a:off x="3835942"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xào</a:t>
            </a:r>
          </a:p>
        </p:txBody>
      </p:sp>
      <p:sp>
        <p:nvSpPr>
          <p:cNvPr id="10" name="Flowchart: Manual Input 9">
            <a:extLst>
              <a:ext uri="{FF2B5EF4-FFF2-40B4-BE49-F238E27FC236}">
                <a16:creationId xmlns:a16="http://schemas.microsoft.com/office/drawing/2014/main" id="{DB51B0CF-1A3A-2FDD-F6DF-3F2239934C1E}"/>
              </a:ext>
            </a:extLst>
          </p:cNvPr>
          <p:cNvSpPr/>
          <p:nvPr/>
        </p:nvSpPr>
        <p:spPr>
          <a:xfrm>
            <a:off x="5780528"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vào</a:t>
            </a:r>
          </a:p>
        </p:txBody>
      </p:sp>
      <p:sp>
        <p:nvSpPr>
          <p:cNvPr id="11" name="Flowchart: Manual Input 10">
            <a:extLst>
              <a:ext uri="{FF2B5EF4-FFF2-40B4-BE49-F238E27FC236}">
                <a16:creationId xmlns:a16="http://schemas.microsoft.com/office/drawing/2014/main" id="{BEFA1972-8ED0-EB85-9CC9-8B4A848BC161}"/>
              </a:ext>
            </a:extLst>
          </p:cNvPr>
          <p:cNvSpPr/>
          <p:nvPr/>
        </p:nvSpPr>
        <p:spPr>
          <a:xfrm>
            <a:off x="7801584"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lên</a:t>
            </a:r>
          </a:p>
        </p:txBody>
      </p:sp>
      <p:sp>
        <p:nvSpPr>
          <p:cNvPr id="25" name="Flowchart: Manual Input 24">
            <a:extLst>
              <a:ext uri="{FF2B5EF4-FFF2-40B4-BE49-F238E27FC236}">
                <a16:creationId xmlns:a16="http://schemas.microsoft.com/office/drawing/2014/main" id="{29A79AFF-5CDF-F7FC-616D-B4AD679DD59C}"/>
              </a:ext>
            </a:extLst>
          </p:cNvPr>
          <p:cNvSpPr/>
          <p:nvPr/>
        </p:nvSpPr>
        <p:spPr>
          <a:xfrm>
            <a:off x="9822640"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hầm</a:t>
            </a:r>
          </a:p>
        </p:txBody>
      </p:sp>
      <p:sp>
        <p:nvSpPr>
          <p:cNvPr id="27" name="Flowchart: Manual Input 26">
            <a:extLst>
              <a:ext uri="{FF2B5EF4-FFF2-40B4-BE49-F238E27FC236}">
                <a16:creationId xmlns:a16="http://schemas.microsoft.com/office/drawing/2014/main" id="{5812804B-264E-F1CB-89BE-F75BB77D3BCC}"/>
              </a:ext>
            </a:extLst>
          </p:cNvPr>
          <p:cNvSpPr/>
          <p:nvPr/>
        </p:nvSpPr>
        <p:spPr>
          <a:xfrm>
            <a:off x="3835942" y="2692942"/>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ra</a:t>
            </a:r>
          </a:p>
        </p:txBody>
      </p:sp>
      <p:sp>
        <p:nvSpPr>
          <p:cNvPr id="29" name="Flowchart: Manual Input 28">
            <a:extLst>
              <a:ext uri="{FF2B5EF4-FFF2-40B4-BE49-F238E27FC236}">
                <a16:creationId xmlns:a16="http://schemas.microsoft.com/office/drawing/2014/main" id="{AC647B60-98E7-454E-4ACA-4AE938E0F236}"/>
              </a:ext>
            </a:extLst>
          </p:cNvPr>
          <p:cNvSpPr/>
          <p:nvPr/>
        </p:nvSpPr>
        <p:spPr>
          <a:xfrm>
            <a:off x="5793497" y="2692942"/>
            <a:ext cx="1430911"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nướng</a:t>
            </a:r>
          </a:p>
        </p:txBody>
      </p:sp>
      <p:sp>
        <p:nvSpPr>
          <p:cNvPr id="31" name="Flowchart: Manual Input 30">
            <a:extLst>
              <a:ext uri="{FF2B5EF4-FFF2-40B4-BE49-F238E27FC236}">
                <a16:creationId xmlns:a16="http://schemas.microsoft.com/office/drawing/2014/main" id="{464387EC-C54B-3AFB-4230-BC72FDB66282}"/>
              </a:ext>
            </a:extLst>
          </p:cNvPr>
          <p:cNvSpPr/>
          <p:nvPr/>
        </p:nvSpPr>
        <p:spPr>
          <a:xfrm>
            <a:off x="7801584" y="2692942"/>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luộc</a:t>
            </a:r>
          </a:p>
        </p:txBody>
      </p:sp>
      <p:sp>
        <p:nvSpPr>
          <p:cNvPr id="33" name="Flowchart: Manual Input 32">
            <a:extLst>
              <a:ext uri="{FF2B5EF4-FFF2-40B4-BE49-F238E27FC236}">
                <a16:creationId xmlns:a16="http://schemas.microsoft.com/office/drawing/2014/main" id="{E9499520-1DD0-7DD6-2650-CEE6973D056C}"/>
              </a:ext>
            </a:extLst>
          </p:cNvPr>
          <p:cNvSpPr/>
          <p:nvPr/>
        </p:nvSpPr>
        <p:spPr>
          <a:xfrm>
            <a:off x="9809670" y="2697805"/>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xuống</a:t>
            </a:r>
          </a:p>
        </p:txBody>
      </p:sp>
      <p:sp>
        <p:nvSpPr>
          <p:cNvPr id="35" name="Flowchart: Manual Input 34">
            <a:extLst>
              <a:ext uri="{FF2B5EF4-FFF2-40B4-BE49-F238E27FC236}">
                <a16:creationId xmlns:a16="http://schemas.microsoft.com/office/drawing/2014/main" id="{E794F0D8-1447-5EBF-1349-3607A0229DFE}"/>
              </a:ext>
            </a:extLst>
          </p:cNvPr>
          <p:cNvSpPr/>
          <p:nvPr/>
        </p:nvSpPr>
        <p:spPr>
          <a:xfrm>
            <a:off x="1585815" y="2676728"/>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Times New Roman" panose="02020603050405020304" pitchFamily="18" charset="0"/>
                <a:cs typeface="Times New Roman" panose="02020603050405020304" pitchFamily="18" charset="0"/>
              </a:rPr>
              <a:t>đi</a:t>
            </a:r>
          </a:p>
        </p:txBody>
      </p:sp>
      <p:pic>
        <p:nvPicPr>
          <p:cNvPr id="37" name="Picture 6">
            <a:extLst>
              <a:ext uri="{FF2B5EF4-FFF2-40B4-BE49-F238E27FC236}">
                <a16:creationId xmlns:a16="http://schemas.microsoft.com/office/drawing/2014/main" id="{7A31FA03-BF68-A63C-4051-C76182EA7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46" b="34045"/>
          <a:stretch>
            <a:fillRect/>
          </a:stretch>
        </p:blipFill>
        <p:spPr bwMode="auto">
          <a:xfrm>
            <a:off x="318782" y="3676244"/>
            <a:ext cx="5777218" cy="279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a:extLst>
              <a:ext uri="{FF2B5EF4-FFF2-40B4-BE49-F238E27FC236}">
                <a16:creationId xmlns:a16="http://schemas.microsoft.com/office/drawing/2014/main" id="{E5E9D48C-9DAB-03D8-BEFE-070A4FD9B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46" b="34045"/>
          <a:stretch>
            <a:fillRect/>
          </a:stretch>
        </p:blipFill>
        <p:spPr bwMode="auto">
          <a:xfrm>
            <a:off x="6096000" y="3676243"/>
            <a:ext cx="6096000" cy="276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01625F0B-650A-DC3D-4A83-EC52E5DC69EE}"/>
              </a:ext>
            </a:extLst>
          </p:cNvPr>
          <p:cNvSpPr txBox="1"/>
          <p:nvPr/>
        </p:nvSpPr>
        <p:spPr>
          <a:xfrm>
            <a:off x="609779" y="3985882"/>
            <a:ext cx="5939145" cy="1077218"/>
          </a:xfrm>
          <a:prstGeom prst="rect">
            <a:avLst/>
          </a:prstGeom>
          <a:noFill/>
        </p:spPr>
        <p:txBody>
          <a:bodyPr wrap="square" rtlCol="0">
            <a:spAutoFit/>
          </a:bodyPr>
          <a:lstStyle/>
          <a:p>
            <a:r>
              <a:rPr lang="en-US" sz="3200" b="1" i="1">
                <a:solidFill>
                  <a:srgbClr val="FF0066"/>
                </a:solidFill>
                <a:latin typeface="Times New Roman" panose="02020603050405020304" pitchFamily="18" charset="0"/>
                <a:cs typeface="Times New Roman" panose="02020603050405020304" pitchFamily="18" charset="0"/>
              </a:rPr>
              <a:t>Từ chỉ hoạt động </a:t>
            </a:r>
            <a:r>
              <a:rPr lang="en-US" sz="3200" i="1">
                <a:solidFill>
                  <a:srgbClr val="FF0066"/>
                </a:solidFill>
                <a:latin typeface="Times New Roman" panose="02020603050405020304" pitchFamily="18" charset="0"/>
                <a:cs typeface="Times New Roman" panose="02020603050405020304" pitchFamily="18" charset="0"/>
              </a:rPr>
              <a:t>di chuyển</a:t>
            </a:r>
          </a:p>
          <a:p>
            <a:r>
              <a:rPr lang="en-US" sz="2400" i="1">
                <a:solidFill>
                  <a:srgbClr val="002060"/>
                </a:solidFill>
                <a:latin typeface="Times New Roman" panose="02020603050405020304" pitchFamily="18" charset="0"/>
                <a:cs typeface="Times New Roman" panose="02020603050405020304" pitchFamily="18" charset="0"/>
              </a:rPr>
              <a:t>                   </a:t>
            </a:r>
            <a:r>
              <a:rPr lang="en-US" sz="3200" b="0" i="0">
                <a:solidFill>
                  <a:srgbClr val="002060"/>
                </a:solidFill>
                <a:effectLst/>
                <a:latin typeface="Times New Roman" panose="02020603050405020304" pitchFamily="18" charset="0"/>
                <a:cs typeface="Times New Roman" panose="02020603050405020304" pitchFamily="18" charset="0"/>
              </a:rPr>
              <a:t>vào, lên, đi, ra, xuống</a:t>
            </a:r>
            <a:r>
              <a:rPr lang="en-US" sz="3200" i="1">
                <a:solidFill>
                  <a:srgbClr val="002060"/>
                </a:solidFill>
                <a:latin typeface="Times New Roman" panose="02020603050405020304" pitchFamily="18" charset="0"/>
                <a:cs typeface="Times New Roman" panose="02020603050405020304" pitchFamily="18" charset="0"/>
              </a:rPr>
              <a:t> </a:t>
            </a:r>
          </a:p>
        </p:txBody>
      </p:sp>
      <p:sp>
        <p:nvSpPr>
          <p:cNvPr id="42" name="TextBox 41">
            <a:extLst>
              <a:ext uri="{FF2B5EF4-FFF2-40B4-BE49-F238E27FC236}">
                <a16:creationId xmlns:a16="http://schemas.microsoft.com/office/drawing/2014/main" id="{F2C92B01-4494-B608-B0F7-B99067E6DEA6}"/>
              </a:ext>
            </a:extLst>
          </p:cNvPr>
          <p:cNvSpPr txBox="1"/>
          <p:nvPr/>
        </p:nvSpPr>
        <p:spPr>
          <a:xfrm>
            <a:off x="7072954" y="3942173"/>
            <a:ext cx="5119046" cy="584775"/>
          </a:xfrm>
          <a:prstGeom prst="rect">
            <a:avLst/>
          </a:prstGeom>
          <a:noFill/>
        </p:spPr>
        <p:txBody>
          <a:bodyPr wrap="square" rtlCol="0">
            <a:spAutoFit/>
          </a:bodyPr>
          <a:lstStyle/>
          <a:p>
            <a:r>
              <a:rPr lang="en-US" sz="3200" b="1" i="1">
                <a:solidFill>
                  <a:srgbClr val="FF0066"/>
                </a:solidFill>
                <a:latin typeface="Times New Roman" panose="02020603050405020304" pitchFamily="18" charset="0"/>
                <a:cs typeface="Times New Roman" panose="02020603050405020304" pitchFamily="18" charset="0"/>
              </a:rPr>
              <a:t>Từ chỉ hoạt động nấu ăn </a:t>
            </a:r>
          </a:p>
        </p:txBody>
      </p:sp>
      <p:sp>
        <p:nvSpPr>
          <p:cNvPr id="44" name="TextBox 43">
            <a:extLst>
              <a:ext uri="{FF2B5EF4-FFF2-40B4-BE49-F238E27FC236}">
                <a16:creationId xmlns:a16="http://schemas.microsoft.com/office/drawing/2014/main" id="{DAFB0717-50FE-C9F3-597C-AEE9C7B304B6}"/>
              </a:ext>
            </a:extLst>
          </p:cNvPr>
          <p:cNvSpPr txBox="1"/>
          <p:nvPr/>
        </p:nvSpPr>
        <p:spPr>
          <a:xfrm>
            <a:off x="8053431" y="4433171"/>
            <a:ext cx="3693952" cy="1077218"/>
          </a:xfrm>
          <a:prstGeom prst="rect">
            <a:avLst/>
          </a:prstGeom>
          <a:noFill/>
        </p:spPr>
        <p:txBody>
          <a:bodyPr wrap="square">
            <a:spAutoFit/>
          </a:bodyPr>
          <a:lstStyle/>
          <a:p>
            <a:r>
              <a:rPr lang="en-US" sz="3200" b="0" i="0">
                <a:solidFill>
                  <a:srgbClr val="002060"/>
                </a:solidFill>
                <a:effectLst/>
                <a:latin typeface="Times New Roman" panose="02020603050405020304" pitchFamily="18" charset="0"/>
                <a:cs typeface="Times New Roman" panose="02020603050405020304" pitchFamily="18" charset="0"/>
              </a:rPr>
              <a:t>   </a:t>
            </a:r>
            <a:r>
              <a:rPr lang="vi-VN" sz="3200" b="0" i="0">
                <a:solidFill>
                  <a:srgbClr val="002060"/>
                </a:solidFill>
                <a:effectLst/>
                <a:latin typeface="Times New Roman" panose="02020603050405020304" pitchFamily="18" charset="0"/>
                <a:cs typeface="Times New Roman" panose="02020603050405020304" pitchFamily="18" charset="0"/>
              </a:rPr>
              <a:t>kho,</a:t>
            </a:r>
            <a:r>
              <a:rPr lang="en-US" sz="3200" b="0" i="0">
                <a:solidFill>
                  <a:srgbClr val="002060"/>
                </a:solidFill>
                <a:effectLst/>
                <a:latin typeface="Times New Roman" panose="02020603050405020304" pitchFamily="18" charset="0"/>
                <a:cs typeface="Times New Roman" panose="02020603050405020304" pitchFamily="18" charset="0"/>
              </a:rPr>
              <a:t> </a:t>
            </a:r>
            <a:r>
              <a:rPr lang="vi-VN" sz="3200" b="0" i="0">
                <a:solidFill>
                  <a:srgbClr val="002060"/>
                </a:solidFill>
                <a:effectLst/>
                <a:latin typeface="Times New Roman" panose="02020603050405020304" pitchFamily="18" charset="0"/>
                <a:cs typeface="Times New Roman" panose="02020603050405020304" pitchFamily="18" charset="0"/>
              </a:rPr>
              <a:t>xào, hầm, nướng, luộc</a:t>
            </a:r>
            <a:r>
              <a:rPr lang="en-US" sz="3200" b="0" i="0">
                <a:solidFill>
                  <a:srgbClr val="002060"/>
                </a:solidFill>
                <a:effectLst/>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125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63EE04-3028-AB8E-C8DA-2DDE06DD0BE3}"/>
              </a:ext>
            </a:extLst>
          </p:cNvPr>
          <p:cNvSpPr/>
          <p:nvPr/>
        </p:nvSpPr>
        <p:spPr>
          <a:xfrm>
            <a:off x="1111250" y="233464"/>
            <a:ext cx="9969500" cy="959416"/>
          </a:xfrm>
          <a:prstGeom prst="roundRect">
            <a:avLst/>
          </a:prstGeom>
          <a:solidFill>
            <a:srgbClr val="FFBC6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chemeClr val="bg1"/>
                </a:solidFill>
                <a:latin typeface="Times New Roman" panose="02020603050405020304" pitchFamily="18" charset="0"/>
                <a:cs typeface="Times New Roman" panose="02020603050405020304" pitchFamily="18" charset="0"/>
              </a:rPr>
              <a:t>3</a:t>
            </a:r>
            <a:r>
              <a:rPr lang="en-US" sz="2800" b="0" i="0">
                <a:solidFill>
                  <a:schemeClr val="bg1"/>
                </a:solidFill>
                <a:effectLst/>
                <a:latin typeface="Times New Roman" panose="02020603050405020304" pitchFamily="18" charset="0"/>
                <a:cs typeface="Times New Roman" panose="02020603050405020304" pitchFamily="18" charset="0"/>
              </a:rPr>
              <a:t>. Chọn từ ở bài tập 2 thay cho ô vuông để hoàn thành các câu nêu hoạt động trong đoạn văn:</a:t>
            </a:r>
            <a:br>
              <a:rPr lang="en-US" sz="3200" b="0" i="0">
                <a:solidFill>
                  <a:schemeClr val="bg1"/>
                </a:solidFill>
                <a:effectLst/>
                <a:latin typeface="Times New Roman" panose="02020603050405020304" pitchFamily="18" charset="0"/>
                <a:cs typeface="Times New Roman" panose="02020603050405020304" pitchFamily="18" charset="0"/>
              </a:rPr>
            </a:br>
            <a:br>
              <a:rPr lang="en-US" sz="3200" b="0" i="0">
                <a:solidFill>
                  <a:srgbClr val="000000"/>
                </a:solidFill>
                <a:effectLst/>
                <a:latin typeface="Times New Roman" panose="02020603050405020304" pitchFamily="18" charset="0"/>
                <a:cs typeface="Times New Roman" panose="02020603050405020304" pitchFamily="18" charset="0"/>
              </a:rPr>
            </a:br>
            <a:endPar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C97BBD8-098E-09CC-6FB4-5EEA2FDD472D}"/>
              </a:ext>
            </a:extLst>
          </p:cNvPr>
          <p:cNvSpPr txBox="1"/>
          <p:nvPr/>
        </p:nvSpPr>
        <p:spPr>
          <a:xfrm>
            <a:off x="518108" y="1720720"/>
            <a:ext cx="7158905" cy="3046988"/>
          </a:xfrm>
          <a:prstGeom prst="rect">
            <a:avLst/>
          </a:prstGeom>
          <a:noFill/>
          <a:ln w="57150">
            <a:solidFill>
              <a:srgbClr val="00B0F0"/>
            </a:solidFill>
            <a:prstDash val="sysDot"/>
          </a:ln>
        </p:spPr>
        <p:txBody>
          <a:bodyPr wrap="square">
            <a:spAutoFit/>
          </a:bodyPr>
          <a:lstStyle/>
          <a:p>
            <a:r>
              <a:rPr lang="en-US" sz="3200" b="0" i="0">
                <a:solidFill>
                  <a:srgbClr val="002060"/>
                </a:solidFill>
                <a:effectLst/>
                <a:latin typeface="Times New Roman" panose="02020603050405020304" pitchFamily="18" charset="0"/>
                <a:cs typeface="Times New Roman" panose="02020603050405020304" pitchFamily="18" charset="0"/>
              </a:rPr>
              <a:t>	</a:t>
            </a:r>
            <a:r>
              <a:rPr lang="vi-VN" sz="3200" b="0" i="0">
                <a:solidFill>
                  <a:srgbClr val="002060"/>
                </a:solidFill>
                <a:effectLst/>
                <a:latin typeface="Times New Roman" panose="02020603050405020304" pitchFamily="18" charset="0"/>
                <a:cs typeface="Times New Roman" panose="02020603050405020304" pitchFamily="18" charset="0"/>
              </a:rPr>
              <a:t>Ngày Chủ nhật, mẹ </a:t>
            </a:r>
            <a:r>
              <a:rPr lang="vi-VN" sz="3200" b="1" i="0">
                <a:solidFill>
                  <a:srgbClr val="002060"/>
                </a:solidFill>
                <a:effectLst/>
                <a:latin typeface="Times New Roman" panose="02020603050405020304" pitchFamily="18" charset="0"/>
                <a:cs typeface="Times New Roman" panose="02020603050405020304" pitchFamily="18" charset="0"/>
              </a:rPr>
              <a:t>đi</a:t>
            </a:r>
            <a:r>
              <a:rPr lang="vi-VN" sz="3200" b="0" i="0">
                <a:solidFill>
                  <a:srgbClr val="002060"/>
                </a:solidFill>
                <a:effectLst/>
                <a:latin typeface="Times New Roman" panose="02020603050405020304" pitchFamily="18" charset="0"/>
                <a:cs typeface="Times New Roman" panose="02020603050405020304" pitchFamily="18" charset="0"/>
              </a:rPr>
              <a:t> chợ mua thức ăn. Nam </a:t>
            </a:r>
            <a:r>
              <a:rPr lang="vi-VN" sz="3200" b="1" i="0">
                <a:solidFill>
                  <a:srgbClr val="002060"/>
                </a:solidFill>
                <a:effectLst/>
                <a:latin typeface="Times New Roman" panose="02020603050405020304" pitchFamily="18" charset="0"/>
                <a:cs typeface="Times New Roman" panose="02020603050405020304" pitchFamily="18" charset="0"/>
              </a:rPr>
              <a:t>vào/xuống</a:t>
            </a:r>
            <a:r>
              <a:rPr lang="vi-VN" sz="3200" b="0" i="0">
                <a:solidFill>
                  <a:srgbClr val="002060"/>
                </a:solidFill>
                <a:effectLst/>
                <a:latin typeface="Times New Roman" panose="02020603050405020304" pitchFamily="18" charset="0"/>
                <a:cs typeface="Times New Roman" panose="02020603050405020304" pitchFamily="18" charset="0"/>
              </a:rPr>
              <a:t> bếp giúp mẹ. Nam nhặt rau, còn mẹ rửa cá và thái thịt. Rồi mẹ bắt đầu nấu nướng, mẹ </a:t>
            </a:r>
            <a:r>
              <a:rPr lang="vi-VN" sz="3200" b="1" i="0">
                <a:solidFill>
                  <a:srgbClr val="002060"/>
                </a:solidFill>
                <a:effectLst/>
                <a:latin typeface="Times New Roman" panose="02020603050405020304" pitchFamily="18" charset="0"/>
                <a:cs typeface="Times New Roman" panose="02020603050405020304" pitchFamily="18" charset="0"/>
              </a:rPr>
              <a:t>kho</a:t>
            </a:r>
            <a:r>
              <a:rPr lang="vi-VN" sz="3200" b="0" i="0">
                <a:solidFill>
                  <a:srgbClr val="002060"/>
                </a:solidFill>
                <a:effectLst/>
                <a:latin typeface="Times New Roman" panose="02020603050405020304" pitchFamily="18" charset="0"/>
                <a:cs typeface="Times New Roman" panose="02020603050405020304" pitchFamily="18" charset="0"/>
              </a:rPr>
              <a:t> cá, </a:t>
            </a:r>
            <a:r>
              <a:rPr lang="vi-VN" sz="3200" b="1" i="0">
                <a:solidFill>
                  <a:srgbClr val="002060"/>
                </a:solidFill>
                <a:effectLst/>
                <a:latin typeface="Times New Roman" panose="02020603050405020304" pitchFamily="18" charset="0"/>
                <a:cs typeface="Times New Roman" panose="02020603050405020304" pitchFamily="18" charset="0"/>
              </a:rPr>
              <a:t>xào</a:t>
            </a:r>
            <a:r>
              <a:rPr lang="vi-VN" sz="3200" b="0" i="0">
                <a:solidFill>
                  <a:srgbClr val="002060"/>
                </a:solidFill>
                <a:effectLst/>
                <a:latin typeface="Times New Roman" panose="02020603050405020304" pitchFamily="18" charset="0"/>
                <a:cs typeface="Times New Roman" panose="02020603050405020304" pitchFamily="18" charset="0"/>
              </a:rPr>
              <a:t> rau, </a:t>
            </a:r>
            <a:r>
              <a:rPr lang="vi-VN" sz="3200" b="1" i="0">
                <a:solidFill>
                  <a:srgbClr val="002060"/>
                </a:solidFill>
                <a:effectLst/>
                <a:latin typeface="Times New Roman" panose="02020603050405020304" pitchFamily="18" charset="0"/>
                <a:cs typeface="Times New Roman" panose="02020603050405020304" pitchFamily="18" charset="0"/>
              </a:rPr>
              <a:t>luộc</a:t>
            </a:r>
            <a:r>
              <a:rPr lang="vi-VN" sz="3200" b="0" i="0">
                <a:solidFill>
                  <a:srgbClr val="002060"/>
                </a:solidFill>
                <a:effectLst/>
                <a:latin typeface="Times New Roman" panose="02020603050405020304" pitchFamily="18" charset="0"/>
                <a:cs typeface="Times New Roman" panose="02020603050405020304" pitchFamily="18" charset="0"/>
              </a:rPr>
              <a:t> thịt. Chẳng mấy chốc, gian bếp đã thơm lừng mùi thức ăn.</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026" name="Picture 2" descr="Ngày Của Mẹ Là Mẹ Làm Bánh Trong Bếp Hình ảnh | Định dạng hình ảnh PSD  401393465| vn.lovepik.com">
            <a:extLst>
              <a:ext uri="{FF2B5EF4-FFF2-40B4-BE49-F238E27FC236}">
                <a16:creationId xmlns:a16="http://schemas.microsoft.com/office/drawing/2014/main" id="{DD8D598E-CF8E-DDE5-7B58-A5A41CEE9B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535" l="6977" r="95698">
                        <a14:foregroundMark x1="70698" y1="40814" x2="73023" y2="80233"/>
                        <a14:foregroundMark x1="73023" y1="80233" x2="73023" y2="80233"/>
                        <a14:foregroundMark x1="55233" y1="64651" x2="56047" y2="75465"/>
                        <a14:foregroundMark x1="53837" y1="51860" x2="54302" y2="59186"/>
                        <a14:foregroundMark x1="53721" y1="51163" x2="56860" y2="60465"/>
                        <a14:foregroundMark x1="54070" y1="50814" x2="55116" y2="54186"/>
                        <a14:foregroundMark x1="13837" y1="81512" x2="70698" y2="91047"/>
                        <a14:foregroundMark x1="70698" y1="91047" x2="74651" y2="90930"/>
                        <a14:foregroundMark x1="35349" y1="85581" x2="78256" y2="87326"/>
                        <a14:foregroundMark x1="78256" y1="87326" x2="80814" y2="86860"/>
                        <a14:foregroundMark x1="52674" y1="80581" x2="81279" y2="83023"/>
                        <a14:foregroundMark x1="12093" y1="90349" x2="69884" y2="93605"/>
                        <a14:foregroundMark x1="69884" y1="93605" x2="68372" y2="92674"/>
                        <a14:foregroundMark x1="7209" y1="82093" x2="11047" y2="90116"/>
                        <a14:foregroundMark x1="11047" y1="90116" x2="36977" y2="90698"/>
                        <a14:foregroundMark x1="36977" y1="90698" x2="41628" y2="88023"/>
                        <a14:foregroundMark x1="35581" y1="47791" x2="36279" y2="80000"/>
                        <a14:foregroundMark x1="36279" y1="80000" x2="36279" y2="75581"/>
                        <a14:foregroundMark x1="33837" y1="48837" x2="33953" y2="62791"/>
                        <a14:foregroundMark x1="33953" y1="62791" x2="34070" y2="54884"/>
                        <a14:foregroundMark x1="34070" y1="54884" x2="42326" y2="47558"/>
                        <a14:foregroundMark x1="42326" y1="47558" x2="42442" y2="49070"/>
                        <a14:foregroundMark x1="14302" y1="69419" x2="14419" y2="78372"/>
                        <a14:foregroundMark x1="7209" y1="81047" x2="7093" y2="88721"/>
                        <a14:foregroundMark x1="7093" y1="88721" x2="10116" y2="94767"/>
                        <a14:foregroundMark x1="10465" y1="92209" x2="21628" y2="91977"/>
                        <a14:foregroundMark x1="21628" y1="91977" x2="88605" y2="93372"/>
                        <a14:foregroundMark x1="33488" y1="67326" x2="34767" y2="73023"/>
                        <a14:foregroundMark x1="39186" y1="39419" x2="40581" y2="46047"/>
                        <a14:foregroundMark x1="54651" y1="64535" x2="58605" y2="65116"/>
                        <a14:foregroundMark x1="85698" y1="81395" x2="86047" y2="93837"/>
                        <a14:foregroundMark x1="78953" y1="79884" x2="93256" y2="89767"/>
                        <a14:foregroundMark x1="93256" y1="89767" x2="93605" y2="90116"/>
                        <a14:foregroundMark x1="53256" y1="63721" x2="61047" y2="66512"/>
                        <a14:foregroundMark x1="86744" y1="80698" x2="95698" y2="88837"/>
                        <a14:foregroundMark x1="79535" y1="80116" x2="84884" y2="82209"/>
                        <a14:foregroundMark x1="33721" y1="47674" x2="34767" y2="52558"/>
                      </a14:backgroundRemoval>
                    </a14:imgEffect>
                  </a14:imgLayer>
                </a14:imgProps>
              </a:ext>
              <a:ext uri="{28A0092B-C50C-407E-A947-70E740481C1C}">
                <a14:useLocalDpi xmlns:a14="http://schemas.microsoft.com/office/drawing/2010/main" val="0"/>
              </a:ext>
            </a:extLst>
          </a:blip>
          <a:srcRect/>
          <a:stretch>
            <a:fillRect/>
          </a:stretch>
        </p:blipFill>
        <p:spPr bwMode="auto">
          <a:xfrm>
            <a:off x="6960140" y="1502923"/>
            <a:ext cx="5452353" cy="54523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714650B-57DC-AF7E-F4C5-85FD736EECC9}"/>
              </a:ext>
            </a:extLst>
          </p:cNvPr>
          <p:cNvSpPr/>
          <p:nvPr/>
        </p:nvSpPr>
        <p:spPr>
          <a:xfrm>
            <a:off x="4764947" y="1796221"/>
            <a:ext cx="403301"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A034986-62B3-DC9A-7434-B9AA0F81A319}"/>
              </a:ext>
            </a:extLst>
          </p:cNvPr>
          <p:cNvSpPr/>
          <p:nvPr/>
        </p:nvSpPr>
        <p:spPr>
          <a:xfrm>
            <a:off x="2041673" y="2300940"/>
            <a:ext cx="1850820" cy="445604"/>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FA2307C-F637-E130-438C-820F25E9CA01}"/>
              </a:ext>
            </a:extLst>
          </p:cNvPr>
          <p:cNvSpPr/>
          <p:nvPr/>
        </p:nvSpPr>
        <p:spPr>
          <a:xfrm>
            <a:off x="1216404" y="3768999"/>
            <a:ext cx="629440"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AAC8ED8-4684-81C1-5546-770C6ABE3A9A}"/>
              </a:ext>
            </a:extLst>
          </p:cNvPr>
          <p:cNvSpPr/>
          <p:nvPr/>
        </p:nvSpPr>
        <p:spPr>
          <a:xfrm>
            <a:off x="2542266" y="3768998"/>
            <a:ext cx="629440"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663B6BA-42D6-919B-3AEA-FA71BE29BF25}"/>
              </a:ext>
            </a:extLst>
          </p:cNvPr>
          <p:cNvSpPr/>
          <p:nvPr/>
        </p:nvSpPr>
        <p:spPr>
          <a:xfrm>
            <a:off x="3926049" y="3768997"/>
            <a:ext cx="763397"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49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034958" y="1317880"/>
            <a:ext cx="5936497"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đoạn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12ED2-D734-E697-289E-2E5897E49ABC}"/>
              </a:ext>
            </a:extLst>
          </p:cNvPr>
          <p:cNvPicPr>
            <a:picLocks noChangeAspect="1"/>
          </p:cNvPicPr>
          <p:nvPr/>
        </p:nvPicPr>
        <p:blipFill>
          <a:blip r:embed="rId3"/>
          <a:stretch>
            <a:fillRect/>
          </a:stretch>
        </p:blipFill>
        <p:spPr>
          <a:xfrm>
            <a:off x="0" y="32392"/>
            <a:ext cx="1156382" cy="1436348"/>
          </a:xfrm>
          <a:prstGeom prst="rect">
            <a:avLst/>
          </a:prstGeom>
        </p:spPr>
      </p:pic>
      <p:sp>
        <p:nvSpPr>
          <p:cNvPr id="7" name="Rectangle: Rounded Corners 6">
            <a:extLst>
              <a:ext uri="{FF2B5EF4-FFF2-40B4-BE49-F238E27FC236}">
                <a16:creationId xmlns:a16="http://schemas.microsoft.com/office/drawing/2014/main" id="{BAC95BF9-1293-BCCF-BF69-E2ED504E2898}"/>
              </a:ext>
            </a:extLst>
          </p:cNvPr>
          <p:cNvSpPr/>
          <p:nvPr/>
        </p:nvSpPr>
        <p:spPr>
          <a:xfrm>
            <a:off x="1156382" y="270858"/>
            <a:ext cx="6995397" cy="1436348"/>
          </a:xfrm>
          <a:prstGeom prst="roundRect">
            <a:avLst/>
          </a:prstGeom>
          <a:solidFill>
            <a:srgbClr val="40AF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0" i="0">
                <a:solidFill>
                  <a:schemeClr val="bg1"/>
                </a:solidFill>
                <a:effectLst/>
                <a:latin typeface="Times New Roman" panose="02020603050405020304" pitchFamily="18" charset="0"/>
                <a:cs typeface="Times New Roman" panose="02020603050405020304" pitchFamily="18" charset="0"/>
              </a:rPr>
              <a:t> </a:t>
            </a:r>
            <a:br>
              <a:rPr lang="en-US" sz="2800" b="0" i="0">
                <a:solidFill>
                  <a:srgbClr val="000000"/>
                </a:solidFill>
                <a:effectLst/>
                <a:latin typeface="Times New Roman" panose="02020603050405020304" pitchFamily="18" charset="0"/>
                <a:cs typeface="Times New Roman" panose="02020603050405020304" pitchFamily="18" charset="0"/>
              </a:rPr>
            </a:br>
            <a:endPar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2752C2C-AE6B-0BCF-0B1B-D48BE09D5734}"/>
              </a:ext>
            </a:extLst>
          </p:cNvPr>
          <p:cNvSpPr txBox="1"/>
          <p:nvPr/>
        </p:nvSpPr>
        <p:spPr>
          <a:xfrm>
            <a:off x="1319171" y="376797"/>
            <a:ext cx="8674377" cy="3354765"/>
          </a:xfrm>
          <a:prstGeom prst="rect">
            <a:avLst/>
          </a:prstGeom>
          <a:noFill/>
        </p:spPr>
        <p:txBody>
          <a:bodyPr wrap="square">
            <a:spAutoFit/>
          </a:bodyPr>
          <a:lstStyle/>
          <a:p>
            <a:pPr marL="342900" indent="-342900">
              <a:buAutoNum type="arabicPeriod"/>
            </a:pPr>
            <a:r>
              <a:rPr lang="vi-VN" sz="2400" b="1" i="0">
                <a:solidFill>
                  <a:schemeClr val="bg1"/>
                </a:solidFill>
                <a:effectLst/>
                <a:latin typeface="Times New Roman" panose="02020603050405020304" pitchFamily="18" charset="0"/>
                <a:cs typeface="Times New Roman" panose="02020603050405020304" pitchFamily="18" charset="0"/>
              </a:rPr>
              <a:t>Đọc đoạn văn dưới đây và cho biết</a:t>
            </a:r>
            <a:r>
              <a:rPr lang="en-US" sz="2400" b="1" i="0">
                <a:solidFill>
                  <a:schemeClr val="bg1"/>
                </a:solidFill>
                <a:effectLst/>
                <a:latin typeface="Times New Roman" panose="02020603050405020304" pitchFamily="18" charset="0"/>
                <a:cs typeface="Times New Roman" panose="02020603050405020304" pitchFamily="18" charset="0"/>
              </a:rPr>
              <a:t> </a:t>
            </a:r>
            <a:r>
              <a:rPr lang="vi-VN" sz="2400" b="1" i="0">
                <a:solidFill>
                  <a:schemeClr val="bg1"/>
                </a:solidFill>
                <a:effectLst/>
                <a:latin typeface="Times New Roman" panose="02020603050405020304" pitchFamily="18" charset="0"/>
                <a:cs typeface="Times New Roman" panose="02020603050405020304" pitchFamily="18" charset="0"/>
              </a:rPr>
              <a:t>:</a:t>
            </a:r>
            <a:endParaRPr lang="en-US" sz="2400" b="1" i="0">
              <a:solidFill>
                <a:schemeClr val="bg1"/>
              </a:solidFill>
              <a:effectLst/>
              <a:latin typeface="Times New Roman" panose="02020603050405020304" pitchFamily="18" charset="0"/>
              <a:cs typeface="Times New Roman" panose="02020603050405020304" pitchFamily="18" charset="0"/>
            </a:endParaRPr>
          </a:p>
          <a:p>
            <a:pPr algn="just"/>
            <a:r>
              <a:rPr lang="en-US" sz="2400" b="1" i="0">
                <a:solidFill>
                  <a:schemeClr val="bg1"/>
                </a:solidFill>
                <a:effectLst/>
                <a:latin typeface="Times New Roman" panose="02020603050405020304" pitchFamily="18" charset="0"/>
                <a:cs typeface="Times New Roman" panose="02020603050405020304" pitchFamily="18" charset="0"/>
              </a:rPr>
              <a:t>- </a:t>
            </a:r>
            <a:r>
              <a:rPr lang="vi-VN" sz="2400" b="1" i="0">
                <a:solidFill>
                  <a:schemeClr val="bg1"/>
                </a:solidFill>
                <a:effectLst/>
                <a:latin typeface="Times New Roman" panose="02020603050405020304" pitchFamily="18" charset="0"/>
                <a:cs typeface="Times New Roman" panose="02020603050405020304" pitchFamily="18" charset="0"/>
              </a:rPr>
              <a:t>Đoạn văn thuật lại việc gì?</a:t>
            </a:r>
          </a:p>
          <a:p>
            <a:pPr algn="just"/>
            <a:r>
              <a:rPr lang="vi-VN" sz="2400" b="1" i="0">
                <a:solidFill>
                  <a:schemeClr val="bg1"/>
                </a:solidFill>
                <a:effectLst/>
                <a:latin typeface="Times New Roman" panose="02020603050405020304" pitchFamily="18" charset="0"/>
                <a:cs typeface="Times New Roman" panose="02020603050405020304" pitchFamily="18" charset="0"/>
              </a:rPr>
              <a:t>- Các bước thực hiện việc đó.</a:t>
            </a:r>
          </a:p>
          <a:p>
            <a:br>
              <a:rPr lang="vi-VN" sz="2800" b="1" i="0">
                <a:solidFill>
                  <a:srgbClr val="000000"/>
                </a:solidFill>
                <a:effectLst/>
                <a:latin typeface="Times New Roman" panose="02020603050405020304" pitchFamily="18" charset="0"/>
                <a:cs typeface="Times New Roman" panose="02020603050405020304" pitchFamily="18" charset="0"/>
              </a:rPr>
            </a:br>
            <a:br>
              <a:rPr lang="vi-VN" sz="2800" b="1" i="0">
                <a:solidFill>
                  <a:srgbClr val="000000"/>
                </a:solidFill>
                <a:effectLst/>
                <a:latin typeface="Times New Roman" panose="02020603050405020304" pitchFamily="18" charset="0"/>
                <a:cs typeface="Times New Roman" panose="02020603050405020304" pitchFamily="18" charset="0"/>
              </a:rPr>
            </a:br>
            <a:br>
              <a:rPr lang="vi-VN" sz="2800" b="1" i="0">
                <a:solidFill>
                  <a:srgbClr val="000000"/>
                </a:solidFill>
                <a:effectLst/>
                <a:latin typeface="Times New Roman" panose="02020603050405020304" pitchFamily="18" charset="0"/>
                <a:cs typeface="Times New Roman" panose="02020603050405020304" pitchFamily="18" charset="0"/>
              </a:rPr>
            </a:br>
            <a:br>
              <a:rPr lang="vi-VN" sz="2800" b="1" i="0">
                <a:solidFill>
                  <a:srgbClr val="000000"/>
                </a:solidFill>
                <a:effectLst/>
                <a:latin typeface="Times New Roman" panose="02020603050405020304" pitchFamily="18"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B3D205E-F5C9-A3FF-7450-72406ADFE49E}"/>
              </a:ext>
            </a:extLst>
          </p:cNvPr>
          <p:cNvSpPr txBox="1"/>
          <p:nvPr/>
        </p:nvSpPr>
        <p:spPr>
          <a:xfrm>
            <a:off x="678859" y="2054179"/>
            <a:ext cx="6096000" cy="3693319"/>
          </a:xfrm>
          <a:prstGeom prst="rect">
            <a:avLst/>
          </a:prstGeom>
          <a:noFill/>
          <a:ln w="57150">
            <a:solidFill>
              <a:srgbClr val="40AFB9"/>
            </a:solidFill>
            <a:prstDash val="sysDot"/>
          </a:ln>
        </p:spPr>
        <p:txBody>
          <a:bodyPr wrap="square">
            <a:spAutoFit/>
          </a:bodyPr>
          <a:lstStyle/>
          <a:p>
            <a:pPr algn="just"/>
            <a:endParaRPr lang="en-US" sz="2400" b="1" i="0">
              <a:solidFill>
                <a:srgbClr val="000000"/>
              </a:solidFill>
              <a:effectLst/>
              <a:latin typeface="Times New Roman" panose="02020603050405020304" pitchFamily="18" charset="0"/>
              <a:cs typeface="Times New Roman" panose="02020603050405020304" pitchFamily="18" charset="0"/>
            </a:endParaRPr>
          </a:p>
          <a:p>
            <a:pPr algn="just"/>
            <a:r>
              <a:rPr lang="en-US" sz="2400" b="1" i="0">
                <a:solidFill>
                  <a:srgbClr val="002060"/>
                </a:solidFill>
                <a:effectLst/>
                <a:latin typeface="Times New Roman" panose="02020603050405020304" pitchFamily="18" charset="0"/>
                <a:cs typeface="Times New Roman" panose="02020603050405020304" pitchFamily="18" charset="0"/>
              </a:rPr>
              <a:t>      </a:t>
            </a:r>
            <a:r>
              <a:rPr lang="vi-VN" sz="2400" b="1" i="0">
                <a:solidFill>
                  <a:srgbClr val="002060"/>
                </a:solidFill>
                <a:effectLst/>
                <a:latin typeface="Times New Roman" panose="02020603050405020304" pitchFamily="18" charset="0"/>
                <a:cs typeface="Times New Roman" panose="02020603050405020304" pitchFamily="18" charset="0"/>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400" b="1" i="0">
                <a:solidFill>
                  <a:srgbClr val="002060"/>
                </a:solidFill>
                <a:effectLst/>
                <a:latin typeface="Times New Roman" panose="02020603050405020304" pitchFamily="18" charset="0"/>
                <a:cs typeface="Times New Roman" panose="02020603050405020304" pitchFamily="18" charset="0"/>
              </a:rPr>
              <a:t>(Kim Ngân)</a:t>
            </a:r>
          </a:p>
          <a:p>
            <a:endParaRPr lang="en-US">
              <a:latin typeface="Times New Roman" panose="02020603050405020304" pitchFamily="18" charset="0"/>
              <a:cs typeface="Times New Roman" panose="02020603050405020304" pitchFamily="18" charset="0"/>
            </a:endParaRPr>
          </a:p>
        </p:txBody>
      </p:sp>
      <p:pic>
        <p:nvPicPr>
          <p:cNvPr id="2050" name="Picture 2" descr="Bí quyết làm món trứng đúc thịt mà các bé cực yêu thích">
            <a:extLst>
              <a:ext uri="{FF2B5EF4-FFF2-40B4-BE49-F238E27FC236}">
                <a16:creationId xmlns:a16="http://schemas.microsoft.com/office/drawing/2014/main" id="{834C533B-D990-4F68-EEF2-C2E0D9309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57" y="2117102"/>
            <a:ext cx="4612633" cy="36933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0448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3691323"/>
            <a:ext cx="2665910" cy="3072477"/>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8553" y="5405986"/>
            <a:ext cx="2790042" cy="1452014"/>
          </a:xfrm>
          <a:prstGeom prst="rect">
            <a:avLst/>
          </a:prstGeom>
        </p:spPr>
      </p:pic>
      <p:sp>
        <p:nvSpPr>
          <p:cNvPr id="4" name="Thought Bubble: Cloud 3">
            <a:extLst>
              <a:ext uri="{FF2B5EF4-FFF2-40B4-BE49-F238E27FC236}">
                <a16:creationId xmlns:a16="http://schemas.microsoft.com/office/drawing/2014/main" id="{42C33E08-E961-E2FB-96C2-0DC83F1DF251}"/>
              </a:ext>
            </a:extLst>
          </p:cNvPr>
          <p:cNvSpPr/>
          <p:nvPr/>
        </p:nvSpPr>
        <p:spPr>
          <a:xfrm>
            <a:off x="832345" y="398441"/>
            <a:ext cx="10638459" cy="4117880"/>
          </a:xfrm>
          <a:prstGeom prst="cloudCallout">
            <a:avLst/>
          </a:prstGeom>
          <a:solidFill>
            <a:srgbClr val="40AFB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568376F-130E-0DE1-06C3-59A5EC49CDF6}"/>
              </a:ext>
            </a:extLst>
          </p:cNvPr>
          <p:cNvSpPr txBox="1"/>
          <p:nvPr/>
        </p:nvSpPr>
        <p:spPr>
          <a:xfrm>
            <a:off x="2370401" y="872153"/>
            <a:ext cx="8252203" cy="4370427"/>
          </a:xfrm>
          <a:prstGeom prst="rect">
            <a:avLst/>
          </a:prstGeom>
          <a:noFill/>
        </p:spPr>
        <p:txBody>
          <a:bodyPr wrap="square">
            <a:spAutoFit/>
          </a:bodyPr>
          <a:lstStyle/>
          <a:p>
            <a:pPr algn="just"/>
            <a:r>
              <a:rPr lang="vi-VN" sz="2800" b="1" i="1">
                <a:solidFill>
                  <a:schemeClr val="bg1"/>
                </a:solidFill>
                <a:effectLst/>
                <a:latin typeface="Times New Roman" panose="02020603050405020304" pitchFamily="18" charset="0"/>
                <a:cs typeface="Times New Roman" panose="02020603050405020304" pitchFamily="18" charset="0"/>
              </a:rPr>
              <a:t>- Đoạn văn thuật lại việc Nam chuẩn bị thực phẩm để làm món trứng đúc thịt.</a:t>
            </a:r>
          </a:p>
          <a:p>
            <a:pPr algn="just"/>
            <a:r>
              <a:rPr lang="vi-VN" sz="2800" b="1" i="1">
                <a:solidFill>
                  <a:schemeClr val="bg1"/>
                </a:solidFill>
                <a:effectLst/>
                <a:latin typeface="Times New Roman" panose="02020603050405020304" pitchFamily="18" charset="0"/>
                <a:cs typeface="Times New Roman" panose="02020603050405020304" pitchFamily="18" charset="0"/>
              </a:rPr>
              <a:t>- Các bước thực hiện:</a:t>
            </a:r>
          </a:p>
          <a:p>
            <a:pPr algn="just"/>
            <a:r>
              <a:rPr lang="vi-VN" sz="2800" b="1" i="1">
                <a:solidFill>
                  <a:schemeClr val="bg1"/>
                </a:solidFill>
                <a:effectLst/>
                <a:latin typeface="Times New Roman" panose="02020603050405020304" pitchFamily="18" charset="0"/>
                <a:cs typeface="Times New Roman" panose="02020603050405020304" pitchFamily="18" charset="0"/>
              </a:rPr>
              <a:t>+ </a:t>
            </a:r>
            <a:r>
              <a:rPr lang="vi-VN" sz="2800" b="1" i="1">
                <a:solidFill>
                  <a:srgbClr val="FFFF00"/>
                </a:solidFill>
                <a:effectLst/>
                <a:latin typeface="Times New Roman" panose="02020603050405020304" pitchFamily="18" charset="0"/>
                <a:cs typeface="Times New Roman" panose="02020603050405020304" pitchFamily="18" charset="0"/>
              </a:rPr>
              <a:t>Bước 1: </a:t>
            </a:r>
            <a:r>
              <a:rPr lang="vi-VN" sz="2800" b="1" i="1">
                <a:solidFill>
                  <a:schemeClr val="bg1"/>
                </a:solidFill>
                <a:effectLst/>
                <a:latin typeface="Times New Roman" panose="02020603050405020304" pitchFamily="18" charset="0"/>
                <a:cs typeface="Times New Roman" panose="02020603050405020304" pitchFamily="18" charset="0"/>
              </a:rPr>
              <a:t>Rửa sạch thịt rồi xay nhỏ</a:t>
            </a:r>
          </a:p>
          <a:p>
            <a:pPr algn="just"/>
            <a:r>
              <a:rPr lang="vi-VN" sz="2800" b="1" i="1">
                <a:solidFill>
                  <a:schemeClr val="bg1"/>
                </a:solidFill>
                <a:effectLst/>
                <a:latin typeface="Times New Roman" panose="02020603050405020304" pitchFamily="18" charset="0"/>
                <a:cs typeface="Times New Roman" panose="02020603050405020304" pitchFamily="18" charset="0"/>
              </a:rPr>
              <a:t>+ </a:t>
            </a:r>
            <a:r>
              <a:rPr lang="vi-VN" sz="2800" b="1" i="1">
                <a:solidFill>
                  <a:srgbClr val="FFFF00"/>
                </a:solidFill>
                <a:effectLst/>
                <a:latin typeface="Times New Roman" panose="02020603050405020304" pitchFamily="18" charset="0"/>
                <a:cs typeface="Times New Roman" panose="02020603050405020304" pitchFamily="18" charset="0"/>
              </a:rPr>
              <a:t>Bước 2: </a:t>
            </a:r>
            <a:r>
              <a:rPr lang="vi-VN" sz="2800" b="1" i="1">
                <a:solidFill>
                  <a:schemeClr val="bg1"/>
                </a:solidFill>
                <a:effectLst/>
                <a:latin typeface="Times New Roman" panose="02020603050405020304" pitchFamily="18" charset="0"/>
                <a:cs typeface="Times New Roman" panose="02020603050405020304" pitchFamily="18" charset="0"/>
              </a:rPr>
              <a:t>Đập trứng vào bát, cho thêm thịt xay, hành khô, nước mắm và muối.</a:t>
            </a:r>
          </a:p>
          <a:p>
            <a:pPr algn="just"/>
            <a:r>
              <a:rPr lang="vi-VN" sz="2800" b="1" i="1">
                <a:solidFill>
                  <a:schemeClr val="bg1"/>
                </a:solidFill>
                <a:effectLst/>
                <a:latin typeface="Times New Roman" panose="02020603050405020304" pitchFamily="18" charset="0"/>
                <a:cs typeface="Times New Roman" panose="02020603050405020304" pitchFamily="18" charset="0"/>
              </a:rPr>
              <a:t>+ </a:t>
            </a:r>
            <a:r>
              <a:rPr lang="vi-VN" sz="2800" b="1" i="1">
                <a:solidFill>
                  <a:srgbClr val="FFFF00"/>
                </a:solidFill>
                <a:effectLst/>
                <a:latin typeface="Times New Roman" panose="02020603050405020304" pitchFamily="18" charset="0"/>
                <a:cs typeface="Times New Roman" panose="02020603050405020304" pitchFamily="18" charset="0"/>
              </a:rPr>
              <a:t>Bước 3: </a:t>
            </a:r>
            <a:r>
              <a:rPr lang="vi-VN" sz="2800" b="1" i="1">
                <a:solidFill>
                  <a:schemeClr val="bg1"/>
                </a:solidFill>
                <a:effectLst/>
                <a:latin typeface="Times New Roman" panose="02020603050405020304" pitchFamily="18" charset="0"/>
                <a:cs typeface="Times New Roman" panose="02020603050405020304" pitchFamily="18" charset="0"/>
              </a:rPr>
              <a:t>Đánh đều tất cả</a:t>
            </a:r>
            <a:r>
              <a:rPr lang="en-US" sz="2800" b="1" i="1">
                <a:solidFill>
                  <a:schemeClr val="bg1"/>
                </a:solidFill>
                <a:effectLst/>
                <a:latin typeface="Times New Roman" panose="02020603050405020304" pitchFamily="18" charset="0"/>
                <a:cs typeface="Times New Roman" panose="02020603050405020304" pitchFamily="18" charset="0"/>
              </a:rPr>
              <a:t>.</a:t>
            </a:r>
            <a:endParaRPr lang="vi-VN" sz="2800" b="1" i="1">
              <a:solidFill>
                <a:schemeClr val="bg1"/>
              </a:solidFill>
              <a:effectLst/>
              <a:latin typeface="Times New Roman" panose="02020603050405020304" pitchFamily="18" charset="0"/>
              <a:cs typeface="Times New Roman" panose="02020603050405020304" pitchFamily="18" charset="0"/>
            </a:endParaRPr>
          </a:p>
          <a:p>
            <a:br>
              <a:rPr lang="vi-VN" sz="2800" b="0" i="1">
                <a:solidFill>
                  <a:srgbClr val="000000"/>
                </a:solidFill>
                <a:effectLst/>
                <a:latin typeface="Times New Roman" panose="02020603050405020304" pitchFamily="18" charset="0"/>
                <a:cs typeface="Times New Roman" panose="02020603050405020304" pitchFamily="18" charset="0"/>
              </a:rPr>
            </a:br>
            <a:br>
              <a:rPr lang="vi-VN" sz="2800" b="0" i="1">
                <a:solidFill>
                  <a:srgbClr val="000000"/>
                </a:solidFill>
                <a:effectLst/>
                <a:latin typeface="Times New Roman" panose="02020603050405020304" pitchFamily="18" charset="0"/>
                <a:cs typeface="Times New Roman" panose="02020603050405020304" pitchFamily="18" charset="0"/>
              </a:rPr>
            </a:br>
            <a:endParaRPr lang="en-US" sz="28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57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1F6452-C809-FAC5-E33B-48B520CE0413}"/>
              </a:ext>
            </a:extLst>
          </p:cNvPr>
          <p:cNvSpPr/>
          <p:nvPr/>
        </p:nvSpPr>
        <p:spPr>
          <a:xfrm>
            <a:off x="1504542" y="231947"/>
            <a:ext cx="8832717" cy="877007"/>
          </a:xfrm>
          <a:prstGeom prst="roundRect">
            <a:avLst/>
          </a:prstGeom>
          <a:solidFill>
            <a:srgbClr val="40AF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0" i="0">
                <a:solidFill>
                  <a:schemeClr val="bg1"/>
                </a:solidFill>
                <a:effectLst/>
                <a:latin typeface="Times New Roman" panose="02020603050405020304" pitchFamily="18" charset="0"/>
                <a:cs typeface="Times New Roman" panose="02020603050405020304" pitchFamily="18" charset="0"/>
              </a:rPr>
              <a:t> </a:t>
            </a:r>
            <a:br>
              <a:rPr lang="en-US" sz="2800" b="0" i="0">
                <a:solidFill>
                  <a:srgbClr val="000000"/>
                </a:solidFill>
                <a:effectLst/>
                <a:latin typeface="Times New Roman" panose="02020603050405020304" pitchFamily="18" charset="0"/>
                <a:cs typeface="Times New Roman" panose="02020603050405020304" pitchFamily="18" charset="0"/>
              </a:rPr>
            </a:br>
            <a:endPar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42915B4-EB18-E106-150C-D8A83F0EBC42}"/>
              </a:ext>
            </a:extLst>
          </p:cNvPr>
          <p:cNvSpPr txBox="1"/>
          <p:nvPr/>
        </p:nvSpPr>
        <p:spPr>
          <a:xfrm>
            <a:off x="1695853" y="383095"/>
            <a:ext cx="8722470" cy="1815882"/>
          </a:xfrm>
          <a:prstGeom prst="rect">
            <a:avLst/>
          </a:prstGeom>
          <a:noFill/>
        </p:spPr>
        <p:txBody>
          <a:bodyPr wrap="square">
            <a:spAutoFit/>
          </a:bodyPr>
          <a:lstStyle/>
          <a:p>
            <a:pPr algn="just"/>
            <a:r>
              <a:rPr lang="en-US" sz="2800" b="1" i="0">
                <a:solidFill>
                  <a:schemeClr val="bg1"/>
                </a:solidFill>
                <a:effectLst/>
                <a:latin typeface="Times New Roman" panose="02020603050405020304" pitchFamily="18" charset="0"/>
                <a:cs typeface="Times New Roman" panose="02020603050405020304" pitchFamily="18" charset="0"/>
              </a:rPr>
              <a:t>2. </a:t>
            </a:r>
            <a:r>
              <a:rPr lang="vi-VN" sz="2800" b="1" i="0">
                <a:solidFill>
                  <a:schemeClr val="bg1"/>
                </a:solidFill>
                <a:effectLst/>
                <a:latin typeface="Times New Roman" panose="02020603050405020304" pitchFamily="18" charset="0"/>
                <a:cs typeface="Times New Roman" panose="02020603050405020304" pitchFamily="18" charset="0"/>
              </a:rPr>
              <a:t>Dựa vào tranh, trao đổi về các bước</a:t>
            </a:r>
            <a:r>
              <a:rPr lang="en-US" sz="2800" b="1" i="0">
                <a:solidFill>
                  <a:schemeClr val="bg1"/>
                </a:solidFill>
                <a:effectLst/>
                <a:latin typeface="Times New Roman" panose="02020603050405020304" pitchFamily="18" charset="0"/>
                <a:cs typeface="Times New Roman" panose="02020603050405020304" pitchFamily="18" charset="0"/>
              </a:rPr>
              <a:t> </a:t>
            </a:r>
            <a:r>
              <a:rPr lang="vi-VN" sz="2800" b="1" i="0">
                <a:solidFill>
                  <a:schemeClr val="bg1"/>
                </a:solidFill>
                <a:effectLst/>
                <a:latin typeface="Times New Roman" panose="02020603050405020304" pitchFamily="18" charset="0"/>
                <a:cs typeface="Times New Roman" panose="02020603050405020304" pitchFamily="18" charset="0"/>
              </a:rPr>
              <a:t>rang thịt</a:t>
            </a:r>
            <a:endParaRPr lang="vi-VN" sz="2800" b="0" i="0">
              <a:solidFill>
                <a:schemeClr val="bg1"/>
              </a:solidFill>
              <a:effectLst/>
              <a:latin typeface="Times New Roman" panose="02020603050405020304" pitchFamily="18" charset="0"/>
              <a:cs typeface="Times New Roman" panose="02020603050405020304" pitchFamily="18" charset="0"/>
            </a:endParaRPr>
          </a:p>
          <a:p>
            <a:br>
              <a:rPr lang="vi-VN" sz="2800" b="0" i="0">
                <a:solidFill>
                  <a:schemeClr val="bg1"/>
                </a:solidFill>
                <a:effectLst/>
                <a:latin typeface="Times New Roman" panose="02020603050405020304" pitchFamily="18" charset="0"/>
                <a:cs typeface="Times New Roman" panose="02020603050405020304" pitchFamily="18" charset="0"/>
              </a:rPr>
            </a:br>
            <a:br>
              <a:rPr lang="vi-VN" sz="2800" b="0" i="0">
                <a:solidFill>
                  <a:schemeClr val="bg1"/>
                </a:solidFill>
                <a:effectLst/>
                <a:latin typeface="Times New Roman" panose="02020603050405020304" pitchFamily="18" charset="0"/>
                <a:cs typeface="Times New Roman" panose="02020603050405020304" pitchFamily="18" charset="0"/>
              </a:rPr>
            </a:b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9EAD810F-CC39-F0CE-42B8-98D554A29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853" y="1415377"/>
            <a:ext cx="8353425" cy="260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4AF7F97-C994-F981-681C-89D9669902DA}"/>
              </a:ext>
            </a:extLst>
          </p:cNvPr>
          <p:cNvSpPr txBox="1"/>
          <p:nvPr/>
        </p:nvSpPr>
        <p:spPr>
          <a:xfrm>
            <a:off x="1640729" y="4322125"/>
            <a:ext cx="8832718" cy="2000548"/>
          </a:xfrm>
          <a:prstGeom prst="rect">
            <a:avLst/>
          </a:prstGeom>
          <a:solidFill>
            <a:schemeClr val="accent3">
              <a:lumMod val="20000"/>
              <a:lumOff val="80000"/>
            </a:schemeClr>
          </a:solidFill>
          <a:ln w="38100">
            <a:solidFill>
              <a:srgbClr val="40AFB9"/>
            </a:solidFill>
            <a:prstDash val="sysDash"/>
          </a:ln>
        </p:spPr>
        <p:txBody>
          <a:bodyPr wrap="square">
            <a:spAutoFit/>
          </a:bodyPr>
          <a:lstStyle/>
          <a:p>
            <a:r>
              <a:rPr lang="en-US" sz="2000" b="1" i="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2400" b="1" i="0">
                <a:solidFill>
                  <a:srgbClr val="FF0066"/>
                </a:solidFill>
                <a:effectLst/>
                <a:latin typeface="Times New Roman" panose="02020603050405020304" pitchFamily="18" charset="0"/>
                <a:ea typeface="Open Sans" panose="020B0606030504020204" pitchFamily="34" charset="0"/>
                <a:cs typeface="Times New Roman" panose="02020603050405020304" pitchFamily="18" charset="0"/>
              </a:rPr>
              <a:t>Để làm món thịt rang cần phải thực hiện 4 bước:</a:t>
            </a:r>
          </a:p>
          <a:p>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2000" b="1" i="1">
                <a:solidFill>
                  <a:srgbClr val="FF5050"/>
                </a:solidFill>
                <a:effectLst/>
                <a:latin typeface="Times New Roman" panose="02020603050405020304" pitchFamily="18" charset="0"/>
                <a:ea typeface="Open Sans" panose="020B0606030504020204" pitchFamily="34" charset="0"/>
                <a:cs typeface="Times New Roman" panose="02020603050405020304" pitchFamily="18" charset="0"/>
              </a:rPr>
              <a:t>Bước 1: </a:t>
            </a:r>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Cho dầu ăn vào chảo</a:t>
            </a:r>
          </a:p>
          <a:p>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2000" b="1" i="1">
                <a:solidFill>
                  <a:srgbClr val="FF5050"/>
                </a:solidFill>
                <a:effectLst/>
                <a:latin typeface="Times New Roman" panose="02020603050405020304" pitchFamily="18" charset="0"/>
                <a:ea typeface="Open Sans" panose="020B0606030504020204" pitchFamily="34" charset="0"/>
                <a:cs typeface="Times New Roman" panose="02020603050405020304" pitchFamily="18" charset="0"/>
              </a:rPr>
              <a:t>Bước 2: </a:t>
            </a:r>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Rán vàng thịt</a:t>
            </a:r>
          </a:p>
          <a:p>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2000" b="1" i="1">
                <a:solidFill>
                  <a:srgbClr val="FF5050"/>
                </a:solidFill>
                <a:effectLst/>
                <a:latin typeface="Times New Roman" panose="02020603050405020304" pitchFamily="18" charset="0"/>
                <a:ea typeface="Open Sans" panose="020B0606030504020204" pitchFamily="34" charset="0"/>
                <a:cs typeface="Times New Roman" panose="02020603050405020304" pitchFamily="18" charset="0"/>
              </a:rPr>
              <a:t>Bước 3: </a:t>
            </a:r>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Thái nhỏ hành khô, cho vào chảo</a:t>
            </a:r>
          </a:p>
          <a:p>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2000" b="1" i="1">
                <a:solidFill>
                  <a:srgbClr val="FF5050"/>
                </a:solidFill>
                <a:effectLst/>
                <a:latin typeface="Times New Roman" panose="02020603050405020304" pitchFamily="18" charset="0"/>
                <a:ea typeface="Open Sans" panose="020B0606030504020204" pitchFamily="34" charset="0"/>
                <a:cs typeface="Times New Roman" panose="02020603050405020304" pitchFamily="18" charset="0"/>
              </a:rPr>
              <a:t>Bước 4: </a:t>
            </a:r>
            <a:r>
              <a:rPr lang="vi-VN" sz="20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Cho nước mắm, muối, hành lá,… đảo đều rồi tắt bếp.</a:t>
            </a:r>
            <a:br>
              <a:rPr lang="vi-VN" sz="2000" b="1" i="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br>
            <a:endParaRPr lang="en-US" sz="2000" b="1">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1414618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6" descr="Bloggang.com : เนยสีฟ้า : 62 - ป้ายสำหรับพิมพ์ข้อความ">
            <a:extLst>
              <a:ext uri="{FF2B5EF4-FFF2-40B4-BE49-F238E27FC236}">
                <a16:creationId xmlns:a16="http://schemas.microsoft.com/office/drawing/2014/main" id="{D69F87F8-3640-74BB-F961-3CE650F4F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78" b="9350"/>
          <a:stretch/>
        </p:blipFill>
        <p:spPr bwMode="auto">
          <a:xfrm>
            <a:off x="-45720" y="1193059"/>
            <a:ext cx="9441390" cy="5319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B2E4982-E564-A26A-143E-B865556CA3F8}"/>
              </a:ext>
            </a:extLst>
          </p:cNvPr>
          <p:cNvSpPr/>
          <p:nvPr/>
        </p:nvSpPr>
        <p:spPr>
          <a:xfrm>
            <a:off x="990600" y="228600"/>
            <a:ext cx="9969500" cy="8475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lang="en-US" sz="2800" i="1">
                <a:solidFill>
                  <a:prstClr val="white"/>
                </a:solidFill>
                <a:latin typeface="Times New Roman" panose="02020603050405020304" pitchFamily="18" charset="0"/>
                <a:cs typeface="Times New Roman" panose="02020603050405020304" pitchFamily="18" charset="0"/>
              </a:rPr>
              <a:t>3</a:t>
            </a: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B472A2F-CB48-2560-D5FE-EA8FB219C59B}"/>
              </a:ext>
            </a:extLst>
          </p:cNvPr>
          <p:cNvSpPr txBox="1"/>
          <p:nvPr/>
        </p:nvSpPr>
        <p:spPr>
          <a:xfrm>
            <a:off x="1433209" y="345511"/>
            <a:ext cx="9184532" cy="1077218"/>
          </a:xfrm>
          <a:prstGeom prst="rect">
            <a:avLst/>
          </a:prstGeom>
          <a:noFill/>
        </p:spPr>
        <p:txBody>
          <a:bodyPr wrap="square">
            <a:spAutoFit/>
          </a:bodyPr>
          <a:lstStyle/>
          <a:p>
            <a:r>
              <a:rPr lang="vi-VN" sz="3200" b="0" i="0">
                <a:solidFill>
                  <a:schemeClr val="bg1"/>
                </a:solidFill>
                <a:effectLst/>
                <a:latin typeface="Times New Roman" panose="02020603050405020304" pitchFamily="18" charset="0"/>
                <a:cs typeface="Times New Roman" panose="02020603050405020304" pitchFamily="18" charset="0"/>
              </a:rPr>
              <a:t>Viết lại các bước rang thịt ở bài tập 2</a:t>
            </a:r>
            <a:br>
              <a:rPr lang="vi-VN" sz="3200" b="0" i="0">
                <a:solidFill>
                  <a:schemeClr val="bg1"/>
                </a:solidFill>
                <a:effectLst/>
                <a:latin typeface="Times New Roman" panose="02020603050405020304" pitchFamily="18" charset="0"/>
                <a:cs typeface="Times New Roman" panose="02020603050405020304" pitchFamily="18" charset="0"/>
              </a:rPr>
            </a:br>
            <a:endParaRPr lang="en-US" sz="32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33605EB-ACBC-5BB0-BABC-3465181E11EC}"/>
              </a:ext>
            </a:extLst>
          </p:cNvPr>
          <p:cNvSpPr txBox="1"/>
          <p:nvPr/>
        </p:nvSpPr>
        <p:spPr>
          <a:xfrm>
            <a:off x="1292604" y="2396716"/>
            <a:ext cx="7264167" cy="3662541"/>
          </a:xfrm>
          <a:prstGeom prst="rect">
            <a:avLst/>
          </a:prstGeom>
          <a:noFill/>
          <a:ln w="38100">
            <a:noFill/>
            <a:prstDash val="sysDash"/>
          </a:ln>
        </p:spPr>
        <p:txBody>
          <a:bodyPr wrap="square">
            <a:spAutoFit/>
          </a:bodyPr>
          <a:lstStyle/>
          <a:p>
            <a:pPr algn="ctr"/>
            <a:r>
              <a:rPr lang="en-US" sz="2000" b="1" i="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3200" b="1" i="0">
                <a:solidFill>
                  <a:srgbClr val="00B050"/>
                </a:solidFill>
                <a:effectLst/>
                <a:latin typeface="Times New Roman" panose="02020603050405020304" pitchFamily="18" charset="0"/>
                <a:ea typeface="Open Sans" panose="020B0606030504020204" pitchFamily="34" charset="0"/>
                <a:cs typeface="Times New Roman" panose="02020603050405020304" pitchFamily="18" charset="0"/>
              </a:rPr>
              <a:t>Để làm món thịt rang cần phải thực hiện 4 bước:</a:t>
            </a:r>
          </a:p>
          <a:p>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1">
                <a:solidFill>
                  <a:srgbClr val="FF5050"/>
                </a:solidFill>
                <a:latin typeface="Times New Roman" panose="02020603050405020304" pitchFamily="18" charset="0"/>
                <a:ea typeface="Open Sans" panose="020B0606030504020204" pitchFamily="34" charset="0"/>
                <a:cs typeface="Times New Roman" panose="02020603050405020304" pitchFamily="18" charset="0"/>
              </a:rPr>
              <a:t>Đầu tiên là</a:t>
            </a:r>
            <a:r>
              <a:rPr lang="vi-VN" sz="2800" b="1" i="1">
                <a:solidFill>
                  <a:srgbClr val="FF505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1">
                <a:solidFill>
                  <a:srgbClr val="000000"/>
                </a:solidFill>
                <a:latin typeface="Times New Roman" panose="02020603050405020304" pitchFamily="18" charset="0"/>
                <a:ea typeface="Open Sans" panose="020B0606030504020204" pitchFamily="34" charset="0"/>
                <a:cs typeface="Times New Roman" panose="02020603050405020304" pitchFamily="18" charset="0"/>
              </a:rPr>
              <a:t>c</a:t>
            </a:r>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ho dầu ăn vào chảo</a:t>
            </a:r>
          </a:p>
          <a:p>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1">
                <a:solidFill>
                  <a:srgbClr val="FF5050"/>
                </a:solidFill>
                <a:latin typeface="Times New Roman" panose="02020603050405020304" pitchFamily="18" charset="0"/>
                <a:ea typeface="Open Sans" panose="020B0606030504020204" pitchFamily="34" charset="0"/>
                <a:cs typeface="Times New Roman" panose="02020603050405020304" pitchFamily="18" charset="0"/>
              </a:rPr>
              <a:t>Thứ hai là </a:t>
            </a:r>
            <a:r>
              <a:rPr lang="en-US" sz="2800" b="1" i="1">
                <a:latin typeface="Times New Roman" panose="02020603050405020304" pitchFamily="18" charset="0"/>
                <a:ea typeface="Open Sans" panose="020B0606030504020204" pitchFamily="34" charset="0"/>
                <a:cs typeface="Times New Roman" panose="02020603050405020304" pitchFamily="18" charset="0"/>
              </a:rPr>
              <a:t>r</a:t>
            </a:r>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án vàng thịt</a:t>
            </a:r>
          </a:p>
          <a:p>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1">
                <a:solidFill>
                  <a:srgbClr val="FF5050"/>
                </a:solidFill>
                <a:latin typeface="Times New Roman" panose="02020603050405020304" pitchFamily="18" charset="0"/>
                <a:ea typeface="Open Sans" panose="020B0606030504020204" pitchFamily="34" charset="0"/>
                <a:cs typeface="Times New Roman" panose="02020603050405020304" pitchFamily="18" charset="0"/>
              </a:rPr>
              <a:t>Tiếp theo là </a:t>
            </a:r>
            <a:r>
              <a:rPr lang="en-US" sz="2800" b="1" i="1">
                <a:latin typeface="Times New Roman" panose="02020603050405020304" pitchFamily="18" charset="0"/>
                <a:ea typeface="Open Sans" panose="020B0606030504020204" pitchFamily="34" charset="0"/>
                <a:cs typeface="Times New Roman" panose="02020603050405020304" pitchFamily="18" charset="0"/>
              </a:rPr>
              <a:t>t</a:t>
            </a:r>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hái nhỏ hành khô, cho vào chảo</a:t>
            </a:r>
          </a:p>
          <a:p>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1">
                <a:solidFill>
                  <a:srgbClr val="FF5050"/>
                </a:solidFill>
                <a:effectLst/>
                <a:latin typeface="Times New Roman" panose="02020603050405020304" pitchFamily="18" charset="0"/>
                <a:ea typeface="Open Sans" panose="020B0606030504020204" pitchFamily="34" charset="0"/>
                <a:cs typeface="Times New Roman" panose="02020603050405020304" pitchFamily="18" charset="0"/>
              </a:rPr>
              <a:t>Cuối cùng là </a:t>
            </a:r>
            <a:r>
              <a:rPr lang="en-US" sz="2800" b="1" i="1">
                <a:solidFill>
                  <a:srgbClr val="000000"/>
                </a:solidFill>
                <a:latin typeface="Times New Roman" panose="02020603050405020304" pitchFamily="18" charset="0"/>
                <a:ea typeface="Open Sans" panose="020B0606030504020204" pitchFamily="34" charset="0"/>
                <a:cs typeface="Times New Roman" panose="02020603050405020304" pitchFamily="18" charset="0"/>
              </a:rPr>
              <a:t>c</a:t>
            </a:r>
            <a:r>
              <a:rPr lang="vi-VN" sz="2800" b="1" i="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ho nước mắm, muối, hành lá,… đảo đều rồi tắt bếp.</a:t>
            </a:r>
            <a:br>
              <a:rPr lang="vi-VN" sz="2800" b="1" i="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br>
            <a:endParaRPr lang="en-US" sz="2800" b="1">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4098" name="Picture 2" descr="Thịt rang gừng lá chanh - Món ngon mỗi ngày | Món Ngon Mỗi Ngày">
            <a:extLst>
              <a:ext uri="{FF2B5EF4-FFF2-40B4-BE49-F238E27FC236}">
                <a16:creationId xmlns:a16="http://schemas.microsoft.com/office/drawing/2014/main" id="{4DF58AED-5D7A-5487-A6A4-99C68DE1F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275" y="2583809"/>
            <a:ext cx="2828372" cy="21878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0873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2E4982-E564-A26A-143E-B865556CA3F8}"/>
              </a:ext>
            </a:extLst>
          </p:cNvPr>
          <p:cNvSpPr/>
          <p:nvPr/>
        </p:nvSpPr>
        <p:spPr>
          <a:xfrm>
            <a:off x="1204608" y="279928"/>
            <a:ext cx="9113196" cy="10156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a:t>
            </a:r>
          </a:p>
        </p:txBody>
      </p:sp>
      <p:sp>
        <p:nvSpPr>
          <p:cNvPr id="7" name="TextBox 6">
            <a:extLst>
              <a:ext uri="{FF2B5EF4-FFF2-40B4-BE49-F238E27FC236}">
                <a16:creationId xmlns:a16="http://schemas.microsoft.com/office/drawing/2014/main" id="{0B472A2F-CB48-2560-D5FE-EA8FB219C59B}"/>
              </a:ext>
            </a:extLst>
          </p:cNvPr>
          <p:cNvSpPr txBox="1"/>
          <p:nvPr/>
        </p:nvSpPr>
        <p:spPr>
          <a:xfrm>
            <a:off x="1303507" y="292364"/>
            <a:ext cx="9184532" cy="1015663"/>
          </a:xfrm>
          <a:prstGeom prst="rect">
            <a:avLst/>
          </a:prstGeom>
          <a:noFill/>
        </p:spPr>
        <p:txBody>
          <a:bodyPr wrap="square">
            <a:spAutoFit/>
          </a:bodyPr>
          <a:lstStyle/>
          <a:p>
            <a:r>
              <a:rPr lang="en-US" sz="3200" b="0" i="0">
                <a:solidFill>
                  <a:schemeClr val="bg1"/>
                </a:solidFill>
                <a:effectLst/>
                <a:latin typeface="Nunito Black" panose="00000A00000000000000" pitchFamily="2" charset="0"/>
              </a:rPr>
              <a:t> </a:t>
            </a:r>
            <a:r>
              <a:rPr lang="en-US" sz="2800" b="0" i="0">
                <a:solidFill>
                  <a:schemeClr val="bg1"/>
                </a:solidFill>
                <a:effectLst/>
                <a:latin typeface="Nunito Black" panose="00000A00000000000000" pitchFamily="2" charset="0"/>
              </a:rPr>
              <a:t>Tìm đọc sách dạy nấu ăn hoặc những bài đọc liên quan đến công việc làm bếp.</a:t>
            </a:r>
            <a:endParaRPr lang="en-US" sz="2800">
              <a:solidFill>
                <a:schemeClr val="bg1"/>
              </a:solidFill>
              <a:latin typeface="Nunito Black" panose="00000A00000000000000" pitchFamily="2" charset="0"/>
            </a:endParaRPr>
          </a:p>
        </p:txBody>
      </p:sp>
      <p:pic>
        <p:nvPicPr>
          <p:cNvPr id="4" name="Picture 3">
            <a:extLst>
              <a:ext uri="{FF2B5EF4-FFF2-40B4-BE49-F238E27FC236}">
                <a16:creationId xmlns:a16="http://schemas.microsoft.com/office/drawing/2014/main" id="{A29C1535-A8CA-1D6D-0DAD-FEEC60D6ADEF}"/>
              </a:ext>
            </a:extLst>
          </p:cNvPr>
          <p:cNvPicPr>
            <a:picLocks noChangeAspect="1"/>
          </p:cNvPicPr>
          <p:nvPr/>
        </p:nvPicPr>
        <p:blipFill>
          <a:blip r:embed="rId3"/>
          <a:stretch>
            <a:fillRect/>
          </a:stretch>
        </p:blipFill>
        <p:spPr>
          <a:xfrm>
            <a:off x="61993" y="357215"/>
            <a:ext cx="1011292" cy="874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C19229D7-83BF-B30F-8703-06D4E6657BE1}"/>
              </a:ext>
            </a:extLst>
          </p:cNvPr>
          <p:cNvPicPr>
            <a:picLocks noChangeAspect="1"/>
          </p:cNvPicPr>
          <p:nvPr/>
        </p:nvPicPr>
        <p:blipFill>
          <a:blip r:embed="rId4"/>
          <a:stretch>
            <a:fillRect/>
          </a:stretch>
        </p:blipFill>
        <p:spPr>
          <a:xfrm>
            <a:off x="1498060" y="1295591"/>
            <a:ext cx="8795426" cy="5537240"/>
          </a:xfrm>
          <a:prstGeom prst="rect">
            <a:avLst/>
          </a:prstGeom>
          <a:ln>
            <a:noFill/>
          </a:ln>
          <a:effectLst>
            <a:softEdge rad="112500"/>
          </a:effectLst>
        </p:spPr>
      </p:pic>
    </p:spTree>
    <p:extLst>
      <p:ext uri="{BB962C8B-B14F-4D97-AF65-F5344CB8AC3E}">
        <p14:creationId xmlns:p14="http://schemas.microsoft.com/office/powerpoint/2010/main" val="4144241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Vector một người mẹ và con gái nấu ăn với nhau | Thư viện stock vector đẹp  miễn phí">
            <a:extLst>
              <a:ext uri="{FF2B5EF4-FFF2-40B4-BE49-F238E27FC236}">
                <a16:creationId xmlns:a16="http://schemas.microsoft.com/office/drawing/2014/main" id="{A2A4F66B-BD0F-8561-0901-377103C86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77"/>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E089393-FF18-D0EC-6C79-4B4C1DEB918B}"/>
              </a:ext>
            </a:extLst>
          </p:cNvPr>
          <p:cNvSpPr txBox="1"/>
          <p:nvPr/>
        </p:nvSpPr>
        <p:spPr>
          <a:xfrm>
            <a:off x="7696800" y="525600"/>
            <a:ext cx="4399200" cy="6393600"/>
          </a:xfrm>
          <a:prstGeom prst="rect">
            <a:avLst/>
          </a:prstGeom>
        </p:spPr>
        <p:txBody>
          <a:bodyPr vert="horz" lIns="91440" tIns="45720" rIns="91440" bIns="45720" rtlCol="0">
            <a:normAutofit/>
          </a:bodyPr>
          <a:lstStyle/>
          <a:p>
            <a:pPr>
              <a:lnSpc>
                <a:spcPct val="90000"/>
              </a:lnSpc>
              <a:spcAft>
                <a:spcPts val="600"/>
              </a:spcAft>
            </a:pPr>
            <a:r>
              <a:rPr lang="en-US" sz="2400" b="1" i="1">
                <a:solidFill>
                  <a:schemeClr val="tx2"/>
                </a:solidFill>
                <a:effectLst/>
                <a:latin typeface="Times New Roman" panose="02020603050405020304" pitchFamily="18" charset="0"/>
                <a:cs typeface="Times New Roman" panose="02020603050405020304" pitchFamily="18" charset="0"/>
              </a:rPr>
              <a:t>Tham khảo</a:t>
            </a:r>
            <a:endParaRPr lang="en-US" sz="4000" b="1" i="1">
              <a:solidFill>
                <a:schemeClr val="tx2"/>
              </a:solidFill>
              <a:effectLst/>
              <a:latin typeface="Times New Roman" panose="02020603050405020304" pitchFamily="18" charset="0"/>
              <a:ea typeface="Open Sans" panose="020B0606030504020204" pitchFamily="34" charset="0"/>
              <a:cs typeface="Times New Roman" panose="02020603050405020304" pitchFamily="18" charset="0"/>
            </a:endParaRPr>
          </a:p>
          <a:p>
            <a:pPr algn="ctr">
              <a:lnSpc>
                <a:spcPct val="90000"/>
              </a:lnSpc>
              <a:spcAft>
                <a:spcPts val="600"/>
              </a:spcAft>
            </a:pPr>
            <a:r>
              <a:rPr lang="en-US" sz="4000" b="1" i="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Chơi nấu ăn</a:t>
            </a:r>
            <a:endParaRPr lang="en-US" sz="4000" b="0" i="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endParaRPr>
          </a:p>
          <a:p>
            <a:pPr algn="ctr">
              <a:lnSpc>
                <a:spcPct val="90000"/>
              </a:lnSpc>
              <a:spcAft>
                <a:spcPts val="600"/>
              </a:spcAft>
            </a:pP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Bé chuẩn bị bữa ăn</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Cho cả nhà bạn gấu</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Đợi chị còn phải nấu,</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Em thích nhất món gì?</a:t>
            </a:r>
          </a:p>
          <a:p>
            <a:pPr algn="ctr">
              <a:lnSpc>
                <a:spcPct val="90000"/>
              </a:lnSpc>
              <a:spcAft>
                <a:spcPts val="600"/>
              </a:spcAft>
            </a:pP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Chị sẽ nấu bí ngô</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Xào xào cho ít tỏi</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Chị sẽ luộc rau cải</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Cho chút gừng thêm ngon</a:t>
            </a:r>
          </a:p>
          <a:p>
            <a:pPr algn="ctr">
              <a:lnSpc>
                <a:spcPct val="90000"/>
              </a:lnSpc>
              <a:spcAft>
                <a:spcPts val="600"/>
              </a:spcAft>
            </a:pP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Chị rán chả nhanh giòn</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Gà vàng vừa luộc chín</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Xào thịt cùng cà tím</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t>Gấu thấy mà phát thèm.</a:t>
            </a:r>
            <a:br>
              <a:rPr lang="en-US" sz="2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br>
              <a:rPr lang="en-US" sz="1400" b="1" i="0">
                <a:solidFill>
                  <a:schemeClr val="accent6">
                    <a:lumMod val="50000"/>
                  </a:schemeClr>
                </a:solidFill>
                <a:effectLst/>
                <a:latin typeface="Times New Roman" panose="02020603050405020304" pitchFamily="18" charset="0"/>
                <a:ea typeface="Open Sans" panose="020B0606030504020204" pitchFamily="34" charset="0"/>
                <a:cs typeface="Times New Roman" panose="02020603050405020304" pitchFamily="18" charset="0"/>
              </a:rPr>
            </a:br>
            <a:endParaRPr lang="en-US" sz="1400" b="1">
              <a:solidFill>
                <a:schemeClr val="accent6">
                  <a:lumMod val="50000"/>
                </a:schemeClr>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20401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marL="0" marR="0" lvl="0" indent="0"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57C7D4"/>
                </a:solidFill>
                <a:effectLst/>
                <a:uLnTx/>
                <a:uFillTx/>
                <a:latin typeface="Sigmar One" panose="00000500000000000000" pitchFamily="2" charset="0"/>
                <a:ea typeface="+mn-ea"/>
                <a:cs typeface="+mn-cs"/>
              </a:rPr>
              <a:t>Củng cố</a:t>
            </a:r>
          </a:p>
          <a:p>
            <a:pPr marL="0" marR="0" lvl="0" indent="0"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57C7D4"/>
                </a:solidFill>
                <a:effectLst/>
                <a:uLnTx/>
                <a:uFillTx/>
                <a:latin typeface="Sigmar One" panose="00000500000000000000" pitchFamily="2" charset="0"/>
                <a:ea typeface="+mn-ea"/>
                <a:cs typeface="+mn-cs"/>
              </a:rPr>
              <a:t>            Dặn dò</a:t>
            </a:r>
          </a:p>
          <a:p>
            <a:pPr marL="0" marR="0" lvl="0" indent="-152408" algn="l"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Sigmar One" panose="00000500000000000000" pitchFamily="2" charset="0"/>
              <a:ea typeface="+mn-ea"/>
              <a:cs typeface="+mn-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ea typeface="+mn-ea"/>
                <a:cs typeface="+mn-cs"/>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123253"/>
            <a:ext cx="6498822" cy="1692771"/>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Quan sát tranh và thực hiện yêu cầu.</a:t>
            </a:r>
            <a:endPar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Kể tên các dụng cụ nhà bếp</a:t>
            </a: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Cho biết tên các loại thực phẩm</a:t>
            </a: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Đoán xem hai mẹ con đang làm gì</a:t>
            </a: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51173" y="427635"/>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Kể tên các dụng cụ nhà bếp</a:t>
            </a:r>
          </a:p>
        </p:txBody>
      </p:sp>
      <p:sp>
        <p:nvSpPr>
          <p:cNvPr id="5" name="Freeform: Shape 4">
            <a:extLst>
              <a:ext uri="{FF2B5EF4-FFF2-40B4-BE49-F238E27FC236}">
                <a16:creationId xmlns:a16="http://schemas.microsoft.com/office/drawing/2014/main" id="{1D43E632-FEE3-C223-3BB9-0003BFFDCB76}"/>
              </a:ext>
            </a:extLst>
          </p:cNvPr>
          <p:cNvSpPr/>
          <p:nvPr/>
        </p:nvSpPr>
        <p:spPr>
          <a:xfrm>
            <a:off x="3068839" y="3179297"/>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E0A344D-B620-1360-97BC-78E618C3E68A}"/>
              </a:ext>
            </a:extLst>
          </p:cNvPr>
          <p:cNvSpPr txBox="1"/>
          <p:nvPr/>
        </p:nvSpPr>
        <p:spPr>
          <a:xfrm>
            <a:off x="59430" y="1872161"/>
            <a:ext cx="2627499" cy="578882"/>
          </a:xfrm>
          <a:custGeom>
            <a:avLst/>
            <a:gdLst>
              <a:gd name="connsiteX0" fmla="*/ 0 w 2627499"/>
              <a:gd name="connsiteY0" fmla="*/ 96482 h 578882"/>
              <a:gd name="connsiteX1" fmla="*/ 96482 w 2627499"/>
              <a:gd name="connsiteY1" fmla="*/ 0 h 578882"/>
              <a:gd name="connsiteX2" fmla="*/ 583389 w 2627499"/>
              <a:gd name="connsiteY2" fmla="*/ 0 h 578882"/>
              <a:gd name="connsiteX3" fmla="*/ 1070296 w 2627499"/>
              <a:gd name="connsiteY3" fmla="*/ 0 h 578882"/>
              <a:gd name="connsiteX4" fmla="*/ 1484167 w 2627499"/>
              <a:gd name="connsiteY4" fmla="*/ 0 h 578882"/>
              <a:gd name="connsiteX5" fmla="*/ 1946729 w 2627499"/>
              <a:gd name="connsiteY5" fmla="*/ 0 h 578882"/>
              <a:gd name="connsiteX6" fmla="*/ 2531017 w 2627499"/>
              <a:gd name="connsiteY6" fmla="*/ 0 h 578882"/>
              <a:gd name="connsiteX7" fmla="*/ 2627499 w 2627499"/>
              <a:gd name="connsiteY7" fmla="*/ 96482 h 578882"/>
              <a:gd name="connsiteX8" fmla="*/ 2627499 w 2627499"/>
              <a:gd name="connsiteY8" fmla="*/ 482400 h 578882"/>
              <a:gd name="connsiteX9" fmla="*/ 2531017 w 2627499"/>
              <a:gd name="connsiteY9" fmla="*/ 578882 h 578882"/>
              <a:gd name="connsiteX10" fmla="*/ 2092801 w 2627499"/>
              <a:gd name="connsiteY10" fmla="*/ 578882 h 578882"/>
              <a:gd name="connsiteX11" fmla="*/ 1605894 w 2627499"/>
              <a:gd name="connsiteY11" fmla="*/ 578882 h 578882"/>
              <a:gd name="connsiteX12" fmla="*/ 1192023 w 2627499"/>
              <a:gd name="connsiteY12" fmla="*/ 578882 h 578882"/>
              <a:gd name="connsiteX13" fmla="*/ 705116 w 2627499"/>
              <a:gd name="connsiteY13" fmla="*/ 578882 h 578882"/>
              <a:gd name="connsiteX14" fmla="*/ 96482 w 2627499"/>
              <a:gd name="connsiteY14" fmla="*/ 578882 h 578882"/>
              <a:gd name="connsiteX15" fmla="*/ 0 w 2627499"/>
              <a:gd name="connsiteY15" fmla="*/ 482400 h 578882"/>
              <a:gd name="connsiteX16" fmla="*/ 0 w 2627499"/>
              <a:gd name="connsiteY16"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7499" h="578882" fill="none" extrusionOk="0">
                <a:moveTo>
                  <a:pt x="0" y="96482"/>
                </a:moveTo>
                <a:cubicBezTo>
                  <a:pt x="-2821" y="34940"/>
                  <a:pt x="40608" y="-1941"/>
                  <a:pt x="96482" y="0"/>
                </a:cubicBezTo>
                <a:cubicBezTo>
                  <a:pt x="254801" y="-25040"/>
                  <a:pt x="420583" y="13674"/>
                  <a:pt x="583389" y="0"/>
                </a:cubicBezTo>
                <a:cubicBezTo>
                  <a:pt x="746195" y="-13674"/>
                  <a:pt x="857759" y="55582"/>
                  <a:pt x="1070296" y="0"/>
                </a:cubicBezTo>
                <a:cubicBezTo>
                  <a:pt x="1282833" y="-55582"/>
                  <a:pt x="1366954" y="27014"/>
                  <a:pt x="1484167" y="0"/>
                </a:cubicBezTo>
                <a:cubicBezTo>
                  <a:pt x="1601380" y="-27014"/>
                  <a:pt x="1844742" y="55387"/>
                  <a:pt x="1946729" y="0"/>
                </a:cubicBezTo>
                <a:cubicBezTo>
                  <a:pt x="2048716" y="-55387"/>
                  <a:pt x="2351327" y="49940"/>
                  <a:pt x="2531017" y="0"/>
                </a:cubicBezTo>
                <a:cubicBezTo>
                  <a:pt x="2573914" y="5339"/>
                  <a:pt x="2628902" y="54450"/>
                  <a:pt x="2627499" y="96482"/>
                </a:cubicBezTo>
                <a:cubicBezTo>
                  <a:pt x="2661491" y="216697"/>
                  <a:pt x="2614424" y="292723"/>
                  <a:pt x="2627499" y="482400"/>
                </a:cubicBezTo>
                <a:cubicBezTo>
                  <a:pt x="2613032" y="536582"/>
                  <a:pt x="2580737" y="563604"/>
                  <a:pt x="2531017" y="578882"/>
                </a:cubicBezTo>
                <a:cubicBezTo>
                  <a:pt x="2380906" y="629573"/>
                  <a:pt x="2213514" y="571411"/>
                  <a:pt x="2092801" y="578882"/>
                </a:cubicBezTo>
                <a:cubicBezTo>
                  <a:pt x="1972088" y="586353"/>
                  <a:pt x="1792247" y="536208"/>
                  <a:pt x="1605894" y="578882"/>
                </a:cubicBezTo>
                <a:cubicBezTo>
                  <a:pt x="1419541" y="621556"/>
                  <a:pt x="1392692" y="539346"/>
                  <a:pt x="1192023" y="578882"/>
                </a:cubicBezTo>
                <a:cubicBezTo>
                  <a:pt x="991354" y="618418"/>
                  <a:pt x="826813" y="547136"/>
                  <a:pt x="705116" y="578882"/>
                </a:cubicBezTo>
                <a:cubicBezTo>
                  <a:pt x="583419" y="610628"/>
                  <a:pt x="261224" y="520471"/>
                  <a:pt x="96482" y="578882"/>
                </a:cubicBezTo>
                <a:cubicBezTo>
                  <a:pt x="37263" y="586478"/>
                  <a:pt x="-242" y="548568"/>
                  <a:pt x="0" y="482400"/>
                </a:cubicBezTo>
                <a:cubicBezTo>
                  <a:pt x="-29840" y="366314"/>
                  <a:pt x="1970" y="287022"/>
                  <a:pt x="0" y="96482"/>
                </a:cubicBezTo>
                <a:close/>
              </a:path>
              <a:path w="2627499" h="578882" stroke="0" extrusionOk="0">
                <a:moveTo>
                  <a:pt x="0" y="96482"/>
                </a:moveTo>
                <a:cubicBezTo>
                  <a:pt x="1505" y="44323"/>
                  <a:pt x="48319" y="-11766"/>
                  <a:pt x="96482" y="0"/>
                </a:cubicBezTo>
                <a:cubicBezTo>
                  <a:pt x="258024" y="-26718"/>
                  <a:pt x="443660" y="56539"/>
                  <a:pt x="583389" y="0"/>
                </a:cubicBezTo>
                <a:cubicBezTo>
                  <a:pt x="723118" y="-56539"/>
                  <a:pt x="1002576" y="699"/>
                  <a:pt x="1118987" y="0"/>
                </a:cubicBezTo>
                <a:cubicBezTo>
                  <a:pt x="1235398" y="-699"/>
                  <a:pt x="1375998" y="11356"/>
                  <a:pt x="1532858" y="0"/>
                </a:cubicBezTo>
                <a:cubicBezTo>
                  <a:pt x="1689718" y="-11356"/>
                  <a:pt x="1844957" y="45731"/>
                  <a:pt x="1995419" y="0"/>
                </a:cubicBezTo>
                <a:cubicBezTo>
                  <a:pt x="2145881" y="-45731"/>
                  <a:pt x="2355865" y="9356"/>
                  <a:pt x="2531017" y="0"/>
                </a:cubicBezTo>
                <a:cubicBezTo>
                  <a:pt x="2580799" y="-11185"/>
                  <a:pt x="2630073" y="35110"/>
                  <a:pt x="2627499" y="96482"/>
                </a:cubicBezTo>
                <a:cubicBezTo>
                  <a:pt x="2627816" y="222412"/>
                  <a:pt x="2614464" y="384803"/>
                  <a:pt x="2627499" y="482400"/>
                </a:cubicBezTo>
                <a:cubicBezTo>
                  <a:pt x="2624033" y="541023"/>
                  <a:pt x="2579777" y="583955"/>
                  <a:pt x="2531017" y="578882"/>
                </a:cubicBezTo>
                <a:cubicBezTo>
                  <a:pt x="2362686" y="609097"/>
                  <a:pt x="2181302" y="573523"/>
                  <a:pt x="2019765" y="578882"/>
                </a:cubicBezTo>
                <a:cubicBezTo>
                  <a:pt x="1858228" y="584241"/>
                  <a:pt x="1655624" y="566745"/>
                  <a:pt x="1484167" y="578882"/>
                </a:cubicBezTo>
                <a:cubicBezTo>
                  <a:pt x="1312710" y="591019"/>
                  <a:pt x="1099542" y="556540"/>
                  <a:pt x="997260" y="578882"/>
                </a:cubicBezTo>
                <a:cubicBezTo>
                  <a:pt x="894978" y="601224"/>
                  <a:pt x="629650" y="538584"/>
                  <a:pt x="534698" y="578882"/>
                </a:cubicBezTo>
                <a:cubicBezTo>
                  <a:pt x="439746" y="619180"/>
                  <a:pt x="197702" y="531618"/>
                  <a:pt x="96482" y="578882"/>
                </a:cubicBezTo>
                <a:cubicBezTo>
                  <a:pt x="33853" y="588869"/>
                  <a:pt x="-9284" y="535210"/>
                  <a:pt x="0" y="482400"/>
                </a:cubicBezTo>
                <a:cubicBezTo>
                  <a:pt x="-23734" y="318107"/>
                  <a:pt x="44403" y="273640"/>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r>
              <a:rPr lang="en-US" sz="2800">
                <a:latin typeface="Nunito Black" pitchFamily="2" charset="0"/>
              </a:rPr>
              <a:t>Nồi cơm điện</a:t>
            </a:r>
          </a:p>
        </p:txBody>
      </p:sp>
      <p:sp>
        <p:nvSpPr>
          <p:cNvPr id="12" name="Freeform: Shape 11">
            <a:extLst>
              <a:ext uri="{FF2B5EF4-FFF2-40B4-BE49-F238E27FC236}">
                <a16:creationId xmlns:a16="http://schemas.microsoft.com/office/drawing/2014/main" id="{5085594D-26B2-3BD5-A180-DE769E906BDE}"/>
              </a:ext>
            </a:extLst>
          </p:cNvPr>
          <p:cNvSpPr/>
          <p:nvPr/>
        </p:nvSpPr>
        <p:spPr>
          <a:xfrm>
            <a:off x="5243705" y="2842227"/>
            <a:ext cx="1308558" cy="1173546"/>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C21B3C88-E4BD-0990-294A-2492484E07B6}"/>
              </a:ext>
            </a:extLst>
          </p:cNvPr>
          <p:cNvSpPr txBox="1"/>
          <p:nvPr/>
        </p:nvSpPr>
        <p:spPr>
          <a:xfrm>
            <a:off x="436116" y="2600415"/>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Xoong</a:t>
            </a:r>
          </a:p>
        </p:txBody>
      </p:sp>
      <p:sp>
        <p:nvSpPr>
          <p:cNvPr id="16" name="Freeform: Shape 15">
            <a:extLst>
              <a:ext uri="{FF2B5EF4-FFF2-40B4-BE49-F238E27FC236}">
                <a16:creationId xmlns:a16="http://schemas.microsoft.com/office/drawing/2014/main" id="{838D8399-D70E-6365-26C8-2954D8176CEE}"/>
              </a:ext>
            </a:extLst>
          </p:cNvPr>
          <p:cNvSpPr/>
          <p:nvPr/>
        </p:nvSpPr>
        <p:spPr>
          <a:xfrm>
            <a:off x="10291662" y="1872161"/>
            <a:ext cx="1308558" cy="2143612"/>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F6D33354-0B69-3A79-3A11-F7489A885AA1}"/>
              </a:ext>
            </a:extLst>
          </p:cNvPr>
          <p:cNvSpPr txBox="1"/>
          <p:nvPr/>
        </p:nvSpPr>
        <p:spPr>
          <a:xfrm>
            <a:off x="459703" y="3353407"/>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Chảo</a:t>
            </a:r>
          </a:p>
        </p:txBody>
      </p:sp>
      <p:sp>
        <p:nvSpPr>
          <p:cNvPr id="18" name="Freeform: Shape 17">
            <a:extLst>
              <a:ext uri="{FF2B5EF4-FFF2-40B4-BE49-F238E27FC236}">
                <a16:creationId xmlns:a16="http://schemas.microsoft.com/office/drawing/2014/main" id="{A7FA9017-A34B-6AC5-183D-3197C02877CA}"/>
              </a:ext>
            </a:extLst>
          </p:cNvPr>
          <p:cNvSpPr/>
          <p:nvPr/>
        </p:nvSpPr>
        <p:spPr>
          <a:xfrm>
            <a:off x="9657600" y="4387637"/>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D3ADF03-9A9F-DED6-4F9C-AFB23EC316DC}"/>
              </a:ext>
            </a:extLst>
          </p:cNvPr>
          <p:cNvSpPr txBox="1"/>
          <p:nvPr/>
        </p:nvSpPr>
        <p:spPr>
          <a:xfrm>
            <a:off x="436116" y="4065016"/>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Rổ</a:t>
            </a:r>
          </a:p>
        </p:txBody>
      </p:sp>
      <p:sp>
        <p:nvSpPr>
          <p:cNvPr id="20" name="Freeform: Shape 19">
            <a:extLst>
              <a:ext uri="{FF2B5EF4-FFF2-40B4-BE49-F238E27FC236}">
                <a16:creationId xmlns:a16="http://schemas.microsoft.com/office/drawing/2014/main" id="{479B866C-9AE2-B65C-24E1-FB1280998102}"/>
              </a:ext>
            </a:extLst>
          </p:cNvPr>
          <p:cNvSpPr/>
          <p:nvPr/>
        </p:nvSpPr>
        <p:spPr>
          <a:xfrm>
            <a:off x="8079169" y="4629180"/>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221E2517-A98B-BF26-76D4-3BC7A1E1E154}"/>
              </a:ext>
            </a:extLst>
          </p:cNvPr>
          <p:cNvSpPr txBox="1"/>
          <p:nvPr/>
        </p:nvSpPr>
        <p:spPr>
          <a:xfrm>
            <a:off x="207140" y="4776625"/>
            <a:ext cx="2297093" cy="578882"/>
          </a:xfrm>
          <a:custGeom>
            <a:avLst/>
            <a:gdLst>
              <a:gd name="connsiteX0" fmla="*/ 0 w 2297093"/>
              <a:gd name="connsiteY0" fmla="*/ 96482 h 578882"/>
              <a:gd name="connsiteX1" fmla="*/ 96482 w 2297093"/>
              <a:gd name="connsiteY1" fmla="*/ 0 h 578882"/>
              <a:gd name="connsiteX2" fmla="*/ 601473 w 2297093"/>
              <a:gd name="connsiteY2" fmla="*/ 0 h 578882"/>
              <a:gd name="connsiteX3" fmla="*/ 1085423 w 2297093"/>
              <a:gd name="connsiteY3" fmla="*/ 0 h 578882"/>
              <a:gd name="connsiteX4" fmla="*/ 1632496 w 2297093"/>
              <a:gd name="connsiteY4" fmla="*/ 0 h 578882"/>
              <a:gd name="connsiteX5" fmla="*/ 2200611 w 2297093"/>
              <a:gd name="connsiteY5" fmla="*/ 0 h 578882"/>
              <a:gd name="connsiteX6" fmla="*/ 2297093 w 2297093"/>
              <a:gd name="connsiteY6" fmla="*/ 96482 h 578882"/>
              <a:gd name="connsiteX7" fmla="*/ 2297093 w 2297093"/>
              <a:gd name="connsiteY7" fmla="*/ 482400 h 578882"/>
              <a:gd name="connsiteX8" fmla="*/ 2200611 w 2297093"/>
              <a:gd name="connsiteY8" fmla="*/ 578882 h 578882"/>
              <a:gd name="connsiteX9" fmla="*/ 1653537 w 2297093"/>
              <a:gd name="connsiteY9" fmla="*/ 578882 h 578882"/>
              <a:gd name="connsiteX10" fmla="*/ 1085423 w 2297093"/>
              <a:gd name="connsiteY10" fmla="*/ 578882 h 578882"/>
              <a:gd name="connsiteX11" fmla="*/ 601473 w 2297093"/>
              <a:gd name="connsiteY11" fmla="*/ 578882 h 578882"/>
              <a:gd name="connsiteX12" fmla="*/ 96482 w 2297093"/>
              <a:gd name="connsiteY12" fmla="*/ 578882 h 578882"/>
              <a:gd name="connsiteX13" fmla="*/ 0 w 2297093"/>
              <a:gd name="connsiteY13" fmla="*/ 482400 h 578882"/>
              <a:gd name="connsiteX14" fmla="*/ 0 w 2297093"/>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093" h="578882" fill="none" extrusionOk="0">
                <a:moveTo>
                  <a:pt x="0" y="96482"/>
                </a:moveTo>
                <a:cubicBezTo>
                  <a:pt x="7095" y="47076"/>
                  <a:pt x="56804" y="-7620"/>
                  <a:pt x="96482" y="0"/>
                </a:cubicBezTo>
                <a:cubicBezTo>
                  <a:pt x="305090" y="-41403"/>
                  <a:pt x="490647" y="7821"/>
                  <a:pt x="601473" y="0"/>
                </a:cubicBezTo>
                <a:cubicBezTo>
                  <a:pt x="712299" y="-7821"/>
                  <a:pt x="852759" y="38351"/>
                  <a:pt x="1085423" y="0"/>
                </a:cubicBezTo>
                <a:cubicBezTo>
                  <a:pt x="1318087" y="-38351"/>
                  <a:pt x="1455350" y="21028"/>
                  <a:pt x="1632496" y="0"/>
                </a:cubicBezTo>
                <a:cubicBezTo>
                  <a:pt x="1809642" y="-21028"/>
                  <a:pt x="1931160" y="58493"/>
                  <a:pt x="2200611" y="0"/>
                </a:cubicBezTo>
                <a:cubicBezTo>
                  <a:pt x="2250036" y="815"/>
                  <a:pt x="2301544" y="55853"/>
                  <a:pt x="2297093" y="96482"/>
                </a:cubicBezTo>
                <a:cubicBezTo>
                  <a:pt x="2299179" y="289062"/>
                  <a:pt x="2263191" y="371800"/>
                  <a:pt x="2297093" y="482400"/>
                </a:cubicBezTo>
                <a:cubicBezTo>
                  <a:pt x="2286704" y="541025"/>
                  <a:pt x="2255300" y="590136"/>
                  <a:pt x="2200611" y="578882"/>
                </a:cubicBezTo>
                <a:cubicBezTo>
                  <a:pt x="1988301" y="610127"/>
                  <a:pt x="1770629" y="547438"/>
                  <a:pt x="1653537" y="578882"/>
                </a:cubicBezTo>
                <a:cubicBezTo>
                  <a:pt x="1536445" y="610326"/>
                  <a:pt x="1313870" y="567893"/>
                  <a:pt x="1085423" y="578882"/>
                </a:cubicBezTo>
                <a:cubicBezTo>
                  <a:pt x="856976" y="589871"/>
                  <a:pt x="770073" y="530612"/>
                  <a:pt x="601473" y="578882"/>
                </a:cubicBezTo>
                <a:cubicBezTo>
                  <a:pt x="432873" y="627152"/>
                  <a:pt x="257838" y="548506"/>
                  <a:pt x="96482" y="578882"/>
                </a:cubicBezTo>
                <a:cubicBezTo>
                  <a:pt x="39722" y="580178"/>
                  <a:pt x="1561" y="536008"/>
                  <a:pt x="0" y="482400"/>
                </a:cubicBezTo>
                <a:cubicBezTo>
                  <a:pt x="-38544" y="378922"/>
                  <a:pt x="2502" y="277041"/>
                  <a:pt x="0" y="96482"/>
                </a:cubicBezTo>
                <a:close/>
              </a:path>
              <a:path w="2297093" h="578882" stroke="0" extrusionOk="0">
                <a:moveTo>
                  <a:pt x="0" y="96482"/>
                </a:moveTo>
                <a:cubicBezTo>
                  <a:pt x="1505" y="44323"/>
                  <a:pt x="48319" y="-11766"/>
                  <a:pt x="96482" y="0"/>
                </a:cubicBezTo>
                <a:cubicBezTo>
                  <a:pt x="213767" y="-4468"/>
                  <a:pt x="423580" y="22177"/>
                  <a:pt x="622514" y="0"/>
                </a:cubicBezTo>
                <a:cubicBezTo>
                  <a:pt x="821448" y="-22177"/>
                  <a:pt x="980331" y="31168"/>
                  <a:pt x="1190629" y="0"/>
                </a:cubicBezTo>
                <a:cubicBezTo>
                  <a:pt x="1400928" y="-31168"/>
                  <a:pt x="1482944" y="34007"/>
                  <a:pt x="1653537" y="0"/>
                </a:cubicBezTo>
                <a:cubicBezTo>
                  <a:pt x="1824130" y="-34007"/>
                  <a:pt x="1973326" y="65119"/>
                  <a:pt x="2200611" y="0"/>
                </a:cubicBezTo>
                <a:cubicBezTo>
                  <a:pt x="2255192" y="-3250"/>
                  <a:pt x="2289545" y="45255"/>
                  <a:pt x="2297093" y="96482"/>
                </a:cubicBezTo>
                <a:cubicBezTo>
                  <a:pt x="2323743" y="239252"/>
                  <a:pt x="2264917" y="335559"/>
                  <a:pt x="2297093" y="482400"/>
                </a:cubicBezTo>
                <a:cubicBezTo>
                  <a:pt x="2296157" y="533094"/>
                  <a:pt x="2259578" y="576641"/>
                  <a:pt x="2200611" y="578882"/>
                </a:cubicBezTo>
                <a:cubicBezTo>
                  <a:pt x="1966342" y="603633"/>
                  <a:pt x="1905644" y="568040"/>
                  <a:pt x="1716661" y="578882"/>
                </a:cubicBezTo>
                <a:cubicBezTo>
                  <a:pt x="1527678" y="589724"/>
                  <a:pt x="1434403" y="531235"/>
                  <a:pt x="1253753" y="578882"/>
                </a:cubicBezTo>
                <a:cubicBezTo>
                  <a:pt x="1073103" y="626529"/>
                  <a:pt x="809012" y="572475"/>
                  <a:pt x="685638" y="578882"/>
                </a:cubicBezTo>
                <a:cubicBezTo>
                  <a:pt x="562265" y="585289"/>
                  <a:pt x="367340" y="5120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Khay đựng</a:t>
            </a:r>
          </a:p>
        </p:txBody>
      </p:sp>
      <p:sp>
        <p:nvSpPr>
          <p:cNvPr id="22" name="Freeform: Shape 21">
            <a:extLst>
              <a:ext uri="{FF2B5EF4-FFF2-40B4-BE49-F238E27FC236}">
                <a16:creationId xmlns:a16="http://schemas.microsoft.com/office/drawing/2014/main" id="{A16601DF-8B01-DBCD-29D3-969D9C2FF827}"/>
              </a:ext>
            </a:extLst>
          </p:cNvPr>
          <p:cNvSpPr/>
          <p:nvPr/>
        </p:nvSpPr>
        <p:spPr>
          <a:xfrm>
            <a:off x="5190881" y="4423243"/>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E870693-638E-CD29-933F-B5712C204817}"/>
              </a:ext>
            </a:extLst>
          </p:cNvPr>
          <p:cNvSpPr txBox="1"/>
          <p:nvPr/>
        </p:nvSpPr>
        <p:spPr>
          <a:xfrm>
            <a:off x="4913961" y="6039150"/>
            <a:ext cx="2297093" cy="578882"/>
          </a:xfrm>
          <a:custGeom>
            <a:avLst/>
            <a:gdLst>
              <a:gd name="connsiteX0" fmla="*/ 0 w 2297093"/>
              <a:gd name="connsiteY0" fmla="*/ 96482 h 578882"/>
              <a:gd name="connsiteX1" fmla="*/ 96482 w 2297093"/>
              <a:gd name="connsiteY1" fmla="*/ 0 h 578882"/>
              <a:gd name="connsiteX2" fmla="*/ 601473 w 2297093"/>
              <a:gd name="connsiteY2" fmla="*/ 0 h 578882"/>
              <a:gd name="connsiteX3" fmla="*/ 1085423 w 2297093"/>
              <a:gd name="connsiteY3" fmla="*/ 0 h 578882"/>
              <a:gd name="connsiteX4" fmla="*/ 1632496 w 2297093"/>
              <a:gd name="connsiteY4" fmla="*/ 0 h 578882"/>
              <a:gd name="connsiteX5" fmla="*/ 2200611 w 2297093"/>
              <a:gd name="connsiteY5" fmla="*/ 0 h 578882"/>
              <a:gd name="connsiteX6" fmla="*/ 2297093 w 2297093"/>
              <a:gd name="connsiteY6" fmla="*/ 96482 h 578882"/>
              <a:gd name="connsiteX7" fmla="*/ 2297093 w 2297093"/>
              <a:gd name="connsiteY7" fmla="*/ 482400 h 578882"/>
              <a:gd name="connsiteX8" fmla="*/ 2200611 w 2297093"/>
              <a:gd name="connsiteY8" fmla="*/ 578882 h 578882"/>
              <a:gd name="connsiteX9" fmla="*/ 1653537 w 2297093"/>
              <a:gd name="connsiteY9" fmla="*/ 578882 h 578882"/>
              <a:gd name="connsiteX10" fmla="*/ 1085423 w 2297093"/>
              <a:gd name="connsiteY10" fmla="*/ 578882 h 578882"/>
              <a:gd name="connsiteX11" fmla="*/ 601473 w 2297093"/>
              <a:gd name="connsiteY11" fmla="*/ 578882 h 578882"/>
              <a:gd name="connsiteX12" fmla="*/ 96482 w 2297093"/>
              <a:gd name="connsiteY12" fmla="*/ 578882 h 578882"/>
              <a:gd name="connsiteX13" fmla="*/ 0 w 2297093"/>
              <a:gd name="connsiteY13" fmla="*/ 482400 h 578882"/>
              <a:gd name="connsiteX14" fmla="*/ 0 w 2297093"/>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093" h="578882" fill="none" extrusionOk="0">
                <a:moveTo>
                  <a:pt x="0" y="96482"/>
                </a:moveTo>
                <a:cubicBezTo>
                  <a:pt x="7095" y="47076"/>
                  <a:pt x="56804" y="-7620"/>
                  <a:pt x="96482" y="0"/>
                </a:cubicBezTo>
                <a:cubicBezTo>
                  <a:pt x="305090" y="-41403"/>
                  <a:pt x="490647" y="7821"/>
                  <a:pt x="601473" y="0"/>
                </a:cubicBezTo>
                <a:cubicBezTo>
                  <a:pt x="712299" y="-7821"/>
                  <a:pt x="852759" y="38351"/>
                  <a:pt x="1085423" y="0"/>
                </a:cubicBezTo>
                <a:cubicBezTo>
                  <a:pt x="1318087" y="-38351"/>
                  <a:pt x="1455350" y="21028"/>
                  <a:pt x="1632496" y="0"/>
                </a:cubicBezTo>
                <a:cubicBezTo>
                  <a:pt x="1809642" y="-21028"/>
                  <a:pt x="1931160" y="58493"/>
                  <a:pt x="2200611" y="0"/>
                </a:cubicBezTo>
                <a:cubicBezTo>
                  <a:pt x="2250036" y="815"/>
                  <a:pt x="2301544" y="55853"/>
                  <a:pt x="2297093" y="96482"/>
                </a:cubicBezTo>
                <a:cubicBezTo>
                  <a:pt x="2299179" y="289062"/>
                  <a:pt x="2263191" y="371800"/>
                  <a:pt x="2297093" y="482400"/>
                </a:cubicBezTo>
                <a:cubicBezTo>
                  <a:pt x="2286704" y="541025"/>
                  <a:pt x="2255300" y="590136"/>
                  <a:pt x="2200611" y="578882"/>
                </a:cubicBezTo>
                <a:cubicBezTo>
                  <a:pt x="1988301" y="610127"/>
                  <a:pt x="1770629" y="547438"/>
                  <a:pt x="1653537" y="578882"/>
                </a:cubicBezTo>
                <a:cubicBezTo>
                  <a:pt x="1536445" y="610326"/>
                  <a:pt x="1313870" y="567893"/>
                  <a:pt x="1085423" y="578882"/>
                </a:cubicBezTo>
                <a:cubicBezTo>
                  <a:pt x="856976" y="589871"/>
                  <a:pt x="770073" y="530612"/>
                  <a:pt x="601473" y="578882"/>
                </a:cubicBezTo>
                <a:cubicBezTo>
                  <a:pt x="432873" y="627152"/>
                  <a:pt x="257838" y="548506"/>
                  <a:pt x="96482" y="578882"/>
                </a:cubicBezTo>
                <a:cubicBezTo>
                  <a:pt x="39722" y="580178"/>
                  <a:pt x="1561" y="536008"/>
                  <a:pt x="0" y="482400"/>
                </a:cubicBezTo>
                <a:cubicBezTo>
                  <a:pt x="-38544" y="378922"/>
                  <a:pt x="2502" y="277041"/>
                  <a:pt x="0" y="96482"/>
                </a:cubicBezTo>
                <a:close/>
              </a:path>
              <a:path w="2297093" h="578882" stroke="0" extrusionOk="0">
                <a:moveTo>
                  <a:pt x="0" y="96482"/>
                </a:moveTo>
                <a:cubicBezTo>
                  <a:pt x="1505" y="44323"/>
                  <a:pt x="48319" y="-11766"/>
                  <a:pt x="96482" y="0"/>
                </a:cubicBezTo>
                <a:cubicBezTo>
                  <a:pt x="213767" y="-4468"/>
                  <a:pt x="423580" y="22177"/>
                  <a:pt x="622514" y="0"/>
                </a:cubicBezTo>
                <a:cubicBezTo>
                  <a:pt x="821448" y="-22177"/>
                  <a:pt x="980331" y="31168"/>
                  <a:pt x="1190629" y="0"/>
                </a:cubicBezTo>
                <a:cubicBezTo>
                  <a:pt x="1400928" y="-31168"/>
                  <a:pt x="1482944" y="34007"/>
                  <a:pt x="1653537" y="0"/>
                </a:cubicBezTo>
                <a:cubicBezTo>
                  <a:pt x="1824130" y="-34007"/>
                  <a:pt x="1973326" y="65119"/>
                  <a:pt x="2200611" y="0"/>
                </a:cubicBezTo>
                <a:cubicBezTo>
                  <a:pt x="2255192" y="-3250"/>
                  <a:pt x="2289545" y="45255"/>
                  <a:pt x="2297093" y="96482"/>
                </a:cubicBezTo>
                <a:cubicBezTo>
                  <a:pt x="2323743" y="239252"/>
                  <a:pt x="2264917" y="335559"/>
                  <a:pt x="2297093" y="482400"/>
                </a:cubicBezTo>
                <a:cubicBezTo>
                  <a:pt x="2296157" y="533094"/>
                  <a:pt x="2259578" y="576641"/>
                  <a:pt x="2200611" y="578882"/>
                </a:cubicBezTo>
                <a:cubicBezTo>
                  <a:pt x="1966342" y="603633"/>
                  <a:pt x="1905644" y="568040"/>
                  <a:pt x="1716661" y="578882"/>
                </a:cubicBezTo>
                <a:cubicBezTo>
                  <a:pt x="1527678" y="589724"/>
                  <a:pt x="1434403" y="531235"/>
                  <a:pt x="1253753" y="578882"/>
                </a:cubicBezTo>
                <a:cubicBezTo>
                  <a:pt x="1073103" y="626529"/>
                  <a:pt x="809012" y="572475"/>
                  <a:pt x="685638" y="578882"/>
                </a:cubicBezTo>
                <a:cubicBezTo>
                  <a:pt x="562265" y="585289"/>
                  <a:pt x="367340" y="5120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Thùng gạo</a:t>
            </a:r>
          </a:p>
        </p:txBody>
      </p:sp>
      <p:sp>
        <p:nvSpPr>
          <p:cNvPr id="24" name="Freeform: Shape 23">
            <a:extLst>
              <a:ext uri="{FF2B5EF4-FFF2-40B4-BE49-F238E27FC236}">
                <a16:creationId xmlns:a16="http://schemas.microsoft.com/office/drawing/2014/main" id="{6444DE0B-6941-FCEE-F426-7440D9BC6791}"/>
              </a:ext>
            </a:extLst>
          </p:cNvPr>
          <p:cNvSpPr/>
          <p:nvPr/>
        </p:nvSpPr>
        <p:spPr>
          <a:xfrm>
            <a:off x="4005503" y="2451043"/>
            <a:ext cx="1342660" cy="129526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19DE8AA0-784D-3811-BA4C-9B0446E37E41}"/>
              </a:ext>
            </a:extLst>
          </p:cNvPr>
          <p:cNvSpPr txBox="1"/>
          <p:nvPr/>
        </p:nvSpPr>
        <p:spPr>
          <a:xfrm>
            <a:off x="3467643" y="1874573"/>
            <a:ext cx="920459" cy="578882"/>
          </a:xfrm>
          <a:custGeom>
            <a:avLst/>
            <a:gdLst>
              <a:gd name="connsiteX0" fmla="*/ 0 w 920459"/>
              <a:gd name="connsiteY0" fmla="*/ 96482 h 578882"/>
              <a:gd name="connsiteX1" fmla="*/ 96482 w 920459"/>
              <a:gd name="connsiteY1" fmla="*/ 0 h 578882"/>
              <a:gd name="connsiteX2" fmla="*/ 474779 w 920459"/>
              <a:gd name="connsiteY2" fmla="*/ 0 h 578882"/>
              <a:gd name="connsiteX3" fmla="*/ 823977 w 920459"/>
              <a:gd name="connsiteY3" fmla="*/ 0 h 578882"/>
              <a:gd name="connsiteX4" fmla="*/ 920459 w 920459"/>
              <a:gd name="connsiteY4" fmla="*/ 96482 h 578882"/>
              <a:gd name="connsiteX5" fmla="*/ 920459 w 920459"/>
              <a:gd name="connsiteY5" fmla="*/ 482400 h 578882"/>
              <a:gd name="connsiteX6" fmla="*/ 823977 w 920459"/>
              <a:gd name="connsiteY6" fmla="*/ 578882 h 578882"/>
              <a:gd name="connsiteX7" fmla="*/ 445680 w 920459"/>
              <a:gd name="connsiteY7" fmla="*/ 578882 h 578882"/>
              <a:gd name="connsiteX8" fmla="*/ 96482 w 920459"/>
              <a:gd name="connsiteY8" fmla="*/ 578882 h 578882"/>
              <a:gd name="connsiteX9" fmla="*/ 0 w 920459"/>
              <a:gd name="connsiteY9" fmla="*/ 482400 h 578882"/>
              <a:gd name="connsiteX10" fmla="*/ 0 w 920459"/>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0459" h="578882" fill="none" extrusionOk="0">
                <a:moveTo>
                  <a:pt x="0" y="96482"/>
                </a:moveTo>
                <a:cubicBezTo>
                  <a:pt x="6694" y="38091"/>
                  <a:pt x="45064" y="1750"/>
                  <a:pt x="96482" y="0"/>
                </a:cubicBezTo>
                <a:cubicBezTo>
                  <a:pt x="271640" y="-44805"/>
                  <a:pt x="347252" y="42981"/>
                  <a:pt x="474779" y="0"/>
                </a:cubicBezTo>
                <a:cubicBezTo>
                  <a:pt x="602306" y="-42981"/>
                  <a:pt x="696113" y="25533"/>
                  <a:pt x="823977" y="0"/>
                </a:cubicBezTo>
                <a:cubicBezTo>
                  <a:pt x="884358" y="3880"/>
                  <a:pt x="934067" y="35576"/>
                  <a:pt x="920459" y="96482"/>
                </a:cubicBezTo>
                <a:cubicBezTo>
                  <a:pt x="943732" y="186637"/>
                  <a:pt x="893940" y="345969"/>
                  <a:pt x="920459" y="482400"/>
                </a:cubicBezTo>
                <a:cubicBezTo>
                  <a:pt x="917206" y="538331"/>
                  <a:pt x="876101" y="580581"/>
                  <a:pt x="823977" y="578882"/>
                </a:cubicBezTo>
                <a:cubicBezTo>
                  <a:pt x="711470" y="601833"/>
                  <a:pt x="622588" y="553458"/>
                  <a:pt x="445680" y="578882"/>
                </a:cubicBezTo>
                <a:cubicBezTo>
                  <a:pt x="268772" y="604306"/>
                  <a:pt x="186079" y="540088"/>
                  <a:pt x="96482" y="578882"/>
                </a:cubicBezTo>
                <a:cubicBezTo>
                  <a:pt x="34758" y="569093"/>
                  <a:pt x="-4589" y="542010"/>
                  <a:pt x="0" y="482400"/>
                </a:cubicBezTo>
                <a:cubicBezTo>
                  <a:pt x="-36587" y="318074"/>
                  <a:pt x="8205" y="240068"/>
                  <a:pt x="0" y="96482"/>
                </a:cubicBezTo>
                <a:close/>
              </a:path>
              <a:path w="920459" h="578882" stroke="0" extrusionOk="0">
                <a:moveTo>
                  <a:pt x="0" y="96482"/>
                </a:moveTo>
                <a:cubicBezTo>
                  <a:pt x="1505" y="44323"/>
                  <a:pt x="48319" y="-11766"/>
                  <a:pt x="96482" y="0"/>
                </a:cubicBezTo>
                <a:cubicBezTo>
                  <a:pt x="272994" y="-2395"/>
                  <a:pt x="339655" y="42499"/>
                  <a:pt x="460230" y="0"/>
                </a:cubicBezTo>
                <a:cubicBezTo>
                  <a:pt x="580805" y="-42499"/>
                  <a:pt x="719187" y="42393"/>
                  <a:pt x="823977" y="0"/>
                </a:cubicBezTo>
                <a:cubicBezTo>
                  <a:pt x="880579" y="5917"/>
                  <a:pt x="919558" y="29222"/>
                  <a:pt x="920459" y="96482"/>
                </a:cubicBezTo>
                <a:cubicBezTo>
                  <a:pt x="961242" y="197041"/>
                  <a:pt x="887675" y="340368"/>
                  <a:pt x="920459" y="482400"/>
                </a:cubicBezTo>
                <a:cubicBezTo>
                  <a:pt x="916955" y="524501"/>
                  <a:pt x="879837" y="570796"/>
                  <a:pt x="823977" y="578882"/>
                </a:cubicBezTo>
                <a:cubicBezTo>
                  <a:pt x="659185" y="603631"/>
                  <a:pt x="538121" y="555217"/>
                  <a:pt x="452955" y="578882"/>
                </a:cubicBezTo>
                <a:cubicBezTo>
                  <a:pt x="367789" y="602547"/>
                  <a:pt x="191839" y="545753"/>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dao</a:t>
            </a:r>
          </a:p>
        </p:txBody>
      </p:sp>
      <p:sp>
        <p:nvSpPr>
          <p:cNvPr id="26" name="TextBox 25">
            <a:extLst>
              <a:ext uri="{FF2B5EF4-FFF2-40B4-BE49-F238E27FC236}">
                <a16:creationId xmlns:a16="http://schemas.microsoft.com/office/drawing/2014/main" id="{581C08D9-425D-24BC-DABF-B871DC59EF5E}"/>
              </a:ext>
            </a:extLst>
          </p:cNvPr>
          <p:cNvSpPr txBox="1"/>
          <p:nvPr/>
        </p:nvSpPr>
        <p:spPr>
          <a:xfrm>
            <a:off x="8690083" y="3574726"/>
            <a:ext cx="1791231" cy="578882"/>
          </a:xfrm>
          <a:custGeom>
            <a:avLst/>
            <a:gdLst>
              <a:gd name="connsiteX0" fmla="*/ 0 w 1791231"/>
              <a:gd name="connsiteY0" fmla="*/ 96482 h 578882"/>
              <a:gd name="connsiteX1" fmla="*/ 96482 w 1791231"/>
              <a:gd name="connsiteY1" fmla="*/ 0 h 578882"/>
              <a:gd name="connsiteX2" fmla="*/ 597272 w 1791231"/>
              <a:gd name="connsiteY2" fmla="*/ 0 h 578882"/>
              <a:gd name="connsiteX3" fmla="*/ 1146011 w 1791231"/>
              <a:gd name="connsiteY3" fmla="*/ 0 h 578882"/>
              <a:gd name="connsiteX4" fmla="*/ 1694749 w 1791231"/>
              <a:gd name="connsiteY4" fmla="*/ 0 h 578882"/>
              <a:gd name="connsiteX5" fmla="*/ 1791231 w 1791231"/>
              <a:gd name="connsiteY5" fmla="*/ 96482 h 578882"/>
              <a:gd name="connsiteX6" fmla="*/ 1791231 w 1791231"/>
              <a:gd name="connsiteY6" fmla="*/ 482400 h 578882"/>
              <a:gd name="connsiteX7" fmla="*/ 1694749 w 1791231"/>
              <a:gd name="connsiteY7" fmla="*/ 578882 h 578882"/>
              <a:gd name="connsiteX8" fmla="*/ 1146011 w 1791231"/>
              <a:gd name="connsiteY8" fmla="*/ 578882 h 578882"/>
              <a:gd name="connsiteX9" fmla="*/ 645220 w 1791231"/>
              <a:gd name="connsiteY9" fmla="*/ 578882 h 578882"/>
              <a:gd name="connsiteX10" fmla="*/ 96482 w 1791231"/>
              <a:gd name="connsiteY10" fmla="*/ 578882 h 578882"/>
              <a:gd name="connsiteX11" fmla="*/ 0 w 1791231"/>
              <a:gd name="connsiteY11" fmla="*/ 482400 h 578882"/>
              <a:gd name="connsiteX12" fmla="*/ 0 w 179123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231" h="578882" fill="none" extrusionOk="0">
                <a:moveTo>
                  <a:pt x="0" y="96482"/>
                </a:moveTo>
                <a:cubicBezTo>
                  <a:pt x="-804" y="40730"/>
                  <a:pt x="33328" y="11116"/>
                  <a:pt x="96482" y="0"/>
                </a:cubicBezTo>
                <a:cubicBezTo>
                  <a:pt x="199595" y="-18785"/>
                  <a:pt x="399203" y="49420"/>
                  <a:pt x="597272" y="0"/>
                </a:cubicBezTo>
                <a:cubicBezTo>
                  <a:pt x="795341" y="-49420"/>
                  <a:pt x="934869" y="35324"/>
                  <a:pt x="1146011" y="0"/>
                </a:cubicBezTo>
                <a:cubicBezTo>
                  <a:pt x="1357153" y="-35324"/>
                  <a:pt x="1529581" y="62576"/>
                  <a:pt x="1694749" y="0"/>
                </a:cubicBezTo>
                <a:cubicBezTo>
                  <a:pt x="1744782" y="2645"/>
                  <a:pt x="1790069" y="44895"/>
                  <a:pt x="1791231" y="96482"/>
                </a:cubicBezTo>
                <a:cubicBezTo>
                  <a:pt x="1816193" y="200223"/>
                  <a:pt x="1751940" y="390415"/>
                  <a:pt x="1791231" y="482400"/>
                </a:cubicBezTo>
                <a:cubicBezTo>
                  <a:pt x="1787370" y="536501"/>
                  <a:pt x="1752486" y="591539"/>
                  <a:pt x="1694749" y="578882"/>
                </a:cubicBezTo>
                <a:cubicBezTo>
                  <a:pt x="1522820" y="590212"/>
                  <a:pt x="1276512" y="547370"/>
                  <a:pt x="1146011" y="578882"/>
                </a:cubicBezTo>
                <a:cubicBezTo>
                  <a:pt x="1015510" y="610394"/>
                  <a:pt x="808860" y="535291"/>
                  <a:pt x="645220" y="578882"/>
                </a:cubicBezTo>
                <a:cubicBezTo>
                  <a:pt x="481580" y="622473"/>
                  <a:pt x="229478" y="536557"/>
                  <a:pt x="96482" y="578882"/>
                </a:cubicBezTo>
                <a:cubicBezTo>
                  <a:pt x="44379" y="570885"/>
                  <a:pt x="2360" y="534015"/>
                  <a:pt x="0" y="482400"/>
                </a:cubicBezTo>
                <a:cubicBezTo>
                  <a:pt x="-42064" y="333320"/>
                  <a:pt x="10172" y="233978"/>
                  <a:pt x="0" y="96482"/>
                </a:cubicBezTo>
                <a:close/>
              </a:path>
              <a:path w="1791231" h="578882" stroke="0" extrusionOk="0">
                <a:moveTo>
                  <a:pt x="0" y="96482"/>
                </a:moveTo>
                <a:cubicBezTo>
                  <a:pt x="1505" y="44323"/>
                  <a:pt x="48319" y="-11766"/>
                  <a:pt x="96482" y="0"/>
                </a:cubicBezTo>
                <a:cubicBezTo>
                  <a:pt x="236802" y="-27007"/>
                  <a:pt x="412534" y="5280"/>
                  <a:pt x="629238" y="0"/>
                </a:cubicBezTo>
                <a:cubicBezTo>
                  <a:pt x="845942" y="-5280"/>
                  <a:pt x="977832" y="45413"/>
                  <a:pt x="1193959" y="0"/>
                </a:cubicBezTo>
                <a:cubicBezTo>
                  <a:pt x="1410086" y="-45413"/>
                  <a:pt x="1538906" y="25011"/>
                  <a:pt x="1694749" y="0"/>
                </a:cubicBezTo>
                <a:cubicBezTo>
                  <a:pt x="1751337" y="14781"/>
                  <a:pt x="1792883" y="45581"/>
                  <a:pt x="1791231" y="96482"/>
                </a:cubicBezTo>
                <a:cubicBezTo>
                  <a:pt x="1818542" y="234190"/>
                  <a:pt x="1761715" y="330337"/>
                  <a:pt x="1791231" y="482400"/>
                </a:cubicBezTo>
                <a:cubicBezTo>
                  <a:pt x="1804221" y="532373"/>
                  <a:pt x="1746494" y="584375"/>
                  <a:pt x="1694749" y="578882"/>
                </a:cubicBezTo>
                <a:cubicBezTo>
                  <a:pt x="1574499" y="639928"/>
                  <a:pt x="1341371" y="517524"/>
                  <a:pt x="1146011" y="578882"/>
                </a:cubicBezTo>
                <a:cubicBezTo>
                  <a:pt x="950651" y="640240"/>
                  <a:pt x="854311" y="544581"/>
                  <a:pt x="581290" y="578882"/>
                </a:cubicBezTo>
                <a:cubicBezTo>
                  <a:pt x="308269" y="613183"/>
                  <a:pt x="306545" y="555779"/>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Tạp dề</a:t>
            </a:r>
          </a:p>
        </p:txBody>
      </p:sp>
      <p:sp>
        <p:nvSpPr>
          <p:cNvPr id="27" name="TextBox 26">
            <a:extLst>
              <a:ext uri="{FF2B5EF4-FFF2-40B4-BE49-F238E27FC236}">
                <a16:creationId xmlns:a16="http://schemas.microsoft.com/office/drawing/2014/main" id="{4B3DBFA2-A215-2BDC-FECC-A6B6CFF338C6}"/>
              </a:ext>
            </a:extLst>
          </p:cNvPr>
          <p:cNvSpPr txBox="1"/>
          <p:nvPr/>
        </p:nvSpPr>
        <p:spPr>
          <a:xfrm rot="19169748">
            <a:off x="3340162" y="5437171"/>
            <a:ext cx="1837571" cy="578882"/>
          </a:xfrm>
          <a:custGeom>
            <a:avLst/>
            <a:gdLst>
              <a:gd name="connsiteX0" fmla="*/ 0 w 1837571"/>
              <a:gd name="connsiteY0" fmla="*/ 96482 h 578882"/>
              <a:gd name="connsiteX1" fmla="*/ 96482 w 1837571"/>
              <a:gd name="connsiteY1" fmla="*/ 0 h 578882"/>
              <a:gd name="connsiteX2" fmla="*/ 611792 w 1837571"/>
              <a:gd name="connsiteY2" fmla="*/ 0 h 578882"/>
              <a:gd name="connsiteX3" fmla="*/ 1176441 w 1837571"/>
              <a:gd name="connsiteY3" fmla="*/ 0 h 578882"/>
              <a:gd name="connsiteX4" fmla="*/ 1741089 w 1837571"/>
              <a:gd name="connsiteY4" fmla="*/ 0 h 578882"/>
              <a:gd name="connsiteX5" fmla="*/ 1837571 w 1837571"/>
              <a:gd name="connsiteY5" fmla="*/ 96482 h 578882"/>
              <a:gd name="connsiteX6" fmla="*/ 1837571 w 1837571"/>
              <a:gd name="connsiteY6" fmla="*/ 482400 h 578882"/>
              <a:gd name="connsiteX7" fmla="*/ 1741089 w 1837571"/>
              <a:gd name="connsiteY7" fmla="*/ 578882 h 578882"/>
              <a:gd name="connsiteX8" fmla="*/ 1176441 w 1837571"/>
              <a:gd name="connsiteY8" fmla="*/ 578882 h 578882"/>
              <a:gd name="connsiteX9" fmla="*/ 661130 w 1837571"/>
              <a:gd name="connsiteY9" fmla="*/ 578882 h 578882"/>
              <a:gd name="connsiteX10" fmla="*/ 96482 w 1837571"/>
              <a:gd name="connsiteY10" fmla="*/ 578882 h 578882"/>
              <a:gd name="connsiteX11" fmla="*/ 0 w 1837571"/>
              <a:gd name="connsiteY11" fmla="*/ 482400 h 578882"/>
              <a:gd name="connsiteX12" fmla="*/ 0 w 183757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571" h="578882" fill="none" extrusionOk="0">
                <a:moveTo>
                  <a:pt x="0" y="96482"/>
                </a:moveTo>
                <a:cubicBezTo>
                  <a:pt x="-804" y="40730"/>
                  <a:pt x="33328" y="11116"/>
                  <a:pt x="96482" y="0"/>
                </a:cubicBezTo>
                <a:cubicBezTo>
                  <a:pt x="321629" y="-25751"/>
                  <a:pt x="396959" y="42310"/>
                  <a:pt x="611792" y="0"/>
                </a:cubicBezTo>
                <a:cubicBezTo>
                  <a:pt x="826625" y="-42310"/>
                  <a:pt x="914264" y="24315"/>
                  <a:pt x="1176441" y="0"/>
                </a:cubicBezTo>
                <a:cubicBezTo>
                  <a:pt x="1438618" y="-24315"/>
                  <a:pt x="1585490" y="50644"/>
                  <a:pt x="1741089" y="0"/>
                </a:cubicBezTo>
                <a:cubicBezTo>
                  <a:pt x="1791122" y="2645"/>
                  <a:pt x="1836409" y="44895"/>
                  <a:pt x="1837571" y="96482"/>
                </a:cubicBezTo>
                <a:cubicBezTo>
                  <a:pt x="1862533" y="200223"/>
                  <a:pt x="1798280" y="390415"/>
                  <a:pt x="1837571" y="482400"/>
                </a:cubicBezTo>
                <a:cubicBezTo>
                  <a:pt x="1833710" y="536501"/>
                  <a:pt x="1798826" y="591539"/>
                  <a:pt x="1741089" y="578882"/>
                </a:cubicBezTo>
                <a:cubicBezTo>
                  <a:pt x="1494745" y="601617"/>
                  <a:pt x="1316968" y="535788"/>
                  <a:pt x="1176441" y="578882"/>
                </a:cubicBezTo>
                <a:cubicBezTo>
                  <a:pt x="1035914" y="621976"/>
                  <a:pt x="802651" y="544634"/>
                  <a:pt x="661130" y="578882"/>
                </a:cubicBezTo>
                <a:cubicBezTo>
                  <a:pt x="519609" y="613130"/>
                  <a:pt x="250738" y="571613"/>
                  <a:pt x="96482" y="578882"/>
                </a:cubicBezTo>
                <a:cubicBezTo>
                  <a:pt x="44379" y="570885"/>
                  <a:pt x="2360" y="534015"/>
                  <a:pt x="0" y="482400"/>
                </a:cubicBezTo>
                <a:cubicBezTo>
                  <a:pt x="-42064" y="333320"/>
                  <a:pt x="10172" y="233978"/>
                  <a:pt x="0" y="96482"/>
                </a:cubicBezTo>
                <a:close/>
              </a:path>
              <a:path w="1837571" h="578882" stroke="0" extrusionOk="0">
                <a:moveTo>
                  <a:pt x="0" y="96482"/>
                </a:moveTo>
                <a:cubicBezTo>
                  <a:pt x="1505" y="44323"/>
                  <a:pt x="48319" y="-11766"/>
                  <a:pt x="96482" y="0"/>
                </a:cubicBezTo>
                <a:cubicBezTo>
                  <a:pt x="208946" y="-61893"/>
                  <a:pt x="483120" y="20343"/>
                  <a:pt x="644684" y="0"/>
                </a:cubicBezTo>
                <a:cubicBezTo>
                  <a:pt x="806248" y="-20343"/>
                  <a:pt x="1104709" y="27369"/>
                  <a:pt x="1225779" y="0"/>
                </a:cubicBezTo>
                <a:cubicBezTo>
                  <a:pt x="1346849" y="-27369"/>
                  <a:pt x="1611976" y="47356"/>
                  <a:pt x="1741089" y="0"/>
                </a:cubicBezTo>
                <a:cubicBezTo>
                  <a:pt x="1797677" y="14781"/>
                  <a:pt x="1839223" y="45581"/>
                  <a:pt x="1837571" y="96482"/>
                </a:cubicBezTo>
                <a:cubicBezTo>
                  <a:pt x="1864882" y="234190"/>
                  <a:pt x="1808055" y="330337"/>
                  <a:pt x="1837571" y="482400"/>
                </a:cubicBezTo>
                <a:cubicBezTo>
                  <a:pt x="1850561" y="532373"/>
                  <a:pt x="1792834" y="584375"/>
                  <a:pt x="1741089" y="578882"/>
                </a:cubicBezTo>
                <a:cubicBezTo>
                  <a:pt x="1507289" y="638829"/>
                  <a:pt x="1324105" y="543040"/>
                  <a:pt x="1176441" y="578882"/>
                </a:cubicBezTo>
                <a:cubicBezTo>
                  <a:pt x="1028777" y="614724"/>
                  <a:pt x="880925" y="571524"/>
                  <a:pt x="595346" y="578882"/>
                </a:cubicBezTo>
                <a:cubicBezTo>
                  <a:pt x="309768" y="586240"/>
                  <a:pt x="223330" y="534097"/>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Tủ bếp</a:t>
            </a:r>
          </a:p>
        </p:txBody>
      </p:sp>
    </p:spTree>
    <p:extLst>
      <p:ext uri="{BB962C8B-B14F-4D97-AF65-F5344CB8AC3E}">
        <p14:creationId xmlns:p14="http://schemas.microsoft.com/office/powerpoint/2010/main" val="360971170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arn(inVertical)">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arn(inVertical)">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Cho biết tên các loại thực phẩm</a:t>
            </a:r>
          </a:p>
        </p:txBody>
      </p:sp>
      <p:sp>
        <p:nvSpPr>
          <p:cNvPr id="7" name="Freeform: Shape 6">
            <a:extLst>
              <a:ext uri="{FF2B5EF4-FFF2-40B4-BE49-F238E27FC236}">
                <a16:creationId xmlns:a16="http://schemas.microsoft.com/office/drawing/2014/main" id="{DBBC0690-D1B1-6A23-BC44-C536F463652E}"/>
              </a:ext>
            </a:extLst>
          </p:cNvPr>
          <p:cNvSpPr/>
          <p:nvPr/>
        </p:nvSpPr>
        <p:spPr>
          <a:xfrm>
            <a:off x="8375850" y="2363372"/>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42053CB-20CF-7245-664B-0D703A13DBA4}"/>
              </a:ext>
            </a:extLst>
          </p:cNvPr>
          <p:cNvSpPr txBox="1"/>
          <p:nvPr/>
        </p:nvSpPr>
        <p:spPr>
          <a:xfrm>
            <a:off x="7695595" y="1921274"/>
            <a:ext cx="823003" cy="578882"/>
          </a:xfrm>
          <a:custGeom>
            <a:avLst/>
            <a:gdLst>
              <a:gd name="connsiteX0" fmla="*/ 0 w 823003"/>
              <a:gd name="connsiteY0" fmla="*/ 96482 h 578882"/>
              <a:gd name="connsiteX1" fmla="*/ 96482 w 823003"/>
              <a:gd name="connsiteY1" fmla="*/ 0 h 578882"/>
              <a:gd name="connsiteX2" fmla="*/ 424102 w 823003"/>
              <a:gd name="connsiteY2" fmla="*/ 0 h 578882"/>
              <a:gd name="connsiteX3" fmla="*/ 726521 w 823003"/>
              <a:gd name="connsiteY3" fmla="*/ 0 h 578882"/>
              <a:gd name="connsiteX4" fmla="*/ 823003 w 823003"/>
              <a:gd name="connsiteY4" fmla="*/ 96482 h 578882"/>
              <a:gd name="connsiteX5" fmla="*/ 823003 w 823003"/>
              <a:gd name="connsiteY5" fmla="*/ 482400 h 578882"/>
              <a:gd name="connsiteX6" fmla="*/ 726521 w 823003"/>
              <a:gd name="connsiteY6" fmla="*/ 578882 h 578882"/>
              <a:gd name="connsiteX7" fmla="*/ 398901 w 823003"/>
              <a:gd name="connsiteY7" fmla="*/ 578882 h 578882"/>
              <a:gd name="connsiteX8" fmla="*/ 96482 w 823003"/>
              <a:gd name="connsiteY8" fmla="*/ 578882 h 578882"/>
              <a:gd name="connsiteX9" fmla="*/ 0 w 823003"/>
              <a:gd name="connsiteY9" fmla="*/ 482400 h 578882"/>
              <a:gd name="connsiteX10" fmla="*/ 0 w 823003"/>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3003" h="578882" fill="none" extrusionOk="0">
                <a:moveTo>
                  <a:pt x="0" y="96482"/>
                </a:moveTo>
                <a:cubicBezTo>
                  <a:pt x="6694" y="38091"/>
                  <a:pt x="45064" y="1750"/>
                  <a:pt x="96482" y="0"/>
                </a:cubicBezTo>
                <a:cubicBezTo>
                  <a:pt x="180487" y="-20091"/>
                  <a:pt x="308335" y="36989"/>
                  <a:pt x="424102" y="0"/>
                </a:cubicBezTo>
                <a:cubicBezTo>
                  <a:pt x="539869" y="-36989"/>
                  <a:pt x="582562" y="30241"/>
                  <a:pt x="726521" y="0"/>
                </a:cubicBezTo>
                <a:cubicBezTo>
                  <a:pt x="786902" y="3880"/>
                  <a:pt x="836611" y="35576"/>
                  <a:pt x="823003" y="96482"/>
                </a:cubicBezTo>
                <a:cubicBezTo>
                  <a:pt x="846276" y="186637"/>
                  <a:pt x="796484" y="345969"/>
                  <a:pt x="823003" y="482400"/>
                </a:cubicBezTo>
                <a:cubicBezTo>
                  <a:pt x="819750" y="538331"/>
                  <a:pt x="778645" y="580581"/>
                  <a:pt x="726521" y="578882"/>
                </a:cubicBezTo>
                <a:cubicBezTo>
                  <a:pt x="598374" y="595523"/>
                  <a:pt x="530052" y="567528"/>
                  <a:pt x="398901" y="578882"/>
                </a:cubicBezTo>
                <a:cubicBezTo>
                  <a:pt x="267750" y="590236"/>
                  <a:pt x="245763" y="552817"/>
                  <a:pt x="96482" y="578882"/>
                </a:cubicBezTo>
                <a:cubicBezTo>
                  <a:pt x="34758" y="569093"/>
                  <a:pt x="-4589" y="542010"/>
                  <a:pt x="0" y="482400"/>
                </a:cubicBezTo>
                <a:cubicBezTo>
                  <a:pt x="-36587" y="318074"/>
                  <a:pt x="8205" y="240068"/>
                  <a:pt x="0" y="96482"/>
                </a:cubicBezTo>
                <a:close/>
              </a:path>
              <a:path w="823003" h="578882" stroke="0" extrusionOk="0">
                <a:moveTo>
                  <a:pt x="0" y="96482"/>
                </a:moveTo>
                <a:cubicBezTo>
                  <a:pt x="1505" y="44323"/>
                  <a:pt x="48319" y="-11766"/>
                  <a:pt x="96482" y="0"/>
                </a:cubicBezTo>
                <a:cubicBezTo>
                  <a:pt x="207008" y="-14324"/>
                  <a:pt x="268063" y="26580"/>
                  <a:pt x="411502" y="0"/>
                </a:cubicBezTo>
                <a:cubicBezTo>
                  <a:pt x="554941" y="-26580"/>
                  <a:pt x="642228" y="23893"/>
                  <a:pt x="726521" y="0"/>
                </a:cubicBezTo>
                <a:cubicBezTo>
                  <a:pt x="783123" y="5917"/>
                  <a:pt x="822102" y="29222"/>
                  <a:pt x="823003" y="96482"/>
                </a:cubicBezTo>
                <a:cubicBezTo>
                  <a:pt x="863786" y="197041"/>
                  <a:pt x="790219" y="340368"/>
                  <a:pt x="823003" y="482400"/>
                </a:cubicBezTo>
                <a:cubicBezTo>
                  <a:pt x="819499" y="524501"/>
                  <a:pt x="782381" y="570796"/>
                  <a:pt x="726521" y="578882"/>
                </a:cubicBezTo>
                <a:cubicBezTo>
                  <a:pt x="629790" y="611202"/>
                  <a:pt x="490451" y="541597"/>
                  <a:pt x="405201" y="578882"/>
                </a:cubicBezTo>
                <a:cubicBezTo>
                  <a:pt x="319951" y="616167"/>
                  <a:pt x="221446" y="563897"/>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rau</a:t>
            </a:r>
          </a:p>
        </p:txBody>
      </p:sp>
      <p:sp>
        <p:nvSpPr>
          <p:cNvPr id="11" name="Freeform: Shape 10">
            <a:extLst>
              <a:ext uri="{FF2B5EF4-FFF2-40B4-BE49-F238E27FC236}">
                <a16:creationId xmlns:a16="http://schemas.microsoft.com/office/drawing/2014/main" id="{D512B18F-AF11-DBA6-F210-05A5E0C4EAE9}"/>
              </a:ext>
            </a:extLst>
          </p:cNvPr>
          <p:cNvSpPr/>
          <p:nvPr/>
        </p:nvSpPr>
        <p:spPr>
          <a:xfrm>
            <a:off x="5222342" y="4494629"/>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32D3BDC-6501-6843-7100-BC4A4B816438}"/>
              </a:ext>
            </a:extLst>
          </p:cNvPr>
          <p:cNvSpPr txBox="1"/>
          <p:nvPr/>
        </p:nvSpPr>
        <p:spPr>
          <a:xfrm>
            <a:off x="4318783" y="4052531"/>
            <a:ext cx="1046308" cy="578882"/>
          </a:xfrm>
          <a:custGeom>
            <a:avLst/>
            <a:gdLst>
              <a:gd name="connsiteX0" fmla="*/ 0 w 1046308"/>
              <a:gd name="connsiteY0" fmla="*/ 96482 h 578882"/>
              <a:gd name="connsiteX1" fmla="*/ 96482 w 1046308"/>
              <a:gd name="connsiteY1" fmla="*/ 0 h 578882"/>
              <a:gd name="connsiteX2" fmla="*/ 540221 w 1046308"/>
              <a:gd name="connsiteY2" fmla="*/ 0 h 578882"/>
              <a:gd name="connsiteX3" fmla="*/ 949826 w 1046308"/>
              <a:gd name="connsiteY3" fmla="*/ 0 h 578882"/>
              <a:gd name="connsiteX4" fmla="*/ 1046308 w 1046308"/>
              <a:gd name="connsiteY4" fmla="*/ 96482 h 578882"/>
              <a:gd name="connsiteX5" fmla="*/ 1046308 w 1046308"/>
              <a:gd name="connsiteY5" fmla="*/ 482400 h 578882"/>
              <a:gd name="connsiteX6" fmla="*/ 949826 w 1046308"/>
              <a:gd name="connsiteY6" fmla="*/ 578882 h 578882"/>
              <a:gd name="connsiteX7" fmla="*/ 506087 w 1046308"/>
              <a:gd name="connsiteY7" fmla="*/ 578882 h 578882"/>
              <a:gd name="connsiteX8" fmla="*/ 96482 w 1046308"/>
              <a:gd name="connsiteY8" fmla="*/ 578882 h 578882"/>
              <a:gd name="connsiteX9" fmla="*/ 0 w 1046308"/>
              <a:gd name="connsiteY9" fmla="*/ 482400 h 578882"/>
              <a:gd name="connsiteX10" fmla="*/ 0 w 1046308"/>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308" h="578882" fill="none" extrusionOk="0">
                <a:moveTo>
                  <a:pt x="0" y="96482"/>
                </a:moveTo>
                <a:cubicBezTo>
                  <a:pt x="6694" y="38091"/>
                  <a:pt x="45064" y="1750"/>
                  <a:pt x="96482" y="0"/>
                </a:cubicBezTo>
                <a:cubicBezTo>
                  <a:pt x="236313" y="-51288"/>
                  <a:pt x="351130" y="10052"/>
                  <a:pt x="540221" y="0"/>
                </a:cubicBezTo>
                <a:cubicBezTo>
                  <a:pt x="729312" y="-10052"/>
                  <a:pt x="782574" y="27297"/>
                  <a:pt x="949826" y="0"/>
                </a:cubicBezTo>
                <a:cubicBezTo>
                  <a:pt x="1010207" y="3880"/>
                  <a:pt x="1059916" y="35576"/>
                  <a:pt x="1046308" y="96482"/>
                </a:cubicBezTo>
                <a:cubicBezTo>
                  <a:pt x="1069581" y="186637"/>
                  <a:pt x="1019789" y="345969"/>
                  <a:pt x="1046308" y="482400"/>
                </a:cubicBezTo>
                <a:cubicBezTo>
                  <a:pt x="1043055" y="538331"/>
                  <a:pt x="1001950" y="580581"/>
                  <a:pt x="949826" y="578882"/>
                </a:cubicBezTo>
                <a:cubicBezTo>
                  <a:pt x="857787" y="593118"/>
                  <a:pt x="604517" y="543223"/>
                  <a:pt x="506087" y="578882"/>
                </a:cubicBezTo>
                <a:cubicBezTo>
                  <a:pt x="407657" y="614541"/>
                  <a:pt x="190502" y="578860"/>
                  <a:pt x="96482" y="578882"/>
                </a:cubicBezTo>
                <a:cubicBezTo>
                  <a:pt x="34758" y="569093"/>
                  <a:pt x="-4589" y="542010"/>
                  <a:pt x="0" y="482400"/>
                </a:cubicBezTo>
                <a:cubicBezTo>
                  <a:pt x="-36587" y="318074"/>
                  <a:pt x="8205" y="240068"/>
                  <a:pt x="0" y="96482"/>
                </a:cubicBezTo>
                <a:close/>
              </a:path>
              <a:path w="1046308" h="578882" stroke="0" extrusionOk="0">
                <a:moveTo>
                  <a:pt x="0" y="96482"/>
                </a:moveTo>
                <a:cubicBezTo>
                  <a:pt x="1505" y="44323"/>
                  <a:pt x="48319" y="-11766"/>
                  <a:pt x="96482" y="0"/>
                </a:cubicBezTo>
                <a:cubicBezTo>
                  <a:pt x="241990" y="-34466"/>
                  <a:pt x="330232" y="24095"/>
                  <a:pt x="523154" y="0"/>
                </a:cubicBezTo>
                <a:cubicBezTo>
                  <a:pt x="716076" y="-24095"/>
                  <a:pt x="752896" y="24576"/>
                  <a:pt x="949826" y="0"/>
                </a:cubicBezTo>
                <a:cubicBezTo>
                  <a:pt x="1006428" y="5917"/>
                  <a:pt x="1045407" y="29222"/>
                  <a:pt x="1046308" y="96482"/>
                </a:cubicBezTo>
                <a:cubicBezTo>
                  <a:pt x="1087091" y="197041"/>
                  <a:pt x="1013524" y="340368"/>
                  <a:pt x="1046308" y="482400"/>
                </a:cubicBezTo>
                <a:cubicBezTo>
                  <a:pt x="1042804" y="524501"/>
                  <a:pt x="1005686" y="570796"/>
                  <a:pt x="949826" y="578882"/>
                </a:cubicBezTo>
                <a:cubicBezTo>
                  <a:pt x="780883" y="622672"/>
                  <a:pt x="605187" y="560827"/>
                  <a:pt x="514621" y="578882"/>
                </a:cubicBezTo>
                <a:cubicBezTo>
                  <a:pt x="424055" y="596937"/>
                  <a:pt x="260220" y="553663"/>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Gạo</a:t>
            </a:r>
          </a:p>
        </p:txBody>
      </p:sp>
      <p:sp>
        <p:nvSpPr>
          <p:cNvPr id="13" name="Freeform: Shape 12">
            <a:extLst>
              <a:ext uri="{FF2B5EF4-FFF2-40B4-BE49-F238E27FC236}">
                <a16:creationId xmlns:a16="http://schemas.microsoft.com/office/drawing/2014/main" id="{A1711D79-6AA9-13B2-F155-35FF0FDED853}"/>
              </a:ext>
            </a:extLst>
          </p:cNvPr>
          <p:cNvSpPr/>
          <p:nvPr/>
        </p:nvSpPr>
        <p:spPr>
          <a:xfrm>
            <a:off x="9730154" y="4631413"/>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4404461-12A6-D995-B262-9BBA3AE5BD7F}"/>
              </a:ext>
            </a:extLst>
          </p:cNvPr>
          <p:cNvSpPr txBox="1"/>
          <p:nvPr/>
        </p:nvSpPr>
        <p:spPr>
          <a:xfrm>
            <a:off x="9730154" y="5915466"/>
            <a:ext cx="2266971" cy="578882"/>
          </a:xfrm>
          <a:custGeom>
            <a:avLst/>
            <a:gdLst>
              <a:gd name="connsiteX0" fmla="*/ 0 w 2266971"/>
              <a:gd name="connsiteY0" fmla="*/ 96482 h 578882"/>
              <a:gd name="connsiteX1" fmla="*/ 96482 w 2266971"/>
              <a:gd name="connsiteY1" fmla="*/ 0 h 578882"/>
              <a:gd name="connsiteX2" fmla="*/ 594244 w 2266971"/>
              <a:gd name="connsiteY2" fmla="*/ 0 h 578882"/>
              <a:gd name="connsiteX3" fmla="*/ 1071265 w 2266971"/>
              <a:gd name="connsiteY3" fmla="*/ 0 h 578882"/>
              <a:gd name="connsiteX4" fmla="*/ 1610507 w 2266971"/>
              <a:gd name="connsiteY4" fmla="*/ 0 h 578882"/>
              <a:gd name="connsiteX5" fmla="*/ 2170489 w 2266971"/>
              <a:gd name="connsiteY5" fmla="*/ 0 h 578882"/>
              <a:gd name="connsiteX6" fmla="*/ 2266971 w 2266971"/>
              <a:gd name="connsiteY6" fmla="*/ 96482 h 578882"/>
              <a:gd name="connsiteX7" fmla="*/ 2266971 w 2266971"/>
              <a:gd name="connsiteY7" fmla="*/ 482400 h 578882"/>
              <a:gd name="connsiteX8" fmla="*/ 2170489 w 2266971"/>
              <a:gd name="connsiteY8" fmla="*/ 578882 h 578882"/>
              <a:gd name="connsiteX9" fmla="*/ 1631247 w 2266971"/>
              <a:gd name="connsiteY9" fmla="*/ 578882 h 578882"/>
              <a:gd name="connsiteX10" fmla="*/ 1071265 w 2266971"/>
              <a:gd name="connsiteY10" fmla="*/ 578882 h 578882"/>
              <a:gd name="connsiteX11" fmla="*/ 594244 w 2266971"/>
              <a:gd name="connsiteY11" fmla="*/ 578882 h 578882"/>
              <a:gd name="connsiteX12" fmla="*/ 96482 w 2266971"/>
              <a:gd name="connsiteY12" fmla="*/ 578882 h 578882"/>
              <a:gd name="connsiteX13" fmla="*/ 0 w 2266971"/>
              <a:gd name="connsiteY13" fmla="*/ 482400 h 578882"/>
              <a:gd name="connsiteX14" fmla="*/ 0 w 2266971"/>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6971" h="578882" fill="none" extrusionOk="0">
                <a:moveTo>
                  <a:pt x="0" y="96482"/>
                </a:moveTo>
                <a:cubicBezTo>
                  <a:pt x="7095" y="47076"/>
                  <a:pt x="56804" y="-7620"/>
                  <a:pt x="96482" y="0"/>
                </a:cubicBezTo>
                <a:cubicBezTo>
                  <a:pt x="279788" y="-14319"/>
                  <a:pt x="484261" y="59116"/>
                  <a:pt x="594244" y="0"/>
                </a:cubicBezTo>
                <a:cubicBezTo>
                  <a:pt x="704227" y="-59116"/>
                  <a:pt x="949593" y="20961"/>
                  <a:pt x="1071265" y="0"/>
                </a:cubicBezTo>
                <a:cubicBezTo>
                  <a:pt x="1192937" y="-20961"/>
                  <a:pt x="1344559" y="699"/>
                  <a:pt x="1610507" y="0"/>
                </a:cubicBezTo>
                <a:cubicBezTo>
                  <a:pt x="1876455" y="-699"/>
                  <a:pt x="2020674" y="27462"/>
                  <a:pt x="2170489" y="0"/>
                </a:cubicBezTo>
                <a:cubicBezTo>
                  <a:pt x="2219914" y="815"/>
                  <a:pt x="2271422" y="55853"/>
                  <a:pt x="2266971" y="96482"/>
                </a:cubicBezTo>
                <a:cubicBezTo>
                  <a:pt x="2269057" y="289062"/>
                  <a:pt x="2233069" y="371800"/>
                  <a:pt x="2266971" y="482400"/>
                </a:cubicBezTo>
                <a:cubicBezTo>
                  <a:pt x="2256582" y="541025"/>
                  <a:pt x="2225178" y="590136"/>
                  <a:pt x="2170489" y="578882"/>
                </a:cubicBezTo>
                <a:cubicBezTo>
                  <a:pt x="2017768" y="600456"/>
                  <a:pt x="1815332" y="525908"/>
                  <a:pt x="1631247" y="578882"/>
                </a:cubicBezTo>
                <a:cubicBezTo>
                  <a:pt x="1447162" y="631856"/>
                  <a:pt x="1274940" y="533227"/>
                  <a:pt x="1071265" y="578882"/>
                </a:cubicBezTo>
                <a:cubicBezTo>
                  <a:pt x="867590" y="624537"/>
                  <a:pt x="740939" y="548260"/>
                  <a:pt x="594244" y="578882"/>
                </a:cubicBezTo>
                <a:cubicBezTo>
                  <a:pt x="447549" y="609504"/>
                  <a:pt x="334373" y="573818"/>
                  <a:pt x="96482" y="578882"/>
                </a:cubicBezTo>
                <a:cubicBezTo>
                  <a:pt x="39722" y="580178"/>
                  <a:pt x="1561" y="536008"/>
                  <a:pt x="0" y="482400"/>
                </a:cubicBezTo>
                <a:cubicBezTo>
                  <a:pt x="-38544" y="378922"/>
                  <a:pt x="2502" y="277041"/>
                  <a:pt x="0" y="96482"/>
                </a:cubicBezTo>
                <a:close/>
              </a:path>
              <a:path w="2266971" h="578882" stroke="0" extrusionOk="0">
                <a:moveTo>
                  <a:pt x="0" y="96482"/>
                </a:moveTo>
                <a:cubicBezTo>
                  <a:pt x="1505" y="44323"/>
                  <a:pt x="48319" y="-11766"/>
                  <a:pt x="96482" y="0"/>
                </a:cubicBezTo>
                <a:cubicBezTo>
                  <a:pt x="299707" y="-31390"/>
                  <a:pt x="386703" y="16107"/>
                  <a:pt x="614984" y="0"/>
                </a:cubicBezTo>
                <a:cubicBezTo>
                  <a:pt x="843265" y="-16107"/>
                  <a:pt x="936381" y="35298"/>
                  <a:pt x="1174966" y="0"/>
                </a:cubicBezTo>
                <a:cubicBezTo>
                  <a:pt x="1413551" y="-35298"/>
                  <a:pt x="1512898" y="46205"/>
                  <a:pt x="1631247" y="0"/>
                </a:cubicBezTo>
                <a:cubicBezTo>
                  <a:pt x="1749596" y="-46205"/>
                  <a:pt x="2014021" y="33312"/>
                  <a:pt x="2170489" y="0"/>
                </a:cubicBezTo>
                <a:cubicBezTo>
                  <a:pt x="2225070" y="-3250"/>
                  <a:pt x="2259423" y="45255"/>
                  <a:pt x="2266971" y="96482"/>
                </a:cubicBezTo>
                <a:cubicBezTo>
                  <a:pt x="2293621" y="239252"/>
                  <a:pt x="2234795" y="335559"/>
                  <a:pt x="2266971" y="482400"/>
                </a:cubicBezTo>
                <a:cubicBezTo>
                  <a:pt x="2266035" y="533094"/>
                  <a:pt x="2229456" y="576641"/>
                  <a:pt x="2170489" y="578882"/>
                </a:cubicBezTo>
                <a:cubicBezTo>
                  <a:pt x="2004520" y="630434"/>
                  <a:pt x="1918101" y="561137"/>
                  <a:pt x="1693467" y="578882"/>
                </a:cubicBezTo>
                <a:cubicBezTo>
                  <a:pt x="1468833" y="596627"/>
                  <a:pt x="1337683" y="526658"/>
                  <a:pt x="1237186" y="578882"/>
                </a:cubicBezTo>
                <a:cubicBezTo>
                  <a:pt x="1136689" y="631106"/>
                  <a:pt x="850947" y="562206"/>
                  <a:pt x="677204" y="578882"/>
                </a:cubicBezTo>
                <a:cubicBezTo>
                  <a:pt x="503461" y="595558"/>
                  <a:pt x="322811" y="5775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Khoai tây</a:t>
            </a:r>
          </a:p>
        </p:txBody>
      </p:sp>
      <p:sp>
        <p:nvSpPr>
          <p:cNvPr id="15" name="Freeform: Shape 14">
            <a:extLst>
              <a:ext uri="{FF2B5EF4-FFF2-40B4-BE49-F238E27FC236}">
                <a16:creationId xmlns:a16="http://schemas.microsoft.com/office/drawing/2014/main" id="{F76326E3-BB8C-D14E-C8E4-77F848C4BBEF}"/>
              </a:ext>
            </a:extLst>
          </p:cNvPr>
          <p:cNvSpPr/>
          <p:nvPr/>
        </p:nvSpPr>
        <p:spPr>
          <a:xfrm>
            <a:off x="8229600" y="4779359"/>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053289F-E132-7779-5BB6-822F4BE32F66}"/>
              </a:ext>
            </a:extLst>
          </p:cNvPr>
          <p:cNvSpPr txBox="1"/>
          <p:nvPr/>
        </p:nvSpPr>
        <p:spPr>
          <a:xfrm>
            <a:off x="7326041" y="4337261"/>
            <a:ext cx="1046307" cy="578882"/>
          </a:xfrm>
          <a:custGeom>
            <a:avLst/>
            <a:gdLst>
              <a:gd name="connsiteX0" fmla="*/ 0 w 1046307"/>
              <a:gd name="connsiteY0" fmla="*/ 96482 h 578882"/>
              <a:gd name="connsiteX1" fmla="*/ 96482 w 1046307"/>
              <a:gd name="connsiteY1" fmla="*/ 0 h 578882"/>
              <a:gd name="connsiteX2" fmla="*/ 540220 w 1046307"/>
              <a:gd name="connsiteY2" fmla="*/ 0 h 578882"/>
              <a:gd name="connsiteX3" fmla="*/ 949825 w 1046307"/>
              <a:gd name="connsiteY3" fmla="*/ 0 h 578882"/>
              <a:gd name="connsiteX4" fmla="*/ 1046307 w 1046307"/>
              <a:gd name="connsiteY4" fmla="*/ 96482 h 578882"/>
              <a:gd name="connsiteX5" fmla="*/ 1046307 w 1046307"/>
              <a:gd name="connsiteY5" fmla="*/ 482400 h 578882"/>
              <a:gd name="connsiteX6" fmla="*/ 949825 w 1046307"/>
              <a:gd name="connsiteY6" fmla="*/ 578882 h 578882"/>
              <a:gd name="connsiteX7" fmla="*/ 506087 w 1046307"/>
              <a:gd name="connsiteY7" fmla="*/ 578882 h 578882"/>
              <a:gd name="connsiteX8" fmla="*/ 96482 w 1046307"/>
              <a:gd name="connsiteY8" fmla="*/ 578882 h 578882"/>
              <a:gd name="connsiteX9" fmla="*/ 0 w 1046307"/>
              <a:gd name="connsiteY9" fmla="*/ 482400 h 578882"/>
              <a:gd name="connsiteX10" fmla="*/ 0 w 1046307"/>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307" h="578882" fill="none" extrusionOk="0">
                <a:moveTo>
                  <a:pt x="0" y="96482"/>
                </a:moveTo>
                <a:cubicBezTo>
                  <a:pt x="6694" y="38091"/>
                  <a:pt x="45064" y="1750"/>
                  <a:pt x="96482" y="0"/>
                </a:cubicBezTo>
                <a:cubicBezTo>
                  <a:pt x="236697" y="-50627"/>
                  <a:pt x="352501" y="11135"/>
                  <a:pt x="540220" y="0"/>
                </a:cubicBezTo>
                <a:cubicBezTo>
                  <a:pt x="727939" y="-11135"/>
                  <a:pt x="782573" y="27297"/>
                  <a:pt x="949825" y="0"/>
                </a:cubicBezTo>
                <a:cubicBezTo>
                  <a:pt x="1010206" y="3880"/>
                  <a:pt x="1059915" y="35576"/>
                  <a:pt x="1046307" y="96482"/>
                </a:cubicBezTo>
                <a:cubicBezTo>
                  <a:pt x="1069580" y="186637"/>
                  <a:pt x="1019788" y="345969"/>
                  <a:pt x="1046307" y="482400"/>
                </a:cubicBezTo>
                <a:cubicBezTo>
                  <a:pt x="1043054" y="538331"/>
                  <a:pt x="1001949" y="580581"/>
                  <a:pt x="949825" y="578882"/>
                </a:cubicBezTo>
                <a:cubicBezTo>
                  <a:pt x="849691" y="592957"/>
                  <a:pt x="600822" y="543069"/>
                  <a:pt x="506087" y="578882"/>
                </a:cubicBezTo>
                <a:cubicBezTo>
                  <a:pt x="411352" y="614695"/>
                  <a:pt x="190502" y="578860"/>
                  <a:pt x="96482" y="578882"/>
                </a:cubicBezTo>
                <a:cubicBezTo>
                  <a:pt x="34758" y="569093"/>
                  <a:pt x="-4589" y="542010"/>
                  <a:pt x="0" y="482400"/>
                </a:cubicBezTo>
                <a:cubicBezTo>
                  <a:pt x="-36587" y="318074"/>
                  <a:pt x="8205" y="240068"/>
                  <a:pt x="0" y="96482"/>
                </a:cubicBezTo>
                <a:close/>
              </a:path>
              <a:path w="1046307" h="578882" stroke="0" extrusionOk="0">
                <a:moveTo>
                  <a:pt x="0" y="96482"/>
                </a:moveTo>
                <a:cubicBezTo>
                  <a:pt x="1505" y="44323"/>
                  <a:pt x="48319" y="-11766"/>
                  <a:pt x="96482" y="0"/>
                </a:cubicBezTo>
                <a:cubicBezTo>
                  <a:pt x="241990" y="-34466"/>
                  <a:pt x="330232" y="24095"/>
                  <a:pt x="523154" y="0"/>
                </a:cubicBezTo>
                <a:cubicBezTo>
                  <a:pt x="716076" y="-24095"/>
                  <a:pt x="754156" y="32531"/>
                  <a:pt x="949825" y="0"/>
                </a:cubicBezTo>
                <a:cubicBezTo>
                  <a:pt x="1006427" y="5917"/>
                  <a:pt x="1045406" y="29222"/>
                  <a:pt x="1046307" y="96482"/>
                </a:cubicBezTo>
                <a:cubicBezTo>
                  <a:pt x="1087090" y="197041"/>
                  <a:pt x="1013523" y="340368"/>
                  <a:pt x="1046307" y="482400"/>
                </a:cubicBezTo>
                <a:cubicBezTo>
                  <a:pt x="1042803" y="524501"/>
                  <a:pt x="1005685" y="570796"/>
                  <a:pt x="949825" y="578882"/>
                </a:cubicBezTo>
                <a:cubicBezTo>
                  <a:pt x="780882" y="622672"/>
                  <a:pt x="605186" y="560827"/>
                  <a:pt x="514620" y="578882"/>
                </a:cubicBezTo>
                <a:cubicBezTo>
                  <a:pt x="424054" y="596937"/>
                  <a:pt x="259009" y="545808"/>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Thịt</a:t>
            </a:r>
          </a:p>
        </p:txBody>
      </p:sp>
      <p:sp>
        <p:nvSpPr>
          <p:cNvPr id="25" name="Freeform: Shape 24">
            <a:extLst>
              <a:ext uri="{FF2B5EF4-FFF2-40B4-BE49-F238E27FC236}">
                <a16:creationId xmlns:a16="http://schemas.microsoft.com/office/drawing/2014/main" id="{51C508C0-E91E-0592-8923-EE43BFABD97C}"/>
              </a:ext>
            </a:extLst>
          </p:cNvPr>
          <p:cNvSpPr/>
          <p:nvPr/>
        </p:nvSpPr>
        <p:spPr>
          <a:xfrm>
            <a:off x="10165963" y="3784209"/>
            <a:ext cx="1231493" cy="885498"/>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1933570-8138-65BD-DE36-0CFD98146D58}"/>
              </a:ext>
            </a:extLst>
          </p:cNvPr>
          <p:cNvSpPr txBox="1"/>
          <p:nvPr/>
        </p:nvSpPr>
        <p:spPr>
          <a:xfrm>
            <a:off x="10583910" y="3140211"/>
            <a:ext cx="1413215" cy="578882"/>
          </a:xfrm>
          <a:custGeom>
            <a:avLst/>
            <a:gdLst>
              <a:gd name="connsiteX0" fmla="*/ 0 w 1413215"/>
              <a:gd name="connsiteY0" fmla="*/ 96482 h 578882"/>
              <a:gd name="connsiteX1" fmla="*/ 96482 w 1413215"/>
              <a:gd name="connsiteY1" fmla="*/ 0 h 578882"/>
              <a:gd name="connsiteX2" fmla="*/ 478827 w 1413215"/>
              <a:gd name="connsiteY2" fmla="*/ 0 h 578882"/>
              <a:gd name="connsiteX3" fmla="*/ 897780 w 1413215"/>
              <a:gd name="connsiteY3" fmla="*/ 0 h 578882"/>
              <a:gd name="connsiteX4" fmla="*/ 1316733 w 1413215"/>
              <a:gd name="connsiteY4" fmla="*/ 0 h 578882"/>
              <a:gd name="connsiteX5" fmla="*/ 1413215 w 1413215"/>
              <a:gd name="connsiteY5" fmla="*/ 96482 h 578882"/>
              <a:gd name="connsiteX6" fmla="*/ 1413215 w 1413215"/>
              <a:gd name="connsiteY6" fmla="*/ 482400 h 578882"/>
              <a:gd name="connsiteX7" fmla="*/ 1316733 w 1413215"/>
              <a:gd name="connsiteY7" fmla="*/ 578882 h 578882"/>
              <a:gd name="connsiteX8" fmla="*/ 897780 w 1413215"/>
              <a:gd name="connsiteY8" fmla="*/ 578882 h 578882"/>
              <a:gd name="connsiteX9" fmla="*/ 515435 w 1413215"/>
              <a:gd name="connsiteY9" fmla="*/ 578882 h 578882"/>
              <a:gd name="connsiteX10" fmla="*/ 96482 w 1413215"/>
              <a:gd name="connsiteY10" fmla="*/ 578882 h 578882"/>
              <a:gd name="connsiteX11" fmla="*/ 0 w 1413215"/>
              <a:gd name="connsiteY11" fmla="*/ 482400 h 578882"/>
              <a:gd name="connsiteX12" fmla="*/ 0 w 1413215"/>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3215" h="578882" fill="none" extrusionOk="0">
                <a:moveTo>
                  <a:pt x="0" y="96482"/>
                </a:moveTo>
                <a:cubicBezTo>
                  <a:pt x="-804" y="40730"/>
                  <a:pt x="33328" y="11116"/>
                  <a:pt x="96482" y="0"/>
                </a:cubicBezTo>
                <a:cubicBezTo>
                  <a:pt x="190838" y="-29205"/>
                  <a:pt x="290759" y="38042"/>
                  <a:pt x="478827" y="0"/>
                </a:cubicBezTo>
                <a:cubicBezTo>
                  <a:pt x="666896" y="-38042"/>
                  <a:pt x="738911" y="37502"/>
                  <a:pt x="897780" y="0"/>
                </a:cubicBezTo>
                <a:cubicBezTo>
                  <a:pt x="1056649" y="-37502"/>
                  <a:pt x="1174650" y="46334"/>
                  <a:pt x="1316733" y="0"/>
                </a:cubicBezTo>
                <a:cubicBezTo>
                  <a:pt x="1366766" y="2645"/>
                  <a:pt x="1412053" y="44895"/>
                  <a:pt x="1413215" y="96482"/>
                </a:cubicBezTo>
                <a:cubicBezTo>
                  <a:pt x="1438177" y="200223"/>
                  <a:pt x="1373924" y="390415"/>
                  <a:pt x="1413215" y="482400"/>
                </a:cubicBezTo>
                <a:cubicBezTo>
                  <a:pt x="1409354" y="536501"/>
                  <a:pt x="1374470" y="591539"/>
                  <a:pt x="1316733" y="578882"/>
                </a:cubicBezTo>
                <a:cubicBezTo>
                  <a:pt x="1176592" y="604962"/>
                  <a:pt x="1002676" y="571386"/>
                  <a:pt x="897780" y="578882"/>
                </a:cubicBezTo>
                <a:cubicBezTo>
                  <a:pt x="792884" y="586378"/>
                  <a:pt x="630206" y="575196"/>
                  <a:pt x="515435" y="578882"/>
                </a:cubicBezTo>
                <a:cubicBezTo>
                  <a:pt x="400665" y="582568"/>
                  <a:pt x="274504" y="541640"/>
                  <a:pt x="96482" y="578882"/>
                </a:cubicBezTo>
                <a:cubicBezTo>
                  <a:pt x="44379" y="570885"/>
                  <a:pt x="2360" y="534015"/>
                  <a:pt x="0" y="482400"/>
                </a:cubicBezTo>
                <a:cubicBezTo>
                  <a:pt x="-42064" y="333320"/>
                  <a:pt x="10172" y="233978"/>
                  <a:pt x="0" y="96482"/>
                </a:cubicBezTo>
                <a:close/>
              </a:path>
              <a:path w="1413215" h="578882" stroke="0" extrusionOk="0">
                <a:moveTo>
                  <a:pt x="0" y="96482"/>
                </a:moveTo>
                <a:cubicBezTo>
                  <a:pt x="1505" y="44323"/>
                  <a:pt x="48319" y="-11766"/>
                  <a:pt x="96482" y="0"/>
                </a:cubicBezTo>
                <a:cubicBezTo>
                  <a:pt x="226922" y="-1114"/>
                  <a:pt x="375138" y="31652"/>
                  <a:pt x="503232" y="0"/>
                </a:cubicBezTo>
                <a:cubicBezTo>
                  <a:pt x="631326" y="-31652"/>
                  <a:pt x="776679" y="3769"/>
                  <a:pt x="934388" y="0"/>
                </a:cubicBezTo>
                <a:cubicBezTo>
                  <a:pt x="1092097" y="-3769"/>
                  <a:pt x="1126080" y="3108"/>
                  <a:pt x="1316733" y="0"/>
                </a:cubicBezTo>
                <a:cubicBezTo>
                  <a:pt x="1373321" y="14781"/>
                  <a:pt x="1414867" y="45581"/>
                  <a:pt x="1413215" y="96482"/>
                </a:cubicBezTo>
                <a:cubicBezTo>
                  <a:pt x="1440526" y="234190"/>
                  <a:pt x="1383699" y="330337"/>
                  <a:pt x="1413215" y="482400"/>
                </a:cubicBezTo>
                <a:cubicBezTo>
                  <a:pt x="1426205" y="532373"/>
                  <a:pt x="1368478" y="584375"/>
                  <a:pt x="1316733" y="578882"/>
                </a:cubicBezTo>
                <a:cubicBezTo>
                  <a:pt x="1145409" y="591285"/>
                  <a:pt x="1042266" y="562561"/>
                  <a:pt x="897780" y="578882"/>
                </a:cubicBezTo>
                <a:cubicBezTo>
                  <a:pt x="753294" y="595203"/>
                  <a:pt x="679088" y="532348"/>
                  <a:pt x="466625" y="578882"/>
                </a:cubicBezTo>
                <a:cubicBezTo>
                  <a:pt x="254162" y="625416"/>
                  <a:pt x="201140" y="569484"/>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Trứng</a:t>
            </a:r>
          </a:p>
        </p:txBody>
      </p:sp>
    </p:spTree>
    <p:extLst>
      <p:ext uri="{BB962C8B-B14F-4D97-AF65-F5344CB8AC3E}">
        <p14:creationId xmlns:p14="http://schemas.microsoft.com/office/powerpoint/2010/main" val="1196680293"/>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9" grpId="0" animBg="1"/>
      <p:bldP spid="11" grpId="0" animBg="1"/>
      <p:bldP spid="12" grpId="0" animBg="1"/>
      <p:bldP spid="13" grpId="0" animBg="1"/>
      <p:bldP spid="14" grpId="0" animBg="1"/>
      <p:bldP spid="15" grpId="0" animBg="1"/>
      <p:bldP spid="16"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Đoán xem hai mẹ con đang làm gì?</a:t>
            </a:r>
          </a:p>
        </p:txBody>
      </p:sp>
      <p:sp>
        <p:nvSpPr>
          <p:cNvPr id="9" name="TextBox 8">
            <a:extLst>
              <a:ext uri="{FF2B5EF4-FFF2-40B4-BE49-F238E27FC236}">
                <a16:creationId xmlns:a16="http://schemas.microsoft.com/office/drawing/2014/main" id="{FC903EA0-9CC9-C495-08AD-09A01A88FDBB}"/>
              </a:ext>
            </a:extLst>
          </p:cNvPr>
          <p:cNvSpPr txBox="1"/>
          <p:nvPr/>
        </p:nvSpPr>
        <p:spPr>
          <a:xfrm>
            <a:off x="0" y="4105945"/>
            <a:ext cx="4487594" cy="1055608"/>
          </a:xfrm>
          <a:prstGeom prst="wedgeRoundRectCallout">
            <a:avLst>
              <a:gd name="adj1" fmla="val -28890"/>
              <a:gd name="adj2" fmla="val 83940"/>
              <a:gd name="adj3" fmla="val 16667"/>
            </a:avLst>
          </a:prstGeom>
          <a:solidFill>
            <a:srgbClr val="D5EAD7"/>
          </a:solidFill>
          <a:ln w="28575">
            <a:solidFill>
              <a:srgbClr val="FF0000"/>
            </a:solidFill>
          </a:ln>
        </p:spPr>
        <p:txBody>
          <a:bodyPr wrap="square">
            <a:spAutoFit/>
          </a:bodyPr>
          <a:lstStyle/>
          <a:p>
            <a:pPr algn="ctr"/>
            <a:r>
              <a:rPr lang="vi-VN" sz="2800" b="0" i="0">
                <a:solidFill>
                  <a:srgbClr val="FF0000"/>
                </a:solidFill>
                <a:effectLst/>
                <a:latin typeface="Nunito Black" pitchFamily="2" charset="0"/>
              </a:rPr>
              <a:t>Hai mẹ con đang chuẩn bị nấu cơm.</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4798260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67345" y="2242021"/>
            <a:ext cx="4567814" cy="1570988"/>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igmar One" panose="00000500000000000000" pitchFamily="2" charset="0"/>
                <a:ea typeface="+mn-ea"/>
                <a:cs typeface="+mn-cs"/>
              </a:rPr>
              <a:t>Đọc văn bản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TotalTime>
  <Words>1626</Words>
  <Application>Microsoft Office PowerPoint</Application>
  <PresentationFormat>Widescreen</PresentationFormat>
  <Paragraphs>192</Paragraphs>
  <Slides>49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Sigmar One</vt:lpstr>
      <vt:lpstr>Microsoft YaHei</vt:lpstr>
      <vt:lpstr>Nunito Black</vt:lpstr>
      <vt:lpstr>Open Sans</vt:lpstr>
      <vt:lpstr>Baloo 2 SemiBold</vt:lpstr>
      <vt:lpstr>#9Slide03 AmpleSoft Bold</vt:lpstr>
      <vt:lpstr>Times New Roman</vt:lpstr>
      <vt:lpstr>Calibri</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Administrator</cp:lastModifiedBy>
  <cp:revision>13</cp:revision>
  <dcterms:created xsi:type="dcterms:W3CDTF">2022-06-26T15:14:29Z</dcterms:created>
  <dcterms:modified xsi:type="dcterms:W3CDTF">2024-09-22T00:30:20Z</dcterms:modified>
</cp:coreProperties>
</file>