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371" r:id="rId2"/>
    <p:sldId id="276" r:id="rId3"/>
    <p:sldId id="277" r:id="rId4"/>
    <p:sldId id="263" r:id="rId5"/>
    <p:sldId id="270" r:id="rId6"/>
    <p:sldId id="271" r:id="rId7"/>
    <p:sldId id="338" r:id="rId8"/>
    <p:sldId id="272" r:id="rId9"/>
    <p:sldId id="372" r:id="rId10"/>
    <p:sldId id="275" r:id="rId11"/>
    <p:sldId id="331" r:id="rId12"/>
    <p:sldId id="278" r:id="rId13"/>
    <p:sldId id="375" r:id="rId14"/>
    <p:sldId id="373" r:id="rId15"/>
    <p:sldId id="339" r:id="rId16"/>
    <p:sldId id="283" r:id="rId17"/>
    <p:sldId id="340" r:id="rId18"/>
    <p:sldId id="341" r:id="rId19"/>
    <p:sldId id="345" r:id="rId20"/>
    <p:sldId id="346" r:id="rId21"/>
    <p:sldId id="347" r:id="rId22"/>
    <p:sldId id="374" r:id="rId23"/>
    <p:sldId id="264" r:id="rId24"/>
    <p:sldId id="349" r:id="rId25"/>
    <p:sldId id="350" r:id="rId26"/>
    <p:sldId id="351" r:id="rId27"/>
    <p:sldId id="361" r:id="rId28"/>
    <p:sldId id="362" r:id="rId29"/>
    <p:sldId id="363" r:id="rId30"/>
    <p:sldId id="364" r:id="rId31"/>
    <p:sldId id="365" r:id="rId32"/>
    <p:sldId id="366" r:id="rId33"/>
    <p:sldId id="367" r:id="rId34"/>
    <p:sldId id="368" r:id="rId35"/>
    <p:sldId id="369" r:id="rId36"/>
    <p:sldId id="370" r:id="rId37"/>
    <p:sldId id="269" r:id="rId38"/>
  </p:sldIdLst>
  <p:sldSz cx="12192000" cy="6858000"/>
  <p:notesSz cx="6858000" cy="9144000"/>
  <p:embeddedFontLst>
    <p:embeddedFont>
      <p:font typeface="Baloo 2 SemiBold" panose="020B0604020202020204" charset="0"/>
      <p:bold r:id="rId40"/>
    </p:embeddedFont>
    <p:embeddedFont>
      <p:font typeface="Calibri" panose="020F0502020204030204" pitchFamily="34" charset="0"/>
      <p:regular r:id="rId41"/>
      <p:bold r:id="rId42"/>
      <p:italic r:id="rId43"/>
      <p:boldItalic r:id="rId44"/>
    </p:embeddedFont>
    <p:embeddedFont>
      <p:font typeface="Gluten"/>
      <p:regular r:id="rId45"/>
      <p:bold r:id="rId46"/>
    </p:embeddedFont>
    <p:embeddedFont>
      <p:font typeface="Nunito Black" pitchFamily="2" charset="0"/>
      <p:bold r:id="rId47"/>
      <p:boldItalic r:id="rId48"/>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8" d="100"/>
          <a:sy n="108" d="100"/>
        </p:scale>
        <p:origin x="678"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CD33B-69E5-4605-9B58-26B5852E6598}"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552B1-654F-4BAD-98DC-4F55AA6DC262}" type="slidenum">
              <a:rPr lang="en-US" smtClean="0"/>
              <a:t>‹#›</a:t>
            </a:fld>
            <a:endParaRPr lang="en-US"/>
          </a:p>
        </p:txBody>
      </p:sp>
    </p:spTree>
    <p:extLst>
      <p:ext uri="{BB962C8B-B14F-4D97-AF65-F5344CB8AC3E}">
        <p14:creationId xmlns:p14="http://schemas.microsoft.com/office/powerpoint/2010/main" val="163187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552B1-654F-4BAD-98DC-4F55AA6DC262}" type="slidenum">
              <a:rPr lang="en-US" smtClean="0"/>
              <a:t>35</a:t>
            </a:fld>
            <a:endParaRPr lang="en-US"/>
          </a:p>
        </p:txBody>
      </p:sp>
    </p:spTree>
    <p:extLst>
      <p:ext uri="{BB962C8B-B14F-4D97-AF65-F5344CB8AC3E}">
        <p14:creationId xmlns:p14="http://schemas.microsoft.com/office/powerpoint/2010/main" val="88360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jpe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29D81-0975-54BB-A9F7-41C0969C22CD}"/>
              </a:ext>
            </a:extLst>
          </p:cNvPr>
          <p:cNvSpPr txBox="1"/>
          <p:nvPr/>
        </p:nvSpPr>
        <p:spPr>
          <a:xfrm>
            <a:off x="3581400" y="1905000"/>
            <a:ext cx="7823200" cy="707886"/>
          </a:xfrm>
          <a:prstGeom prst="rect">
            <a:avLst/>
          </a:prstGeom>
          <a:noFill/>
        </p:spPr>
        <p:txBody>
          <a:bodyPr wrap="square" rtlCol="0">
            <a:spAutoFit/>
          </a:bodyPr>
          <a:lstStyle/>
          <a:p>
            <a:r>
              <a:rPr lang="en-US" sz="4000">
                <a:solidFill>
                  <a:srgbClr val="FF0000"/>
                </a:solidFill>
                <a:latin typeface="Nunito Black" pitchFamily="2" charset="0"/>
              </a:rPr>
              <a:t>BÀI 5: NHẬT KÍ TẬP BƠI</a:t>
            </a:r>
          </a:p>
        </p:txBody>
      </p:sp>
      <p:sp>
        <p:nvSpPr>
          <p:cNvPr id="3" name="TextBox 2">
            <a:extLst>
              <a:ext uri="{FF2B5EF4-FFF2-40B4-BE49-F238E27FC236}">
                <a16:creationId xmlns:a16="http://schemas.microsoft.com/office/drawing/2014/main" id="{D2CD0BCE-D623-2342-385E-04F42DE669AA}"/>
              </a:ext>
            </a:extLst>
          </p:cNvPr>
          <p:cNvSpPr txBox="1"/>
          <p:nvPr/>
        </p:nvSpPr>
        <p:spPr>
          <a:xfrm>
            <a:off x="3276600" y="381000"/>
            <a:ext cx="7823200" cy="1323439"/>
          </a:xfrm>
          <a:prstGeom prst="rect">
            <a:avLst/>
          </a:prstGeom>
          <a:noFill/>
        </p:spPr>
        <p:txBody>
          <a:bodyPr wrap="square" rtlCol="0">
            <a:spAutoFit/>
          </a:bodyPr>
          <a:lstStyle/>
          <a:p>
            <a:r>
              <a:rPr lang="en-US" sz="4000" b="1">
                <a:solidFill>
                  <a:srgbClr val="7030A0"/>
                </a:solidFill>
                <a:latin typeface="Nunito Black" pitchFamily="2" charset="0"/>
              </a:rPr>
              <a:t>Thứ ..ngày …tháng …năm 2022</a:t>
            </a:r>
          </a:p>
          <a:p>
            <a:pPr algn="ctr"/>
            <a:r>
              <a:rPr lang="en-US" sz="4000" b="1">
                <a:solidFill>
                  <a:schemeClr val="tx2">
                    <a:lumMod val="75000"/>
                  </a:schemeClr>
                </a:solidFill>
                <a:latin typeface="Nunito Black" pitchFamily="2" charset="0"/>
              </a:rPr>
              <a:t>Tiếng Việt</a:t>
            </a:r>
          </a:p>
        </p:txBody>
      </p:sp>
    </p:spTree>
    <p:extLst>
      <p:ext uri="{BB962C8B-B14F-4D97-AF65-F5344CB8AC3E}">
        <p14:creationId xmlns:p14="http://schemas.microsoft.com/office/powerpoint/2010/main" val="211365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81D5D6-279B-86CB-34DD-74FD257AF5DB}"/>
              </a:ext>
            </a:extLst>
          </p:cNvPr>
          <p:cNvSpPr txBox="1"/>
          <p:nvPr/>
        </p:nvSpPr>
        <p:spPr>
          <a:xfrm>
            <a:off x="1593235" y="1378931"/>
            <a:ext cx="4916149" cy="584775"/>
          </a:xfrm>
          <a:prstGeom prst="rect">
            <a:avLst/>
          </a:prstGeom>
          <a:noFill/>
        </p:spPr>
        <p:txBody>
          <a:bodyPr wrap="square">
            <a:spAutoFit/>
          </a:bodyPr>
          <a:lstStyle/>
          <a:p>
            <a:r>
              <a:rPr lang="en-US" sz="3200" b="0" i="0">
                <a:solidFill>
                  <a:srgbClr val="FF0000"/>
                </a:solidFill>
                <a:effectLst/>
                <a:latin typeface="Times New Roman" panose="02020603050405020304" pitchFamily="18" charset="0"/>
                <a:cs typeface="Times New Roman" panose="02020603050405020304" pitchFamily="18" charset="0"/>
              </a:rPr>
              <a:t>Từ ngữ: Phấn khích</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2052" name="Picture 4" descr="Kids Jumping Clipart Png For Kids - Happy Children Toys Clipart (911x755)">
            <a:extLst>
              <a:ext uri="{FF2B5EF4-FFF2-40B4-BE49-F238E27FC236}">
                <a16:creationId xmlns:a16="http://schemas.microsoft.com/office/drawing/2014/main" id="{D6B9BBF8-2C81-60C0-B788-A7A93B32C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163" y="1378931"/>
            <a:ext cx="4679602" cy="3935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F2C931-A962-62C9-92B2-E2F92212F18D}"/>
              </a:ext>
            </a:extLst>
          </p:cNvPr>
          <p:cNvPicPr>
            <a:picLocks noChangeAspect="1"/>
          </p:cNvPicPr>
          <p:nvPr/>
        </p:nvPicPr>
        <p:blipFill>
          <a:blip r:embed="rId4"/>
          <a:stretch>
            <a:fillRect/>
          </a:stretch>
        </p:blipFill>
        <p:spPr>
          <a:xfrm>
            <a:off x="203638" y="182880"/>
            <a:ext cx="957155" cy="762066"/>
          </a:xfrm>
          <a:prstGeom prst="rect">
            <a:avLst/>
          </a:prstGeom>
        </p:spPr>
      </p:pic>
      <p:pic>
        <p:nvPicPr>
          <p:cNvPr id="6" name="Picture 5">
            <a:extLst>
              <a:ext uri="{FF2B5EF4-FFF2-40B4-BE49-F238E27FC236}">
                <a16:creationId xmlns:a16="http://schemas.microsoft.com/office/drawing/2014/main" id="{FF25193F-8A96-6D39-AAFC-5A7BDA6A6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2236" y="2018831"/>
            <a:ext cx="4883764" cy="1366501"/>
          </a:xfrm>
          <a:prstGeom prst="rect">
            <a:avLst/>
          </a:prstGeom>
        </p:spPr>
      </p:pic>
      <p:sp>
        <p:nvSpPr>
          <p:cNvPr id="4" name="TextBox 3">
            <a:extLst>
              <a:ext uri="{FF2B5EF4-FFF2-40B4-BE49-F238E27FC236}">
                <a16:creationId xmlns:a16="http://schemas.microsoft.com/office/drawing/2014/main" id="{4EF8A51B-7963-5870-996A-BFF19D1D48C2}"/>
              </a:ext>
            </a:extLst>
          </p:cNvPr>
          <p:cNvSpPr txBox="1"/>
          <p:nvPr/>
        </p:nvSpPr>
        <p:spPr>
          <a:xfrm>
            <a:off x="990600" y="2358622"/>
            <a:ext cx="4343400" cy="523220"/>
          </a:xfrm>
          <a:prstGeom prst="rect">
            <a:avLst/>
          </a:prstGeom>
          <a:noFill/>
          <a:ln>
            <a:noFill/>
          </a:ln>
          <a:effectLst/>
        </p:spPr>
        <p:txBody>
          <a:bodyPr wrap="square">
            <a:spAutoFit/>
          </a:bodyPr>
          <a:lstStyle/>
          <a:p>
            <a:pPr algn="ctr"/>
            <a:r>
              <a:rPr lang="en-US" sz="2800" b="0" i="0">
                <a:solidFill>
                  <a:srgbClr val="002060"/>
                </a:solidFill>
                <a:effectLst/>
                <a:latin typeface="Times New Roman" panose="02020603050405020304" pitchFamily="18" charset="0"/>
                <a:cs typeface="Times New Roman" panose="02020603050405020304" pitchFamily="18" charset="0"/>
              </a:rPr>
              <a:t>phấn khởi, hào hứng</a:t>
            </a:r>
            <a:endParaRPr 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24478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Times New Roman" panose="02020603050405020304" pitchFamily="18" charset="0"/>
                <a:cs typeface="Times New Roman" panose="02020603050405020304" pitchFamily="18" charset="0"/>
              </a:rPr>
              <a:t>Luyện đọc từ khó</a:t>
            </a:r>
          </a:p>
        </p:txBody>
      </p:sp>
      <p:sp>
        <p:nvSpPr>
          <p:cNvPr id="6" name="TextBox 5">
            <a:extLst>
              <a:ext uri="{FF2B5EF4-FFF2-40B4-BE49-F238E27FC236}">
                <a16:creationId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mũ bơi</a:t>
            </a:r>
          </a:p>
        </p:txBody>
      </p:sp>
      <p:sp>
        <p:nvSpPr>
          <p:cNvPr id="9" name="TextBox 8">
            <a:extLst>
              <a:ext uri="{FF2B5EF4-FFF2-40B4-BE49-F238E27FC236}">
                <a16:creationId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vỗ về</a:t>
            </a:r>
          </a:p>
        </p:txBody>
      </p:sp>
      <p:sp>
        <p:nvSpPr>
          <p:cNvPr id="11" name="TextBox 10">
            <a:extLst>
              <a:ext uri="{FF2B5EF4-FFF2-40B4-BE49-F238E27FC236}">
                <a16:creationId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tập luyện</a:t>
            </a: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câu dài</a:t>
            </a:r>
          </a:p>
        </p:txBody>
      </p:sp>
      <p:sp>
        <p:nvSpPr>
          <p:cNvPr id="7" name="TextBox 6">
            <a:extLst>
              <a:ext uri="{FF2B5EF4-FFF2-40B4-BE49-F238E27FC236}">
                <a16:creationId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a:solidFill>
                  <a:srgbClr val="002060"/>
                </a:solidFill>
                <a:latin typeface="+mj-lt"/>
              </a:rPr>
              <a:t>Mình rất phấn khích</a:t>
            </a:r>
            <a:r>
              <a:rPr lang="en-US" sz="2800">
                <a:solidFill>
                  <a:srgbClr val="FF0000"/>
                </a:solidFill>
                <a:latin typeface="+mj-lt"/>
              </a:rPr>
              <a:t>  </a:t>
            </a:r>
            <a:r>
              <a:rPr lang="vi-VN" sz="2800">
                <a:solidFill>
                  <a:srgbClr val="002060"/>
                </a:solidFill>
                <a:latin typeface="+mj-lt"/>
              </a:rPr>
              <a:t> vì được mẹ chuẩn bị cho một chiếc mũ bơi</a:t>
            </a:r>
            <a:r>
              <a:rPr lang="en-US" sz="2800">
                <a:solidFill>
                  <a:srgbClr val="FF0000"/>
                </a:solidFill>
                <a:latin typeface="+mj-lt"/>
              </a:rPr>
              <a:t>  </a:t>
            </a:r>
            <a:r>
              <a:rPr lang="vi-VN" sz="2800">
                <a:solidFill>
                  <a:srgbClr val="002060"/>
                </a:solidFill>
                <a:latin typeface="+mj-lt"/>
              </a:rPr>
              <a:t> cùng cặp kính bơi màu hồng rất đẹp.</a:t>
            </a:r>
            <a:endParaRPr lang="en-US" sz="2800">
              <a:latin typeface="+mj-lt"/>
            </a:endParaRPr>
          </a:p>
        </p:txBody>
      </p:sp>
      <p:sp>
        <p:nvSpPr>
          <p:cNvPr id="8" name="TextBox 7">
            <a:extLst>
              <a:ext uri="{FF2B5EF4-FFF2-40B4-BE49-F238E27FC236}">
                <a16:creationId xmlns:a16="http://schemas.microsoft.com/office/drawing/2014/main" id="{B058D78B-E62C-7C09-D894-9BDC64548AEE}"/>
              </a:ext>
            </a:extLst>
          </p:cNvPr>
          <p:cNvSpPr txBox="1"/>
          <p:nvPr/>
        </p:nvSpPr>
        <p:spPr>
          <a:xfrm>
            <a:off x="560295" y="2905780"/>
            <a:ext cx="11079480" cy="523220"/>
          </a:xfrm>
          <a:prstGeom prst="rect">
            <a:avLst/>
          </a:prstGeom>
          <a:solidFill>
            <a:schemeClr val="accent6">
              <a:lumMod val="20000"/>
              <a:lumOff val="80000"/>
            </a:schemeClr>
          </a:solidFill>
        </p:spPr>
        <p:txBody>
          <a:bodyPr wrap="square">
            <a:spAutoFit/>
          </a:bodyPr>
          <a:lstStyle/>
          <a:p>
            <a:r>
              <a:rPr lang="vi-VN" sz="2800">
                <a:solidFill>
                  <a:srgbClr val="002060"/>
                </a:solidFill>
                <a:latin typeface="+mj-lt"/>
              </a:rPr>
              <a:t>Kể cũng lạ,</a:t>
            </a:r>
            <a:r>
              <a:rPr lang="en-US" sz="2800">
                <a:solidFill>
                  <a:srgbClr val="FF0000"/>
                </a:solidFill>
                <a:latin typeface="+mj-lt"/>
              </a:rPr>
              <a:t> </a:t>
            </a:r>
            <a:r>
              <a:rPr lang="vi-VN" sz="2800">
                <a:solidFill>
                  <a:srgbClr val="002060"/>
                </a:solidFill>
                <a:latin typeface="+mj-lt"/>
              </a:rPr>
              <a:t> </a:t>
            </a:r>
            <a:r>
              <a:rPr lang="en-US" sz="2800">
                <a:solidFill>
                  <a:srgbClr val="002060"/>
                </a:solidFill>
                <a:latin typeface="+mj-lt"/>
              </a:rPr>
              <a:t> </a:t>
            </a:r>
            <a:r>
              <a:rPr lang="vi-VN" sz="2800">
                <a:solidFill>
                  <a:srgbClr val="002060"/>
                </a:solidFill>
                <a:latin typeface="+mj-lt"/>
              </a:rPr>
              <a:t>hôm trước mình giống ếch,</a:t>
            </a:r>
            <a:r>
              <a:rPr lang="en-US" sz="2800">
                <a:solidFill>
                  <a:srgbClr val="FF0000"/>
                </a:solidFill>
                <a:latin typeface="+mj-lt"/>
              </a:rPr>
              <a:t> </a:t>
            </a:r>
            <a:r>
              <a:rPr lang="vi-VN" sz="2800">
                <a:solidFill>
                  <a:srgbClr val="002060"/>
                </a:solidFill>
                <a:latin typeface="+mj-lt"/>
              </a:rPr>
              <a:t> </a:t>
            </a:r>
            <a:r>
              <a:rPr lang="en-US" sz="2800">
                <a:solidFill>
                  <a:srgbClr val="002060"/>
                </a:solidFill>
                <a:latin typeface="+mj-lt"/>
              </a:rPr>
              <a:t> </a:t>
            </a:r>
            <a:r>
              <a:rPr lang="vi-VN" sz="2800">
                <a:solidFill>
                  <a:srgbClr val="002060"/>
                </a:solidFill>
                <a:latin typeface="+mj-lt"/>
              </a:rPr>
              <a:t>hôm nay</a:t>
            </a:r>
            <a:r>
              <a:rPr lang="en-US" sz="2800">
                <a:solidFill>
                  <a:srgbClr val="FF0000"/>
                </a:solidFill>
                <a:latin typeface="+mj-lt"/>
              </a:rPr>
              <a:t>  </a:t>
            </a:r>
            <a:r>
              <a:rPr lang="vi-VN" sz="2800">
                <a:solidFill>
                  <a:srgbClr val="002060"/>
                </a:solidFill>
                <a:latin typeface="+mj-lt"/>
              </a:rPr>
              <a:t> mình lại giống cá.</a:t>
            </a:r>
            <a:endParaRPr lang="en-US" sz="2800">
              <a:latin typeface="+mj-lt"/>
            </a:endParaRPr>
          </a:p>
        </p:txBody>
      </p:sp>
      <p:pic>
        <p:nvPicPr>
          <p:cNvPr id="9" name="Picture 8" descr="A picture containing clipart&#10;&#10;Description automatically generated">
            <a:extLst>
              <a:ext uri="{FF2B5EF4-FFF2-40B4-BE49-F238E27FC236}">
                <a16:creationId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cxnSp>
        <p:nvCxnSpPr>
          <p:cNvPr id="3" name="Straight Connector 2">
            <a:extLst>
              <a:ext uri="{FF2B5EF4-FFF2-40B4-BE49-F238E27FC236}">
                <a16:creationId xmlns:a16="http://schemas.microsoft.com/office/drawing/2014/main" id="{1E0808D2-D078-DB67-A08F-44E065C97778}"/>
              </a:ext>
            </a:extLst>
          </p:cNvPr>
          <p:cNvCxnSpPr>
            <a:cxnSpLocks/>
          </p:cNvCxnSpPr>
          <p:nvPr/>
        </p:nvCxnSpPr>
        <p:spPr>
          <a:xfrm flipH="1">
            <a:off x="3581400" y="1295400"/>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486910E-D9AF-F16E-7B66-1E8FFA845EEB}"/>
              </a:ext>
            </a:extLst>
          </p:cNvPr>
          <p:cNvCxnSpPr>
            <a:cxnSpLocks/>
          </p:cNvCxnSpPr>
          <p:nvPr/>
        </p:nvCxnSpPr>
        <p:spPr>
          <a:xfrm flipH="1">
            <a:off x="9924472" y="1295400"/>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a16="http://schemas.microsoft.com/office/drawing/2014/main" id="{E1DF4EF6-8934-04E0-C8A8-B160584F46CD}"/>
              </a:ext>
            </a:extLst>
          </p:cNvPr>
          <p:cNvGrpSpPr/>
          <p:nvPr/>
        </p:nvGrpSpPr>
        <p:grpSpPr>
          <a:xfrm>
            <a:off x="4495800" y="1723446"/>
            <a:ext cx="250914" cy="381000"/>
            <a:chOff x="4800600" y="1731673"/>
            <a:chExt cx="250914" cy="381000"/>
          </a:xfrm>
        </p:grpSpPr>
        <p:cxnSp>
          <p:nvCxnSpPr>
            <p:cNvPr id="15" name="Straight Connector 14">
              <a:extLst>
                <a:ext uri="{FF2B5EF4-FFF2-40B4-BE49-F238E27FC236}">
                  <a16:creationId xmlns:a16="http://schemas.microsoft.com/office/drawing/2014/main" id="{0FB95783-BEF2-6E4B-412E-C4DA81E45D77}"/>
                </a:ext>
              </a:extLst>
            </p:cNvPr>
            <p:cNvCxnSpPr>
              <a:cxnSpLocks/>
            </p:cNvCxnSpPr>
            <p:nvPr/>
          </p:nvCxnSpPr>
          <p:spPr>
            <a:xfrm flipH="1">
              <a:off x="4800600" y="1731673"/>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D25CE0F-9175-F822-53CB-F83C09F70BC8}"/>
                </a:ext>
              </a:extLst>
            </p:cNvPr>
            <p:cNvCxnSpPr>
              <a:cxnSpLocks/>
            </p:cNvCxnSpPr>
            <p:nvPr/>
          </p:nvCxnSpPr>
          <p:spPr>
            <a:xfrm flipH="1">
              <a:off x="4876541" y="1731673"/>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cxnSp>
        <p:nvCxnSpPr>
          <p:cNvPr id="20" name="Straight Connector 19">
            <a:extLst>
              <a:ext uri="{FF2B5EF4-FFF2-40B4-BE49-F238E27FC236}">
                <a16:creationId xmlns:a16="http://schemas.microsoft.com/office/drawing/2014/main" id="{47EDAD65-AF44-0C65-26F6-7370612B66B3}"/>
              </a:ext>
            </a:extLst>
          </p:cNvPr>
          <p:cNvCxnSpPr>
            <a:cxnSpLocks/>
          </p:cNvCxnSpPr>
          <p:nvPr/>
        </p:nvCxnSpPr>
        <p:spPr>
          <a:xfrm flipH="1">
            <a:off x="2310136" y="2988305"/>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6BD9596A-DF6B-DB83-05A2-0B5BB37BD147}"/>
              </a:ext>
            </a:extLst>
          </p:cNvPr>
          <p:cNvCxnSpPr>
            <a:cxnSpLocks/>
          </p:cNvCxnSpPr>
          <p:nvPr/>
        </p:nvCxnSpPr>
        <p:spPr>
          <a:xfrm flipH="1">
            <a:off x="6428508" y="2976890"/>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7B6BA205-53A2-AC5D-F5CF-DB1209F24F31}"/>
              </a:ext>
            </a:extLst>
          </p:cNvPr>
          <p:cNvCxnSpPr>
            <a:cxnSpLocks/>
          </p:cNvCxnSpPr>
          <p:nvPr/>
        </p:nvCxnSpPr>
        <p:spPr>
          <a:xfrm flipH="1">
            <a:off x="7903845" y="2976890"/>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nvGrpSpPr>
          <p:cNvPr id="23" name="Group 22">
            <a:extLst>
              <a:ext uri="{FF2B5EF4-FFF2-40B4-BE49-F238E27FC236}">
                <a16:creationId xmlns:a16="http://schemas.microsoft.com/office/drawing/2014/main" id="{FAEB9EDB-4FEF-CA48-D7DB-0A15BC7DDC81}"/>
              </a:ext>
            </a:extLst>
          </p:cNvPr>
          <p:cNvGrpSpPr/>
          <p:nvPr/>
        </p:nvGrpSpPr>
        <p:grpSpPr>
          <a:xfrm>
            <a:off x="10744200" y="2942254"/>
            <a:ext cx="250914" cy="381000"/>
            <a:chOff x="4800600" y="1731673"/>
            <a:chExt cx="250914" cy="381000"/>
          </a:xfrm>
        </p:grpSpPr>
        <p:cxnSp>
          <p:nvCxnSpPr>
            <p:cNvPr id="24" name="Straight Connector 23">
              <a:extLst>
                <a:ext uri="{FF2B5EF4-FFF2-40B4-BE49-F238E27FC236}">
                  <a16:creationId xmlns:a16="http://schemas.microsoft.com/office/drawing/2014/main" id="{E636B261-6BE2-42FC-B643-92DCDA4F7635}"/>
                </a:ext>
              </a:extLst>
            </p:cNvPr>
            <p:cNvCxnSpPr>
              <a:cxnSpLocks/>
            </p:cNvCxnSpPr>
            <p:nvPr/>
          </p:nvCxnSpPr>
          <p:spPr>
            <a:xfrm flipH="1">
              <a:off x="4800600" y="1731673"/>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D435EB01-162F-373F-AA95-E5904D364C90}"/>
                </a:ext>
              </a:extLst>
            </p:cNvPr>
            <p:cNvCxnSpPr>
              <a:cxnSpLocks/>
            </p:cNvCxnSpPr>
            <p:nvPr/>
          </p:nvCxnSpPr>
          <p:spPr>
            <a:xfrm flipH="1">
              <a:off x="4876541" y="1731673"/>
              <a:ext cx="174973" cy="381000"/>
            </a:xfrm>
            <a:prstGeom prst="line">
              <a:avLst/>
            </a:prstGeom>
            <a:ln w="412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75CD9C-104C-D0DE-A56D-35E21B78F162}"/>
              </a:ext>
            </a:extLst>
          </p:cNvPr>
          <p:cNvSpPr txBox="1"/>
          <p:nvPr/>
        </p:nvSpPr>
        <p:spPr>
          <a:xfrm>
            <a:off x="228600" y="381000"/>
            <a:ext cx="7467600" cy="1200329"/>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rPr>
              <a:t>	</a:t>
            </a:r>
            <a:r>
              <a:rPr lang="en-US" sz="2400" b="1">
                <a:solidFill>
                  <a:srgbClr val="FF0000"/>
                </a:solidFill>
                <a:effectLst/>
                <a:latin typeface="Times New Roman" panose="02020603050405020304" pitchFamily="18" charset="0"/>
                <a:ea typeface="Times New Roman" panose="02020603050405020304" pitchFamily="18" charset="0"/>
              </a:rPr>
              <a:t>Sặc nước: </a:t>
            </a:r>
            <a:r>
              <a:rPr lang="en-US" sz="2400" b="1">
                <a:solidFill>
                  <a:srgbClr val="202124"/>
                </a:solidFill>
                <a:effectLst/>
                <a:latin typeface="Times New Roman" panose="02020603050405020304" pitchFamily="18" charset="0"/>
                <a:ea typeface="Times New Roman" panose="02020603050405020304" pitchFamily="18" charset="0"/>
              </a:rPr>
              <a:t>là tình trạng xảy ra khi nạn nhân trong quá trình bơi lội đã hít vào một lượng nước nhỏ lúc gắng sức làm sặc nước.</a:t>
            </a:r>
            <a:endParaRPr lang="en-US" sz="2000" b="1"/>
          </a:p>
        </p:txBody>
      </p:sp>
      <p:sp>
        <p:nvSpPr>
          <p:cNvPr id="5" name="TextBox 4">
            <a:extLst>
              <a:ext uri="{FF2B5EF4-FFF2-40B4-BE49-F238E27FC236}">
                <a16:creationId xmlns:a16="http://schemas.microsoft.com/office/drawing/2014/main" id="{E50621BB-84C4-67D8-8503-270426A18862}"/>
              </a:ext>
            </a:extLst>
          </p:cNvPr>
          <p:cNvSpPr txBox="1"/>
          <p:nvPr/>
        </p:nvSpPr>
        <p:spPr>
          <a:xfrm>
            <a:off x="4419600" y="3251718"/>
            <a:ext cx="7543800" cy="1200329"/>
          </a:xfrm>
          <a:prstGeom prst="rect">
            <a:avLst/>
          </a:prstGeom>
          <a:noFill/>
        </p:spPr>
        <p:txBody>
          <a:bodyPr wrap="square">
            <a:spAutoFit/>
          </a:bodyPr>
          <a:lstStyle/>
          <a:p>
            <a:pPr algn="just"/>
            <a:r>
              <a:rPr lang="en-US" sz="2400" b="1">
                <a:solidFill>
                  <a:srgbClr val="FF0000"/>
                </a:solidFill>
                <a:effectLst/>
                <a:latin typeface="Times New Roman" panose="02020603050405020304" pitchFamily="18" charset="0"/>
                <a:ea typeface="Times New Roman" panose="02020603050405020304" pitchFamily="18" charset="0"/>
              </a:rPr>
              <a:t>	Bơi ếch: </a:t>
            </a:r>
            <a:r>
              <a:rPr lang="en-US" sz="2400" b="1">
                <a:solidFill>
                  <a:srgbClr val="000000"/>
                </a:solidFill>
                <a:effectLst/>
                <a:latin typeface="Times New Roman" panose="02020603050405020304" pitchFamily="18" charset="0"/>
                <a:ea typeface="Times New Roman" panose="02020603050405020304" pitchFamily="18" charset="0"/>
              </a:rPr>
              <a:t>Là một trong bốn kiểu bơi cơ bản cùng với trườn, ngửa và bướm. Chúng ta gọi là bơi ếch bởi vì nó sẽ có động tác giống con ếch khi bơi.</a:t>
            </a:r>
            <a:endParaRPr lang="en-US" sz="2000" b="1"/>
          </a:p>
        </p:txBody>
      </p:sp>
      <p:pic>
        <p:nvPicPr>
          <p:cNvPr id="1026" name="Picture 2" descr="Những dấu hiệu nguy hiểm cha mẹ phải hết sức lưu ý khi trẻ vừa tắm biển  xong - Báo Phụ Nữ">
            <a:extLst>
              <a:ext uri="{FF2B5EF4-FFF2-40B4-BE49-F238E27FC236}">
                <a16:creationId xmlns:a16="http://schemas.microsoft.com/office/drawing/2014/main" id="{2DD75537-78F9-B66C-890A-F2C6FBC3A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11661"/>
            <a:ext cx="28479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đáp: Bơi sải hay bơi ếch tốt hơn? So sánh điểm lợi hại mang lại">
            <a:extLst>
              <a:ext uri="{FF2B5EF4-FFF2-40B4-BE49-F238E27FC236}">
                <a16:creationId xmlns:a16="http://schemas.microsoft.com/office/drawing/2014/main" id="{32746B4C-E79C-7002-82E1-9707C7405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648200"/>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ên học bơi ếch hay bơi sải cho người mới mà bạn nên biết">
            <a:extLst>
              <a:ext uri="{FF2B5EF4-FFF2-40B4-BE49-F238E27FC236}">
                <a16:creationId xmlns:a16="http://schemas.microsoft.com/office/drawing/2014/main" id="{8E095168-B12A-E42C-9285-D6DB7B115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625266"/>
            <a:ext cx="2628900" cy="181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5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randombar(horizontal)">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9240095" y="845187"/>
            <a:ext cx="2478732" cy="2241810"/>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400" b="0" i="0" u="none" strike="noStrike" kern="1200" cap="none" spc="0" normalizeH="0" baseline="0" noProof="0">
                <a:ln>
                  <a:noFill/>
                </a:ln>
                <a:solidFill>
                  <a:prstClr val="black"/>
                </a:solidFill>
                <a:effectLst/>
                <a:uLnTx/>
                <a:uFillTx/>
                <a:latin typeface="Calibri"/>
                <a:ea typeface="+mn-ea"/>
                <a:cs typeface="+mn-cs"/>
              </a:rPr>
            </a:b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362ADDD-1454-9C61-967A-09DD366FEB45}"/>
              </a:ext>
            </a:extLst>
          </p:cNvPr>
          <p:cNvSpPr txBox="1"/>
          <p:nvPr/>
        </p:nvSpPr>
        <p:spPr>
          <a:xfrm>
            <a:off x="473173" y="447993"/>
            <a:ext cx="8758314" cy="286232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NHẬT KÍ TẬP BƠI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Ngày…. 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141487" y="-11837"/>
            <a:ext cx="957155" cy="762066"/>
          </a:xfrm>
          <a:prstGeom prst="rect">
            <a:avLst/>
          </a:prstGeom>
        </p:spPr>
      </p:pic>
      <p:sp>
        <p:nvSpPr>
          <p:cNvPr id="2" name="TextBox 1">
            <a:extLst>
              <a:ext uri="{FF2B5EF4-FFF2-40B4-BE49-F238E27FC236}">
                <a16:creationId xmlns:a16="http://schemas.microsoft.com/office/drawing/2014/main" id="{2CFE7E2B-029F-9954-5696-ED182DC486EF}"/>
              </a:ext>
            </a:extLst>
          </p:cNvPr>
          <p:cNvSpPr txBox="1"/>
          <p:nvPr/>
        </p:nvSpPr>
        <p:spPr>
          <a:xfrm>
            <a:off x="557196" y="3350173"/>
            <a:ext cx="8610601" cy="34778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Ngày… tháng…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Hôm nay, mình đã có cảm giác thích đi bơi. Mình không còn bị sặc nước nữa. Mình đã quen thở dưới nước rồi.</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Cô dạy mình động tác bơi ếch. Động tác đó thật lạ! Khi đạp chân, mình giống hệt như một con ếch ộp.</a:t>
            </a:r>
          </a:p>
        </p:txBody>
      </p:sp>
      <p:sp>
        <p:nvSpPr>
          <p:cNvPr id="4" name="TextBox 3">
            <a:extLst>
              <a:ext uri="{FF2B5EF4-FFF2-40B4-BE49-F238E27FC236}">
                <a16:creationId xmlns:a16="http://schemas.microsoft.com/office/drawing/2014/main" id="{C132FA08-5BDF-A14B-58A1-BD75E31247B0}"/>
              </a:ext>
            </a:extLst>
          </p:cNvPr>
          <p:cNvSpPr txBox="1"/>
          <p:nvPr/>
        </p:nvSpPr>
        <p:spPr>
          <a:xfrm>
            <a:off x="483340" y="4848383"/>
            <a:ext cx="8355860" cy="1477328"/>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Ngày….tháng…..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 Ngọc Mai Chi)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3C3A516D-F4C6-72F1-9229-FC2BEF92ABFF}"/>
              </a:ext>
            </a:extLst>
          </p:cNvPr>
          <p:cNvPicPr>
            <a:picLocks noChangeAspect="1"/>
          </p:cNvPicPr>
          <p:nvPr/>
        </p:nvPicPr>
        <p:blipFill rotWithShape="1">
          <a:blip r:embed="rId4"/>
          <a:srcRect l="15740" r="17639" b="1"/>
          <a:stretch/>
        </p:blipFill>
        <p:spPr>
          <a:xfrm>
            <a:off x="9407002" y="3327146"/>
            <a:ext cx="2311825" cy="1521237"/>
          </a:xfrm>
          <a:prstGeom prst="rect">
            <a:avLst/>
          </a:prstGeom>
        </p:spPr>
      </p:pic>
      <p:pic>
        <p:nvPicPr>
          <p:cNvPr id="7" name="Picture 6">
            <a:extLst>
              <a:ext uri="{FF2B5EF4-FFF2-40B4-BE49-F238E27FC236}">
                <a16:creationId xmlns:a16="http://schemas.microsoft.com/office/drawing/2014/main" id="{FC97FB39-ED80-7E9D-E444-F6A857C4F818}"/>
              </a:ext>
            </a:extLst>
          </p:cNvPr>
          <p:cNvPicPr>
            <a:picLocks noChangeAspect="1"/>
          </p:cNvPicPr>
          <p:nvPr/>
        </p:nvPicPr>
        <p:blipFill>
          <a:blip r:embed="rId5"/>
          <a:stretch>
            <a:fillRect/>
          </a:stretch>
        </p:blipFill>
        <p:spPr>
          <a:xfrm>
            <a:off x="9029395" y="5172331"/>
            <a:ext cx="3009816" cy="1143000"/>
          </a:xfrm>
          <a:prstGeom prst="rect">
            <a:avLst/>
          </a:prstGeom>
          <a:ln>
            <a:noFill/>
          </a:ln>
          <a:effectLst>
            <a:softEdge rad="112500"/>
          </a:effectLst>
        </p:spPr>
      </p:pic>
      <p:sp>
        <p:nvSpPr>
          <p:cNvPr id="8" name="TextBox 7">
            <a:extLst>
              <a:ext uri="{FF2B5EF4-FFF2-40B4-BE49-F238E27FC236}">
                <a16:creationId xmlns:a16="http://schemas.microsoft.com/office/drawing/2014/main" id="{D9C2C95A-8C49-1C0C-8604-A360238A7ADB}"/>
              </a:ext>
            </a:extLst>
          </p:cNvPr>
          <p:cNvSpPr txBox="1"/>
          <p:nvPr/>
        </p:nvSpPr>
        <p:spPr>
          <a:xfrm>
            <a:off x="762001" y="67177"/>
            <a:ext cx="1676400" cy="340519"/>
          </a:xfrm>
          <a:prstGeom prst="roundRect">
            <a:avLst/>
          </a:prstGeom>
          <a:solidFill>
            <a:srgbClr val="FFFFCC"/>
          </a:solidFill>
          <a:ln w="28575">
            <a:solidFill>
              <a:srgbClr val="217875"/>
            </a:solidFill>
            <a:prstDash val="sysDash"/>
          </a:ln>
        </p:spPr>
        <p:txBody>
          <a:bodyPr wrap="square">
            <a:spAutoFit/>
          </a:bodyPr>
          <a:lstStyle/>
          <a:p>
            <a:pPr algn="ctr"/>
            <a:r>
              <a:rPr lang="en-US" sz="1400" b="1">
                <a:solidFill>
                  <a:schemeClr val="accent6">
                    <a:lumMod val="50000"/>
                  </a:schemeClr>
                </a:solidFill>
                <a:latin typeface="Times New Roman" panose="02020603050405020304" pitchFamily="18" charset="0"/>
                <a:cs typeface="Times New Roman" panose="02020603050405020304" pitchFamily="18" charset="0"/>
              </a:rPr>
              <a:t>Luyện đọc toàn bài</a:t>
            </a:r>
          </a:p>
        </p:txBody>
      </p:sp>
    </p:spTree>
    <p:extLst>
      <p:ext uri="{BB962C8B-B14F-4D97-AF65-F5344CB8AC3E}">
        <p14:creationId xmlns:p14="http://schemas.microsoft.com/office/powerpoint/2010/main" val="366830213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244456" y="3429001"/>
            <a:ext cx="7375544" cy="1143000"/>
          </a:xfrm>
          <a:prstGeom prst="rect">
            <a:avLst/>
          </a:prstGeom>
        </p:spPr>
        <p:txBody>
          <a:bodyPr vert="horz" lIns="60960" tIns="30480" rIns="60960" bIns="30480" rtlCol="0" anchor="t">
            <a:normAutofit lnSpcReduction="10000"/>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TÌM HIỂU BÀI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Bạn nhỏ đến bể bơi với ai? Bạn ấy được chuẩn bị những gì?</a:t>
            </a:r>
            <a:endParaRPr lang="vi-VN" sz="2800" b="0"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7384" y="1981200"/>
            <a:ext cx="6756816" cy="1532334"/>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mj-lt"/>
              </a:rPr>
              <a:t>	</a:t>
            </a:r>
            <a:r>
              <a:rPr lang="vi-VN" sz="2800" b="0" i="0">
                <a:solidFill>
                  <a:srgbClr val="FF0000"/>
                </a:solidFill>
                <a:effectLst/>
                <a:latin typeface="+mj-lt"/>
              </a:rPr>
              <a:t>Bạn nhỏ đến bể bơi với mẹ. Bạn nhỏ được mẹ chuẩn bị cho một chiếc mũ bơi cùng cặp kính bơi màu hồng rất đẹp.</a:t>
            </a:r>
            <a:endParaRPr lang="en-US" sz="2800">
              <a:solidFill>
                <a:srgbClr val="FF0000"/>
              </a:solidFill>
              <a:latin typeface="+mj-lt"/>
            </a:endParaRPr>
          </a:p>
        </p:txBody>
      </p:sp>
      <p:pic>
        <p:nvPicPr>
          <p:cNvPr id="8" name="Picture 7">
            <a:extLst>
              <a:ext uri="{FF2B5EF4-FFF2-40B4-BE49-F238E27FC236}">
                <a16:creationId xmlns:a16="http://schemas.microsoft.com/office/drawing/2014/main" id="{2F296A76-90A2-7824-0174-9F3D45EA18DE}"/>
              </a:ext>
            </a:extLst>
          </p:cNvPr>
          <p:cNvPicPr>
            <a:picLocks noChangeAspect="1"/>
          </p:cNvPicPr>
          <p:nvPr/>
        </p:nvPicPr>
        <p:blipFill>
          <a:blip r:embed="rId4"/>
          <a:stretch>
            <a:fillRect/>
          </a:stretch>
        </p:blipFill>
        <p:spPr>
          <a:xfrm>
            <a:off x="7162800" y="3995647"/>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mj-lt"/>
              </a:rPr>
              <a:t>Câu </a:t>
            </a:r>
            <a:r>
              <a:rPr lang="en-US" sz="2800" b="1" i="0">
                <a:solidFill>
                  <a:srgbClr val="2888E1"/>
                </a:solidFill>
                <a:effectLst/>
                <a:latin typeface="+mj-lt"/>
              </a:rPr>
              <a:t>2</a:t>
            </a:r>
            <a:r>
              <a:rPr lang="en-US" sz="2800">
                <a:solidFill>
                  <a:srgbClr val="000000"/>
                </a:solidFill>
                <a:latin typeface="+mj-lt"/>
              </a:rPr>
              <a:t>: </a:t>
            </a:r>
            <a:r>
              <a:rPr lang="vi-VN" sz="2800">
                <a:latin typeface="+mj-lt"/>
              </a:rPr>
              <a:t>Bạn nhỏ cảm thấy thế nào trong ngày đầu đến bể bơi?</a:t>
            </a:r>
            <a:endParaRPr lang="vi-VN" sz="2800" b="0"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mj-lt"/>
              </a:rPr>
              <a:t>	</a:t>
            </a:r>
            <a:r>
              <a:rPr lang="vi-VN" sz="2800">
                <a:solidFill>
                  <a:srgbClr val="FF0000"/>
                </a:solidFill>
                <a:latin typeface="+mj-lt"/>
              </a:rPr>
              <a:t>Trong ngày đầu đến bể bơi, bạn nhỏ cảm thấy rất sợ, không dám xuống nước nữa.</a:t>
            </a:r>
            <a:endParaRPr lang="en-US" sz="2800">
              <a:solidFill>
                <a:srgbClr val="FF0000"/>
              </a:solidFill>
              <a:latin typeface="+mj-lt"/>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243840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
        <p:nvSpPr>
          <p:cNvPr id="3" name="TextBox 2">
            <a:extLst>
              <a:ext uri="{FF2B5EF4-FFF2-40B4-BE49-F238E27FC236}">
                <a16:creationId xmlns:a16="http://schemas.microsoft.com/office/drawing/2014/main" id="{AC004671-E2BA-2A26-8708-5DB26232CF11}"/>
              </a:ext>
            </a:extLst>
          </p:cNvPr>
          <p:cNvSpPr txBox="1"/>
          <p:nvPr/>
        </p:nvSpPr>
        <p:spPr>
          <a:xfrm>
            <a:off x="1981200" y="4191000"/>
            <a:ext cx="2590800" cy="2314039"/>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000">
                <a:solidFill>
                  <a:srgbClr val="00B050"/>
                </a:solidFill>
                <a:latin typeface="+mj-lt"/>
              </a:rPr>
              <a:t>	</a:t>
            </a:r>
            <a:r>
              <a:rPr lang="vi-VN" sz="2000" b="0" i="0">
                <a:solidFill>
                  <a:srgbClr val="00B050"/>
                </a:solidFill>
                <a:effectLst/>
                <a:latin typeface="+mj-lt"/>
              </a:rPr>
              <a:t>Ngày đầu tiên, bạn nhỏ được cô dạy tập thở. Nhưng khi thở dưới nước, bạn ấy toàn bị sặc. Vì thế mà bạn nhỏ rất sợ.</a:t>
            </a:r>
            <a:endParaRPr lang="en-US" sz="2000">
              <a:solidFill>
                <a:srgbClr val="00B050"/>
              </a:solidFill>
              <a:latin typeface="+mj-lt"/>
            </a:endParaRPr>
          </a:p>
        </p:txBody>
      </p:sp>
      <p:sp>
        <p:nvSpPr>
          <p:cNvPr id="4" name="TextBox 3">
            <a:extLst>
              <a:ext uri="{FF2B5EF4-FFF2-40B4-BE49-F238E27FC236}">
                <a16:creationId xmlns:a16="http://schemas.microsoft.com/office/drawing/2014/main" id="{D97757BE-B212-0C8F-A7A5-8AC98C765DA8}"/>
              </a:ext>
            </a:extLst>
          </p:cNvPr>
          <p:cNvSpPr txBox="1"/>
          <p:nvPr/>
        </p:nvSpPr>
        <p:spPr>
          <a:xfrm>
            <a:off x="5287373" y="4191000"/>
            <a:ext cx="2472909" cy="2314039"/>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anose="02020603050405020304" pitchFamily="18" charset="0"/>
                <a:cs typeface="Times New Roman" panose="02020603050405020304" pitchFamily="18" charset="0"/>
              </a:rPr>
              <a:t>Ngày thứ hai, bạn nhỏ đã có cảm giác thích bơi. Bạn không còn bị sặc nước nữa. Bạn được học động tác bơi ếch.</a:t>
            </a:r>
            <a:endParaRPr lang="en-US" sz="200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31A8CC6-2320-4D4E-7AC9-890FD533DD26}"/>
              </a:ext>
            </a:extLst>
          </p:cNvPr>
          <p:cNvSpPr txBox="1"/>
          <p:nvPr/>
        </p:nvSpPr>
        <p:spPr>
          <a:xfrm>
            <a:off x="8477964" y="4208234"/>
            <a:ext cx="2472909" cy="1946731"/>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anose="02020603050405020304" pitchFamily="18" charset="0"/>
                <a:cs typeface="Times New Roman" panose="02020603050405020304" pitchFamily="18" charset="0"/>
              </a:rPr>
              <a:t> Ngày thứ ba, bạn nhỏ đã biết bơi. Bạn rất thích thú với việc được bơi dưới nước.</a:t>
            </a:r>
            <a:endParaRPr lang="en-US" sz="200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mj-lt"/>
              </a:rPr>
              <a:t>Câu 4</a:t>
            </a:r>
            <a:r>
              <a:rPr lang="en-US" sz="2800">
                <a:solidFill>
                  <a:srgbClr val="000000"/>
                </a:solidFill>
                <a:latin typeface="+mj-lt"/>
              </a:rPr>
              <a:t>: </a:t>
            </a:r>
            <a:r>
              <a:rPr lang="vi-VN" sz="2800" b="1" i="0">
                <a:solidFill>
                  <a:srgbClr val="000000"/>
                </a:solidFill>
                <a:effectLst/>
                <a:latin typeface="+mj-lt"/>
              </a:rPr>
              <a:t>Bạn nhỏ nhận ra điều gì thú vị khi biết bơi?</a:t>
            </a:r>
            <a:endParaRPr lang="vi-VN" sz="2800" b="0" i="0">
              <a:solidFill>
                <a:srgbClr val="000000"/>
              </a:solidFill>
              <a:effectLst/>
              <a:latin typeface="+mj-lt"/>
            </a:endParaRPr>
          </a:p>
        </p:txBody>
      </p:sp>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602636" y="2090172"/>
            <a:ext cx="4779364" cy="2246769"/>
          </a:xfrm>
          <a:prstGeom prst="rect">
            <a:avLst/>
          </a:prstGeom>
          <a:noFill/>
        </p:spPr>
        <p:txBody>
          <a:bodyPr wrap="square">
            <a:spAutoFit/>
          </a:bodyPr>
          <a:lstStyle/>
          <a:p>
            <a:pPr algn="just"/>
            <a:r>
              <a:rPr lang="en-US" sz="2800" b="0" i="0">
                <a:solidFill>
                  <a:srgbClr val="FF0000"/>
                </a:solidFill>
                <a:effectLst/>
                <a:latin typeface="+mj-lt"/>
              </a:rPr>
              <a:t>	</a:t>
            </a:r>
            <a:r>
              <a:rPr lang="vi-VN" sz="2800" b="0" i="0">
                <a:solidFill>
                  <a:srgbClr val="FF0000"/>
                </a:solidFill>
                <a:effectLst/>
                <a:latin typeface="+mj-lt"/>
              </a:rPr>
              <a:t>Bạn nhỏ nhận ra rằng mỗi buổi mình lại giống một con vật khác nhau. Buổi trước thì giống ếch, buổi hôm nay thì lại giống cá.</a:t>
            </a:r>
            <a:endParaRPr lang="en-US" sz="2800">
              <a:solidFill>
                <a:srgbClr val="FF0000"/>
              </a:solidFill>
              <a:latin typeface="+mj-lt"/>
            </a:endParaRPr>
          </a:p>
        </p:txBody>
      </p:sp>
    </p:spTree>
    <p:extLst>
      <p:ext uri="{BB962C8B-B14F-4D97-AF65-F5344CB8AC3E}">
        <p14:creationId xmlns:p14="http://schemas.microsoft.com/office/powerpoint/2010/main" val="429286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Times New Roman" panose="02020603050405020304" pitchFamily="18" charset="0"/>
                <a:cs typeface="Times New Roman" panose="02020603050405020304" pitchFamily="18" charset="0"/>
              </a:rPr>
              <a:t>	</a:t>
            </a:r>
            <a:r>
              <a:rPr lang="vi-VN" sz="3200" b="0" i="0">
                <a:solidFill>
                  <a:srgbClr val="FF0000"/>
                </a:solidFill>
                <a:effectLst/>
                <a:latin typeface="Times New Roman" panose="02020603050405020304" pitchFamily="18" charset="0"/>
                <a:cs typeface="Times New Roman" panose="02020603050405020304" pitchFamily="18" charset="0"/>
              </a:rPr>
              <a:t>- Theo em, việc học bơi khó. Vì học bơi cần phải có sự dũng cảm, kiên trì</a:t>
            </a:r>
            <a:r>
              <a:rPr lang="en-US" sz="3200" b="0" i="0">
                <a:solidFill>
                  <a:srgbClr val="FF0000"/>
                </a:solidFill>
                <a:effectLst/>
                <a:latin typeface="Times New Roman" panose="02020603050405020304" pitchFamily="18" charset="0"/>
                <a:cs typeface="Times New Roman" panose="02020603050405020304" pitchFamily="18" charset="0"/>
              </a:rPr>
              <a:t>.</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Times New Roman" panose="02020603050405020304" pitchFamily="18" charset="0"/>
                <a:cs typeface="Times New Roman" panose="02020603050405020304" pitchFamily="18" charset="0"/>
              </a:rPr>
              <a:t>Câu 5</a:t>
            </a:r>
            <a:r>
              <a:rPr lang="en-US" sz="2800">
                <a:solidFill>
                  <a:srgbClr val="000000"/>
                </a:solidFill>
                <a:latin typeface="Times New Roman" panose="02020603050405020304" pitchFamily="18" charset="0"/>
                <a:cs typeface="Times New Roman" panose="02020603050405020304" pitchFamily="18" charset="0"/>
              </a:rPr>
              <a:t>: </a:t>
            </a:r>
            <a:r>
              <a:rPr lang="vi-VN" sz="2800" b="1" i="0">
                <a:solidFill>
                  <a:srgbClr val="000000"/>
                </a:solidFill>
                <a:effectLst/>
                <a:latin typeface="Times New Roman" panose="02020603050405020304" pitchFamily="18" charset="0"/>
                <a:cs typeface="Times New Roman" panose="02020603050405020304" pitchFamily="18" charset="0"/>
              </a:rPr>
              <a:t>Theo em, việc học bơi dễ hay khó? Vì sao?</a:t>
            </a:r>
            <a:endParaRPr lang="vi-VN" sz="2800" b="0" i="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chemeClr val="tx2"/>
                </a:solidFill>
                <a:effectLst/>
                <a:latin typeface="Times New Roman" panose="02020603050405020304" pitchFamily="18" charset="0"/>
                <a:cs typeface="Times New Roman" panose="02020603050405020304" pitchFamily="18" charset="0"/>
              </a:rPr>
              <a:t>     </a:t>
            </a:r>
            <a:r>
              <a:rPr lang="vi-VN" sz="3200" b="0" i="0">
                <a:solidFill>
                  <a:schemeClr val="tx2"/>
                </a:solidFill>
                <a:effectLst/>
                <a:latin typeface="Times New Roman" panose="02020603050405020304" pitchFamily="18" charset="0"/>
                <a:cs typeface="Times New Roman" panose="02020603050405020304" pitchFamily="18" charset="0"/>
              </a:rPr>
              <a:t>- Theo em, việc học bơi dễ. Vì chỉ cần cố gắng một chút thì sẽ biết bơi.</a:t>
            </a:r>
            <a:endParaRPr lang="en-US" sz="320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14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1981200" y="3169329"/>
            <a:ext cx="8531350" cy="3657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715CAB5-C3F9-2AD1-8E51-23DAE5EEEBC2}"/>
              </a:ext>
            </a:extLst>
          </p:cNvPr>
          <p:cNvSpPr txBox="1"/>
          <p:nvPr/>
        </p:nvSpPr>
        <p:spPr>
          <a:xfrm>
            <a:off x="2743200" y="533400"/>
            <a:ext cx="6705600" cy="3742762"/>
          </a:xfrm>
          <a:prstGeom prst="wedgeRoundRectCallout">
            <a:avLst>
              <a:gd name="adj1" fmla="val -37146"/>
              <a:gd name="adj2" fmla="val 74560"/>
              <a:gd name="adj3" fmla="val 16667"/>
            </a:avLst>
          </a:prstGeom>
        </p:spPr>
        <p:txBody>
          <a:bodyPr vert="horz" lIns="91440" tIns="45720" rIns="91440" bIns="45720" rtlCol="0">
            <a:normAutofit/>
          </a:bodyPr>
          <a:lstStyle/>
          <a:p>
            <a:pPr algn="ctr" defTabSz="914400">
              <a:lnSpc>
                <a:spcPct val="90000"/>
              </a:lnSpc>
              <a:spcAft>
                <a:spcPts val="600"/>
              </a:spcAft>
            </a:pPr>
            <a:r>
              <a:rPr lang="en-US" sz="2800" b="1" i="0">
                <a:solidFill>
                  <a:srgbClr val="C00000"/>
                </a:solidFill>
                <a:effectLst/>
                <a:latin typeface="Times New Roman" panose="02020603050405020304" pitchFamily="18" charset="0"/>
                <a:cs typeface="Times New Roman" panose="02020603050405020304" pitchFamily="18" charset="0"/>
              </a:rPr>
              <a:t> Nội dung </a:t>
            </a:r>
          </a:p>
          <a:p>
            <a:pPr algn="just" defTabSz="914400">
              <a:lnSpc>
                <a:spcPct val="90000"/>
              </a:lnSpc>
              <a:spcAft>
                <a:spcPts val="600"/>
              </a:spcAft>
            </a:pPr>
            <a:r>
              <a:rPr lang="en-US" sz="2800">
                <a:solidFill>
                  <a:srgbClr val="C0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Bài đọc cho các em biết về quá trình tập bơi của một bạn nhỏ. Bạn đã vượt qua được cảm xúc sợ hãi ban đầu để tập luyện tốt và đã biết bơi. Bạn ấy đã có một trải nghiệm rất thú vị và đáng nhớ. </a:t>
            </a:r>
            <a:endParaRPr lang="en-US" sz="2800" b="0" i="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93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9291220" y="662940"/>
            <a:ext cx="2478732" cy="2241810"/>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586601"/>
            <a:ext cx="38983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400" b="0" i="0" u="none" strike="noStrike" kern="1200" cap="none" spc="0" normalizeH="0" baseline="0" noProof="0">
                <a:ln>
                  <a:noFill/>
                </a:ln>
                <a:solidFill>
                  <a:prstClr val="black"/>
                </a:solidFill>
                <a:effectLst/>
                <a:uLnTx/>
                <a:uFillTx/>
                <a:latin typeface="Calibri"/>
                <a:ea typeface="+mn-ea"/>
                <a:cs typeface="+mn-cs"/>
              </a:rPr>
            </a:b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352684"/>
            <a:ext cx="8758314" cy="286232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NHẬT KÍ TẬP BƠI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Ngày…. 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11838" y="152400"/>
            <a:ext cx="957155" cy="762066"/>
          </a:xfrm>
          <a:prstGeom prst="rect">
            <a:avLst/>
          </a:prstGeom>
        </p:spPr>
      </p:pic>
      <p:sp>
        <p:nvSpPr>
          <p:cNvPr id="2" name="TextBox 1">
            <a:extLst>
              <a:ext uri="{FF2B5EF4-FFF2-40B4-BE49-F238E27FC236}">
                <a16:creationId xmlns:a16="http://schemas.microsoft.com/office/drawing/2014/main" id="{2CFE7E2B-029F-9954-5696-ED182DC486EF}"/>
              </a:ext>
            </a:extLst>
          </p:cNvPr>
          <p:cNvSpPr txBox="1"/>
          <p:nvPr/>
        </p:nvSpPr>
        <p:spPr>
          <a:xfrm>
            <a:off x="571642" y="3285671"/>
            <a:ext cx="8610601" cy="34778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Ngày… tháng…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Hôm nay, mình đã có cảm giác thích đi bơi. Mình không còn bị sặc nước nữa. Mình đã quen thở dưới nước rồi.</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Cô dạy mình động tác bơi ếch. Động tác đó thật lạ! Khi đạp chân, mình giống hệt như một con ếch ộp.</a:t>
            </a:r>
          </a:p>
        </p:txBody>
      </p:sp>
      <p:sp>
        <p:nvSpPr>
          <p:cNvPr id="4" name="TextBox 3">
            <a:extLst>
              <a:ext uri="{FF2B5EF4-FFF2-40B4-BE49-F238E27FC236}">
                <a16:creationId xmlns:a16="http://schemas.microsoft.com/office/drawing/2014/main" id="{C132FA08-5BDF-A14B-58A1-BD75E31247B0}"/>
              </a:ext>
            </a:extLst>
          </p:cNvPr>
          <p:cNvSpPr txBox="1"/>
          <p:nvPr/>
        </p:nvSpPr>
        <p:spPr>
          <a:xfrm>
            <a:off x="483340" y="4809495"/>
            <a:ext cx="8355860" cy="1477328"/>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Ngày….tháng…..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 Ngọc Mai Chi)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3C3A516D-F4C6-72F1-9229-FC2BEF92ABFF}"/>
              </a:ext>
            </a:extLst>
          </p:cNvPr>
          <p:cNvPicPr>
            <a:picLocks noChangeAspect="1"/>
          </p:cNvPicPr>
          <p:nvPr/>
        </p:nvPicPr>
        <p:blipFill rotWithShape="1">
          <a:blip r:embed="rId4"/>
          <a:srcRect l="15740" r="17639" b="1"/>
          <a:stretch/>
        </p:blipFill>
        <p:spPr>
          <a:xfrm>
            <a:off x="9407793" y="3326011"/>
            <a:ext cx="2311825" cy="1521237"/>
          </a:xfrm>
          <a:prstGeom prst="rect">
            <a:avLst/>
          </a:prstGeom>
        </p:spPr>
      </p:pic>
      <p:pic>
        <p:nvPicPr>
          <p:cNvPr id="7" name="Picture 6">
            <a:extLst>
              <a:ext uri="{FF2B5EF4-FFF2-40B4-BE49-F238E27FC236}">
                <a16:creationId xmlns:a16="http://schemas.microsoft.com/office/drawing/2014/main" id="{FC97FB39-ED80-7E9D-E444-F6A857C4F818}"/>
              </a:ext>
            </a:extLst>
          </p:cNvPr>
          <p:cNvPicPr>
            <a:picLocks noChangeAspect="1"/>
          </p:cNvPicPr>
          <p:nvPr/>
        </p:nvPicPr>
        <p:blipFill>
          <a:blip r:embed="rId5"/>
          <a:stretch>
            <a:fillRect/>
          </a:stretch>
        </p:blipFill>
        <p:spPr>
          <a:xfrm>
            <a:off x="9057091" y="5186363"/>
            <a:ext cx="3009816" cy="1143000"/>
          </a:xfrm>
          <a:prstGeom prst="rect">
            <a:avLst/>
          </a:prstGeom>
          <a:ln>
            <a:noFill/>
          </a:ln>
          <a:effectLst>
            <a:softEdge rad="112500"/>
          </a:effectLst>
        </p:spPr>
      </p:pic>
      <p:pic>
        <p:nvPicPr>
          <p:cNvPr id="8" name="Picture 7">
            <a:extLst>
              <a:ext uri="{FF2B5EF4-FFF2-40B4-BE49-F238E27FC236}">
                <a16:creationId xmlns:a16="http://schemas.microsoft.com/office/drawing/2014/main" id="{DBA88EDC-9401-7235-4916-E93CCE4B9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7" y="644593"/>
            <a:ext cx="548793" cy="403499"/>
          </a:xfrm>
          <a:prstGeom prst="rect">
            <a:avLst/>
          </a:prstGeom>
        </p:spPr>
      </p:pic>
      <p:sp>
        <p:nvSpPr>
          <p:cNvPr id="13" name="TextBox 12">
            <a:extLst>
              <a:ext uri="{FF2B5EF4-FFF2-40B4-BE49-F238E27FC236}">
                <a16:creationId xmlns:a16="http://schemas.microsoft.com/office/drawing/2014/main" id="{F00148FC-A16E-252C-BD50-5691B19C487F}"/>
              </a:ext>
            </a:extLst>
          </p:cNvPr>
          <p:cNvSpPr txBox="1"/>
          <p:nvPr/>
        </p:nvSpPr>
        <p:spPr>
          <a:xfrm>
            <a:off x="762000" y="639395"/>
            <a:ext cx="282906" cy="369332"/>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1</a:t>
            </a:r>
          </a:p>
        </p:txBody>
      </p:sp>
      <p:pic>
        <p:nvPicPr>
          <p:cNvPr id="17" name="Picture 16">
            <a:extLst>
              <a:ext uri="{FF2B5EF4-FFF2-40B4-BE49-F238E27FC236}">
                <a16:creationId xmlns:a16="http://schemas.microsoft.com/office/drawing/2014/main" id="{56F18ED3-1E3B-E27F-1981-8F6E94B44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3134397"/>
            <a:ext cx="548793" cy="447003"/>
          </a:xfrm>
          <a:prstGeom prst="rect">
            <a:avLst/>
          </a:prstGeom>
        </p:spPr>
      </p:pic>
      <p:sp>
        <p:nvSpPr>
          <p:cNvPr id="18" name="TextBox 17">
            <a:extLst>
              <a:ext uri="{FF2B5EF4-FFF2-40B4-BE49-F238E27FC236}">
                <a16:creationId xmlns:a16="http://schemas.microsoft.com/office/drawing/2014/main" id="{4F3F9396-8792-F203-040B-7E4E5D266823}"/>
              </a:ext>
            </a:extLst>
          </p:cNvPr>
          <p:cNvSpPr txBox="1"/>
          <p:nvPr/>
        </p:nvSpPr>
        <p:spPr>
          <a:xfrm>
            <a:off x="856738" y="3187544"/>
            <a:ext cx="196927" cy="338554"/>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2</a:t>
            </a:r>
          </a:p>
        </p:txBody>
      </p:sp>
      <p:pic>
        <p:nvPicPr>
          <p:cNvPr id="19" name="Picture 18">
            <a:extLst>
              <a:ext uri="{FF2B5EF4-FFF2-40B4-BE49-F238E27FC236}">
                <a16:creationId xmlns:a16="http://schemas.microsoft.com/office/drawing/2014/main" id="{34B67EA9-3AD1-5F21-C82A-1559A41B2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434" y="4738830"/>
            <a:ext cx="465411" cy="447003"/>
          </a:xfrm>
          <a:prstGeom prst="rect">
            <a:avLst/>
          </a:prstGeom>
        </p:spPr>
      </p:pic>
      <p:sp>
        <p:nvSpPr>
          <p:cNvPr id="20" name="TextBox 19">
            <a:extLst>
              <a:ext uri="{FF2B5EF4-FFF2-40B4-BE49-F238E27FC236}">
                <a16:creationId xmlns:a16="http://schemas.microsoft.com/office/drawing/2014/main" id="{DC287A58-B12B-D5EB-7381-87E15CE8FEA7}"/>
              </a:ext>
            </a:extLst>
          </p:cNvPr>
          <p:cNvSpPr txBox="1"/>
          <p:nvPr/>
        </p:nvSpPr>
        <p:spPr>
          <a:xfrm>
            <a:off x="825483" y="4783878"/>
            <a:ext cx="196927" cy="338554"/>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3</a:t>
            </a:r>
          </a:p>
        </p:txBody>
      </p:sp>
      <p:sp>
        <p:nvSpPr>
          <p:cNvPr id="14" name="TextBox 13">
            <a:extLst>
              <a:ext uri="{FF2B5EF4-FFF2-40B4-BE49-F238E27FC236}">
                <a16:creationId xmlns:a16="http://schemas.microsoft.com/office/drawing/2014/main" id="{72F5270A-1125-80C5-4B92-17C9B68FA3BA}"/>
              </a:ext>
            </a:extLst>
          </p:cNvPr>
          <p:cNvSpPr txBox="1"/>
          <p:nvPr/>
        </p:nvSpPr>
        <p:spPr>
          <a:xfrm>
            <a:off x="967506" y="88807"/>
            <a:ext cx="1747603" cy="408623"/>
          </a:xfrm>
          <a:prstGeom prst="roundRect">
            <a:avLst/>
          </a:prstGeom>
          <a:solidFill>
            <a:srgbClr val="FFFFCC"/>
          </a:solidFill>
          <a:ln w="28575">
            <a:solidFill>
              <a:srgbClr val="217875"/>
            </a:solidFill>
            <a:prstDash val="sysDash"/>
          </a:ln>
        </p:spPr>
        <p:txBody>
          <a:bodyPr wrap="square">
            <a:spAutoFit/>
          </a:bodyPr>
          <a:lstStyle/>
          <a:p>
            <a:pPr algn="ctr"/>
            <a:r>
              <a:rPr lang="en-US" sz="1800">
                <a:solidFill>
                  <a:schemeClr val="accent6">
                    <a:lumMod val="50000"/>
                  </a:schemeClr>
                </a:solidFill>
                <a:latin typeface="Times New Roman" panose="02020603050405020304" pitchFamily="18" charset="0"/>
                <a:cs typeface="Times New Roman" panose="02020603050405020304" pitchFamily="18" charset="0"/>
              </a:rPr>
              <a:t>Luyện đọc lại</a:t>
            </a:r>
          </a:p>
        </p:txBody>
      </p:sp>
      <p:cxnSp>
        <p:nvCxnSpPr>
          <p:cNvPr id="16" name="Straight Connector 15">
            <a:extLst>
              <a:ext uri="{FF2B5EF4-FFF2-40B4-BE49-F238E27FC236}">
                <a16:creationId xmlns:a16="http://schemas.microsoft.com/office/drawing/2014/main" id="{26CF0913-F161-1CD7-497E-2DF6F64CC4AA}"/>
              </a:ext>
            </a:extLst>
          </p:cNvPr>
          <p:cNvCxnSpPr>
            <a:cxnSpLocks/>
          </p:cNvCxnSpPr>
          <p:nvPr/>
        </p:nvCxnSpPr>
        <p:spPr>
          <a:xfrm>
            <a:off x="1234593" y="3886200"/>
            <a:ext cx="74660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72CDACCB-785B-5D2C-AE84-CF5F4D2CB371}"/>
              </a:ext>
            </a:extLst>
          </p:cNvPr>
          <p:cNvCxnSpPr>
            <a:cxnSpLocks/>
          </p:cNvCxnSpPr>
          <p:nvPr/>
        </p:nvCxnSpPr>
        <p:spPr>
          <a:xfrm>
            <a:off x="4114800" y="3886200"/>
            <a:ext cx="46938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BAF487AE-E726-5341-6172-39D3859A0ACD}"/>
              </a:ext>
            </a:extLst>
          </p:cNvPr>
          <p:cNvCxnSpPr>
            <a:cxnSpLocks/>
          </p:cNvCxnSpPr>
          <p:nvPr/>
        </p:nvCxnSpPr>
        <p:spPr>
          <a:xfrm>
            <a:off x="7137248" y="3895078"/>
            <a:ext cx="70247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BB00D9A-8247-BF2C-C638-A77822E99653}"/>
              </a:ext>
            </a:extLst>
          </p:cNvPr>
          <p:cNvCxnSpPr>
            <a:cxnSpLocks/>
          </p:cNvCxnSpPr>
          <p:nvPr/>
        </p:nvCxnSpPr>
        <p:spPr>
          <a:xfrm>
            <a:off x="5087644" y="4486922"/>
            <a:ext cx="46607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6D0F32EB-C93E-2B75-18CC-FCAFEF556E1E}"/>
              </a:ext>
            </a:extLst>
          </p:cNvPr>
          <p:cNvCxnSpPr>
            <a:cxnSpLocks/>
          </p:cNvCxnSpPr>
          <p:nvPr/>
        </p:nvCxnSpPr>
        <p:spPr>
          <a:xfrm flipV="1">
            <a:off x="7654030" y="4486922"/>
            <a:ext cx="1185170" cy="887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16F42ED4-5A83-3DE0-09BA-F008F4740C86}"/>
              </a:ext>
            </a:extLst>
          </p:cNvPr>
          <p:cNvCxnSpPr>
            <a:cxnSpLocks/>
          </p:cNvCxnSpPr>
          <p:nvPr/>
        </p:nvCxnSpPr>
        <p:spPr>
          <a:xfrm>
            <a:off x="1459205" y="4735143"/>
            <a:ext cx="61528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055656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3" grpId="0"/>
      <p:bldP spid="13" grpId="1"/>
      <p:bldP spid="18" grpId="0"/>
      <p:bldP spid="20" grpId="0"/>
      <p:bldP spid="20" grpId="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Times New Roman" panose="02020603050405020304" pitchFamily="18" charset="0"/>
                <a:cs typeface="Times New Roman" panose="02020603050405020304" pitchFamily="18" charset="0"/>
              </a:rPr>
              <a:t>NÓI VÀ NGHE</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DC107E-B181-9B09-062F-FCA2B2FAF2F3}"/>
              </a:ext>
            </a:extLst>
          </p:cNvPr>
          <p:cNvSpPr txBox="1"/>
          <p:nvPr/>
        </p:nvSpPr>
        <p:spPr>
          <a:xfrm>
            <a:off x="838200" y="254437"/>
            <a:ext cx="9848636" cy="1077218"/>
          </a:xfrm>
          <a:prstGeom prst="rect">
            <a:avLst/>
          </a:prstGeom>
          <a:solidFill>
            <a:schemeClr val="accent6">
              <a:lumMod val="20000"/>
              <a:lumOff val="80000"/>
            </a:schemeClr>
          </a:solidFill>
        </p:spPr>
        <p:txBody>
          <a:bodyPr wrap="square">
            <a:spAutoFit/>
          </a:bodyPr>
          <a:lstStyle/>
          <a:p>
            <a:pPr algn="l"/>
            <a:r>
              <a:rPr lang="vi-VN" sz="3200" b="1" i="0">
                <a:solidFill>
                  <a:srgbClr val="2888E1"/>
                </a:solidFill>
                <a:effectLst/>
                <a:latin typeface="+mj-lt"/>
              </a:rPr>
              <a:t>Câu 1</a:t>
            </a:r>
            <a:r>
              <a:rPr lang="en-US" sz="3200">
                <a:solidFill>
                  <a:srgbClr val="000000"/>
                </a:solidFill>
                <a:latin typeface="+mj-lt"/>
              </a:rPr>
              <a:t>:  </a:t>
            </a:r>
            <a:r>
              <a:rPr lang="vi-VN" sz="3200" b="1" i="0">
                <a:solidFill>
                  <a:srgbClr val="000000"/>
                </a:solidFill>
                <a:effectLst/>
                <a:latin typeface="+mj-lt"/>
              </a:rPr>
              <a:t>Kể về một buổi tập luyện của em (ví dụ: tập hát, tập thể dục, tập vẽ,…)</a:t>
            </a:r>
            <a:endParaRPr lang="vi-VN" sz="3200" b="0" i="0">
              <a:solidFill>
                <a:srgbClr val="000000"/>
              </a:solidFill>
              <a:effectLst/>
              <a:latin typeface="+mj-lt"/>
            </a:endParaRPr>
          </a:p>
        </p:txBody>
      </p:sp>
      <p:pic>
        <p:nvPicPr>
          <p:cNvPr id="6" name="Picture 2">
            <a:extLst>
              <a:ext uri="{FF2B5EF4-FFF2-40B4-BE49-F238E27FC236}">
                <a16:creationId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5000" y="1524000"/>
            <a:ext cx="8915400" cy="5105400"/>
          </a:xfrm>
          <a:prstGeom prst="rect">
            <a:avLst/>
          </a:prstGeom>
        </p:spPr>
      </p:pic>
      <p:sp>
        <p:nvSpPr>
          <p:cNvPr id="2" name="TextBox 1">
            <a:extLst>
              <a:ext uri="{FF2B5EF4-FFF2-40B4-BE49-F238E27FC236}">
                <a16:creationId xmlns:a16="http://schemas.microsoft.com/office/drawing/2014/main" id="{037AEC0E-FF77-2320-FAC7-FC91172846B7}"/>
              </a:ext>
            </a:extLst>
          </p:cNvPr>
          <p:cNvSpPr txBox="1"/>
          <p:nvPr/>
        </p:nvSpPr>
        <p:spPr>
          <a:xfrm>
            <a:off x="3352800" y="2971800"/>
            <a:ext cx="4419600" cy="255454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mj-lt"/>
              </a:rPr>
              <a:t>     </a:t>
            </a:r>
            <a:r>
              <a:rPr kumimoji="0" lang="vi-VN" sz="3200" b="0" i="0" u="none" strike="noStrike" kern="1200" cap="none" spc="0" normalizeH="0" baseline="0" noProof="0">
                <a:ln>
                  <a:noFill/>
                </a:ln>
                <a:solidFill>
                  <a:srgbClr val="FF0000"/>
                </a:solidFill>
                <a:effectLst/>
                <a:uLnTx/>
                <a:uFillTx/>
                <a:latin typeface="+mj-lt"/>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rPr>
              <a:t>     </a:t>
            </a:r>
            <a:r>
              <a:rPr kumimoji="0" lang="vi-VN" sz="3200" b="0" i="0" u="none" strike="noStrike" kern="1200" cap="none" spc="0" normalizeH="0" baseline="0" noProof="0">
                <a:ln>
                  <a:noFill/>
                </a:ln>
                <a:solidFill>
                  <a:srgbClr val="FF0000"/>
                </a:solidFill>
                <a:effectLst/>
                <a:uLnTx/>
                <a:uFillTx/>
                <a:latin typeface="+mj-lt"/>
              </a:rPr>
              <a:t>- Em đã thực hiện các bước tập luyện như thế nào?</a:t>
            </a:r>
          </a:p>
        </p:txBody>
      </p:sp>
    </p:spTree>
    <p:extLst>
      <p:ext uri="{BB962C8B-B14F-4D97-AF65-F5344CB8AC3E}">
        <p14:creationId xmlns:p14="http://schemas.microsoft.com/office/powerpoint/2010/main" val="185977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00B98-DA60-C1FE-6BA8-BA37397971CF}"/>
              </a:ext>
            </a:extLst>
          </p:cNvPr>
          <p:cNvSpPr txBox="1"/>
          <p:nvPr/>
        </p:nvSpPr>
        <p:spPr>
          <a:xfrm>
            <a:off x="838200" y="762000"/>
            <a:ext cx="10744200" cy="3915966"/>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3200" b="1" i="0">
                <a:solidFill>
                  <a:srgbClr val="C00000"/>
                </a:solidFill>
                <a:effectLst/>
                <a:latin typeface="+mj-lt"/>
                <a:ea typeface="Open Sans Extrabold" panose="020B0906030804020204" pitchFamily="34" charset="0"/>
                <a:cs typeface="Open Sans Extrabold" panose="020B0906030804020204" pitchFamily="34" charset="0"/>
              </a:rPr>
              <a:t>Bài tham khảo 1:</a:t>
            </a:r>
            <a:endParaRPr lang="vi-VN" sz="3200" b="0" i="0">
              <a:solidFill>
                <a:srgbClr val="C00000"/>
              </a:solidFill>
              <a:effectLst/>
              <a:latin typeface="+mj-lt"/>
              <a:ea typeface="Open Sans Extrabold" panose="020B0906030804020204" pitchFamily="34" charset="0"/>
              <a:cs typeface="Open Sans Extrabold" panose="020B0906030804020204" pitchFamily="34" charset="0"/>
            </a:endParaRPr>
          </a:p>
          <a:p>
            <a:pPr algn="just"/>
            <a:r>
              <a:rPr lang="en-US" sz="3200" b="0" i="0">
                <a:solidFill>
                  <a:srgbClr val="00B050"/>
                </a:solidFill>
                <a:effectLst/>
                <a:latin typeface="+mj-lt"/>
                <a:ea typeface="Open Sans Extrabold" panose="020B0906030804020204" pitchFamily="34" charset="0"/>
                <a:cs typeface="Open Sans Extrabold" panose="020B0906030804020204" pitchFamily="34" charset="0"/>
              </a:rPr>
              <a:t>	</a:t>
            </a:r>
            <a:r>
              <a:rPr lang="vi-VN" sz="3200" b="0" i="0">
                <a:solidFill>
                  <a:srgbClr val="00B050"/>
                </a:solidFill>
                <a:effectLst/>
                <a:latin typeface="+mj-lt"/>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654E9F-7C9B-13C6-8B0C-50D733E66629}"/>
              </a:ext>
            </a:extLst>
          </p:cNvPr>
          <p:cNvSpPr txBox="1"/>
          <p:nvPr/>
        </p:nvSpPr>
        <p:spPr>
          <a:xfrm>
            <a:off x="838200" y="304800"/>
            <a:ext cx="9906000" cy="584775"/>
          </a:xfrm>
          <a:prstGeom prst="rect">
            <a:avLst/>
          </a:prstGeom>
          <a:noFill/>
        </p:spPr>
        <p:txBody>
          <a:bodyPr wrap="square">
            <a:spAutoFit/>
          </a:bodyPr>
          <a:lstStyle/>
          <a:p>
            <a:pPr algn="l"/>
            <a:r>
              <a:rPr lang="en-US" sz="3200" b="1" i="0">
                <a:solidFill>
                  <a:srgbClr val="2888E1"/>
                </a:solidFill>
                <a:effectLst/>
                <a:latin typeface="Times New Roman" panose="02020603050405020304" pitchFamily="18" charset="0"/>
                <a:cs typeface="Times New Roman" panose="02020603050405020304" pitchFamily="18" charset="0"/>
              </a:rPr>
              <a:t>Câu 2</a:t>
            </a:r>
            <a:r>
              <a:rPr lang="en-US" sz="3200">
                <a:solidFill>
                  <a:srgbClr val="000000"/>
                </a:solidFill>
                <a:latin typeface="Times New Roman" panose="02020603050405020304" pitchFamily="18" charset="0"/>
                <a:cs typeface="Times New Roman" panose="02020603050405020304" pitchFamily="18" charset="0"/>
              </a:rPr>
              <a:t>: </a:t>
            </a:r>
            <a:r>
              <a:rPr lang="en-US" sz="3200" b="1" i="0">
                <a:solidFill>
                  <a:srgbClr val="000000"/>
                </a:solidFill>
                <a:effectLst/>
                <a:latin typeface="Times New Roman" panose="02020603050405020304" pitchFamily="18" charset="0"/>
                <a:cs typeface="Times New Roman" panose="02020603050405020304" pitchFamily="18" charset="0"/>
              </a:rPr>
              <a:t>Em cảm thấy thế nào về buổi tập luyện đó?</a:t>
            </a:r>
            <a:endParaRPr lang="en-US" sz="3200" b="0" i="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20220526030245_wm_shs-tieng-viet-3---tap-1">
            <a:extLst>
              <a:ext uri="{FF2B5EF4-FFF2-40B4-BE49-F238E27FC236}">
                <a16:creationId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3733800" y="1066800"/>
            <a:ext cx="7620000"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a16="http://schemas.microsoft.com/office/drawing/2014/main" id="{AB0D4825-1973-6FF4-C4B1-5943F9849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2" y="3088783"/>
            <a:ext cx="3166533" cy="3195831"/>
          </a:xfrm>
          <a:prstGeom prst="rect">
            <a:avLst/>
          </a:prstGeom>
        </p:spPr>
      </p:pic>
      <p:sp>
        <p:nvSpPr>
          <p:cNvPr id="21" name="Rectangle 2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0">
            <a:extLst>
              <a:ext uri="{FF2B5EF4-FFF2-40B4-BE49-F238E27FC236}">
                <a16:creationId xmlns:a16="http://schemas.microsoft.com/office/drawing/2014/main" id="{B0BDFC13-09FD-51D9-4FA9-B7040779B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592" y="643467"/>
            <a:ext cx="5053846" cy="5571066"/>
          </a:xfrm>
          <a:prstGeom prst="rect">
            <a:avLst/>
          </a:prstGeom>
        </p:spPr>
      </p:pic>
      <p:sp>
        <p:nvSpPr>
          <p:cNvPr id="6" name="TextBox 5">
            <a:extLst>
              <a:ext uri="{FF2B5EF4-FFF2-40B4-BE49-F238E27FC236}">
                <a16:creationId xmlns:a16="http://schemas.microsoft.com/office/drawing/2014/main" id="{BF1EBFE7-5912-25C4-1E79-3C5039CE23EF}"/>
              </a:ext>
            </a:extLst>
          </p:cNvPr>
          <p:cNvSpPr txBox="1"/>
          <p:nvPr/>
        </p:nvSpPr>
        <p:spPr>
          <a:xfrm>
            <a:off x="6908800" y="1600201"/>
            <a:ext cx="4165600" cy="1426096"/>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8667" b="1" i="0" u="none" strike="noStrike" kern="1200" cap="none" spc="0" normalizeH="0" baseline="0" noProof="0">
                <a:ln>
                  <a:noFill/>
                </a:ln>
                <a:solidFill>
                  <a:srgbClr val="FFFF00"/>
                </a:solidFill>
                <a:effectLst/>
                <a:uLnTx/>
                <a:uFillTx/>
                <a:latin typeface="Gluten" pitchFamily="2" charset="0"/>
                <a:ea typeface="+mn-ea"/>
                <a:cs typeface="+mn-cs"/>
              </a:rPr>
              <a:t>Tiết 3 </a:t>
            </a:r>
          </a:p>
        </p:txBody>
      </p:sp>
    </p:spTree>
    <p:extLst>
      <p:ext uri="{BB962C8B-B14F-4D97-AF65-F5344CB8AC3E}">
        <p14:creationId xmlns:p14="http://schemas.microsoft.com/office/powerpoint/2010/main" val="3153796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E4AD3-B6C6-4CB4-E3EF-D2ABB2B85CDB}"/>
              </a:ext>
            </a:extLst>
          </p:cNvPr>
          <p:cNvPicPr>
            <a:picLocks noChangeAspect="1"/>
          </p:cNvPicPr>
          <p:nvPr/>
        </p:nvPicPr>
        <p:blipFill rotWithShape="1">
          <a:blip r:embed="rId2"/>
          <a:srcRect t="19"/>
          <a:stretch/>
        </p:blipFill>
        <p:spPr>
          <a:xfrm>
            <a:off x="34784" y="1282"/>
            <a:ext cx="12191987" cy="6856718"/>
          </a:xfrm>
          <a:prstGeom prst="rect">
            <a:avLst/>
          </a:prstGeom>
        </p:spPr>
      </p:pic>
      <p:sp>
        <p:nvSpPr>
          <p:cNvPr id="7" name="Rectangle: Rounded Corners 6">
            <a:extLst>
              <a:ext uri="{FF2B5EF4-FFF2-40B4-BE49-F238E27FC236}">
                <a16:creationId xmlns:a16="http://schemas.microsoft.com/office/drawing/2014/main" id="{DB155DD9-71A8-C03C-41EB-CFD61E4D4E5F}"/>
              </a:ext>
            </a:extLst>
          </p:cNvPr>
          <p:cNvSpPr/>
          <p:nvPr/>
        </p:nvSpPr>
        <p:spPr>
          <a:xfrm>
            <a:off x="381000" y="337458"/>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0BE23DF-8A90-4D73-15EC-C04B783CC97C}"/>
              </a:ext>
            </a:extLst>
          </p:cNvPr>
          <p:cNvSpPr txBox="1"/>
          <p:nvPr/>
        </p:nvSpPr>
        <p:spPr>
          <a:xfrm>
            <a:off x="430346" y="370698"/>
            <a:ext cx="36792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1</a:t>
            </a: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 viết</a:t>
            </a:r>
          </a:p>
        </p:txBody>
      </p:sp>
      <p:graphicFrame>
        <p:nvGraphicFramePr>
          <p:cNvPr id="10" name="Table 9">
            <a:extLst>
              <a:ext uri="{FF2B5EF4-FFF2-40B4-BE49-F238E27FC236}">
                <a16:creationId xmlns:a16="http://schemas.microsoft.com/office/drawing/2014/main" id="{289CDEAB-96E8-EE2E-986E-B63130045659}"/>
              </a:ext>
            </a:extLst>
          </p:cNvPr>
          <p:cNvGraphicFramePr>
            <a:graphicFrameLocks noGrp="1"/>
          </p:cNvGraphicFramePr>
          <p:nvPr>
            <p:extLst>
              <p:ext uri="{D42A27DB-BD31-4B8C-83A1-F6EECF244321}">
                <p14:modId xmlns:p14="http://schemas.microsoft.com/office/powerpoint/2010/main" val="938541432"/>
              </p:ext>
            </p:extLst>
          </p:nvPr>
        </p:nvGraphicFramePr>
        <p:xfrm>
          <a:off x="2362200" y="1923920"/>
          <a:ext cx="8775000" cy="4432380"/>
        </p:xfrm>
        <a:graphic>
          <a:graphicData uri="http://schemas.openxmlformats.org/drawingml/2006/table">
            <a:tbl>
              <a:tblPr/>
              <a:tblGrid>
                <a:gridCol w="4387500">
                  <a:extLst>
                    <a:ext uri="{9D8B030D-6E8A-4147-A177-3AD203B41FA5}">
                      <a16:colId xmlns:a16="http://schemas.microsoft.com/office/drawing/2014/main" val="1163514443"/>
                    </a:ext>
                  </a:extLst>
                </a:gridCol>
                <a:gridCol w="4387500">
                  <a:extLst>
                    <a:ext uri="{9D8B030D-6E8A-4147-A177-3AD203B41FA5}">
                      <a16:colId xmlns:a16="http://schemas.microsoft.com/office/drawing/2014/main" val="441518296"/>
                    </a:ext>
                  </a:extLst>
                </a:gridCol>
              </a:tblGrid>
              <a:tr h="2216190">
                <a:tc>
                  <a:txBody>
                    <a:bodyPr/>
                    <a:lstStyle/>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Chào mặt trời nhỏ</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Thắp lửa trên cây</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Má đỏ hây hây</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Đung đưa trưa nắng</a:t>
                      </a:r>
                      <a:endPar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endParaRPr>
                    </a:p>
                    <a:p>
                      <a:pPr fontAlgn="t"/>
                      <a:endPar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endParaRPr>
                    </a:p>
                  </a:txBody>
                  <a:tcPr marL="19050" marR="19050" marT="19050" marB="19050">
                    <a:lnL>
                      <a:noFill/>
                    </a:lnL>
                    <a:lnR>
                      <a:noFill/>
                    </a:lnR>
                    <a:lnT>
                      <a:noFill/>
                    </a:lnT>
                    <a:lnB>
                      <a:noFill/>
                    </a:lnB>
                  </a:tcPr>
                </a:tc>
                <a:tc>
                  <a:txBody>
                    <a:bodyPr/>
                    <a:lstStyle/>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Gọi ong ủ mật</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Rủ ve chơi đàn</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Tu hú kêu vang</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Mùa hè rực rỡ</a:t>
                      </a:r>
                    </a:p>
                  </a:txBody>
                  <a:tcPr marL="19050" marR="19050" marT="19050" marB="19050">
                    <a:lnL>
                      <a:noFill/>
                    </a:lnL>
                    <a:lnR>
                      <a:noFill/>
                    </a:lnR>
                    <a:lnT>
                      <a:noFill/>
                    </a:lnT>
                    <a:lnB>
                      <a:noFill/>
                    </a:lnB>
                  </a:tcPr>
                </a:tc>
                <a:extLst>
                  <a:ext uri="{0D108BD9-81ED-4DB2-BD59-A6C34878D82A}">
                    <a16:rowId xmlns:a16="http://schemas.microsoft.com/office/drawing/2014/main" val="72595379"/>
                  </a:ext>
                </a:extLst>
              </a:tr>
              <a:tr h="2216190">
                <a:tc>
                  <a:txBody>
                    <a:bodyPr/>
                    <a:lstStyle/>
                    <a:p>
                      <a:pPr fontAlgn="t"/>
                      <a:r>
                        <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Quả tròn cùi trắng</a:t>
                      </a:r>
                    </a:p>
                    <a:p>
                      <a:pPr fontAlgn="t"/>
                      <a:r>
                        <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Hạt bé màu nâu</a:t>
                      </a:r>
                    </a:p>
                    <a:p>
                      <a:pPr fontAlgn="t"/>
                      <a:r>
                        <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Áo đỏ mặt bầu</a:t>
                      </a:r>
                    </a:p>
                    <a:p>
                      <a:pPr fontAlgn="t"/>
                      <a:r>
                        <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Rủ nhau gà gật.</a:t>
                      </a:r>
                    </a:p>
                  </a:txBody>
                  <a:tcPr marL="19050" marR="19050" marT="19050" marB="19050">
                    <a:lnL>
                      <a:noFill/>
                    </a:lnL>
                    <a:lnR>
                      <a:noFill/>
                    </a:lnR>
                    <a:lnT>
                      <a:noFill/>
                    </a:lnT>
                    <a:lnB>
                      <a:noFill/>
                    </a:lnB>
                  </a:tcPr>
                </a:tc>
                <a:tc>
                  <a:txBody>
                    <a:bodyPr/>
                    <a:lstStyle/>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Mặt trời hớn hở</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Đếm bạn cùng chơi</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Bối rối phì cười</a:t>
                      </a:r>
                    </a:p>
                    <a:p>
                      <a:pPr fontAlgn="t"/>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“Ôi sao nhiều thế!”</a:t>
                      </a:r>
                      <a:endPar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endParaRPr>
                    </a:p>
                    <a:p>
                      <a:pPr fontAlgn="t"/>
                      <a:r>
                        <a:rPr lang="en-US"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                          </a:t>
                      </a:r>
                      <a:r>
                        <a:rPr lang="vi-VN" sz="2800" b="1" i="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(My Linh)</a:t>
                      </a:r>
                    </a:p>
                  </a:txBody>
                  <a:tcPr marL="19050" marR="19050" marT="19050" marB="19050">
                    <a:lnL>
                      <a:noFill/>
                    </a:lnL>
                    <a:lnR>
                      <a:noFill/>
                    </a:lnR>
                    <a:lnT>
                      <a:noFill/>
                    </a:lnT>
                    <a:lnB>
                      <a:noFill/>
                    </a:lnB>
                  </a:tcPr>
                </a:tc>
                <a:extLst>
                  <a:ext uri="{0D108BD9-81ED-4DB2-BD59-A6C34878D82A}">
                    <a16:rowId xmlns:a16="http://schemas.microsoft.com/office/drawing/2014/main" val="496050883"/>
                  </a:ext>
                </a:extLst>
              </a:tr>
            </a:tbl>
          </a:graphicData>
        </a:graphic>
      </p:graphicFrame>
      <p:sp>
        <p:nvSpPr>
          <p:cNvPr id="12" name="TextBox 11">
            <a:extLst>
              <a:ext uri="{FF2B5EF4-FFF2-40B4-BE49-F238E27FC236}">
                <a16:creationId xmlns:a16="http://schemas.microsoft.com/office/drawing/2014/main" id="{7744F6D6-D48B-199C-7D1E-0A2B29CF6338}"/>
              </a:ext>
            </a:extLst>
          </p:cNvPr>
          <p:cNvSpPr txBox="1"/>
          <p:nvPr/>
        </p:nvSpPr>
        <p:spPr>
          <a:xfrm>
            <a:off x="3733800" y="714079"/>
            <a:ext cx="4648200" cy="830997"/>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MẶT TRỜI NHỎ</a:t>
            </a:r>
          </a:p>
        </p:txBody>
      </p:sp>
    </p:spTree>
    <p:extLst>
      <p:ext uri="{BB962C8B-B14F-4D97-AF65-F5344CB8AC3E}">
        <p14:creationId xmlns:p14="http://schemas.microsoft.com/office/powerpoint/2010/main" val="242282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640BA-7263-0898-AFA7-F0C71BA77383}"/>
              </a:ext>
            </a:extLst>
          </p:cNvPr>
          <p:cNvPicPr>
            <a:picLocks noChangeAspect="1"/>
          </p:cNvPicPr>
          <p:nvPr/>
        </p:nvPicPr>
        <p:blipFill rotWithShape="1">
          <a:blip r:embed="rId2"/>
          <a:srcRect t="19"/>
          <a:stretch/>
        </p:blipFill>
        <p:spPr>
          <a:xfrm>
            <a:off x="-19334" y="-46266"/>
            <a:ext cx="12191987" cy="6856718"/>
          </a:xfrm>
          <a:prstGeom prst="rect">
            <a:avLst/>
          </a:prstGeom>
        </p:spPr>
      </p:pic>
      <p:sp>
        <p:nvSpPr>
          <p:cNvPr id="3" name="Rectangle: Rounded Corners 2">
            <a:extLst>
              <a:ext uri="{FF2B5EF4-FFF2-40B4-BE49-F238E27FC236}">
                <a16:creationId xmlns:a16="http://schemas.microsoft.com/office/drawing/2014/main" id="{30158109-5AF4-7EE4-75AA-437D1E497F23}"/>
              </a:ext>
            </a:extLst>
          </p:cNvPr>
          <p:cNvSpPr/>
          <p:nvPr/>
        </p:nvSpPr>
        <p:spPr>
          <a:xfrm>
            <a:off x="609600" y="60960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Cách trình bày</a:t>
            </a:r>
          </a:p>
        </p:txBody>
      </p:sp>
      <p:sp>
        <p:nvSpPr>
          <p:cNvPr id="5" name="Speech Bubble: Rectangle with Corners Rounded 4">
            <a:extLst>
              <a:ext uri="{FF2B5EF4-FFF2-40B4-BE49-F238E27FC236}">
                <a16:creationId xmlns:a16="http://schemas.microsoft.com/office/drawing/2014/main" id="{1E5B8B6B-699F-D68A-AE99-2F99482A4B26}"/>
              </a:ext>
            </a:extLst>
          </p:cNvPr>
          <p:cNvSpPr/>
          <p:nvPr/>
        </p:nvSpPr>
        <p:spPr>
          <a:xfrm flipH="1">
            <a:off x="2286000" y="1413065"/>
            <a:ext cx="7924800" cy="3768536"/>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FBC0764-B03F-E343-B591-141309F1CBEA}"/>
              </a:ext>
            </a:extLst>
          </p:cNvPr>
          <p:cNvSpPr txBox="1"/>
          <p:nvPr/>
        </p:nvSpPr>
        <p:spPr>
          <a:xfrm>
            <a:off x="2667000" y="2057400"/>
            <a:ext cx="7479107"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Lắng nghe GV nhận xét bài của một số bạn.</a:t>
            </a:r>
          </a:p>
        </p:txBody>
      </p:sp>
    </p:spTree>
    <p:extLst>
      <p:ext uri="{BB962C8B-B14F-4D97-AF65-F5344CB8AC3E}">
        <p14:creationId xmlns:p14="http://schemas.microsoft.com/office/powerpoint/2010/main" val="376694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C6CC8-61B6-F4F1-DAB4-80466CB6D5D5}"/>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3" name="Rectangle: Rounded Corners 2">
            <a:extLst>
              <a:ext uri="{FF2B5EF4-FFF2-40B4-BE49-F238E27FC236}">
                <a16:creationId xmlns:a16="http://schemas.microsoft.com/office/drawing/2014/main" id="{D218FEBB-9D3F-9D1C-A156-8559B9FCAD57}"/>
              </a:ext>
            </a:extLst>
          </p:cNvPr>
          <p:cNvSpPr/>
          <p:nvPr/>
        </p:nvSpPr>
        <p:spPr>
          <a:xfrm>
            <a:off x="381000" y="381000"/>
            <a:ext cx="8870950" cy="695148"/>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 Chọn ng hoặc ngh thay cho ô vuông.</a:t>
            </a:r>
            <a:r>
              <a:rPr kumimoji="0" lang="vi-VN" sz="32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a:t>
            </a:r>
            <a:b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b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endParaRPr kumimoji="0" lang="en-US" alt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2" descr="Cậu Bé Suy Nghĩ Về Vấn đề Dễ Thương Hình ảnh | Định dạng hình ảnh PSD  401077661| vn.lovepik.com">
            <a:extLst>
              <a:ext uri="{FF2B5EF4-FFF2-40B4-BE49-F238E27FC236}">
                <a16:creationId xmlns:a16="http://schemas.microsoft.com/office/drawing/2014/main" id="{54275E93-ADE6-CB9D-2B4E-700415DAB7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3167">
                        <a14:foregroundMark x1="60083" y1="16917" x2="93167" y2="40500"/>
                        <a14:foregroundMark x1="93167" y1="40500" x2="93167" y2="40500"/>
                        <a14:foregroundMark x1="53917" y1="31583" x2="85083" y2="28333"/>
                        <a14:foregroundMark x1="85083" y1="28333" x2="85083" y2="28333"/>
                        <a14:foregroundMark x1="28176" y1="52037" x2="35167" y2="69750"/>
                        <a14:foregroundMark x1="35167" y1="69750" x2="35167" y2="69750"/>
                        <a14:foregroundMark x1="33561" y1="50325" x2="43167" y2="59083"/>
                        <a14:foregroundMark x1="21583" y1="49833" x2="22667" y2="56833"/>
                        <a14:foregroundMark x1="22083" y1="47083" x2="22318" y2="47219"/>
                        <a14:foregroundMark x1="24167" y1="71583" x2="32583" y2="76083"/>
                        <a14:foregroundMark x1="32583" y1="76083" x2="33833" y2="76250"/>
                        <a14:foregroundMark x1="40417" y1="71667" x2="38750" y2="73000"/>
                        <a14:backgroundMark x1="22250" y1="42750" x2="42333" y2="48167"/>
                        <a14:backgroundMark x1="42333" y1="48167" x2="42417" y2="48083"/>
                        <a14:backgroundMark x1="23417" y1="45667" x2="35500" y2="47583"/>
                        <a14:backgroundMark x1="25750" y1="48667" x2="30083" y2="49333"/>
                      </a14:backgroundRemoval>
                    </a14:imgEffect>
                  </a14:imgLayer>
                </a14:imgProps>
              </a:ext>
              <a:ext uri="{28A0092B-C50C-407E-A947-70E740481C1C}">
                <a14:useLocalDpi xmlns:a14="http://schemas.microsoft.com/office/drawing/2010/main" val="0"/>
              </a:ext>
            </a:extLst>
          </a:blip>
          <a:srcRect l="43027" t="8888" b="50067"/>
          <a:stretch/>
        </p:blipFill>
        <p:spPr bwMode="auto">
          <a:xfrm>
            <a:off x="1143000" y="2057400"/>
            <a:ext cx="3998544" cy="3323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209DF4-43FC-B5A5-4D28-A5F988890B76}"/>
              </a:ext>
            </a:extLst>
          </p:cNvPr>
          <p:cNvSpPr txBox="1"/>
          <p:nvPr/>
        </p:nvSpPr>
        <p:spPr>
          <a:xfrm>
            <a:off x="1447800" y="2954930"/>
            <a:ext cx="3290296" cy="2554545"/>
          </a:xfrm>
          <a:prstGeom prst="rect">
            <a:avLst/>
          </a:prstGeom>
          <a:noFill/>
        </p:spPr>
        <p:txBody>
          <a:bodyPr wrap="square">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Em đọc kĩ khổ thơ và điền </a:t>
            </a: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ng</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hoặc </a:t>
            </a:r>
            <a:r>
              <a:rPr kumimoji="0" lang="vi-VN" sz="3200" b="0"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ngh</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phù hợp.</a:t>
            </a:r>
            <a:br>
              <a:rPr kumimoji="0" lang="vi-VN"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br>
            <a:br>
              <a:rPr kumimoji="0" lang="vi-VN"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b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3028E473-B4B9-70B7-1470-9A5B3700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544" y="1752601"/>
            <a:ext cx="6821856" cy="4249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50EE21-BDD4-17F8-073C-B0AA6D989000}"/>
              </a:ext>
            </a:extLst>
          </p:cNvPr>
          <p:cNvSpPr txBox="1"/>
          <p:nvPr/>
        </p:nvSpPr>
        <p:spPr>
          <a:xfrm>
            <a:off x="5867400" y="2716948"/>
            <a:ext cx="5771853" cy="3046988"/>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Vui sao đàn </a:t>
            </a:r>
            <a:r>
              <a:rPr kumimoji="0" lang="en-US" sz="11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é con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Miệng chúng cười mủm mỉm</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Mắt chúng </a:t>
            </a:r>
            <a:r>
              <a:rPr kumimoji="0" lang="en-US" sz="11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ơ </a:t>
            </a:r>
            <a:r>
              <a:rPr kumimoji="0" lang="en-US"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11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ác tròn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Nhìn tay </a:t>
            </a:r>
            <a:r>
              <a:rPr kumimoji="0" lang="en-US" sz="11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ười giơ đếm</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br>
            <a:endParaRPr kumimoji="0" lang="en-US" sz="32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FCB71BF-E0C7-AD46-A4C2-F039DC0EE692}"/>
              </a:ext>
            </a:extLst>
          </p:cNvPr>
          <p:cNvSpPr txBox="1"/>
          <p:nvPr/>
        </p:nvSpPr>
        <p:spPr>
          <a:xfrm>
            <a:off x="2286000" y="1630681"/>
            <a:ext cx="45719" cy="27699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8F9BE41-9531-6D54-321C-BC6491E03C57}"/>
              </a:ext>
            </a:extLst>
          </p:cNvPr>
          <p:cNvSpPr txBox="1"/>
          <p:nvPr/>
        </p:nvSpPr>
        <p:spPr>
          <a:xfrm>
            <a:off x="93726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1" name="TextBox 20">
            <a:extLst>
              <a:ext uri="{FF2B5EF4-FFF2-40B4-BE49-F238E27FC236}">
                <a16:creationId xmlns:a16="http://schemas.microsoft.com/office/drawing/2014/main" id="{2D3C2A92-7398-1F81-81BB-B729765C6AD2}"/>
              </a:ext>
            </a:extLst>
          </p:cNvPr>
          <p:cNvSpPr txBox="1"/>
          <p:nvPr/>
        </p:nvSpPr>
        <p:spPr>
          <a:xfrm>
            <a:off x="8229600" y="2716948"/>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ngh</a:t>
            </a:r>
          </a:p>
        </p:txBody>
      </p:sp>
      <p:sp>
        <p:nvSpPr>
          <p:cNvPr id="23" name="TextBox 22">
            <a:extLst>
              <a:ext uri="{FF2B5EF4-FFF2-40B4-BE49-F238E27FC236}">
                <a16:creationId xmlns:a16="http://schemas.microsoft.com/office/drawing/2014/main" id="{CFF006C7-892F-EE30-FC18-25905981AA4F}"/>
              </a:ext>
            </a:extLst>
          </p:cNvPr>
          <p:cNvSpPr txBox="1"/>
          <p:nvPr/>
        </p:nvSpPr>
        <p:spPr>
          <a:xfrm>
            <a:off x="81534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5" name="TextBox 24">
            <a:extLst>
              <a:ext uri="{FF2B5EF4-FFF2-40B4-BE49-F238E27FC236}">
                <a16:creationId xmlns:a16="http://schemas.microsoft.com/office/drawing/2014/main" id="{B20ADF9E-897E-CEA1-BD55-1DA03BE26D92}"/>
              </a:ext>
            </a:extLst>
          </p:cNvPr>
          <p:cNvSpPr txBox="1"/>
          <p:nvPr/>
        </p:nvSpPr>
        <p:spPr>
          <a:xfrm>
            <a:off x="7620000" y="4191000"/>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7044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FB3CE-570E-DB57-3DE7-CDCA68ED8BA9}"/>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 name="Rectangle: Rounded Corners 3">
            <a:extLst>
              <a:ext uri="{FF2B5EF4-FFF2-40B4-BE49-F238E27FC236}">
                <a16:creationId xmlns:a16="http://schemas.microsoft.com/office/drawing/2014/main" id="{C8EEEAC8-3763-E9DA-CFE2-7372670F2BF9}"/>
              </a:ext>
            </a:extLst>
          </p:cNvPr>
          <p:cNvSpPr/>
          <p:nvPr/>
        </p:nvSpPr>
        <p:spPr>
          <a:xfrm>
            <a:off x="381000" y="381000"/>
            <a:ext cx="10363200" cy="1015662"/>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3.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Tìm và viết từ ngữ có tiếng bắt đầu bằng ng hoặc ngh chỉ hoạt động của các bạn nhỏ trong tranh.</a:t>
            </a:r>
            <a:b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b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endParaRPr kumimoji="0" lang="en-US"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E422B948-7F37-2671-F475-E79DCF293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9372600" cy="2173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oggang.com : เนยสีฟ้า : 62 - ป้ายสำหรับพิมพ์ข้อความ">
            <a:extLst>
              <a:ext uri="{FF2B5EF4-FFF2-40B4-BE49-F238E27FC236}">
                <a16:creationId xmlns:a16="http://schemas.microsoft.com/office/drawing/2014/main" id="{27C80876-A8C3-E977-8AE5-39AD879C3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3933756"/>
            <a:ext cx="61722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71718A-E62C-AA7C-8B63-1B7AEF2C9333}"/>
              </a:ext>
            </a:extLst>
          </p:cNvPr>
          <p:cNvSpPr txBox="1"/>
          <p:nvPr/>
        </p:nvSpPr>
        <p:spPr>
          <a:xfrm>
            <a:off x="4038600" y="4495800"/>
            <a:ext cx="6094770" cy="3108543"/>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1: ngoắc tay</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2: nghe ngóng</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3: nghi ngờ</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4: ngẩng đầu</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br>
            <a:b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324600" y="1447800"/>
            <a:ext cx="6197600" cy="3710427"/>
          </a:xfrm>
          <a:prstGeom prst="rect">
            <a:avLst/>
          </a:prstGeom>
        </p:spPr>
        <p:txBody>
          <a:bodyPr vert="horz" lIns="60960" tIns="30480" rIns="60960" bIns="30480" rtlCol="0" anchor="t">
            <a:normAutofit/>
          </a:bodyPr>
          <a:lstStyle/>
          <a:p>
            <a:pPr marL="0" marR="0" lvl="0" indent="0" algn="l" defTabSz="609468" rtl="0" eaLnBrk="1" fontAlgn="auto" latinLnBrk="0" hangingPunct="1">
              <a:lnSpc>
                <a:spcPct val="90000"/>
              </a:lnSpc>
              <a:spcBef>
                <a:spcPts val="0"/>
              </a:spcBef>
              <a:spcAft>
                <a:spcPts val="400"/>
              </a:spcAft>
              <a:buClrTx/>
              <a:buSzTx/>
              <a:buFontTx/>
              <a:buNone/>
              <a:tabLst/>
              <a:defRPr/>
            </a:pPr>
            <a:r>
              <a:rPr kumimoji="0" lang="en-US" sz="6600" b="1" i="0" u="none" strike="noStrike" kern="1200" cap="none" spc="0" normalizeH="0" baseline="0" noProof="0">
                <a:ln>
                  <a:noFill/>
                </a:ln>
                <a:solidFill>
                  <a:srgbClr val="0070C0"/>
                </a:solidFill>
                <a:effectLst/>
                <a:uLnTx/>
                <a:uFillTx/>
                <a:latin typeface="Gluten" pitchFamily="2" charset="0"/>
                <a:ea typeface="+mn-ea"/>
                <a:cs typeface="+mn-cs"/>
              </a:rPr>
              <a:t>VẬN DỤNG</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2" y="3175000"/>
            <a:ext cx="2258829" cy="2466331"/>
          </a:xfrm>
          <a:prstGeom prst="rect">
            <a:avLst/>
          </a:prstGeom>
        </p:spPr>
      </p:pic>
    </p:spTree>
    <p:extLst>
      <p:ext uri="{BB962C8B-B14F-4D97-AF65-F5344CB8AC3E}">
        <p14:creationId xmlns:p14="http://schemas.microsoft.com/office/powerpoint/2010/main" val="3385660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98FD8-A958-DA8A-8B30-0E134102C9F2}"/>
              </a:ext>
            </a:extLst>
          </p:cNvPr>
          <p:cNvSpPr txBox="1"/>
          <p:nvPr/>
        </p:nvSpPr>
        <p:spPr>
          <a:xfrm>
            <a:off x="1878708" y="1600200"/>
            <a:ext cx="8484492" cy="1446550"/>
          </a:xfrm>
          <a:prstGeom prst="rect">
            <a:avLst/>
          </a:prstGeom>
          <a:noFill/>
        </p:spPr>
        <p:txBody>
          <a:bodyPr wrap="square" rtlCol="0">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Viết 2 – 3 câu ghi lại những việc em đã làm trong ngày hôm nay</a:t>
            </a:r>
            <a:endParaRPr kumimoji="0" lang="vi-VN" sz="4400" b="0" i="0" u="none" strike="noStrike" kern="1200" cap="none" spc="0" normalizeH="0" baseline="0" noProof="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BE94CF-806B-5FF2-FDD1-0B6912480B70}"/>
              </a:ext>
            </a:extLst>
          </p:cNvPr>
          <p:cNvSpPr txBox="1"/>
          <p:nvPr/>
        </p:nvSpPr>
        <p:spPr>
          <a:xfrm>
            <a:off x="3200400" y="3429000"/>
            <a:ext cx="6005046" cy="1813983"/>
          </a:xfrm>
          <a:prstGeom prst="rect">
            <a:avLst/>
          </a:prstGeom>
        </p:spPr>
        <p:txBody>
          <a:bodyPr vert="horz" lIns="60960" tIns="30480" rIns="60960" bIns="30480" rtlCol="0" anchor="t">
            <a:noAutofit/>
          </a:bodyPr>
          <a:lstStyle/>
          <a:p>
            <a:pPr marL="0" marR="0" lvl="0" indent="0" defTabSz="609468" rtl="0" eaLnBrk="1" fontAlgn="auto" latinLnBrk="0" hangingPunct="1">
              <a:lnSpc>
                <a:spcPct val="90000"/>
              </a:lnSpc>
              <a:spcBef>
                <a:spcPts val="0"/>
              </a:spcBef>
              <a:spcAft>
                <a:spcPts val="400"/>
              </a:spcAft>
              <a:buClrTx/>
              <a:buSzTx/>
              <a:buFontTx/>
              <a:buNone/>
              <a:tabLst/>
              <a:defRPr/>
            </a:pPr>
            <a:r>
              <a:rPr kumimoji="0" lang="en-US"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Em liên hệ bản thân và viết về những việc mình đã làm trong ngày.</a:t>
            </a:r>
            <a:br>
              <a:rPr kumimoji="0" lang="en-US"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br>
            <a:br>
              <a:rPr kumimoji="0" lang="en-US"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b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EFEF7513-597D-E69C-21B5-A64F9A6EB5E2}"/>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1E0E2BA6-0200-776A-D454-79C792C46A6D}"/>
              </a:ext>
            </a:extLst>
          </p:cNvPr>
          <p:cNvSpPr>
            <a:spLocks noGrp="1"/>
          </p:cNvSpPr>
          <p:nvPr>
            <p:ph idx="1"/>
          </p:nvPr>
        </p:nvSpPr>
        <p:spPr/>
        <p:txBody>
          <a:bodyPr/>
          <a:lstStyle/>
          <a:p>
            <a:pPr lvl="3"/>
            <a:endParaRPr lang="en-US"/>
          </a:p>
        </p:txBody>
      </p:sp>
    </p:spTree>
    <p:extLst>
      <p:ext uri="{BB962C8B-B14F-4D97-AF65-F5344CB8AC3E}">
        <p14:creationId xmlns:p14="http://schemas.microsoft.com/office/powerpoint/2010/main" val="26095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D9273-BE1F-D0F0-2019-F3824A37B0CB}"/>
              </a:ext>
            </a:extLst>
          </p:cNvPr>
          <p:cNvPicPr>
            <a:picLocks noChangeAspect="1"/>
          </p:cNvPicPr>
          <p:nvPr/>
        </p:nvPicPr>
        <p:blipFill rotWithShape="1">
          <a:blip r:embed="rId2"/>
          <a:srcRect t="19"/>
          <a:stretch/>
        </p:blipFill>
        <p:spPr>
          <a:xfrm>
            <a:off x="13" y="1283"/>
            <a:ext cx="12191987" cy="6856718"/>
          </a:xfrm>
          <a:prstGeom prst="rect">
            <a:avLst/>
          </a:prstGeom>
        </p:spPr>
      </p:pic>
      <p:pic>
        <p:nvPicPr>
          <p:cNvPr id="2" name="图片 2">
            <a:extLst>
              <a:ext uri="{FF2B5EF4-FFF2-40B4-BE49-F238E27FC236}">
                <a16:creationId xmlns:a16="http://schemas.microsoft.com/office/drawing/2014/main" id="{CDB693C2-6062-F8B5-60B8-D81B3212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10134600" cy="60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81E9F4E-35B1-5B0C-24F8-5639F04A4A10}"/>
              </a:ext>
            </a:extLst>
          </p:cNvPr>
          <p:cNvSpPr txBox="1"/>
          <p:nvPr/>
        </p:nvSpPr>
        <p:spPr>
          <a:xfrm>
            <a:off x="3124200" y="2971800"/>
            <a:ext cx="6430309" cy="1500627"/>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ts val="0"/>
              </a:spcBef>
              <a:spcAft>
                <a:spcPts val="400"/>
              </a:spcAft>
              <a:buClrTx/>
              <a:buSzTx/>
              <a:buFontTx/>
              <a:buNone/>
              <a:tabLst/>
              <a:defRPr/>
            </a:pPr>
            <a:r>
              <a:rPr kumimoji="0" lang="en-US" sz="40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Em liên hệ bản thân và viết về những việc mình đã làm trong ngày.</a:t>
            </a:r>
            <a:br>
              <a:rPr kumimoji="0" lang="en-US" sz="40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br>
              <a:rPr kumimoji="0" lang="en-US" sz="40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endPar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760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AEE99EF-50D1-D53E-7521-F7E4E2CE472B}"/>
              </a:ext>
            </a:extLst>
          </p:cNvPr>
          <p:cNvSpPr txBox="1"/>
          <p:nvPr/>
        </p:nvSpPr>
        <p:spPr>
          <a:xfrm>
            <a:off x="594970" y="1676015"/>
            <a:ext cx="6670136" cy="120036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Tham khảo:</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4308E31E-EFD7-8DB5-60C5-54253A72F8D6}"/>
              </a:ext>
            </a:extLst>
          </p:cNvPr>
          <p:cNvSpPr>
            <a:spLocks noChangeArrowheads="1"/>
          </p:cNvSpPr>
          <p:nvPr/>
        </p:nvSpPr>
        <p:spPr bwMode="auto">
          <a:xfrm>
            <a:off x="221551" y="2031101"/>
            <a:ext cx="5500177"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3600" b="0"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Sáng nay, em đã dậy sớm. Em cùng bố tập thể dục ở sân. Sau đó, hai bố con vào vệ sinh cá nhân, ăn sáng rồi bố đưa em đến trường. </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a:extLst>
              <a:ext uri="{FF2B5EF4-FFF2-40B4-BE49-F238E27FC236}">
                <a16:creationId xmlns:a16="http://schemas.microsoft.com/office/drawing/2014/main" id="{200AA497-06B4-B734-8FD5-30DA040D31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738" y="1430769"/>
            <a:ext cx="5628018" cy="3763592"/>
          </a:xfrm>
          <a:prstGeom prst="rect">
            <a:avLst/>
          </a:prstGeom>
        </p:spPr>
      </p:pic>
    </p:spTree>
    <p:extLst>
      <p:ext uri="{BB962C8B-B14F-4D97-AF65-F5344CB8AC3E}">
        <p14:creationId xmlns:p14="http://schemas.microsoft.com/office/powerpoint/2010/main" val="3845684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1F497D"/>
                </a:solidFill>
                <a:effectLst/>
                <a:uLnTx/>
                <a:uFillTx/>
                <a:latin typeface="Gluten" pitchFamily="2" charset="0"/>
                <a:ea typeface="+mn-ea"/>
                <a:cs typeface="+mn-cs"/>
              </a:rPr>
              <a:t>Củng cố                     Dặn dò</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877201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Gluten" pitchFamily="2" charset="0"/>
              </a:rPr>
              <a:t>Hẹn gặp lại</a:t>
            </a:r>
          </a:p>
          <a:p>
            <a:pPr algn="ctr"/>
            <a:r>
              <a:rPr lang="en-US" sz="5334" b="1">
                <a:solidFill>
                  <a:srgbClr val="FFFF00"/>
                </a:solidFill>
                <a:latin typeface="Gluten" pitchFamily="2"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AE8C37-DBFE-BC34-9C5F-E8015B7D443C}"/>
              </a:ext>
            </a:extLst>
          </p:cNvPr>
          <p:cNvSpPr txBox="1"/>
          <p:nvPr/>
        </p:nvSpPr>
        <p:spPr>
          <a:xfrm>
            <a:off x="1295400" y="304800"/>
            <a:ext cx="10058400" cy="523220"/>
          </a:xfrm>
          <a:prstGeom prst="rect">
            <a:avLst/>
          </a:prstGeom>
          <a:noFill/>
        </p:spPr>
        <p:txBody>
          <a:bodyPr wrap="square">
            <a:spAutoFit/>
          </a:bodyPr>
          <a:lstStyle/>
          <a:p>
            <a:r>
              <a:rPr lang="vi-VN" sz="2800" b="0" i="0">
                <a:solidFill>
                  <a:srgbClr val="000000"/>
                </a:solidFill>
                <a:effectLst/>
                <a:latin typeface="+mj-lt"/>
              </a:rPr>
              <a:t>Em suy nghĩ và đưa ra ý kiến của mình về lợi ích của việc biết bơi.</a:t>
            </a:r>
            <a:endParaRPr lang="en-US" sz="2800">
              <a:latin typeface="+mj-lt"/>
            </a:endParaRPr>
          </a:p>
        </p:txBody>
      </p:sp>
      <p:pic>
        <p:nvPicPr>
          <p:cNvPr id="4" name="Picture 3">
            <a:extLst>
              <a:ext uri="{FF2B5EF4-FFF2-40B4-BE49-F238E27FC236}">
                <a16:creationId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0" i="0">
                <a:solidFill>
                  <a:srgbClr val="002060"/>
                </a:solidFill>
                <a:effectLst/>
                <a:latin typeface="+mj-lt"/>
              </a:rPr>
              <a:t>Những lợi ích của việc biết bơi là:</a:t>
            </a:r>
          </a:p>
          <a:p>
            <a:pPr algn="just"/>
            <a:r>
              <a:rPr lang="vi-VN" sz="2800" b="0" i="0">
                <a:solidFill>
                  <a:srgbClr val="002060"/>
                </a:solidFill>
                <a:effectLst/>
                <a:latin typeface="+mj-lt"/>
              </a:rPr>
              <a:t>- Phòng tránh những nguy hiểm khi ở vùng sông nước</a:t>
            </a:r>
          </a:p>
          <a:p>
            <a:pPr algn="just"/>
            <a:r>
              <a:rPr lang="vi-VN" sz="2800" b="0" i="0">
                <a:solidFill>
                  <a:srgbClr val="002060"/>
                </a:solidFill>
                <a:effectLst/>
                <a:latin typeface="+mj-lt"/>
              </a:rPr>
              <a:t>- Tăng chiều cao</a:t>
            </a:r>
          </a:p>
          <a:p>
            <a:pPr algn="just"/>
            <a:r>
              <a:rPr lang="vi-VN" sz="2800" b="0" i="0">
                <a:solidFill>
                  <a:srgbClr val="002060"/>
                </a:solidFill>
                <a:effectLst/>
                <a:latin typeface="+mj-lt"/>
              </a:rPr>
              <a:t>- Tăng cường sức khỏe</a:t>
            </a:r>
          </a:p>
        </p:txBody>
      </p:sp>
    </p:spTree>
    <p:extLst>
      <p:ext uri="{BB962C8B-B14F-4D97-AF65-F5344CB8AC3E}">
        <p14:creationId xmlns:p14="http://schemas.microsoft.com/office/powerpoint/2010/main" val="252120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
        <p:nvSpPr>
          <p:cNvPr id="9" name="TextBox 8">
            <a:extLst>
              <a:ext uri="{FF2B5EF4-FFF2-40B4-BE49-F238E27FC236}">
                <a16:creationId xmlns:a16="http://schemas.microsoft.com/office/drawing/2014/main" id="{3568118B-7D6A-40D6-28F0-A228320A515B}"/>
              </a:ext>
            </a:extLst>
          </p:cNvPr>
          <p:cNvSpPr txBox="1"/>
          <p:nvPr/>
        </p:nvSpPr>
        <p:spPr>
          <a:xfrm>
            <a:off x="3291876" y="847070"/>
            <a:ext cx="5699724" cy="3420130"/>
          </a:xfrm>
          <a:prstGeom prst="cloud">
            <a:avLst/>
          </a:prstGeom>
          <a:solidFill>
            <a:schemeClr val="accent6">
              <a:lumMod val="40000"/>
              <a:lumOff val="60000"/>
            </a:schemeClr>
          </a:solidFill>
          <a:ln w="28575">
            <a:solidFill>
              <a:srgbClr val="C00000"/>
            </a:solidFill>
            <a:prstDash val="lgDash"/>
          </a:ln>
        </p:spPr>
        <p:txBody>
          <a:bodyPr wrap="square" rtlCol="0">
            <a:spAutoFit/>
          </a:bodyPr>
          <a:lstStyle/>
          <a:p>
            <a:pPr algn="ctr"/>
            <a:r>
              <a:rPr lang="en-US" sz="2800">
                <a:latin typeface="Nunito Black" pitchFamily="2" charset="0"/>
              </a:rPr>
              <a:t>Cách trình bày tranh minh họa của bài tập đọc này có gì khác so với các bài tập đọc trước?</a:t>
            </a:r>
          </a:p>
        </p:txBody>
      </p:sp>
    </p:spTree>
    <p:extLst>
      <p:ext uri="{BB962C8B-B14F-4D97-AF65-F5344CB8AC3E}">
        <p14:creationId xmlns:p14="http://schemas.microsoft.com/office/powerpoint/2010/main" val="426299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9240095" y="838200"/>
            <a:ext cx="2478732" cy="2241810"/>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200284"/>
            <a:ext cx="8758314" cy="2862322"/>
          </a:xfrm>
          <a:prstGeom prst="rect">
            <a:avLst/>
          </a:prstGeom>
          <a:noFill/>
        </p:spPr>
        <p:txBody>
          <a:bodyPr wrap="square">
            <a:spAutoFit/>
          </a:bodyPr>
          <a:lstStyle/>
          <a:p>
            <a:pPr algn="ctr"/>
            <a:r>
              <a:rPr lang="vi-VN" sz="1800" b="1" i="0">
                <a:effectLst/>
                <a:latin typeface="+mj-lt"/>
              </a:rPr>
              <a:t>NHẬT KÍ TẬP BƠI</a:t>
            </a:r>
            <a:endParaRPr lang="vi-VN" sz="1800" b="0" i="0">
              <a:effectLst/>
              <a:latin typeface="+mj-lt"/>
            </a:endParaRPr>
          </a:p>
          <a:p>
            <a:pPr algn="just"/>
            <a:r>
              <a:rPr lang="en-US" sz="1800" b="0" i="0">
                <a:effectLst/>
                <a:latin typeface="+mj-lt"/>
              </a:rPr>
              <a:t>	</a:t>
            </a:r>
            <a:r>
              <a:rPr lang="vi-VN" sz="1800" b="0" i="0">
                <a:effectLst/>
                <a:latin typeface="+mj-lt"/>
              </a:rPr>
              <a:t>Ngày…. tháng….</a:t>
            </a:r>
          </a:p>
          <a:p>
            <a:pPr algn="just"/>
            <a:r>
              <a:rPr lang="en-US" sz="1800" b="0" i="0">
                <a:effectLst/>
                <a:latin typeface="+mj-lt"/>
              </a:rPr>
              <a:t>	</a:t>
            </a:r>
            <a:r>
              <a:rPr lang="vi-VN" sz="1800" b="0" i="0">
                <a:effectLst/>
                <a:latin typeface="+mj-lt"/>
              </a:rPr>
              <a:t>Hôm nay, mẹ đưa mình đi tập bơi. Mình rất phấn khích vì được mẹ chuẩn bị cho một chiếc mũ bơi cùng cặp kính bơi màu hồng rất đẹp. Cô giáo cũng khen đồ bơi của mình đáng yêu.</a:t>
            </a:r>
          </a:p>
          <a:p>
            <a:pPr algn="just"/>
            <a:r>
              <a:rPr lang="en-US" sz="1800" b="0" i="0">
                <a:effectLst/>
                <a:latin typeface="+mj-lt"/>
              </a:rPr>
              <a:t>	</a:t>
            </a:r>
            <a:r>
              <a:rPr lang="vi-VN" sz="1800" b="0" i="0">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1800" b="0" i="0">
                <a:effectLst/>
                <a:latin typeface="+mj-lt"/>
              </a:rPr>
              <a:t>	</a:t>
            </a:r>
            <a:r>
              <a:rPr lang="vi-VN" sz="1800" b="0" i="0">
                <a:effectLst/>
                <a:latin typeface="+mj-lt"/>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
        <p:nvSpPr>
          <p:cNvPr id="2" name="TextBox 1">
            <a:extLst>
              <a:ext uri="{FF2B5EF4-FFF2-40B4-BE49-F238E27FC236}">
                <a16:creationId xmlns:a16="http://schemas.microsoft.com/office/drawing/2014/main" id="{2CFE7E2B-029F-9954-5696-ED182DC486EF}"/>
              </a:ext>
            </a:extLst>
          </p:cNvPr>
          <p:cNvSpPr txBox="1"/>
          <p:nvPr/>
        </p:nvSpPr>
        <p:spPr>
          <a:xfrm>
            <a:off x="533400" y="3168004"/>
            <a:ext cx="8610601" cy="3477875"/>
          </a:xfrm>
          <a:prstGeom prst="rect">
            <a:avLst/>
          </a:prstGeom>
        </p:spPr>
        <p:txBody>
          <a:bodyPr vert="horz" lIns="91440" tIns="45720" rIns="91440" bIns="45720" rtlCol="0">
            <a:normAutofit/>
          </a:bodyPr>
          <a:lstStyle/>
          <a:p>
            <a:pPr defTabSz="914400">
              <a:lnSpc>
                <a:spcPct val="90000"/>
              </a:lnSpc>
              <a:spcAft>
                <a:spcPts val="600"/>
              </a:spcAft>
            </a:pPr>
            <a:r>
              <a:rPr lang="en-US" sz="1800">
                <a:latin typeface="Times New Roman" panose="02020603050405020304" pitchFamily="18" charset="0"/>
                <a:cs typeface="Times New Roman" panose="02020603050405020304" pitchFamily="18" charset="0"/>
              </a:rPr>
              <a:t>          </a:t>
            </a:r>
            <a:r>
              <a:rPr lang="en-US" sz="1800" b="0" i="0">
                <a:effectLst/>
                <a:latin typeface="Times New Roman" panose="02020603050405020304" pitchFamily="18" charset="0"/>
                <a:cs typeface="Times New Roman" panose="02020603050405020304" pitchFamily="18" charset="0"/>
              </a:rPr>
              <a:t>Ngày… tháng…</a:t>
            </a:r>
          </a:p>
          <a:p>
            <a:pPr defTabSz="914400">
              <a:lnSpc>
                <a:spcPct val="90000"/>
              </a:lnSpc>
              <a:spcAft>
                <a:spcPts val="600"/>
              </a:spcAft>
            </a:pPr>
            <a:r>
              <a:rPr lang="en-US" sz="1800" b="0" i="0">
                <a:effectLst/>
                <a:latin typeface="Times New Roman" panose="02020603050405020304" pitchFamily="18" charset="0"/>
                <a:cs typeface="Times New Roman" panose="02020603050405020304" pitchFamily="18" charset="0"/>
              </a:rPr>
              <a:t>          Hôm nay, mình đã có cảm giác thích đi bơi. Mình không còn bị sặc nước nữa. Mình đã quen thở dưới nước rồi.</a:t>
            </a:r>
          </a:p>
          <a:p>
            <a:pPr defTabSz="914400">
              <a:lnSpc>
                <a:spcPct val="90000"/>
              </a:lnSpc>
              <a:spcAft>
                <a:spcPts val="600"/>
              </a:spcAft>
            </a:pPr>
            <a:r>
              <a:rPr lang="en-US" sz="1800" b="0" i="0">
                <a:effectLst/>
                <a:latin typeface="Times New Roman" panose="02020603050405020304" pitchFamily="18" charset="0"/>
                <a:cs typeface="Times New Roman" panose="02020603050405020304" pitchFamily="18" charset="0"/>
              </a:rPr>
              <a:t>      Cô dạy mình động tác bơi ếch. Động tác đó thật lạ! Khi đạp chân, mình giống hệt như một con ếch ộp.</a:t>
            </a:r>
          </a:p>
        </p:txBody>
      </p:sp>
      <p:sp>
        <p:nvSpPr>
          <p:cNvPr id="4" name="TextBox 3">
            <a:extLst>
              <a:ext uri="{FF2B5EF4-FFF2-40B4-BE49-F238E27FC236}">
                <a16:creationId xmlns:a16="http://schemas.microsoft.com/office/drawing/2014/main" id="{C132FA08-5BDF-A14B-58A1-BD75E31247B0}"/>
              </a:ext>
            </a:extLst>
          </p:cNvPr>
          <p:cNvSpPr txBox="1"/>
          <p:nvPr/>
        </p:nvSpPr>
        <p:spPr>
          <a:xfrm>
            <a:off x="483340" y="4657095"/>
            <a:ext cx="8355860" cy="1477328"/>
          </a:xfrm>
          <a:prstGeom prst="rect">
            <a:avLst/>
          </a:prstGeom>
          <a:noFill/>
        </p:spPr>
        <p:txBody>
          <a:bodyPr wrap="square">
            <a:spAutoFit/>
          </a:bodyPr>
          <a:lstStyle/>
          <a:p>
            <a:pPr algn="l"/>
            <a:r>
              <a:rPr lang="en-US" sz="1800">
                <a:latin typeface="Times New Roman" panose="02020603050405020304" pitchFamily="18" charset="0"/>
                <a:cs typeface="Times New Roman" panose="02020603050405020304" pitchFamily="18" charset="0"/>
              </a:rPr>
              <a:t>	</a:t>
            </a:r>
            <a:r>
              <a:rPr lang="vi-VN" sz="1800" b="0" i="0">
                <a:effectLst/>
                <a:latin typeface="Times New Roman" panose="02020603050405020304" pitchFamily="18" charset="0"/>
                <a:cs typeface="Times New Roman" panose="02020603050405020304" pitchFamily="18" charset="0"/>
              </a:rPr>
              <a:t>Ngày….tháng…..</a:t>
            </a:r>
          </a:p>
          <a:p>
            <a:pPr algn="just"/>
            <a:r>
              <a:rPr lang="en-US" sz="1800" b="0" i="0">
                <a:effectLst/>
                <a:latin typeface="Times New Roman" panose="02020603050405020304" pitchFamily="18" charset="0"/>
                <a:cs typeface="Times New Roman" panose="02020603050405020304" pitchFamily="18" charset="0"/>
              </a:rPr>
              <a:t>	</a:t>
            </a:r>
            <a:r>
              <a:rPr lang="vi-VN" sz="1800" b="0" i="0">
                <a:effectLst/>
                <a:latin typeface="Times New Roman" panose="02020603050405020304" pitchFamily="18" charset="0"/>
                <a:cs typeface="Times New Roman" panose="020206030504050203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1800" b="0" i="0">
                <a:effectLst/>
                <a:latin typeface="Times New Roman" panose="02020603050405020304" pitchFamily="18" charset="0"/>
                <a:cs typeface="Times New Roman" panose="02020603050405020304" pitchFamily="18" charset="0"/>
              </a:rPr>
              <a:t> </a:t>
            </a:r>
          </a:p>
          <a:p>
            <a:pPr algn="r"/>
            <a:r>
              <a:rPr lang="en-US" sz="1800" b="0">
                <a:effectLst/>
                <a:latin typeface="Times New Roman" panose="02020603050405020304" pitchFamily="18" charset="0"/>
                <a:cs typeface="Times New Roman" panose="02020603050405020304" pitchFamily="18" charset="0"/>
              </a:rPr>
              <a:t>(Nguyễn Ngọc Mai Chi)</a:t>
            </a:r>
            <a:endParaRPr lang="vi-VN" sz="1800" b="0">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C3A516D-F4C6-72F1-9229-FC2BEF92ABFF}"/>
              </a:ext>
            </a:extLst>
          </p:cNvPr>
          <p:cNvPicPr>
            <a:picLocks noChangeAspect="1"/>
          </p:cNvPicPr>
          <p:nvPr/>
        </p:nvPicPr>
        <p:blipFill rotWithShape="1">
          <a:blip r:embed="rId4"/>
          <a:srcRect l="15740" r="17639" b="1"/>
          <a:stretch/>
        </p:blipFill>
        <p:spPr>
          <a:xfrm>
            <a:off x="9407002" y="3168004"/>
            <a:ext cx="2311825" cy="1521237"/>
          </a:xfrm>
          <a:prstGeom prst="rect">
            <a:avLst/>
          </a:prstGeom>
        </p:spPr>
      </p:pic>
      <p:pic>
        <p:nvPicPr>
          <p:cNvPr id="7" name="Picture 6">
            <a:extLst>
              <a:ext uri="{FF2B5EF4-FFF2-40B4-BE49-F238E27FC236}">
                <a16:creationId xmlns:a16="http://schemas.microsoft.com/office/drawing/2014/main" id="{FC97FB39-ED80-7E9D-E444-F6A857C4F818}"/>
              </a:ext>
            </a:extLst>
          </p:cNvPr>
          <p:cNvPicPr>
            <a:picLocks noChangeAspect="1"/>
          </p:cNvPicPr>
          <p:nvPr/>
        </p:nvPicPr>
        <p:blipFill>
          <a:blip r:embed="rId5"/>
          <a:stretch>
            <a:fillRect/>
          </a:stretch>
        </p:blipFill>
        <p:spPr>
          <a:xfrm>
            <a:off x="9042214" y="4978846"/>
            <a:ext cx="3009816" cy="1143000"/>
          </a:xfrm>
          <a:prstGeom prst="rect">
            <a:avLst/>
          </a:prstGeom>
          <a:ln>
            <a:noFill/>
          </a:ln>
          <a:effectLst>
            <a:softEdge rad="112500"/>
          </a:effectLst>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9291220" y="662940"/>
            <a:ext cx="2478732" cy="2241810"/>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586601"/>
            <a:ext cx="38983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400" b="0" i="0" u="none" strike="noStrike" kern="1200" cap="none" spc="0" normalizeH="0" baseline="0" noProof="0">
                <a:ln>
                  <a:noFill/>
                </a:ln>
                <a:solidFill>
                  <a:prstClr val="black"/>
                </a:solidFill>
                <a:effectLst/>
                <a:uLnTx/>
                <a:uFillTx/>
                <a:latin typeface="Calibri"/>
                <a:ea typeface="+mn-ea"/>
                <a:cs typeface="+mn-cs"/>
              </a:rPr>
            </a:b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352684"/>
            <a:ext cx="8758314" cy="2862322"/>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NHẬT KÍ TẬP BƠI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Ngày…. 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11838" y="152400"/>
            <a:ext cx="957155" cy="762066"/>
          </a:xfrm>
          <a:prstGeom prst="rect">
            <a:avLst/>
          </a:prstGeom>
        </p:spPr>
      </p:pic>
      <p:sp>
        <p:nvSpPr>
          <p:cNvPr id="2" name="TextBox 1">
            <a:extLst>
              <a:ext uri="{FF2B5EF4-FFF2-40B4-BE49-F238E27FC236}">
                <a16:creationId xmlns:a16="http://schemas.microsoft.com/office/drawing/2014/main" id="{2CFE7E2B-029F-9954-5696-ED182DC486EF}"/>
              </a:ext>
            </a:extLst>
          </p:cNvPr>
          <p:cNvSpPr txBox="1"/>
          <p:nvPr/>
        </p:nvSpPr>
        <p:spPr>
          <a:xfrm>
            <a:off x="571642" y="3285671"/>
            <a:ext cx="8610601" cy="34778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Ngày… tháng…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Hôm nay, mình đã có cảm giác thích đi bơi. Mình không còn bị sặc nước nữa. Mình đã quen thở dưới nước rồi.</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Cô dạy mình động tác bơi ếch. Động tác đó thật lạ! Khi đạp chân, mình giống hệt như một con ếch ộp.</a:t>
            </a:r>
          </a:p>
        </p:txBody>
      </p:sp>
      <p:sp>
        <p:nvSpPr>
          <p:cNvPr id="4" name="TextBox 3">
            <a:extLst>
              <a:ext uri="{FF2B5EF4-FFF2-40B4-BE49-F238E27FC236}">
                <a16:creationId xmlns:a16="http://schemas.microsoft.com/office/drawing/2014/main" id="{C132FA08-5BDF-A14B-58A1-BD75E31247B0}"/>
              </a:ext>
            </a:extLst>
          </p:cNvPr>
          <p:cNvSpPr txBox="1"/>
          <p:nvPr/>
        </p:nvSpPr>
        <p:spPr>
          <a:xfrm>
            <a:off x="483340" y="4809495"/>
            <a:ext cx="8355860" cy="1477328"/>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Ngày….tháng…..</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 Ngọc Mai Chi)</a:t>
            </a: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3C3A516D-F4C6-72F1-9229-FC2BEF92ABFF}"/>
              </a:ext>
            </a:extLst>
          </p:cNvPr>
          <p:cNvPicPr>
            <a:picLocks noChangeAspect="1"/>
          </p:cNvPicPr>
          <p:nvPr/>
        </p:nvPicPr>
        <p:blipFill rotWithShape="1">
          <a:blip r:embed="rId4"/>
          <a:srcRect l="15740" r="17639" b="1"/>
          <a:stretch/>
        </p:blipFill>
        <p:spPr>
          <a:xfrm>
            <a:off x="9407793" y="3326011"/>
            <a:ext cx="2311825" cy="1521237"/>
          </a:xfrm>
          <a:prstGeom prst="rect">
            <a:avLst/>
          </a:prstGeom>
        </p:spPr>
      </p:pic>
      <p:pic>
        <p:nvPicPr>
          <p:cNvPr id="7" name="Picture 6">
            <a:extLst>
              <a:ext uri="{FF2B5EF4-FFF2-40B4-BE49-F238E27FC236}">
                <a16:creationId xmlns:a16="http://schemas.microsoft.com/office/drawing/2014/main" id="{FC97FB39-ED80-7E9D-E444-F6A857C4F818}"/>
              </a:ext>
            </a:extLst>
          </p:cNvPr>
          <p:cNvPicPr>
            <a:picLocks noChangeAspect="1"/>
          </p:cNvPicPr>
          <p:nvPr/>
        </p:nvPicPr>
        <p:blipFill>
          <a:blip r:embed="rId5"/>
          <a:stretch>
            <a:fillRect/>
          </a:stretch>
        </p:blipFill>
        <p:spPr>
          <a:xfrm>
            <a:off x="9057091" y="5186363"/>
            <a:ext cx="3009816" cy="1143000"/>
          </a:xfrm>
          <a:prstGeom prst="rect">
            <a:avLst/>
          </a:prstGeom>
          <a:ln>
            <a:noFill/>
          </a:ln>
          <a:effectLst>
            <a:softEdge rad="112500"/>
          </a:effectLst>
        </p:spPr>
      </p:pic>
      <p:pic>
        <p:nvPicPr>
          <p:cNvPr id="8" name="Picture 7">
            <a:extLst>
              <a:ext uri="{FF2B5EF4-FFF2-40B4-BE49-F238E27FC236}">
                <a16:creationId xmlns:a16="http://schemas.microsoft.com/office/drawing/2014/main" id="{DBA88EDC-9401-7235-4916-E93CCE4B9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7" y="644593"/>
            <a:ext cx="548793" cy="403499"/>
          </a:xfrm>
          <a:prstGeom prst="rect">
            <a:avLst/>
          </a:prstGeom>
        </p:spPr>
      </p:pic>
      <p:sp>
        <p:nvSpPr>
          <p:cNvPr id="13" name="TextBox 12">
            <a:extLst>
              <a:ext uri="{FF2B5EF4-FFF2-40B4-BE49-F238E27FC236}">
                <a16:creationId xmlns:a16="http://schemas.microsoft.com/office/drawing/2014/main" id="{F00148FC-A16E-252C-BD50-5691B19C487F}"/>
              </a:ext>
            </a:extLst>
          </p:cNvPr>
          <p:cNvSpPr txBox="1"/>
          <p:nvPr/>
        </p:nvSpPr>
        <p:spPr>
          <a:xfrm>
            <a:off x="762000" y="639395"/>
            <a:ext cx="282906" cy="369332"/>
          </a:xfrm>
          <a:prstGeom prst="rect">
            <a:avLst/>
          </a:prstGeom>
          <a:noFill/>
        </p:spPr>
        <p:txBody>
          <a:bodyPr wrap="square" rtlCol="0">
            <a:spAutoFit/>
          </a:bodyPr>
          <a:lstStyle/>
          <a:p>
            <a:r>
              <a:rPr lang="en-US" sz="1800">
                <a:solidFill>
                  <a:schemeClr val="tx1">
                    <a:lumMod val="95000"/>
                    <a:lumOff val="5000"/>
                  </a:schemeClr>
                </a:solidFill>
                <a:latin typeface="Times New Roman" panose="02020603050405020304" pitchFamily="18" charset="0"/>
                <a:cs typeface="Times New Roman" panose="02020603050405020304" pitchFamily="18" charset="0"/>
              </a:rPr>
              <a:t>1</a:t>
            </a:r>
          </a:p>
        </p:txBody>
      </p:sp>
      <p:pic>
        <p:nvPicPr>
          <p:cNvPr id="17" name="Picture 16">
            <a:extLst>
              <a:ext uri="{FF2B5EF4-FFF2-40B4-BE49-F238E27FC236}">
                <a16:creationId xmlns:a16="http://schemas.microsoft.com/office/drawing/2014/main" id="{56F18ED3-1E3B-E27F-1981-8F6E94B44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3134397"/>
            <a:ext cx="548793" cy="447003"/>
          </a:xfrm>
          <a:prstGeom prst="rect">
            <a:avLst/>
          </a:prstGeom>
        </p:spPr>
      </p:pic>
      <p:sp>
        <p:nvSpPr>
          <p:cNvPr id="18" name="TextBox 17">
            <a:extLst>
              <a:ext uri="{FF2B5EF4-FFF2-40B4-BE49-F238E27FC236}">
                <a16:creationId xmlns:a16="http://schemas.microsoft.com/office/drawing/2014/main" id="{4F3F9396-8792-F203-040B-7E4E5D266823}"/>
              </a:ext>
            </a:extLst>
          </p:cNvPr>
          <p:cNvSpPr txBox="1"/>
          <p:nvPr/>
        </p:nvSpPr>
        <p:spPr>
          <a:xfrm>
            <a:off x="856738" y="3187544"/>
            <a:ext cx="196927" cy="338554"/>
          </a:xfrm>
          <a:prstGeom prst="rect">
            <a:avLst/>
          </a:prstGeom>
          <a:noFill/>
        </p:spPr>
        <p:txBody>
          <a:bodyPr wrap="square" rtlCol="0">
            <a:spAutoFit/>
          </a:bodyPr>
          <a:lstStyle/>
          <a:p>
            <a:r>
              <a:rPr lang="en-US" sz="1600" b="1">
                <a:solidFill>
                  <a:schemeClr val="tx1">
                    <a:lumMod val="95000"/>
                    <a:lumOff val="5000"/>
                  </a:schemeClr>
                </a:solidFill>
                <a:latin typeface="Times New Roman" panose="02020603050405020304" pitchFamily="18" charset="0"/>
                <a:cs typeface="Times New Roman" panose="02020603050405020304" pitchFamily="18" charset="0"/>
              </a:rPr>
              <a:t>2</a:t>
            </a:r>
          </a:p>
        </p:txBody>
      </p:sp>
      <p:pic>
        <p:nvPicPr>
          <p:cNvPr id="19" name="Picture 18">
            <a:extLst>
              <a:ext uri="{FF2B5EF4-FFF2-40B4-BE49-F238E27FC236}">
                <a16:creationId xmlns:a16="http://schemas.microsoft.com/office/drawing/2014/main" id="{34B67EA9-3AD1-5F21-C82A-1559A41B2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434" y="4738830"/>
            <a:ext cx="465411" cy="447003"/>
          </a:xfrm>
          <a:prstGeom prst="rect">
            <a:avLst/>
          </a:prstGeom>
        </p:spPr>
      </p:pic>
      <p:sp>
        <p:nvSpPr>
          <p:cNvPr id="20" name="TextBox 19">
            <a:extLst>
              <a:ext uri="{FF2B5EF4-FFF2-40B4-BE49-F238E27FC236}">
                <a16:creationId xmlns:a16="http://schemas.microsoft.com/office/drawing/2014/main" id="{DC287A58-B12B-D5EB-7381-87E15CE8FEA7}"/>
              </a:ext>
            </a:extLst>
          </p:cNvPr>
          <p:cNvSpPr txBox="1"/>
          <p:nvPr/>
        </p:nvSpPr>
        <p:spPr>
          <a:xfrm>
            <a:off x="825483" y="4783878"/>
            <a:ext cx="196927" cy="338554"/>
          </a:xfrm>
          <a:prstGeom prst="rect">
            <a:avLst/>
          </a:prstGeom>
          <a:noFill/>
        </p:spPr>
        <p:txBody>
          <a:bodyPr wrap="square" rtlCol="0">
            <a:spAutoFit/>
          </a:bodyPr>
          <a:lstStyle/>
          <a:p>
            <a:r>
              <a:rPr lang="en-US" sz="1600" b="1">
                <a:solidFill>
                  <a:schemeClr val="tx1">
                    <a:lumMod val="95000"/>
                    <a:lumOff val="5000"/>
                  </a:schemeClr>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74490458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2186</Words>
  <Application>Microsoft Office PowerPoint</Application>
  <PresentationFormat>Widescreen</PresentationFormat>
  <Paragraphs>162</Paragraphs>
  <Slides>37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Baloo 2 SemiBold</vt:lpstr>
      <vt:lpstr>Nunito Black</vt:lpstr>
      <vt:lpstr>Times New Roman</vt:lpstr>
      <vt:lpstr>Calibri</vt:lpstr>
      <vt:lpstr>Gluten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Administrator</cp:lastModifiedBy>
  <cp:revision>20</cp:revision>
  <dcterms:created xsi:type="dcterms:W3CDTF">2006-08-16T00:00:00Z</dcterms:created>
  <dcterms:modified xsi:type="dcterms:W3CDTF">2024-09-22T00:36:14Z</dcterms:modified>
  <dc:identifier>DAFDiO2oNAs</dc:identifier>
</cp:coreProperties>
</file>