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07" r:id="rId4"/>
  </p:sldMasterIdLst>
  <p:notesMasterIdLst>
    <p:notesMasterId r:id="rId51"/>
  </p:notesMasterIdLst>
  <p:sldIdLst>
    <p:sldId id="279" r:id="rId5"/>
    <p:sldId id="278" r:id="rId6"/>
    <p:sldId id="283" r:id="rId7"/>
    <p:sldId id="285" r:id="rId8"/>
    <p:sldId id="286" r:id="rId9"/>
    <p:sldId id="261" r:id="rId10"/>
    <p:sldId id="291" r:id="rId11"/>
    <p:sldId id="288" r:id="rId12"/>
    <p:sldId id="292" r:id="rId13"/>
    <p:sldId id="293" r:id="rId14"/>
    <p:sldId id="347" r:id="rId15"/>
    <p:sldId id="348" r:id="rId16"/>
    <p:sldId id="349" r:id="rId17"/>
    <p:sldId id="351" r:id="rId18"/>
    <p:sldId id="352" r:id="rId19"/>
    <p:sldId id="350" r:id="rId20"/>
    <p:sldId id="353" r:id="rId21"/>
    <p:sldId id="354" r:id="rId22"/>
    <p:sldId id="346" r:id="rId23"/>
    <p:sldId id="294" r:id="rId24"/>
    <p:sldId id="302" r:id="rId25"/>
    <p:sldId id="303" r:id="rId26"/>
    <p:sldId id="304" r:id="rId27"/>
    <p:sldId id="306" r:id="rId28"/>
    <p:sldId id="266" r:id="rId29"/>
    <p:sldId id="307" r:id="rId30"/>
    <p:sldId id="319" r:id="rId31"/>
    <p:sldId id="321" r:id="rId32"/>
    <p:sldId id="322" r:id="rId33"/>
    <p:sldId id="324" r:id="rId34"/>
    <p:sldId id="325" r:id="rId35"/>
    <p:sldId id="326" r:id="rId36"/>
    <p:sldId id="331" r:id="rId37"/>
    <p:sldId id="333" r:id="rId38"/>
    <p:sldId id="334" r:id="rId39"/>
    <p:sldId id="335" r:id="rId40"/>
    <p:sldId id="345" r:id="rId41"/>
    <p:sldId id="336" r:id="rId42"/>
    <p:sldId id="337" r:id="rId43"/>
    <p:sldId id="338" r:id="rId44"/>
    <p:sldId id="339" r:id="rId45"/>
    <p:sldId id="340" r:id="rId46"/>
    <p:sldId id="341" r:id="rId47"/>
    <p:sldId id="342" r:id="rId48"/>
    <p:sldId id="343" r:id="rId49"/>
    <p:sldId id="344" r:id="rId5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613" autoAdjust="0"/>
  </p:normalViewPr>
  <p:slideViewPr>
    <p:cSldViewPr>
      <p:cViewPr varScale="1">
        <p:scale>
          <a:sx n="106" d="100"/>
          <a:sy n="106" d="100"/>
        </p:scale>
        <p:origin x="120"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10/12/2024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866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4251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1281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5242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299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044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25</a:t>
            </a:fld>
            <a:endParaRPr lang="en-US"/>
          </a:p>
        </p:txBody>
      </p:sp>
    </p:spTree>
    <p:extLst>
      <p:ext uri="{BB962C8B-B14F-4D97-AF65-F5344CB8AC3E}">
        <p14:creationId xmlns:p14="http://schemas.microsoft.com/office/powerpoint/2010/main" val="88184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9933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725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31698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2</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0536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86996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3070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6775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712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6139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38</a:t>
            </a:fld>
            <a:endParaRPr lang="en-US"/>
          </a:p>
        </p:txBody>
      </p:sp>
    </p:spTree>
    <p:extLst>
      <p:ext uri="{BB962C8B-B14F-4D97-AF65-F5344CB8AC3E}">
        <p14:creationId xmlns:p14="http://schemas.microsoft.com/office/powerpoint/2010/main" val="2827843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39</a:t>
            </a:fld>
            <a:endParaRPr lang="en-US"/>
          </a:p>
        </p:txBody>
      </p:sp>
    </p:spTree>
    <p:extLst>
      <p:ext uri="{BB962C8B-B14F-4D97-AF65-F5344CB8AC3E}">
        <p14:creationId xmlns:p14="http://schemas.microsoft.com/office/powerpoint/2010/main" val="3070197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636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253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6</a:t>
            </a:fld>
            <a:endParaRPr lang="en-US"/>
          </a:p>
        </p:txBody>
      </p:sp>
    </p:spTree>
    <p:extLst>
      <p:ext uri="{BB962C8B-B14F-4D97-AF65-F5344CB8AC3E}">
        <p14:creationId xmlns:p14="http://schemas.microsoft.com/office/powerpoint/2010/main" val="109175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905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92916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7184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10/12/2024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12B828-0C32-4925-B44B-C263EB4AF064}"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815C3-9535-4336-9875-1B477EDA37B7}" type="slidenum">
              <a:rPr lang="en-US" smtClean="0"/>
              <a:t>‹#›</a:t>
            </a:fld>
            <a:endParaRPr lang="en-US"/>
          </a:p>
        </p:txBody>
      </p:sp>
    </p:spTree>
    <p:extLst>
      <p:ext uri="{BB962C8B-B14F-4D97-AF65-F5344CB8AC3E}">
        <p14:creationId xmlns:p14="http://schemas.microsoft.com/office/powerpoint/2010/main" val="1380390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12B828-0C32-4925-B44B-C263EB4AF064}"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815C3-9535-4336-9875-1B477EDA37B7}" type="slidenum">
              <a:rPr lang="en-US" smtClean="0"/>
              <a:t>‹#›</a:t>
            </a:fld>
            <a:endParaRPr lang="en-US"/>
          </a:p>
        </p:txBody>
      </p:sp>
    </p:spTree>
    <p:extLst>
      <p:ext uri="{BB962C8B-B14F-4D97-AF65-F5344CB8AC3E}">
        <p14:creationId xmlns:p14="http://schemas.microsoft.com/office/powerpoint/2010/main" val="56138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12B828-0C32-4925-B44B-C263EB4AF064}"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815C3-9535-4336-9875-1B477EDA37B7}" type="slidenum">
              <a:rPr lang="en-US" smtClean="0"/>
              <a:t>‹#›</a:t>
            </a:fld>
            <a:endParaRPr lang="en-US"/>
          </a:p>
        </p:txBody>
      </p:sp>
    </p:spTree>
    <p:extLst>
      <p:ext uri="{BB962C8B-B14F-4D97-AF65-F5344CB8AC3E}">
        <p14:creationId xmlns:p14="http://schemas.microsoft.com/office/powerpoint/2010/main" val="3403816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12B828-0C32-4925-B44B-C263EB4AF064}"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815C3-9535-4336-9875-1B477EDA37B7}" type="slidenum">
              <a:rPr lang="en-US" smtClean="0"/>
              <a:t>‹#›</a:t>
            </a:fld>
            <a:endParaRPr lang="en-US"/>
          </a:p>
        </p:txBody>
      </p:sp>
    </p:spTree>
    <p:extLst>
      <p:ext uri="{BB962C8B-B14F-4D97-AF65-F5344CB8AC3E}">
        <p14:creationId xmlns:p14="http://schemas.microsoft.com/office/powerpoint/2010/main" val="399755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12B828-0C32-4925-B44B-C263EB4AF064}"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815C3-9535-4336-9875-1B477EDA37B7}" type="slidenum">
              <a:rPr lang="en-US" smtClean="0"/>
              <a:t>‹#›</a:t>
            </a:fld>
            <a:endParaRPr lang="en-US"/>
          </a:p>
        </p:txBody>
      </p:sp>
    </p:spTree>
    <p:extLst>
      <p:ext uri="{BB962C8B-B14F-4D97-AF65-F5344CB8AC3E}">
        <p14:creationId xmlns:p14="http://schemas.microsoft.com/office/powerpoint/2010/main" val="2913961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12B828-0C32-4925-B44B-C263EB4AF064}"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3815C3-9535-4336-9875-1B477EDA37B7}" type="slidenum">
              <a:rPr lang="en-US" smtClean="0"/>
              <a:t>‹#›</a:t>
            </a:fld>
            <a:endParaRPr lang="en-US"/>
          </a:p>
        </p:txBody>
      </p:sp>
    </p:spTree>
    <p:extLst>
      <p:ext uri="{BB962C8B-B14F-4D97-AF65-F5344CB8AC3E}">
        <p14:creationId xmlns:p14="http://schemas.microsoft.com/office/powerpoint/2010/main" val="269737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12B828-0C32-4925-B44B-C263EB4AF064}" type="datetimeFigureOut">
              <a:rPr lang="en-US" smtClean="0"/>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3815C3-9535-4336-9875-1B477EDA37B7}" type="slidenum">
              <a:rPr lang="en-US" smtClean="0"/>
              <a:t>‹#›</a:t>
            </a:fld>
            <a:endParaRPr lang="en-US"/>
          </a:p>
        </p:txBody>
      </p:sp>
    </p:spTree>
    <p:extLst>
      <p:ext uri="{BB962C8B-B14F-4D97-AF65-F5344CB8AC3E}">
        <p14:creationId xmlns:p14="http://schemas.microsoft.com/office/powerpoint/2010/main" val="72854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12B828-0C32-4925-B44B-C263EB4AF064}"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815C3-9535-4336-9875-1B477EDA37B7}" type="slidenum">
              <a:rPr lang="en-US" smtClean="0"/>
              <a:t>‹#›</a:t>
            </a:fld>
            <a:endParaRPr lang="en-US"/>
          </a:p>
        </p:txBody>
      </p:sp>
    </p:spTree>
    <p:extLst>
      <p:ext uri="{BB962C8B-B14F-4D97-AF65-F5344CB8AC3E}">
        <p14:creationId xmlns:p14="http://schemas.microsoft.com/office/powerpoint/2010/main" val="2746375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12B828-0C32-4925-B44B-C263EB4AF064}"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815C3-9535-4336-9875-1B477EDA37B7}" type="slidenum">
              <a:rPr lang="en-US" smtClean="0"/>
              <a:t>‹#›</a:t>
            </a:fld>
            <a:endParaRPr lang="en-US"/>
          </a:p>
        </p:txBody>
      </p:sp>
    </p:spTree>
    <p:extLst>
      <p:ext uri="{BB962C8B-B14F-4D97-AF65-F5344CB8AC3E}">
        <p14:creationId xmlns:p14="http://schemas.microsoft.com/office/powerpoint/2010/main" val="2192588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12B828-0C32-4925-B44B-C263EB4AF064}"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815C3-9535-4336-9875-1B477EDA37B7}" type="slidenum">
              <a:rPr lang="en-US" smtClean="0"/>
              <a:t>‹#›</a:t>
            </a:fld>
            <a:endParaRPr lang="en-US"/>
          </a:p>
        </p:txBody>
      </p:sp>
    </p:spTree>
    <p:extLst>
      <p:ext uri="{BB962C8B-B14F-4D97-AF65-F5344CB8AC3E}">
        <p14:creationId xmlns:p14="http://schemas.microsoft.com/office/powerpoint/2010/main" val="2653961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12B828-0C32-4925-B44B-C263EB4AF064}"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815C3-9535-4336-9875-1B477EDA37B7}" type="slidenum">
              <a:rPr lang="en-US" smtClean="0"/>
              <a:t>‹#›</a:t>
            </a:fld>
            <a:endParaRPr lang="en-US"/>
          </a:p>
        </p:txBody>
      </p:sp>
    </p:spTree>
    <p:extLst>
      <p:ext uri="{BB962C8B-B14F-4D97-AF65-F5344CB8AC3E}">
        <p14:creationId xmlns:p14="http://schemas.microsoft.com/office/powerpoint/2010/main" val="40242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10/12/2024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512B828-0C32-4925-B44B-C263EB4AF064}" type="datetimeFigureOut">
              <a:rPr lang="en-US" smtClean="0"/>
              <a:t>10/12/2024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93815C3-9535-4336-9875-1B477EDA37B7}" type="slidenum">
              <a:rPr lang="en-US" smtClean="0"/>
              <a:t>‹#›</a:t>
            </a:fld>
            <a:endParaRPr lang="en-US"/>
          </a:p>
        </p:txBody>
      </p:sp>
    </p:spTree>
    <p:extLst>
      <p:ext uri="{BB962C8B-B14F-4D97-AF65-F5344CB8AC3E}">
        <p14:creationId xmlns:p14="http://schemas.microsoft.com/office/powerpoint/2010/main" val="368186336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7.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gif"/><Relationship Id="rId10" Type="http://schemas.openxmlformats.org/officeDocument/2006/relationships/image" Target="../media/image26.png"/><Relationship Id="rId4" Type="http://schemas.openxmlformats.org/officeDocument/2006/relationships/notesSlide" Target="../notesSlides/notesSlide28.xml"/><Relationship Id="rId9" Type="http://schemas.microsoft.com/office/2007/relationships/hdphoto" Target="../media/hdphoto2.wdp"/></Relationships>
</file>

<file path=ppt/slides/_rels/slide3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41.xml"/><Relationship Id="rId1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slide" Target="slide45.xml"/><Relationship Id="rId17" Type="http://schemas.openxmlformats.org/officeDocument/2006/relationships/slide" Target="slide42.xml"/><Relationship Id="rId2" Type="http://schemas.openxmlformats.org/officeDocument/2006/relationships/notesSlide" Target="../notesSlides/notesSlide29.xml"/><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32.xml"/><Relationship Id="rId6" Type="http://schemas.openxmlformats.org/officeDocument/2006/relationships/image" Target="../media/image28.png"/><Relationship Id="rId11" Type="http://schemas.microsoft.com/office/2007/relationships/hdphoto" Target="../media/hdphoto4.wdp"/><Relationship Id="rId5" Type="http://schemas.openxmlformats.org/officeDocument/2006/relationships/slide" Target="slide44.xml"/><Relationship Id="rId15" Type="http://schemas.openxmlformats.org/officeDocument/2006/relationships/slide" Target="slide43.xml"/><Relationship Id="rId10" Type="http://schemas.openxmlformats.org/officeDocument/2006/relationships/image" Target="../media/image30.png"/><Relationship Id="rId19" Type="http://schemas.openxmlformats.org/officeDocument/2006/relationships/slide" Target="slide40.xml"/><Relationship Id="rId4" Type="http://schemas.openxmlformats.org/officeDocument/2006/relationships/image" Target="../media/image27.gif"/><Relationship Id="rId9" Type="http://schemas.openxmlformats.org/officeDocument/2006/relationships/slide" Target="slide46.xml"/><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Layout" Target="../slideLayouts/slideLayout37.xml"/><Relationship Id="rId7" Type="http://schemas.openxmlformats.org/officeDocument/2006/relationships/image" Target="../media/image36.png"/><Relationship Id="rId12"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gif"/><Relationship Id="rId11" Type="http://schemas.openxmlformats.org/officeDocument/2006/relationships/image" Target="../media/image37.png"/><Relationship Id="rId5" Type="http://schemas.openxmlformats.org/officeDocument/2006/relationships/audio" Target="../media/audio3.wav"/><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30.png"/></Relationships>
</file>

<file path=ppt/slides/_rels/slide41.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image" Target="../media/image38.png"/><Relationship Id="rId3" Type="http://schemas.openxmlformats.org/officeDocument/2006/relationships/slideLayout" Target="../slideLayouts/slideLayout37.xml"/><Relationship Id="rId7" Type="http://schemas.openxmlformats.org/officeDocument/2006/relationships/image" Target="../media/image36.png"/><Relationship Id="rId12"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gif"/><Relationship Id="rId11" Type="http://schemas.openxmlformats.org/officeDocument/2006/relationships/image" Target="../media/image37.png"/><Relationship Id="rId5" Type="http://schemas.openxmlformats.org/officeDocument/2006/relationships/audio" Target="../media/audio3.wav"/><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Layout" Target="../slideLayouts/slideLayout37.xml"/><Relationship Id="rId7" Type="http://schemas.openxmlformats.org/officeDocument/2006/relationships/image" Target="../media/image36.png"/><Relationship Id="rId12"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gif"/><Relationship Id="rId11" Type="http://schemas.openxmlformats.org/officeDocument/2006/relationships/image" Target="../media/image37.png"/><Relationship Id="rId5" Type="http://schemas.openxmlformats.org/officeDocument/2006/relationships/audio" Target="../media/audio3.wav"/><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41.png"/></Relationships>
</file>

<file path=ppt/slides/_rels/slide43.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image" Target="../media/image38.png"/><Relationship Id="rId3" Type="http://schemas.openxmlformats.org/officeDocument/2006/relationships/slideLayout" Target="../slideLayouts/slideLayout37.xml"/><Relationship Id="rId7" Type="http://schemas.openxmlformats.org/officeDocument/2006/relationships/image" Target="../media/image36.png"/><Relationship Id="rId12" Type="http://schemas.openxmlformats.org/officeDocument/2006/relationships/image" Target="../media/image4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gif"/><Relationship Id="rId11" Type="http://schemas.openxmlformats.org/officeDocument/2006/relationships/image" Target="../media/image37.png"/><Relationship Id="rId5" Type="http://schemas.openxmlformats.org/officeDocument/2006/relationships/audio" Target="../media/audio3.wav"/><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42.png"/></Relationships>
</file>

<file path=ppt/slides/_rels/slide4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Layout" Target="../slideLayouts/slideLayout37.xml"/><Relationship Id="rId7" Type="http://schemas.openxmlformats.org/officeDocument/2006/relationships/image" Target="../media/image36.png"/><Relationship Id="rId12"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gif"/><Relationship Id="rId11" Type="http://schemas.openxmlformats.org/officeDocument/2006/relationships/image" Target="../media/image37.png"/><Relationship Id="rId5" Type="http://schemas.openxmlformats.org/officeDocument/2006/relationships/audio" Target="../media/audio3.wav"/><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44.png"/></Relationships>
</file>

<file path=ppt/slides/_rels/slide45.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Layout" Target="../slideLayouts/slideLayout37.xml"/><Relationship Id="rId7" Type="http://schemas.openxmlformats.org/officeDocument/2006/relationships/image" Target="../media/image36.png"/><Relationship Id="rId12"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gif"/><Relationship Id="rId11" Type="http://schemas.openxmlformats.org/officeDocument/2006/relationships/image" Target="../media/image37.png"/><Relationship Id="rId5" Type="http://schemas.openxmlformats.org/officeDocument/2006/relationships/audio" Target="../media/audio3.wav"/><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45.png"/></Relationships>
</file>

<file path=ppt/slides/_rels/slide4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37.xml"/><Relationship Id="rId7" Type="http://schemas.openxmlformats.org/officeDocument/2006/relationships/slide" Target="slide39.xml"/><Relationship Id="rId12"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image" Target="../media/image47.png"/><Relationship Id="rId5" Type="http://schemas.openxmlformats.org/officeDocument/2006/relationships/image" Target="../media/image35.gif"/><Relationship Id="rId10" Type="http://schemas.openxmlformats.org/officeDocument/2006/relationships/image" Target="../media/image37.png"/><Relationship Id="rId4" Type="http://schemas.openxmlformats.org/officeDocument/2006/relationships/audio" Target="../media/audio2.wav"/><Relationship Id="rId9" Type="http://schemas.microsoft.com/office/2007/relationships/hdphoto" Target="../media/hdphoto10.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0" y="221843"/>
            <a:ext cx="5832647"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419872" y="771550"/>
            <a:ext cx="5042088" cy="1938992"/>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Mỗi</a:t>
            </a: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năm</a:t>
            </a:r>
            <a:r>
              <a:rPr kumimoji="0" lang="en-US" alt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altLang="en-US" sz="2400" b="1" i="1" u="none" strike="noStrike" kern="1200" cap="none" spc="0" normalizeH="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ngồi</a:t>
            </a:r>
            <a:r>
              <a:rPr kumimoji="0" lang="en-US" alt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altLang="en-US" sz="2400" b="1" i="1" u="none" strike="noStrike" kern="1200" cap="none" spc="0" normalizeH="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đây</a:t>
            </a:r>
            <a:r>
              <a:rPr kumimoji="0" lang="en-US" alt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altLang="en-US" sz="2400" b="1" i="1" u="none" strike="noStrike" kern="1200" cap="none" spc="0" normalizeH="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có</a:t>
            </a:r>
            <a:r>
              <a:rPr kumimoji="0" lang="en-US" alt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altLang="en-US" sz="2400" b="1" i="1" u="none" strike="noStrike" kern="1200" cap="none" spc="0" normalizeH="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mười</a:t>
            </a:r>
            <a:r>
              <a:rPr kumimoji="0" lang="en-US" alt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altLang="en-US" sz="2400" b="1" i="1" u="none" strike="noStrike" kern="1200" cap="none" spc="0" normalizeH="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ngày</a:t>
            </a:r>
            <a:endParaRPr kumimoji="0" lang="en-US" alt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endParaRPr>
          </a:p>
          <a:p>
            <a:pPr marL="0" marR="0" lvl="0" indent="0" algn="just" defTabSz="914400" rtl="0" eaLnBrk="1" fontAlgn="auto" latinLnBrk="0" hangingPunct="1">
              <a:spcBef>
                <a:spcPts val="0"/>
              </a:spcBef>
              <a:spcAft>
                <a:spcPts val="0"/>
              </a:spcAft>
              <a:buClrTx/>
              <a:buSzTx/>
              <a:buFontTx/>
              <a:buNone/>
              <a:tabLst/>
              <a:defRPr/>
            </a:pPr>
            <a:r>
              <a:rPr lang="en-US" sz="2400" b="1" i="1" baseline="0" dirty="0">
                <a:solidFill>
                  <a:srgbClr val="FF0000"/>
                </a:solidFill>
                <a:latin typeface="Times New Roman" panose="02020603050405020304" pitchFamily="18" charset="0"/>
                <a:ea typeface="微软雅黑"/>
                <a:cs typeface="Times New Roman" panose="02020603050405020304" pitchFamily="18" charset="0"/>
                <a:sym typeface="Arial"/>
              </a:rPr>
              <a:t>Ban</a:t>
            </a:r>
            <a:r>
              <a:rPr lang="en-US" sz="2400" b="1" i="1" dirty="0">
                <a:solidFill>
                  <a:srgbClr val="FF0000"/>
                </a:solidFill>
                <a:latin typeface="Times New Roman" panose="02020603050405020304" pitchFamily="18" charset="0"/>
                <a:ea typeface="微软雅黑"/>
                <a:cs typeface="Times New Roman" panose="02020603050405020304" pitchFamily="18" charset="0"/>
                <a:sym typeface="Arial"/>
              </a:rPr>
              <a:t> </a:t>
            </a:r>
            <a:r>
              <a:rPr lang="en-US" sz="2400" b="1" i="1" dirty="0" err="1">
                <a:solidFill>
                  <a:srgbClr val="FF0000"/>
                </a:solidFill>
                <a:latin typeface="Times New Roman" panose="02020603050405020304" pitchFamily="18" charset="0"/>
                <a:ea typeface="微软雅黑"/>
                <a:cs typeface="Times New Roman" panose="02020603050405020304" pitchFamily="18" charset="0"/>
                <a:sym typeface="Arial"/>
              </a:rPr>
              <a:t>tặng</a:t>
            </a:r>
            <a:r>
              <a:rPr lang="en-US" sz="2400" b="1" i="1" dirty="0">
                <a:solidFill>
                  <a:srgbClr val="FF0000"/>
                </a:solidFill>
                <a:latin typeface="Times New Roman" panose="02020603050405020304" pitchFamily="18" charset="0"/>
                <a:ea typeface="微软雅黑"/>
                <a:cs typeface="Times New Roman" panose="02020603050405020304" pitchFamily="18" charset="0"/>
                <a:sym typeface="Arial"/>
              </a:rPr>
              <a:t> </a:t>
            </a:r>
            <a:r>
              <a:rPr lang="en-US" sz="2400" b="1" i="1" dirty="0" err="1">
                <a:solidFill>
                  <a:srgbClr val="FF0000"/>
                </a:solidFill>
                <a:latin typeface="Times New Roman" panose="02020603050405020304" pitchFamily="18" charset="0"/>
                <a:ea typeface="微软雅黑"/>
                <a:cs typeface="Times New Roman" panose="02020603050405020304" pitchFamily="18" charset="0"/>
                <a:sym typeface="Arial"/>
              </a:rPr>
              <a:t>cho</a:t>
            </a:r>
            <a:r>
              <a:rPr lang="en-US" sz="2400" b="1" i="1" dirty="0">
                <a:solidFill>
                  <a:srgbClr val="FF0000"/>
                </a:solidFill>
                <a:latin typeface="Times New Roman" panose="02020603050405020304" pitchFamily="18" charset="0"/>
                <a:ea typeface="微软雅黑"/>
                <a:cs typeface="Times New Roman" panose="02020603050405020304" pitchFamily="18" charset="0"/>
                <a:sym typeface="Arial"/>
              </a:rPr>
              <a:t> </a:t>
            </a:r>
            <a:r>
              <a:rPr lang="en-US" sz="2400" b="1" i="1" dirty="0" err="1">
                <a:solidFill>
                  <a:srgbClr val="FF0000"/>
                </a:solidFill>
                <a:latin typeface="Times New Roman" panose="02020603050405020304" pitchFamily="18" charset="0"/>
                <a:ea typeface="微软雅黑"/>
                <a:cs typeface="Times New Roman" panose="02020603050405020304" pitchFamily="18" charset="0"/>
                <a:sym typeface="Arial"/>
              </a:rPr>
              <a:t>đời</a:t>
            </a:r>
            <a:r>
              <a:rPr lang="en-US" sz="2400" b="1" i="1" dirty="0">
                <a:solidFill>
                  <a:srgbClr val="FF0000"/>
                </a:solidFill>
                <a:latin typeface="Times New Roman" panose="02020603050405020304" pitchFamily="18" charset="0"/>
                <a:ea typeface="微软雅黑"/>
                <a:cs typeface="Times New Roman" panose="02020603050405020304" pitchFamily="18" charset="0"/>
                <a:sym typeface="Arial"/>
              </a:rPr>
              <a:t> </a:t>
            </a:r>
            <a:r>
              <a:rPr lang="en-US" sz="2400" b="1" i="1" dirty="0" err="1">
                <a:solidFill>
                  <a:srgbClr val="FF0000"/>
                </a:solidFill>
                <a:latin typeface="Times New Roman" panose="02020603050405020304" pitchFamily="18" charset="0"/>
                <a:ea typeface="微软雅黑"/>
                <a:cs typeface="Times New Roman" panose="02020603050405020304" pitchFamily="18" charset="0"/>
                <a:sym typeface="Arial"/>
              </a:rPr>
              <a:t>mọi</a:t>
            </a:r>
            <a:r>
              <a:rPr lang="en-US" sz="2400" b="1" i="1" dirty="0">
                <a:solidFill>
                  <a:srgbClr val="FF0000"/>
                </a:solidFill>
                <a:latin typeface="Times New Roman" panose="02020603050405020304" pitchFamily="18" charset="0"/>
                <a:ea typeface="微软雅黑"/>
                <a:cs typeface="Times New Roman" panose="02020603050405020304" pitchFamily="18" charset="0"/>
                <a:sym typeface="Arial"/>
              </a:rPr>
              <a:t> ý hay</a:t>
            </a:r>
          </a:p>
          <a:p>
            <a:pPr marL="0" marR="0" lvl="0" indent="0" algn="just" defTabSz="914400" rtl="0" eaLnBrk="1" fontAlgn="auto" latinLnBrk="0" hangingPunct="1">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Giá</a:t>
            </a:r>
            <a:r>
              <a:rPr kumimoji="0" 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2400" b="1" i="1" u="none" strike="noStrike" kern="1200" cap="none" spc="0" normalizeH="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lạnh</a:t>
            </a:r>
            <a:r>
              <a:rPr kumimoji="0" 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2400" b="1" i="1" u="none" strike="noStrike" kern="1200" cap="none" spc="0" normalizeH="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mưa</a:t>
            </a:r>
            <a:r>
              <a:rPr kumimoji="0" 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2400" b="1" i="1" u="none" strike="noStrike" kern="1200" cap="none" spc="0" normalizeH="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phùn</a:t>
            </a:r>
            <a:r>
              <a:rPr kumimoji="0" 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2400" b="1" i="1" u="none" strike="noStrike" kern="1200" cap="none" spc="0" normalizeH="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không</a:t>
            </a:r>
            <a:r>
              <a:rPr kumimoji="0" 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2400" b="1" i="1" u="none" strike="noStrike" kern="1200" cap="none" spc="0" normalizeH="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quản</a:t>
            </a:r>
            <a:r>
              <a:rPr kumimoji="0" 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2400" b="1" i="1" u="none" strike="noStrike" kern="1200" cap="none" spc="0" normalizeH="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ngại</a:t>
            </a:r>
            <a:endParaRPr kumimoji="0" lang="en-US" sz="2400" b="1" i="1" u="none" strike="noStrike" kern="120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endParaRPr>
          </a:p>
          <a:p>
            <a:pPr marL="0" marR="0" lvl="0" indent="0" algn="just" defTabSz="914400" rtl="0" eaLnBrk="1" fontAlgn="auto" latinLnBrk="0" hangingPunct="1">
              <a:spcBef>
                <a:spcPts val="0"/>
              </a:spcBef>
              <a:spcAft>
                <a:spcPts val="0"/>
              </a:spcAft>
              <a:buClrTx/>
              <a:buSzTx/>
              <a:buFontTx/>
              <a:buNone/>
              <a:tabLst/>
              <a:defRPr/>
            </a:pPr>
            <a:r>
              <a:rPr lang="en-US" sz="2400" b="1" i="1" baseline="0" dirty="0" err="1">
                <a:solidFill>
                  <a:srgbClr val="FF0000"/>
                </a:solidFill>
                <a:latin typeface="Times New Roman" panose="02020603050405020304" pitchFamily="18" charset="0"/>
                <a:ea typeface="微软雅黑"/>
                <a:cs typeface="Times New Roman" panose="02020603050405020304" pitchFamily="18" charset="0"/>
                <a:sym typeface="Arial"/>
              </a:rPr>
              <a:t>Vui</a:t>
            </a:r>
            <a:r>
              <a:rPr lang="en-US" sz="2400" b="1" i="1" dirty="0">
                <a:solidFill>
                  <a:srgbClr val="FF0000"/>
                </a:solidFill>
                <a:latin typeface="Times New Roman" panose="02020603050405020304" pitchFamily="18" charset="0"/>
                <a:ea typeface="微软雅黑"/>
                <a:cs typeface="Times New Roman" panose="02020603050405020304" pitchFamily="18" charset="0"/>
                <a:sym typeface="Arial"/>
              </a:rPr>
              <a:t> </a:t>
            </a:r>
            <a:r>
              <a:rPr lang="en-US" sz="2400" b="1" i="1" dirty="0" err="1">
                <a:solidFill>
                  <a:srgbClr val="FF0000"/>
                </a:solidFill>
                <a:latin typeface="Times New Roman" panose="02020603050405020304" pitchFamily="18" charset="0"/>
                <a:ea typeface="微软雅黑"/>
                <a:cs typeface="Times New Roman" panose="02020603050405020304" pitchFamily="18" charset="0"/>
                <a:sym typeface="Arial"/>
              </a:rPr>
              <a:t>lòng</a:t>
            </a:r>
            <a:r>
              <a:rPr lang="en-US" sz="2400" b="1" i="1" dirty="0">
                <a:solidFill>
                  <a:srgbClr val="FF0000"/>
                </a:solidFill>
                <a:latin typeface="Times New Roman" panose="02020603050405020304" pitchFamily="18" charset="0"/>
                <a:ea typeface="微软雅黑"/>
                <a:cs typeface="Times New Roman" panose="02020603050405020304" pitchFamily="18" charset="0"/>
                <a:sym typeface="Arial"/>
              </a:rPr>
              <a:t> </a:t>
            </a:r>
            <a:r>
              <a:rPr lang="en-US" sz="2400" b="1" i="1" dirty="0" err="1">
                <a:solidFill>
                  <a:srgbClr val="FF0000"/>
                </a:solidFill>
                <a:latin typeface="Times New Roman" panose="02020603050405020304" pitchFamily="18" charset="0"/>
                <a:ea typeface="微软雅黑"/>
                <a:cs typeface="Times New Roman" panose="02020603050405020304" pitchFamily="18" charset="0"/>
                <a:sym typeface="Arial"/>
              </a:rPr>
              <a:t>đón</a:t>
            </a:r>
            <a:r>
              <a:rPr lang="en-US" sz="2400" b="1" i="1" dirty="0">
                <a:solidFill>
                  <a:srgbClr val="FF0000"/>
                </a:solidFill>
                <a:latin typeface="Times New Roman" panose="02020603050405020304" pitchFamily="18" charset="0"/>
                <a:ea typeface="微软雅黑"/>
                <a:cs typeface="Times New Roman" panose="02020603050405020304" pitchFamily="18" charset="0"/>
                <a:sym typeface="Arial"/>
              </a:rPr>
              <a:t> </a:t>
            </a:r>
            <a:r>
              <a:rPr lang="en-US" sz="2400" b="1" i="1" dirty="0" err="1">
                <a:solidFill>
                  <a:srgbClr val="FF0000"/>
                </a:solidFill>
                <a:latin typeface="Times New Roman" panose="02020603050405020304" pitchFamily="18" charset="0"/>
                <a:ea typeface="微软雅黑"/>
                <a:cs typeface="Times New Roman" panose="02020603050405020304" pitchFamily="18" charset="0"/>
                <a:sym typeface="Arial"/>
              </a:rPr>
              <a:t>tiếp</a:t>
            </a:r>
            <a:r>
              <a:rPr lang="en-US" sz="2400" b="1" i="1" dirty="0">
                <a:solidFill>
                  <a:srgbClr val="FF0000"/>
                </a:solidFill>
                <a:latin typeface="Times New Roman" panose="02020603050405020304" pitchFamily="18" charset="0"/>
                <a:ea typeface="微软雅黑"/>
                <a:cs typeface="Times New Roman" panose="02020603050405020304" pitchFamily="18" charset="0"/>
                <a:sym typeface="Arial"/>
              </a:rPr>
              <a:t> </a:t>
            </a:r>
            <a:r>
              <a:rPr lang="en-US" sz="2400" b="1" i="1" dirty="0" err="1">
                <a:solidFill>
                  <a:srgbClr val="FF0000"/>
                </a:solidFill>
                <a:latin typeface="Times New Roman" panose="02020603050405020304" pitchFamily="18" charset="0"/>
                <a:ea typeface="微软雅黑"/>
                <a:cs typeface="Times New Roman" panose="02020603050405020304" pitchFamily="18" charset="0"/>
                <a:sym typeface="Arial"/>
              </a:rPr>
              <a:t>khách</a:t>
            </a:r>
            <a:r>
              <a:rPr lang="en-US" sz="2400" b="1" i="1" dirty="0">
                <a:solidFill>
                  <a:srgbClr val="FF0000"/>
                </a:solidFill>
                <a:latin typeface="Times New Roman" panose="02020603050405020304" pitchFamily="18" charset="0"/>
                <a:ea typeface="微软雅黑"/>
                <a:cs typeface="Times New Roman" panose="02020603050405020304" pitchFamily="18" charset="0"/>
                <a:sym typeface="Arial"/>
              </a:rPr>
              <a:t> </a:t>
            </a:r>
            <a:r>
              <a:rPr lang="en-US" sz="2400" b="1" i="1" dirty="0" err="1">
                <a:solidFill>
                  <a:srgbClr val="FF0000"/>
                </a:solidFill>
                <a:latin typeface="Times New Roman" panose="02020603050405020304" pitchFamily="18" charset="0"/>
                <a:ea typeface="微软雅黑"/>
                <a:cs typeface="Times New Roman" panose="02020603050405020304" pitchFamily="18" charset="0"/>
                <a:sym typeface="Arial"/>
              </a:rPr>
              <a:t>mua</a:t>
            </a:r>
            <a:r>
              <a:rPr lang="en-US" sz="2400" b="1" i="1" dirty="0">
                <a:solidFill>
                  <a:srgbClr val="FF0000"/>
                </a:solidFill>
                <a:latin typeface="Times New Roman" panose="02020603050405020304" pitchFamily="18" charset="0"/>
                <a:ea typeface="微软雅黑"/>
                <a:cs typeface="Times New Roman" panose="02020603050405020304" pitchFamily="18" charset="0"/>
                <a:sym typeface="Arial"/>
              </a:rPr>
              <a:t> may</a:t>
            </a:r>
          </a:p>
          <a:p>
            <a:pPr marL="0" marR="0" lvl="0" indent="0" algn="ctr" defTabSz="914400" rtl="0" eaLnBrk="1" fontAlgn="auto" latinLnBrk="0" hangingPunct="1">
              <a:spcBef>
                <a:spcPts val="0"/>
              </a:spcBef>
              <a:spcAft>
                <a:spcPts val="0"/>
              </a:spcAft>
              <a:buClrTx/>
              <a:buSzTx/>
              <a:buFontTx/>
              <a:buNone/>
              <a:tabLst/>
              <a:defRPr/>
            </a:pPr>
            <a:r>
              <a:rPr kumimoji="0" lang="en-US" sz="2400" b="1" i="1"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sym typeface="Arial"/>
              </a:rPr>
              <a:t>Là</a:t>
            </a:r>
            <a:r>
              <a:rPr kumimoji="0" lang="en-US" sz="2400" b="1" i="1"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sym typeface="Arial"/>
              </a:rPr>
              <a:t> </a:t>
            </a:r>
            <a:r>
              <a:rPr kumimoji="0" lang="en-US" sz="2400" b="1" i="1"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sym typeface="Arial"/>
              </a:rPr>
              <a:t>ai</a:t>
            </a:r>
            <a:r>
              <a:rPr lang="en-US" sz="2400" b="1" i="1" dirty="0">
                <a:latin typeface="Times New Roman" panose="02020603050405020304" pitchFamily="18" charset="0"/>
                <a:ea typeface="微软雅黑"/>
                <a:cs typeface="Times New Roman" panose="02020603050405020304" pitchFamily="18" charset="0"/>
                <a:sym typeface="Arial"/>
              </a:rPr>
              <a:t>?</a:t>
            </a:r>
            <a:endParaRPr kumimoji="0" lang="en-SG" sz="2400" b="0" i="1"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sym typeface="Arial"/>
            </a:endParaRPr>
          </a:p>
        </p:txBody>
      </p:sp>
      <p:sp>
        <p:nvSpPr>
          <p:cNvPr id="6" name="TextBox 5"/>
          <p:cNvSpPr txBox="1"/>
          <p:nvPr/>
        </p:nvSpPr>
        <p:spPr>
          <a:xfrm>
            <a:off x="5148063" y="3683992"/>
            <a:ext cx="3456384" cy="923330"/>
          </a:xfrm>
          <a:prstGeom prst="rect">
            <a:avLst/>
          </a:prstGeom>
          <a:noFill/>
        </p:spPr>
        <p:txBody>
          <a:bodyPr wrap="square" rtlCol="0">
            <a:spAutoFit/>
          </a:bodyPr>
          <a:lstStyle/>
          <a:p>
            <a:r>
              <a:rPr lang="en-US" sz="5400" dirty="0">
                <a:solidFill>
                  <a:schemeClr val="bg1"/>
                </a:solidFill>
                <a:latin typeface="UVN Dzung Dakao" pitchFamily="2" charset="0"/>
                <a:sym typeface="Wingdings" pitchFamily="2" charset="2"/>
              </a:rPr>
              <a:t> </a:t>
            </a:r>
            <a:r>
              <a:rPr lang="en-US" sz="5400" dirty="0" err="1">
                <a:solidFill>
                  <a:schemeClr val="bg1"/>
                </a:solidFill>
                <a:latin typeface="UVN Dzung Dakao" pitchFamily="2" charset="0"/>
              </a:rPr>
              <a:t>Ông</a:t>
            </a:r>
            <a:r>
              <a:rPr lang="en-US" sz="5400" dirty="0">
                <a:solidFill>
                  <a:schemeClr val="bg1"/>
                </a:solidFill>
                <a:latin typeface="UVN Dzung Dakao" pitchFamily="2" charset="0"/>
              </a:rPr>
              <a:t> </a:t>
            </a:r>
            <a:r>
              <a:rPr lang="en-US" sz="5400" dirty="0" err="1">
                <a:solidFill>
                  <a:schemeClr val="bg1"/>
                </a:solidFill>
                <a:latin typeface="UVN Dzung Dakao" pitchFamily="2" charset="0"/>
              </a:rPr>
              <a:t>đồ</a:t>
            </a:r>
            <a:endParaRPr lang="en-US" sz="5400" dirty="0">
              <a:solidFill>
                <a:schemeClr val="bg1"/>
              </a:solidFill>
              <a:latin typeface="UVN Dzung Dakao" pitchFamily="2" charset="0"/>
            </a:endParaRP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83518"/>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1102287" y="2795827"/>
              <a:ext cx="492677" cy="1025917"/>
            </a:xfrm>
            <a:prstGeom prst="rect">
              <a:avLst/>
            </a:prstGeom>
            <a:noFill/>
          </p:spPr>
          <p:txBody>
            <a:bodyPr wrap="non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9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5" name="Picture 24"/>
          <p:cNvPicPr>
            <a:picLocks noChangeAspect="1"/>
          </p:cNvPicPr>
          <p:nvPr/>
        </p:nvPicPr>
        <p:blipFill>
          <a:blip r:embed="rId3"/>
          <a:stretch>
            <a:fillRect/>
          </a:stretch>
        </p:blipFill>
        <p:spPr>
          <a:xfrm>
            <a:off x="5868144" y="1635646"/>
            <a:ext cx="3960440" cy="3684931"/>
          </a:xfrm>
          <a:prstGeom prst="ellipse">
            <a:avLst/>
          </a:prstGeom>
          <a:ln>
            <a:noFill/>
          </a:ln>
          <a:effectLst>
            <a:softEdge rad="112500"/>
          </a:effectLst>
        </p:spPr>
      </p:pic>
      <p:sp>
        <p:nvSpPr>
          <p:cNvPr id="23" name="TextBox 22"/>
          <p:cNvSpPr txBox="1"/>
          <p:nvPr/>
        </p:nvSpPr>
        <p:spPr>
          <a:xfrm>
            <a:off x="179512" y="830750"/>
            <a:ext cx="6624736" cy="2241960"/>
          </a:xfrm>
          <a:prstGeom prst="rect">
            <a:avLst/>
          </a:prstGeom>
          <a:noFill/>
        </p:spPr>
        <p:txBody>
          <a:bodyPr wrap="square" rtlCol="0">
            <a:spAutoFit/>
          </a:bodyPr>
          <a:lstStyle/>
          <a:p>
            <a:pPr marL="342900" indent="-342900" algn="just">
              <a:lnSpc>
                <a:spcPct val="150000"/>
              </a:lnSpc>
              <a:buFont typeface="Wingdings" pitchFamily="2" charset="2"/>
              <a:buChar char="ü"/>
            </a:pPr>
            <a:r>
              <a:rPr lang="en-US" sz="2400" b="1" i="1" dirty="0" err="1">
                <a:latin typeface="Times New Roman" pitchFamily="18" charset="0"/>
                <a:cs typeface="Times New Roman" pitchFamily="18" charset="0"/>
              </a:rPr>
              <a:t>Phần</a:t>
            </a:r>
            <a:r>
              <a:rPr lang="en-US" sz="2400" b="1" i="1" dirty="0">
                <a:latin typeface="Times New Roman" pitchFamily="18" charset="0"/>
                <a:cs typeface="Times New Roman" pitchFamily="18" charset="0"/>
              </a:rPr>
              <a:t> 1: </a:t>
            </a:r>
            <a:r>
              <a:rPr lang="en-US" sz="2400" i="1" dirty="0" err="1">
                <a:latin typeface="Times New Roman" pitchFamily="18" charset="0"/>
                <a:cs typeface="Times New Roman" pitchFamily="18" charset="0"/>
              </a:rPr>
              <a:t>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đồ</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đắc</a:t>
            </a:r>
            <a:r>
              <a:rPr lang="en-US" sz="2400" i="1" dirty="0">
                <a:latin typeface="Times New Roman" pitchFamily="18" charset="0"/>
                <a:cs typeface="Times New Roman" pitchFamily="18" charset="0"/>
              </a:rPr>
              <a:t> ý ( 2 </a:t>
            </a:r>
            <a:r>
              <a:rPr lang="en-US" sz="2400" i="1" dirty="0" err="1">
                <a:latin typeface="Times New Roman" pitchFamily="18" charset="0"/>
                <a:cs typeface="Times New Roman" pitchFamily="18" charset="0"/>
              </a:rPr>
              <a:t>khổ</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đầu</a:t>
            </a:r>
            <a:r>
              <a:rPr lang="en-US" sz="2400" i="1" dirty="0">
                <a:latin typeface="Times New Roman" pitchFamily="18" charset="0"/>
                <a:cs typeface="Times New Roman" pitchFamily="18" charset="0"/>
              </a:rPr>
              <a:t>)</a:t>
            </a:r>
          </a:p>
          <a:p>
            <a:pPr marL="342900" indent="-342900" algn="just">
              <a:lnSpc>
                <a:spcPct val="150000"/>
              </a:lnSpc>
              <a:buFont typeface="Wingdings" pitchFamily="2" charset="2"/>
              <a:buChar char="ü"/>
            </a:pPr>
            <a:r>
              <a:rPr lang="en-US" sz="2400" b="1" i="1" dirty="0" err="1">
                <a:latin typeface="Times New Roman" pitchFamily="18" charset="0"/>
                <a:cs typeface="Times New Roman" pitchFamily="18" charset="0"/>
              </a:rPr>
              <a:t>Phần</a:t>
            </a:r>
            <a:r>
              <a:rPr lang="en-US" sz="2400" b="1" i="1" dirty="0">
                <a:latin typeface="Times New Roman" pitchFamily="18" charset="0"/>
                <a:cs typeface="Times New Roman" pitchFamily="18" charset="0"/>
              </a:rPr>
              <a:t> 2: </a:t>
            </a:r>
            <a:r>
              <a:rPr lang="en-US" sz="2400" i="1" dirty="0" err="1">
                <a:latin typeface="Times New Roman" pitchFamily="18" charset="0"/>
                <a:cs typeface="Times New Roman" pitchFamily="18" charset="0"/>
              </a:rPr>
              <a:t>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đồ</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tàn</a:t>
            </a:r>
            <a:r>
              <a:rPr lang="en-US" sz="2400" i="1" dirty="0">
                <a:latin typeface="Times New Roman" pitchFamily="18" charset="0"/>
                <a:cs typeface="Times New Roman" pitchFamily="18" charset="0"/>
              </a:rPr>
              <a:t> ( 2 </a:t>
            </a:r>
            <a:r>
              <a:rPr lang="en-US" sz="2400" i="1" dirty="0" err="1">
                <a:latin typeface="Times New Roman" pitchFamily="18" charset="0"/>
                <a:cs typeface="Times New Roman" pitchFamily="18" charset="0"/>
              </a:rPr>
              <a:t>khổ</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tiếp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theo</a:t>
            </a:r>
            <a:r>
              <a:rPr lang="en-US" sz="2400" i="1" dirty="0">
                <a:latin typeface="Times New Roman" pitchFamily="18" charset="0"/>
                <a:cs typeface="Times New Roman" pitchFamily="18" charset="0"/>
              </a:rPr>
              <a:t>)</a:t>
            </a:r>
          </a:p>
          <a:p>
            <a:pPr marL="342900" indent="-342900" algn="just">
              <a:lnSpc>
                <a:spcPct val="150000"/>
              </a:lnSpc>
              <a:buFont typeface="Wingdings" pitchFamily="2" charset="2"/>
              <a:buChar char="ü"/>
            </a:pPr>
            <a:r>
              <a:rPr lang="en-US" sz="2400" b="1" i="1" dirty="0" err="1">
                <a:latin typeface="Times New Roman" pitchFamily="18" charset="0"/>
                <a:cs typeface="Times New Roman" pitchFamily="18" charset="0"/>
              </a:rPr>
              <a:t>Phần</a:t>
            </a:r>
            <a:r>
              <a:rPr lang="en-US" sz="2400" b="1" i="1" dirty="0">
                <a:latin typeface="Times New Roman" pitchFamily="18" charset="0"/>
                <a:cs typeface="Times New Roman" pitchFamily="18" charset="0"/>
              </a:rPr>
              <a:t> 3</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đồ</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vắng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bóng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nỗi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thơ</a:t>
            </a:r>
            <a:r>
              <a:rPr lang="en-US" sz="2400" i="1" dirty="0">
                <a:latin typeface="Times New Roman" pitchFamily="18" charset="0"/>
                <a:cs typeface="Times New Roman" pitchFamily="18" charset="0"/>
              </a:rPr>
              <a:t> ( </a:t>
            </a:r>
            <a:r>
              <a:rPr lang="en-US" sz="2400" i="1" dirty="0" err="1">
                <a:latin typeface="Times New Roman" pitchFamily="18" charset="0"/>
                <a:cs typeface="Times New Roman" pitchFamily="18" charset="0"/>
              </a:rPr>
              <a:t>khố</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cuối</a:t>
            </a:r>
            <a:r>
              <a:rPr lang="en-US" sz="2400" i="1" dirty="0">
                <a:latin typeface="Times New Roman" pitchFamily="18" charset="0"/>
                <a:cs typeface="Times New Roman" pitchFamily="18" charset="0"/>
              </a:rPr>
              <a:t>)</a:t>
            </a:r>
          </a:p>
        </p:txBody>
      </p:sp>
      <p:pic>
        <p:nvPicPr>
          <p:cNvPr id="3" name="Picture 2"/>
          <p:cNvPicPr>
            <a:picLocks noChangeAspect="1"/>
          </p:cNvPicPr>
          <p:nvPr/>
        </p:nvPicPr>
        <p:blipFill>
          <a:blip r:embed="rId4"/>
          <a:stretch>
            <a:fillRect/>
          </a:stretch>
        </p:blipFill>
        <p:spPr>
          <a:xfrm>
            <a:off x="772245" y="-75955"/>
            <a:ext cx="2522045" cy="1257094"/>
          </a:xfrm>
          <a:prstGeom prst="rect">
            <a:avLst/>
          </a:prstGeom>
        </p:spPr>
      </p:pic>
      <p:grpSp>
        <p:nvGrpSpPr>
          <p:cNvPr id="17" name="Group 16"/>
          <p:cNvGrpSpPr/>
          <p:nvPr/>
        </p:nvGrpSpPr>
        <p:grpSpPr>
          <a:xfrm>
            <a:off x="-127354" y="112000"/>
            <a:ext cx="7146789" cy="369332"/>
            <a:chOff x="-178462" y="1828800"/>
            <a:chExt cx="19060588" cy="984870"/>
          </a:xfrm>
        </p:grpSpPr>
        <p:sp>
          <p:nvSpPr>
            <p:cNvPr id="18" name="Round Same Side Corner Rectangle 1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latin typeface="Calibri"/>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5" y="1828800"/>
              <a:ext cx="16814391" cy="984870"/>
            </a:xfrm>
            <a:prstGeom prst="rect">
              <a:avLst/>
            </a:prstGeom>
            <a:noFill/>
          </p:spPr>
          <p:txBody>
            <a:bodyPr wrap="square" rtlCol="0">
              <a:spAutoFit/>
            </a:bodyPr>
            <a:lstStyle/>
            <a:p>
              <a:pPr defTabSz="807402"/>
              <a:endParaRPr lang="en-US" b="1" dirty="0">
                <a:solidFill>
                  <a:srgbClr val="4BACC6">
                    <a:lumMod val="75000"/>
                  </a:srgbClr>
                </a:solidFill>
                <a:latin typeface="Tahoma" panose="020B0604030504040204" pitchFamily="34" charset="0"/>
                <a:cs typeface="Tahoma" panose="020B0604030504040204" pitchFamily="34" charset="0"/>
              </a:endParaRPr>
            </a:p>
          </p:txBody>
        </p:sp>
      </p:grpSp>
      <p:sp>
        <p:nvSpPr>
          <p:cNvPr id="14" name="TextBox 13">
            <a:extLst>
              <a:ext uri="{FF2B5EF4-FFF2-40B4-BE49-F238E27FC236}">
                <a16:creationId xmlns:a16="http://schemas.microsoft.com/office/drawing/2014/main" id="{2D5F2296-499D-43C3-8192-1D3C10D698F7}"/>
              </a:ext>
            </a:extLst>
          </p:cNvPr>
          <p:cNvSpPr txBox="1"/>
          <p:nvPr/>
        </p:nvSpPr>
        <p:spPr>
          <a:xfrm>
            <a:off x="393590" y="3389420"/>
            <a:ext cx="5690577" cy="1815882"/>
          </a:xfrm>
          <a:prstGeom prst="rect">
            <a:avLst/>
          </a:prstGeom>
          <a:noFill/>
        </p:spPr>
        <p:txBody>
          <a:bodyPr wrap="square">
            <a:spAutoFit/>
          </a:bodyPr>
          <a:lstStyle/>
          <a:p>
            <a:pPr algn="just"/>
            <a:r>
              <a:rPr lang="de-DE" sz="2800" b="1" dirty="0">
                <a:solidFill>
                  <a:srgbClr val="000000"/>
                </a:solidFill>
                <a:effectLst/>
                <a:highlight>
                  <a:srgbClr val="FFFFFF"/>
                </a:highlight>
                <a:latin typeface="Times New Roman" panose="02020603050405020304" pitchFamily="18" charset="0"/>
                <a:ea typeface="Times New Roman" panose="02020603050405020304" pitchFamily="18" charset="0"/>
              </a:rPr>
              <a:t>-&gt;Mạch cảm xúc</a:t>
            </a:r>
            <a:r>
              <a:rPr lang="de-DE" sz="2800" dirty="0">
                <a:solidFill>
                  <a:srgbClr val="000000"/>
                </a:solidFill>
                <a:effectLst/>
                <a:highlight>
                  <a:srgbClr val="FFFFFF"/>
                </a:highlight>
                <a:latin typeface="Times New Roman" panose="02020603050405020304" pitchFamily="18" charset="0"/>
                <a:ea typeface="Times New Roman" panose="02020603050405020304" pitchFamily="18" charset="0"/>
              </a:rPr>
              <a:t>: Bài thơ kết cấu theo trình tự thời gian làm bật được tình cảnh đáng thương của ông đồ và nỗi lòng của tác giả.</a:t>
            </a:r>
            <a:endParaRPr lang="vi-VN" sz="2800" dirty="0"/>
          </a:p>
        </p:txBody>
      </p:sp>
    </p:spTree>
    <p:extLst>
      <p:ext uri="{BB962C8B-B14F-4D97-AF65-F5344CB8AC3E}">
        <p14:creationId xmlns:p14="http://schemas.microsoft.com/office/powerpoint/2010/main" val="14419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BCBE6A-FC67-4690-9692-CBACE51657DB}"/>
              </a:ext>
            </a:extLst>
          </p:cNvPr>
          <p:cNvGraphicFramePr>
            <a:graphicFrameLocks noGrp="1"/>
          </p:cNvGraphicFramePr>
          <p:nvPr>
            <p:extLst>
              <p:ext uri="{D42A27DB-BD31-4B8C-83A1-F6EECF244321}">
                <p14:modId xmlns:p14="http://schemas.microsoft.com/office/powerpoint/2010/main" val="2600155105"/>
              </p:ext>
            </p:extLst>
          </p:nvPr>
        </p:nvGraphicFramePr>
        <p:xfrm>
          <a:off x="323528" y="339502"/>
          <a:ext cx="8496943" cy="3840480"/>
        </p:xfrm>
        <a:graphic>
          <a:graphicData uri="http://schemas.openxmlformats.org/drawingml/2006/table">
            <a:tbl>
              <a:tblPr>
                <a:tableStyleId>{5C22544A-7EE6-4342-B048-85BDC9FD1C3A}</a:tableStyleId>
              </a:tblPr>
              <a:tblGrid>
                <a:gridCol w="3960440">
                  <a:extLst>
                    <a:ext uri="{9D8B030D-6E8A-4147-A177-3AD203B41FA5}">
                      <a16:colId xmlns:a16="http://schemas.microsoft.com/office/drawing/2014/main" val="1897507448"/>
                    </a:ext>
                  </a:extLst>
                </a:gridCol>
                <a:gridCol w="2736304">
                  <a:extLst>
                    <a:ext uri="{9D8B030D-6E8A-4147-A177-3AD203B41FA5}">
                      <a16:colId xmlns:a16="http://schemas.microsoft.com/office/drawing/2014/main" val="1247661295"/>
                    </a:ext>
                  </a:extLst>
                </a:gridCol>
                <a:gridCol w="1800199">
                  <a:extLst>
                    <a:ext uri="{9D8B030D-6E8A-4147-A177-3AD203B41FA5}">
                      <a16:colId xmlns:a16="http://schemas.microsoft.com/office/drawing/2014/main" val="2032593691"/>
                    </a:ext>
                  </a:extLst>
                </a:gridCol>
              </a:tblGrid>
              <a:tr h="230691">
                <a:tc>
                  <a:txBody>
                    <a:bodyPr/>
                    <a:lstStyle/>
                    <a:p>
                      <a:pPr algn="ctr">
                        <a:tabLst>
                          <a:tab pos="57150" algn="l"/>
                        </a:tabLst>
                      </a:pPr>
                      <a:r>
                        <a:rPr lang="de-DE" sz="1800" b="1" dirty="0">
                          <a:solidFill>
                            <a:srgbClr val="FF0000"/>
                          </a:solidFill>
                          <a:effectLst/>
                          <a:latin typeface="Times New Roman" panose="02020603050405020304" pitchFamily="18" charset="0"/>
                          <a:cs typeface="Times New Roman" panose="02020603050405020304" pitchFamily="18" charset="0"/>
                        </a:rPr>
                        <a:t>Nội dung tìm hiểu</a:t>
                      </a:r>
                      <a:endPar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tabLst>
                          <a:tab pos="57150" algn="l"/>
                        </a:tabLst>
                      </a:pPr>
                      <a:r>
                        <a:rPr lang="de-DE" sz="1800" b="1" dirty="0">
                          <a:solidFill>
                            <a:srgbClr val="FF0000"/>
                          </a:solidFill>
                          <a:effectLst/>
                          <a:latin typeface="Times New Roman" panose="02020603050405020304" pitchFamily="18" charset="0"/>
                          <a:cs typeface="Times New Roman" panose="02020603050405020304" pitchFamily="18" charset="0"/>
                        </a:rPr>
                        <a:t>Từ ngữ, hình ảnh thể hiện  </a:t>
                      </a:r>
                      <a:endParaRPr lang="vi-VN" sz="1800" b="1" dirty="0">
                        <a:solidFill>
                          <a:srgbClr val="FF0000"/>
                        </a:solidFill>
                        <a:effectLst/>
                        <a:latin typeface="Times New Roman" panose="02020603050405020304" pitchFamily="18" charset="0"/>
                        <a:cs typeface="Times New Roman" panose="02020603050405020304" pitchFamily="18" charset="0"/>
                      </a:endParaRPr>
                    </a:p>
                    <a:p>
                      <a:pPr algn="ctr">
                        <a:tabLst>
                          <a:tab pos="57150" algn="l"/>
                        </a:tabLst>
                      </a:pPr>
                      <a:r>
                        <a:rPr lang="de-DE" sz="1800" b="1" dirty="0">
                          <a:solidFill>
                            <a:srgbClr val="FF0000"/>
                          </a:solidFill>
                          <a:effectLst/>
                          <a:latin typeface="Times New Roman" panose="02020603050405020304" pitchFamily="18" charset="0"/>
                          <a:cs typeface="Times New Roman" panose="02020603050405020304" pitchFamily="18" charset="0"/>
                        </a:rPr>
                        <a:t> </a:t>
                      </a:r>
                      <a:endPar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tabLst>
                          <a:tab pos="57150" algn="l"/>
                        </a:tabLst>
                      </a:pPr>
                      <a:r>
                        <a:rPr lang="de-DE" sz="1800" b="1">
                          <a:solidFill>
                            <a:srgbClr val="FF0000"/>
                          </a:solidFill>
                          <a:effectLst/>
                          <a:latin typeface="Times New Roman" panose="02020603050405020304" pitchFamily="18" charset="0"/>
                          <a:cs typeface="Times New Roman" panose="02020603050405020304" pitchFamily="18" charset="0"/>
                        </a:rPr>
                        <a:t>Nhận xét</a:t>
                      </a:r>
                      <a:endParaRPr lang="vi-VN"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473062"/>
                  </a:ext>
                </a:extLst>
              </a:tr>
              <a:tr h="384800">
                <a:tc>
                  <a:txBody>
                    <a:bodyPr/>
                    <a:lstStyle/>
                    <a:p>
                      <a:pPr algn="just">
                        <a:tabLst>
                          <a:tab pos="57150" algn="l"/>
                        </a:tabLst>
                      </a:pPr>
                      <a:r>
                        <a:rPr lang="de-DE" sz="1800" b="1" dirty="0">
                          <a:solidFill>
                            <a:schemeClr val="accent4">
                              <a:lumMod val="25000"/>
                            </a:schemeClr>
                          </a:solidFill>
                          <a:effectLst/>
                          <a:highlight>
                            <a:srgbClr val="FFFFFF"/>
                          </a:highlight>
                          <a:latin typeface="Times New Roman" panose="02020603050405020304" pitchFamily="18" charset="0"/>
                          <a:cs typeface="Times New Roman" panose="02020603050405020304" pitchFamily="18" charset="0"/>
                        </a:rPr>
                        <a:t>1. Khung cảnh thời gian, không gian ông đồ xuất hiện</a:t>
                      </a:r>
                      <a:endParaRPr lang="vi-VN" sz="1800" b="1" dirty="0">
                        <a:solidFill>
                          <a:schemeClr val="accent4">
                            <a:lumMod val="25000"/>
                          </a:schemeClr>
                        </a:solidFill>
                        <a:effectLst/>
                        <a:highlight>
                          <a:srgbClr val="FFFFFF"/>
                        </a:highlight>
                        <a:latin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tabLst>
                          <a:tab pos="57150" algn="l"/>
                        </a:tabLst>
                      </a:pPr>
                      <a:endPar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tabLst>
                          <a:tab pos="57150" algn="l"/>
                        </a:tabLst>
                      </a:pPr>
                      <a:endParaRPr lang="vi-VN"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5644625"/>
                  </a:ext>
                </a:extLst>
              </a:tr>
              <a:tr h="388365">
                <a:tc>
                  <a:txBody>
                    <a:bodyPr/>
                    <a:lstStyle/>
                    <a:p>
                      <a:pPr algn="just">
                        <a:tabLst>
                          <a:tab pos="57150" algn="l"/>
                        </a:tabLst>
                      </a:pPr>
                      <a:r>
                        <a:rPr lang="de-DE" sz="1800" b="1" dirty="0">
                          <a:solidFill>
                            <a:schemeClr val="accent4">
                              <a:lumMod val="25000"/>
                            </a:schemeClr>
                          </a:solidFill>
                          <a:effectLst/>
                          <a:highlight>
                            <a:srgbClr val="FFFFFF"/>
                          </a:highlight>
                          <a:latin typeface="Times New Roman" panose="02020603050405020304" pitchFamily="18" charset="0"/>
                          <a:cs typeface="Times New Roman" panose="02020603050405020304" pitchFamily="18" charset="0"/>
                        </a:rPr>
                        <a:t>2. Thái độ, tình cảm của mọi người dành cho ông đồ.</a:t>
                      </a:r>
                      <a:endParaRPr lang="vi-VN" sz="18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tabLst>
                          <a:tab pos="57150" algn="l"/>
                        </a:tabLst>
                      </a:pPr>
                      <a:endPar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tabLst>
                          <a:tab pos="57150" algn="l"/>
                        </a:tabLst>
                      </a:pPr>
                      <a:endParaRPr lang="vi-VN"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5275646"/>
                  </a:ext>
                </a:extLst>
              </a:tr>
              <a:tr h="421263">
                <a:tc>
                  <a:txBody>
                    <a:bodyPr/>
                    <a:lstStyle/>
                    <a:p>
                      <a:pPr algn="just">
                        <a:tabLst>
                          <a:tab pos="57150" algn="l"/>
                        </a:tabLst>
                      </a:pPr>
                      <a:r>
                        <a:rPr lang="de-DE" sz="1800" b="1" dirty="0">
                          <a:solidFill>
                            <a:schemeClr val="accent4">
                              <a:lumMod val="25000"/>
                            </a:schemeClr>
                          </a:solidFill>
                          <a:effectLst/>
                          <a:latin typeface="Times New Roman" panose="02020603050405020304" pitchFamily="18" charset="0"/>
                          <a:cs typeface="Times New Roman" panose="02020603050405020304" pitchFamily="18" charset="0"/>
                        </a:rPr>
                        <a:t>3. Hình ảnh, tâm trạng của ông đồ trước thái độ tình cảm của mọi người.</a:t>
                      </a:r>
                      <a:endParaRPr lang="vi-VN" sz="18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tabLst>
                          <a:tab pos="57150" algn="l"/>
                        </a:tabLst>
                      </a:pPr>
                      <a:endPar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tabLst>
                          <a:tab pos="1386840" algn="l"/>
                        </a:tabLst>
                      </a:pPr>
                      <a:endPar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5118247"/>
                  </a:ext>
                </a:extLst>
              </a:tr>
              <a:tr h="372376">
                <a:tc>
                  <a:txBody>
                    <a:bodyPr/>
                    <a:lstStyle/>
                    <a:p>
                      <a:pPr algn="just">
                        <a:tabLst>
                          <a:tab pos="57150" algn="l"/>
                        </a:tabLst>
                      </a:pPr>
                      <a:r>
                        <a:rPr lang="de-DE" sz="1800" b="1" dirty="0">
                          <a:solidFill>
                            <a:schemeClr val="accent4">
                              <a:lumMod val="25000"/>
                            </a:schemeClr>
                          </a:solidFill>
                          <a:effectLst/>
                          <a:latin typeface="Times New Roman" panose="02020603050405020304" pitchFamily="18" charset="0"/>
                          <a:cs typeface="Times New Roman" panose="02020603050405020304" pitchFamily="18" charset="0"/>
                        </a:rPr>
                        <a:t>4. Biện pháp nghệ thuật đặc sắc được tác giả sử dụng để miêu tả ông đồ.</a:t>
                      </a:r>
                      <a:endParaRPr lang="vi-VN" sz="18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tabLst>
                          <a:tab pos="57150" algn="l"/>
                        </a:tabLst>
                      </a:pPr>
                      <a:endPar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tabLst>
                          <a:tab pos="57150" algn="l"/>
                        </a:tabLst>
                      </a:pPr>
                      <a:endPar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5237925"/>
                  </a:ext>
                </a:extLst>
              </a:tr>
              <a:tr h="330164">
                <a:tc>
                  <a:txBody>
                    <a:bodyPr/>
                    <a:lstStyle/>
                    <a:p>
                      <a:pPr algn="just">
                        <a:tabLst>
                          <a:tab pos="57150" algn="l"/>
                        </a:tabLst>
                      </a:pPr>
                      <a:r>
                        <a:rPr lang="de-DE" sz="1800" b="1" dirty="0">
                          <a:solidFill>
                            <a:schemeClr val="accent4">
                              <a:lumMod val="25000"/>
                            </a:schemeClr>
                          </a:solidFill>
                          <a:effectLst/>
                          <a:latin typeface="Times New Roman" panose="02020603050405020304" pitchFamily="18" charset="0"/>
                          <a:cs typeface="Times New Roman" panose="02020603050405020304" pitchFamily="18" charset="0"/>
                        </a:rPr>
                        <a:t>5. Tình cảm của tác giả  dành cho ông đồ.</a:t>
                      </a:r>
                      <a:endParaRPr lang="vi-VN" sz="18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just">
                        <a:tabLst>
                          <a:tab pos="57150" algn="l"/>
                        </a:tabLst>
                      </a:pPr>
                      <a:endPar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vi-VN"/>
                    </a:p>
                  </a:txBody>
                  <a:tcPr/>
                </a:tc>
                <a:extLst>
                  <a:ext uri="{0D108BD9-81ED-4DB2-BD59-A6C34878D82A}">
                    <a16:rowId xmlns:a16="http://schemas.microsoft.com/office/drawing/2014/main" val="3126920560"/>
                  </a:ext>
                </a:extLst>
              </a:tr>
              <a:tr h="307587">
                <a:tc>
                  <a:txBody>
                    <a:bodyPr/>
                    <a:lstStyle/>
                    <a:p>
                      <a:pPr algn="just">
                        <a:tabLst>
                          <a:tab pos="57150" algn="l"/>
                        </a:tabLst>
                      </a:pPr>
                      <a:r>
                        <a:rPr lang="de-DE" sz="1800" b="1" dirty="0">
                          <a:solidFill>
                            <a:schemeClr val="accent4">
                              <a:lumMod val="25000"/>
                            </a:schemeClr>
                          </a:solidFill>
                          <a:effectLst/>
                          <a:latin typeface="Times New Roman" panose="02020603050405020304" pitchFamily="18" charset="0"/>
                          <a:cs typeface="Times New Roman" panose="02020603050405020304" pitchFamily="18" charset="0"/>
                        </a:rPr>
                        <a:t>6. Tình cảm, cảm xúc của em đối với ông đồ.</a:t>
                      </a:r>
                      <a:endParaRPr lang="vi-VN" sz="18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just">
                        <a:tabLst>
                          <a:tab pos="57150" algn="l"/>
                        </a:tabLst>
                      </a:pPr>
                      <a:endPar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vi-VN"/>
                    </a:p>
                  </a:txBody>
                  <a:tcPr/>
                </a:tc>
                <a:extLst>
                  <a:ext uri="{0D108BD9-81ED-4DB2-BD59-A6C34878D82A}">
                    <a16:rowId xmlns:a16="http://schemas.microsoft.com/office/drawing/2014/main" val="2450782678"/>
                  </a:ext>
                </a:extLst>
              </a:tr>
            </a:tbl>
          </a:graphicData>
        </a:graphic>
      </p:graphicFrame>
    </p:spTree>
    <p:extLst>
      <p:ext uri="{BB962C8B-B14F-4D97-AF65-F5344CB8AC3E}">
        <p14:creationId xmlns:p14="http://schemas.microsoft.com/office/powerpoint/2010/main" val="3058110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BCBE6A-FC67-4690-9692-CBACE51657DB}"/>
              </a:ext>
            </a:extLst>
          </p:cNvPr>
          <p:cNvGraphicFramePr>
            <a:graphicFrameLocks noGrp="1"/>
          </p:cNvGraphicFramePr>
          <p:nvPr>
            <p:extLst>
              <p:ext uri="{D42A27DB-BD31-4B8C-83A1-F6EECF244321}">
                <p14:modId xmlns:p14="http://schemas.microsoft.com/office/powerpoint/2010/main" val="4265204155"/>
              </p:ext>
            </p:extLst>
          </p:nvPr>
        </p:nvGraphicFramePr>
        <p:xfrm>
          <a:off x="323528" y="339502"/>
          <a:ext cx="8496943" cy="4541520"/>
        </p:xfrm>
        <a:graphic>
          <a:graphicData uri="http://schemas.openxmlformats.org/drawingml/2006/table">
            <a:tbl>
              <a:tblPr>
                <a:tableStyleId>{5C22544A-7EE6-4342-B048-85BDC9FD1C3A}</a:tableStyleId>
              </a:tblPr>
              <a:tblGrid>
                <a:gridCol w="1977164">
                  <a:extLst>
                    <a:ext uri="{9D8B030D-6E8A-4147-A177-3AD203B41FA5}">
                      <a16:colId xmlns:a16="http://schemas.microsoft.com/office/drawing/2014/main" val="1897507448"/>
                    </a:ext>
                  </a:extLst>
                </a:gridCol>
                <a:gridCol w="2703356">
                  <a:extLst>
                    <a:ext uri="{9D8B030D-6E8A-4147-A177-3AD203B41FA5}">
                      <a16:colId xmlns:a16="http://schemas.microsoft.com/office/drawing/2014/main" val="1247661295"/>
                    </a:ext>
                  </a:extLst>
                </a:gridCol>
                <a:gridCol w="3816423">
                  <a:extLst>
                    <a:ext uri="{9D8B030D-6E8A-4147-A177-3AD203B41FA5}">
                      <a16:colId xmlns:a16="http://schemas.microsoft.com/office/drawing/2014/main" val="2032593691"/>
                    </a:ext>
                  </a:extLst>
                </a:gridCol>
              </a:tblGrid>
              <a:tr h="230691">
                <a:tc>
                  <a:txBody>
                    <a:bodyPr/>
                    <a:lstStyle/>
                    <a:p>
                      <a:pPr algn="ctr">
                        <a:tabLst>
                          <a:tab pos="57150" algn="l"/>
                        </a:tabLst>
                      </a:pPr>
                      <a:r>
                        <a:rPr lang="de-DE" sz="1400" b="1" dirty="0">
                          <a:solidFill>
                            <a:schemeClr val="accent1">
                              <a:lumMod val="75000"/>
                            </a:schemeClr>
                          </a:solidFill>
                          <a:effectLst/>
                          <a:latin typeface="Times New Roman" panose="02020603050405020304" pitchFamily="18" charset="0"/>
                          <a:cs typeface="Times New Roman" panose="02020603050405020304" pitchFamily="18" charset="0"/>
                        </a:rPr>
                        <a:t>Nội dung tìm hiểu</a:t>
                      </a:r>
                      <a:endParaRPr lang="vi-VN" sz="1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a:txBody>
                    <a:bodyPr/>
                    <a:lstStyle/>
                    <a:p>
                      <a:pPr algn="ctr">
                        <a:tabLst>
                          <a:tab pos="57150" algn="l"/>
                        </a:tabLst>
                      </a:pPr>
                      <a:r>
                        <a:rPr lang="de-DE" sz="1400" b="1" dirty="0">
                          <a:solidFill>
                            <a:schemeClr val="accent1">
                              <a:lumMod val="75000"/>
                            </a:schemeClr>
                          </a:solidFill>
                          <a:effectLst/>
                          <a:latin typeface="Times New Roman" panose="02020603050405020304" pitchFamily="18" charset="0"/>
                          <a:cs typeface="Times New Roman" panose="02020603050405020304" pitchFamily="18" charset="0"/>
                        </a:rPr>
                        <a:t>Từ ngữ, hình ảnh thể hiện  </a:t>
                      </a:r>
                      <a:endParaRPr lang="vi-VN" sz="1400" b="1" dirty="0">
                        <a:solidFill>
                          <a:schemeClr val="accent1">
                            <a:lumMod val="75000"/>
                          </a:schemeClr>
                        </a:solidFill>
                        <a:effectLst/>
                        <a:latin typeface="Times New Roman" panose="02020603050405020304" pitchFamily="18" charset="0"/>
                        <a:cs typeface="Times New Roman" panose="02020603050405020304" pitchFamily="18" charset="0"/>
                      </a:endParaRPr>
                    </a:p>
                    <a:p>
                      <a:pPr algn="ctr">
                        <a:tabLst>
                          <a:tab pos="57150" algn="l"/>
                        </a:tabLst>
                      </a:pPr>
                      <a:r>
                        <a:rPr lang="de-DE" sz="1400" b="1" dirty="0">
                          <a:solidFill>
                            <a:schemeClr val="accent1">
                              <a:lumMod val="75000"/>
                            </a:schemeClr>
                          </a:solidFill>
                          <a:effectLst/>
                          <a:latin typeface="Times New Roman" panose="02020603050405020304" pitchFamily="18" charset="0"/>
                          <a:cs typeface="Times New Roman" panose="02020603050405020304" pitchFamily="18" charset="0"/>
                        </a:rPr>
                        <a:t> </a:t>
                      </a:r>
                      <a:endParaRPr lang="vi-VN" sz="1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a:txBody>
                    <a:bodyPr/>
                    <a:lstStyle/>
                    <a:p>
                      <a:pPr algn="ctr">
                        <a:tabLst>
                          <a:tab pos="57150" algn="l"/>
                        </a:tabLst>
                      </a:pPr>
                      <a:r>
                        <a:rPr lang="de-DE" sz="1400" b="1" dirty="0">
                          <a:solidFill>
                            <a:schemeClr val="accent1">
                              <a:lumMod val="75000"/>
                            </a:schemeClr>
                          </a:solidFill>
                          <a:effectLst/>
                          <a:latin typeface="Times New Roman" panose="02020603050405020304" pitchFamily="18" charset="0"/>
                          <a:cs typeface="Times New Roman" panose="02020603050405020304" pitchFamily="18" charset="0"/>
                        </a:rPr>
                        <a:t>Nhận xét</a:t>
                      </a:r>
                      <a:endParaRPr lang="vi-VN" sz="1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extLst>
                  <a:ext uri="{0D108BD9-81ED-4DB2-BD59-A6C34878D82A}">
                    <a16:rowId xmlns:a16="http://schemas.microsoft.com/office/drawing/2014/main" val="72473062"/>
                  </a:ext>
                </a:extLst>
              </a:tr>
              <a:tr h="1076555">
                <a:tc>
                  <a:txBody>
                    <a:bodyPr/>
                    <a:lstStyle/>
                    <a:p>
                      <a:pPr algn="just">
                        <a:tabLst>
                          <a:tab pos="57150" algn="l"/>
                        </a:tabLst>
                      </a:pPr>
                      <a:r>
                        <a:rPr lang="de-DE" sz="1600" b="1" dirty="0">
                          <a:solidFill>
                            <a:schemeClr val="accent4">
                              <a:lumMod val="25000"/>
                            </a:schemeClr>
                          </a:solidFill>
                          <a:effectLst/>
                          <a:highlight>
                            <a:srgbClr val="FFFFFF"/>
                          </a:highlight>
                          <a:latin typeface="Times New Roman" panose="02020603050405020304" pitchFamily="18" charset="0"/>
                          <a:cs typeface="Times New Roman" panose="02020603050405020304" pitchFamily="18" charset="0"/>
                        </a:rPr>
                        <a:t>1. Khung cảnh thời gian, không gian ông đồ xuất hiện</a:t>
                      </a:r>
                      <a:endParaRPr lang="vi-VN" sz="1600" b="1" dirty="0">
                        <a:solidFill>
                          <a:schemeClr val="accent4">
                            <a:lumMod val="25000"/>
                          </a:schemeClr>
                        </a:solidFill>
                        <a:effectLst/>
                        <a:latin typeface="Times New Roman" panose="02020603050405020304" pitchFamily="18" charset="0"/>
                        <a:cs typeface="Times New Roman" panose="02020603050405020304" pitchFamily="18" charset="0"/>
                      </a:endParaRPr>
                    </a:p>
                    <a:p>
                      <a:pPr algn="just">
                        <a:tabLst>
                          <a:tab pos="57150" algn="l"/>
                        </a:tabLst>
                      </a:pPr>
                      <a:r>
                        <a:rPr lang="de-DE" sz="1600" b="1" dirty="0">
                          <a:solidFill>
                            <a:schemeClr val="accent4">
                              <a:lumMod val="25000"/>
                            </a:schemeClr>
                          </a:solidFill>
                          <a:effectLst/>
                          <a:latin typeface="Times New Roman" panose="02020603050405020304" pitchFamily="18" charset="0"/>
                          <a:cs typeface="Times New Roman" panose="02020603050405020304" pitchFamily="18" charset="0"/>
                        </a:rPr>
                        <a:t> </a:t>
                      </a:r>
                      <a:endParaRPr lang="vi-VN" sz="16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a:txBody>
                    <a:bodyPr/>
                    <a:lstStyle/>
                    <a:p>
                      <a:pPr algn="just">
                        <a:tabLst>
                          <a:tab pos="57150" algn="l"/>
                        </a:tabLst>
                      </a:pPr>
                      <a:r>
                        <a:rPr lang="de-DE" sz="1500" dirty="0">
                          <a:effectLst/>
                          <a:latin typeface="Times New Roman" panose="02020603050405020304" pitchFamily="18" charset="0"/>
                          <a:cs typeface="Times New Roman" panose="02020603050405020304" pitchFamily="18" charset="0"/>
                        </a:rPr>
                        <a:t>Khung cảnh không gian, thời  gian:</a:t>
                      </a:r>
                      <a:endParaRPr lang="vi-VN" sz="1500" dirty="0">
                        <a:effectLst/>
                        <a:latin typeface="Times New Roman" panose="02020603050405020304" pitchFamily="18" charset="0"/>
                        <a:cs typeface="Times New Roman" panose="02020603050405020304" pitchFamily="18" charset="0"/>
                      </a:endParaRPr>
                    </a:p>
                    <a:p>
                      <a:pPr algn="just">
                        <a:tabLst>
                          <a:tab pos="57150" algn="l"/>
                        </a:tabLst>
                      </a:pPr>
                      <a:r>
                        <a:rPr lang="de-DE" sz="1500" dirty="0">
                          <a:effectLst/>
                          <a:latin typeface="Times New Roman" panose="02020603050405020304" pitchFamily="18" charset="0"/>
                          <a:cs typeface="Times New Roman" panose="02020603050405020304" pitchFamily="18" charset="0"/>
                        </a:rPr>
                        <a:t>+ Thời gian: Mỗi năm khi hoa đào nở.</a:t>
                      </a:r>
                      <a:endParaRPr lang="vi-VN" sz="1500" dirty="0">
                        <a:effectLst/>
                        <a:latin typeface="Times New Roman" panose="02020603050405020304" pitchFamily="18" charset="0"/>
                        <a:cs typeface="Times New Roman" panose="02020603050405020304" pitchFamily="18" charset="0"/>
                      </a:endParaRPr>
                    </a:p>
                    <a:p>
                      <a:pPr algn="just">
                        <a:tabLst>
                          <a:tab pos="57150" algn="l"/>
                        </a:tabLst>
                      </a:pPr>
                      <a:r>
                        <a:rPr lang="de-DE" sz="1500" dirty="0">
                          <a:effectLst/>
                          <a:latin typeface="Times New Roman" panose="02020603050405020304" pitchFamily="18" charset="0"/>
                          <a:cs typeface="Times New Roman" panose="02020603050405020304" pitchFamily="18" charset="0"/>
                        </a:rPr>
                        <a:t>+ Không gian: Bên phố đông người.</a:t>
                      </a:r>
                      <a:endParaRPr lang="vi-VN" sz="1500" dirty="0">
                        <a:effectLst/>
                        <a:latin typeface="Times New Roman" panose="02020603050405020304" pitchFamily="18" charset="0"/>
                        <a:cs typeface="Times New Roman" panose="02020603050405020304" pitchFamily="18" charset="0"/>
                      </a:endParaRPr>
                    </a:p>
                    <a:p>
                      <a:pPr algn="just">
                        <a:tabLst>
                          <a:tab pos="57150" algn="l"/>
                        </a:tabLst>
                      </a:pPr>
                      <a:r>
                        <a:rPr lang="de-DE" sz="1500" dirty="0">
                          <a:effectLst/>
                          <a:latin typeface="Times New Roman" panose="02020603050405020304" pitchFamily="18" charset="0"/>
                          <a:cs typeface="Times New Roman" panose="02020603050405020304" pitchFamily="18" charset="0"/>
                        </a:rPr>
                        <a:t>+ Ông đồ già, bày mực tàu giấy đỏ bên phố đông người qua lại</a:t>
                      </a:r>
                      <a:endParaRPr lang="vi-V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a:txBody>
                    <a:bodyPr/>
                    <a:lstStyle/>
                    <a:p>
                      <a:pPr algn="just">
                        <a:tabLst>
                          <a:tab pos="57150" algn="l"/>
                        </a:tabLst>
                      </a:pPr>
                      <a:r>
                        <a:rPr lang="de-DE" sz="1500" dirty="0">
                          <a:effectLst/>
                          <a:latin typeface="Times New Roman" panose="02020603050405020304" pitchFamily="18" charset="0"/>
                          <a:cs typeface="Times New Roman" panose="02020603050405020304" pitchFamily="18" charset="0"/>
                        </a:rPr>
                        <a:t>- Ông đồ xuất hiện trong khung cảnh không gian của những ngày xuân ấm áp bên lề phố đông người.</a:t>
                      </a:r>
                      <a:endParaRPr lang="vi-VN" sz="1500" dirty="0">
                        <a:effectLst/>
                        <a:latin typeface="Times New Roman" panose="02020603050405020304" pitchFamily="18" charset="0"/>
                        <a:cs typeface="Times New Roman" panose="02020603050405020304" pitchFamily="18" charset="0"/>
                      </a:endParaRPr>
                    </a:p>
                    <a:p>
                      <a:pPr algn="just">
                        <a:tabLst>
                          <a:tab pos="57150" algn="l"/>
                        </a:tabLst>
                      </a:pPr>
                      <a:r>
                        <a:rPr lang="de-DE" sz="1500" dirty="0">
                          <a:effectLst/>
                          <a:latin typeface="Times New Roman" panose="02020603050405020304" pitchFamily="18" charset="0"/>
                          <a:cs typeface="Times New Roman" panose="02020603050405020304" pitchFamily="18" charset="0"/>
                        </a:rPr>
                        <a:t>- Ông đồ già cùng mực tàu giấy đỏ xuất hiện để viết chữ, viết câu đối</a:t>
                      </a:r>
                      <a:endParaRPr lang="vi-VN" sz="1500" dirty="0">
                        <a:effectLst/>
                        <a:latin typeface="Times New Roman" panose="02020603050405020304" pitchFamily="18" charset="0"/>
                        <a:cs typeface="Times New Roman" panose="02020603050405020304" pitchFamily="18" charset="0"/>
                      </a:endParaRPr>
                    </a:p>
                    <a:p>
                      <a:pPr algn="just">
                        <a:tabLst>
                          <a:tab pos="57150" algn="l"/>
                        </a:tabLst>
                      </a:pPr>
                      <a:r>
                        <a:rPr lang="de-DE" sz="1500" dirty="0">
                          <a:effectLst/>
                          <a:latin typeface="Times New Roman" panose="02020603050405020304" pitchFamily="18" charset="0"/>
                          <a:cs typeface="Times New Roman" panose="02020603050405020304" pitchFamily="18" charset="0"/>
                        </a:rPr>
                        <a:t>-&gt; Ông như góp phần vào sự đông vui của phố phường</a:t>
                      </a:r>
                      <a:endParaRPr lang="vi-VN" sz="1500" dirty="0">
                        <a:effectLst/>
                        <a:latin typeface="Times New Roman" panose="02020603050405020304" pitchFamily="18" charset="0"/>
                        <a:cs typeface="Times New Roman" panose="02020603050405020304" pitchFamily="18" charset="0"/>
                      </a:endParaRPr>
                    </a:p>
                    <a:p>
                      <a:pPr algn="just">
                        <a:tabLst>
                          <a:tab pos="57150" algn="l"/>
                        </a:tabLst>
                      </a:pPr>
                      <a:r>
                        <a:rPr lang="de-DE" sz="1500" dirty="0">
                          <a:effectLst/>
                          <a:latin typeface="Times New Roman" panose="02020603050405020304" pitchFamily="18" charset="0"/>
                          <a:cs typeface="Times New Roman" panose="02020603050405020304" pitchFamily="18" charset="0"/>
                        </a:rPr>
                        <a:t>Hình ảnh thơ gợi về nét đẹp văn hóa truyền thống. </a:t>
                      </a:r>
                      <a:endParaRPr lang="vi-V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extLst>
                  <a:ext uri="{0D108BD9-81ED-4DB2-BD59-A6C34878D82A}">
                    <a16:rowId xmlns:a16="http://schemas.microsoft.com/office/drawing/2014/main" val="1135644625"/>
                  </a:ext>
                </a:extLst>
              </a:tr>
              <a:tr h="615174">
                <a:tc>
                  <a:txBody>
                    <a:bodyPr/>
                    <a:lstStyle/>
                    <a:p>
                      <a:pPr algn="just">
                        <a:tabLst>
                          <a:tab pos="57150" algn="l"/>
                        </a:tabLst>
                      </a:pPr>
                      <a:r>
                        <a:rPr lang="de-DE" sz="1600" b="1" dirty="0">
                          <a:solidFill>
                            <a:schemeClr val="accent4">
                              <a:lumMod val="25000"/>
                            </a:schemeClr>
                          </a:solidFill>
                          <a:effectLst/>
                          <a:highlight>
                            <a:srgbClr val="FFFFFF"/>
                          </a:highlight>
                          <a:latin typeface="Times New Roman" panose="02020603050405020304" pitchFamily="18" charset="0"/>
                          <a:cs typeface="Times New Roman" panose="02020603050405020304" pitchFamily="18" charset="0"/>
                        </a:rPr>
                        <a:t>2. Thái độ, tình cảm của mọi người dành cho ông đồ.</a:t>
                      </a:r>
                      <a:endParaRPr lang="vi-VN" sz="16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a:txBody>
                    <a:bodyPr/>
                    <a:lstStyle/>
                    <a:p>
                      <a:pPr algn="just">
                        <a:tabLst>
                          <a:tab pos="57150" algn="l"/>
                        </a:tabLst>
                      </a:pPr>
                      <a:r>
                        <a:rPr lang="de-DE" sz="1500">
                          <a:effectLst/>
                          <a:latin typeface="Times New Roman" panose="02020603050405020304" pitchFamily="18" charset="0"/>
                          <a:cs typeface="Times New Roman" panose="02020603050405020304" pitchFamily="18" charset="0"/>
                        </a:rPr>
                        <a:t>- Bao nhiêu người thuê viết;</a:t>
                      </a:r>
                      <a:endParaRPr lang="vi-VN" sz="1500">
                        <a:effectLst/>
                        <a:latin typeface="Times New Roman" panose="02020603050405020304" pitchFamily="18" charset="0"/>
                        <a:cs typeface="Times New Roman" panose="02020603050405020304" pitchFamily="18" charset="0"/>
                      </a:endParaRPr>
                    </a:p>
                    <a:p>
                      <a:pPr algn="just">
                        <a:tabLst>
                          <a:tab pos="57150" algn="l"/>
                        </a:tabLst>
                      </a:pPr>
                      <a:r>
                        <a:rPr lang="de-DE" sz="1500">
                          <a:effectLst/>
                          <a:latin typeface="Times New Roman" panose="02020603050405020304" pitchFamily="18" charset="0"/>
                          <a:cs typeface="Times New Roman" panose="02020603050405020304" pitchFamily="18" charset="0"/>
                        </a:rPr>
                        <a:t>- Tấm tắc ngợi khen tài.</a:t>
                      </a:r>
                      <a:endParaRPr lang="vi-VN" sz="1500">
                        <a:effectLst/>
                        <a:latin typeface="Times New Roman" panose="02020603050405020304" pitchFamily="18" charset="0"/>
                        <a:cs typeface="Times New Roman" panose="02020603050405020304" pitchFamily="18" charset="0"/>
                      </a:endParaRPr>
                    </a:p>
                    <a:p>
                      <a:pPr algn="just">
                        <a:tabLst>
                          <a:tab pos="57150" algn="l"/>
                        </a:tabLst>
                      </a:pPr>
                      <a:r>
                        <a:rPr lang="de-DE" sz="1500">
                          <a:effectLst/>
                          <a:latin typeface="Times New Roman" panose="02020603050405020304" pitchFamily="18" charset="0"/>
                          <a:cs typeface="Times New Roman" panose="02020603050405020304" pitchFamily="18" charset="0"/>
                        </a:rPr>
                        <a:t> </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a:txBody>
                    <a:bodyPr/>
                    <a:lstStyle/>
                    <a:p>
                      <a:pPr algn="just">
                        <a:tabLst>
                          <a:tab pos="57150" algn="l"/>
                        </a:tabLst>
                      </a:pPr>
                      <a:r>
                        <a:rPr lang="de-DE" sz="1500" dirty="0">
                          <a:effectLst/>
                          <a:latin typeface="Times New Roman" panose="02020603050405020304" pitchFamily="18" charset="0"/>
                          <a:cs typeface="Times New Roman" panose="02020603050405020304" pitchFamily="18" charset="0"/>
                        </a:rPr>
                        <a:t>- Mọi người tìm đến mua chữ, ngưỡng mộ, ngợi ca tài viết chữ của ông đồ -&gt;Thái độ mến mộ coi trọng nhà nho, chữ Nho- một nét đẹp văn hóa truyền thống đáng trân trọng.</a:t>
                      </a:r>
                      <a:endParaRPr lang="vi-V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extLst>
                  <a:ext uri="{0D108BD9-81ED-4DB2-BD59-A6C34878D82A}">
                    <a16:rowId xmlns:a16="http://schemas.microsoft.com/office/drawing/2014/main" val="935275646"/>
                  </a:ext>
                </a:extLst>
              </a:tr>
              <a:tr h="768967">
                <a:tc>
                  <a:txBody>
                    <a:bodyPr/>
                    <a:lstStyle/>
                    <a:p>
                      <a:pPr algn="just">
                        <a:tabLst>
                          <a:tab pos="57150" algn="l"/>
                        </a:tabLst>
                      </a:pPr>
                      <a:r>
                        <a:rPr lang="de-DE" sz="1600" b="1" dirty="0">
                          <a:solidFill>
                            <a:schemeClr val="accent4">
                              <a:lumMod val="25000"/>
                            </a:schemeClr>
                          </a:solidFill>
                          <a:effectLst/>
                          <a:latin typeface="Times New Roman" panose="02020603050405020304" pitchFamily="18" charset="0"/>
                          <a:cs typeface="Times New Roman" panose="02020603050405020304" pitchFamily="18" charset="0"/>
                        </a:rPr>
                        <a:t>3. Hình ảnh, tâm trạng của ông đồ trước thái độ tình cảm của mọi người.</a:t>
                      </a:r>
                      <a:endParaRPr lang="vi-VN" sz="16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a:txBody>
                    <a:bodyPr/>
                    <a:lstStyle/>
                    <a:p>
                      <a:pPr algn="just">
                        <a:tabLst>
                          <a:tab pos="57150" algn="l"/>
                        </a:tabLst>
                      </a:pPr>
                      <a:r>
                        <a:rPr lang="de-DE" sz="1500" dirty="0">
                          <a:effectLst/>
                          <a:latin typeface="Times New Roman" panose="02020603050405020304" pitchFamily="18" charset="0"/>
                          <a:cs typeface="Times New Roman" panose="02020603050405020304" pitchFamily="18" charset="0"/>
                        </a:rPr>
                        <a:t>Hoa tay thảo những nét</a:t>
                      </a:r>
                      <a:endParaRPr lang="vi-VN" sz="1500" dirty="0">
                        <a:effectLst/>
                        <a:latin typeface="Times New Roman" panose="02020603050405020304" pitchFamily="18" charset="0"/>
                        <a:cs typeface="Times New Roman" panose="02020603050405020304" pitchFamily="18" charset="0"/>
                      </a:endParaRPr>
                    </a:p>
                    <a:p>
                      <a:pPr algn="just">
                        <a:tabLst>
                          <a:tab pos="57150" algn="l"/>
                        </a:tabLst>
                      </a:pPr>
                      <a:r>
                        <a:rPr lang="de-DE" sz="1500" dirty="0">
                          <a:effectLst/>
                          <a:latin typeface="Times New Roman" panose="02020603050405020304" pitchFamily="18" charset="0"/>
                          <a:cs typeface="Times New Roman" panose="02020603050405020304" pitchFamily="18" charset="0"/>
                        </a:rPr>
                        <a:t>Như phượng múa rồng bay</a:t>
                      </a:r>
                      <a:endParaRPr lang="vi-V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a:txBody>
                    <a:bodyPr/>
                    <a:lstStyle/>
                    <a:p>
                      <a:pPr algn="just">
                        <a:tabLst>
                          <a:tab pos="1386840" algn="l"/>
                        </a:tabLst>
                      </a:pPr>
                      <a:r>
                        <a:rPr lang="de-DE" sz="1500" dirty="0">
                          <a:effectLst/>
                          <a:latin typeface="Times New Roman" panose="02020603050405020304" pitchFamily="18" charset="0"/>
                          <a:cs typeface="Times New Roman" panose="02020603050405020304" pitchFamily="18" charset="0"/>
                        </a:rPr>
                        <a:t>- Ông đồ người có tài viết chữ đẹp trở thành trung tâm của bức tranh xuân là đối tượng được  mọi người ngưỡng mộ. Ông đưa tay viết những nét chữ thanh cao, bay bổng, phóng khoáng trong niềm vui vì được mọi người mến mộ </a:t>
                      </a:r>
                      <a:endParaRPr lang="vi-V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extLst>
                  <a:ext uri="{0D108BD9-81ED-4DB2-BD59-A6C34878D82A}">
                    <a16:rowId xmlns:a16="http://schemas.microsoft.com/office/drawing/2014/main" val="3105118247"/>
                  </a:ext>
                </a:extLst>
              </a:tr>
            </a:tbl>
          </a:graphicData>
        </a:graphic>
      </p:graphicFrame>
    </p:spTree>
    <p:extLst>
      <p:ext uri="{BB962C8B-B14F-4D97-AF65-F5344CB8AC3E}">
        <p14:creationId xmlns:p14="http://schemas.microsoft.com/office/powerpoint/2010/main" val="470581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BCBE6A-FC67-4690-9692-CBACE51657DB}"/>
              </a:ext>
            </a:extLst>
          </p:cNvPr>
          <p:cNvGraphicFramePr>
            <a:graphicFrameLocks noGrp="1"/>
          </p:cNvGraphicFramePr>
          <p:nvPr>
            <p:extLst>
              <p:ext uri="{D42A27DB-BD31-4B8C-83A1-F6EECF244321}">
                <p14:modId xmlns:p14="http://schemas.microsoft.com/office/powerpoint/2010/main" val="1326867630"/>
              </p:ext>
            </p:extLst>
          </p:nvPr>
        </p:nvGraphicFramePr>
        <p:xfrm>
          <a:off x="323528" y="339502"/>
          <a:ext cx="8496943" cy="4389120"/>
        </p:xfrm>
        <a:graphic>
          <a:graphicData uri="http://schemas.openxmlformats.org/drawingml/2006/table">
            <a:tbl>
              <a:tblPr>
                <a:tableStyleId>{5C22544A-7EE6-4342-B048-85BDC9FD1C3A}</a:tableStyleId>
              </a:tblPr>
              <a:tblGrid>
                <a:gridCol w="1977164">
                  <a:extLst>
                    <a:ext uri="{9D8B030D-6E8A-4147-A177-3AD203B41FA5}">
                      <a16:colId xmlns:a16="http://schemas.microsoft.com/office/drawing/2014/main" val="1897507448"/>
                    </a:ext>
                  </a:extLst>
                </a:gridCol>
                <a:gridCol w="3134272">
                  <a:extLst>
                    <a:ext uri="{9D8B030D-6E8A-4147-A177-3AD203B41FA5}">
                      <a16:colId xmlns:a16="http://schemas.microsoft.com/office/drawing/2014/main" val="1247661295"/>
                    </a:ext>
                  </a:extLst>
                </a:gridCol>
                <a:gridCol w="3385507">
                  <a:extLst>
                    <a:ext uri="{9D8B030D-6E8A-4147-A177-3AD203B41FA5}">
                      <a16:colId xmlns:a16="http://schemas.microsoft.com/office/drawing/2014/main" val="2032593691"/>
                    </a:ext>
                  </a:extLst>
                </a:gridCol>
              </a:tblGrid>
              <a:tr h="230691">
                <a:tc>
                  <a:txBody>
                    <a:bodyPr/>
                    <a:lstStyle/>
                    <a:p>
                      <a:pPr algn="ctr">
                        <a:tabLst>
                          <a:tab pos="57150" algn="l"/>
                        </a:tabLst>
                      </a:pPr>
                      <a:r>
                        <a:rPr lang="de-DE" sz="1800" b="1" dirty="0">
                          <a:solidFill>
                            <a:schemeClr val="accent1">
                              <a:lumMod val="50000"/>
                            </a:schemeClr>
                          </a:solidFill>
                          <a:effectLst/>
                          <a:latin typeface="Times New Roman" panose="02020603050405020304" pitchFamily="18" charset="0"/>
                          <a:cs typeface="Times New Roman" panose="02020603050405020304" pitchFamily="18" charset="0"/>
                        </a:rPr>
                        <a:t>Nội dung tìm hiểu</a:t>
                      </a:r>
                      <a:endParaRPr lang="vi-VN" sz="18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a:txBody>
                    <a:bodyPr/>
                    <a:lstStyle/>
                    <a:p>
                      <a:pPr algn="ctr">
                        <a:tabLst>
                          <a:tab pos="57150" algn="l"/>
                        </a:tabLst>
                      </a:pPr>
                      <a:r>
                        <a:rPr lang="de-DE" sz="1800" b="1" dirty="0">
                          <a:solidFill>
                            <a:schemeClr val="accent1">
                              <a:lumMod val="50000"/>
                            </a:schemeClr>
                          </a:solidFill>
                          <a:effectLst/>
                          <a:latin typeface="Times New Roman" panose="02020603050405020304" pitchFamily="18" charset="0"/>
                          <a:cs typeface="Times New Roman" panose="02020603050405020304" pitchFamily="18" charset="0"/>
                        </a:rPr>
                        <a:t>Từ ngữ, hình ảnh thể hiện  </a:t>
                      </a:r>
                      <a:endParaRPr lang="vi-VN" sz="1800" b="1"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a:tabLst>
                          <a:tab pos="57150" algn="l"/>
                        </a:tabLst>
                      </a:pPr>
                      <a:r>
                        <a:rPr lang="de-DE" sz="1800" b="1" dirty="0">
                          <a:solidFill>
                            <a:schemeClr val="accent1">
                              <a:lumMod val="50000"/>
                            </a:schemeClr>
                          </a:solidFill>
                          <a:effectLst/>
                          <a:latin typeface="Times New Roman" panose="02020603050405020304" pitchFamily="18" charset="0"/>
                          <a:cs typeface="Times New Roman" panose="02020603050405020304" pitchFamily="18" charset="0"/>
                        </a:rPr>
                        <a:t> </a:t>
                      </a:r>
                      <a:endParaRPr lang="vi-VN" sz="18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a:txBody>
                    <a:bodyPr/>
                    <a:lstStyle/>
                    <a:p>
                      <a:pPr algn="ctr">
                        <a:tabLst>
                          <a:tab pos="57150" algn="l"/>
                        </a:tabLst>
                      </a:pPr>
                      <a:r>
                        <a:rPr lang="de-DE" sz="1800" b="1" dirty="0">
                          <a:solidFill>
                            <a:schemeClr val="accent1">
                              <a:lumMod val="50000"/>
                            </a:schemeClr>
                          </a:solidFill>
                          <a:effectLst/>
                          <a:latin typeface="Times New Roman" panose="02020603050405020304" pitchFamily="18" charset="0"/>
                          <a:cs typeface="Times New Roman" panose="02020603050405020304" pitchFamily="18" charset="0"/>
                        </a:rPr>
                        <a:t>Nhận xét</a:t>
                      </a:r>
                      <a:endParaRPr lang="vi-VN" sz="18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extLst>
                  <a:ext uri="{0D108BD9-81ED-4DB2-BD59-A6C34878D82A}">
                    <a16:rowId xmlns:a16="http://schemas.microsoft.com/office/drawing/2014/main" val="72473062"/>
                  </a:ext>
                </a:extLst>
              </a:tr>
              <a:tr h="999658">
                <a:tc>
                  <a:txBody>
                    <a:bodyPr/>
                    <a:lstStyle/>
                    <a:p>
                      <a:pPr algn="just">
                        <a:tabLst>
                          <a:tab pos="57150" algn="l"/>
                        </a:tabLst>
                      </a:pPr>
                      <a:r>
                        <a:rPr lang="de-DE" sz="1800" b="1" dirty="0">
                          <a:solidFill>
                            <a:schemeClr val="accent4">
                              <a:lumMod val="25000"/>
                            </a:schemeClr>
                          </a:solidFill>
                          <a:effectLst/>
                          <a:latin typeface="Times New Roman" panose="02020603050405020304" pitchFamily="18" charset="0"/>
                          <a:cs typeface="Times New Roman" panose="02020603050405020304" pitchFamily="18" charset="0"/>
                        </a:rPr>
                        <a:t>4. Biện pháp nghệ thuật đặc sắc được tác giả sử dụng để miêu tả ông đồ.</a:t>
                      </a:r>
                      <a:endParaRPr lang="vi-VN" sz="18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a:txBody>
                    <a:bodyPr/>
                    <a:lstStyle/>
                    <a:p>
                      <a:pPr algn="just">
                        <a:tabLst>
                          <a:tab pos="57150" algn="l"/>
                        </a:tabLst>
                      </a:pPr>
                      <a:r>
                        <a:rPr lang="de-DE" sz="1600" dirty="0">
                          <a:effectLst/>
                          <a:latin typeface="Times New Roman" panose="02020603050405020304" pitchFamily="18" charset="0"/>
                          <a:cs typeface="Times New Roman" panose="02020603050405020304" pitchFamily="18" charset="0"/>
                        </a:rPr>
                        <a:t>- Từ ngữ:  Chọn lọc, giàu sức gợi hình, gợi cảm:</a:t>
                      </a:r>
                      <a:endParaRPr lang="vi-VN" sz="1600" dirty="0">
                        <a:effectLst/>
                        <a:latin typeface="Times New Roman" panose="02020603050405020304" pitchFamily="18" charset="0"/>
                        <a:cs typeface="Times New Roman" panose="02020603050405020304" pitchFamily="18" charset="0"/>
                      </a:endParaRPr>
                    </a:p>
                    <a:p>
                      <a:pPr algn="just">
                        <a:tabLst>
                          <a:tab pos="57150" algn="l"/>
                        </a:tabLst>
                      </a:pPr>
                      <a:r>
                        <a:rPr lang="de-DE" sz="1600" dirty="0">
                          <a:effectLst/>
                          <a:latin typeface="Times New Roman" panose="02020603050405020304" pitchFamily="18" charset="0"/>
                          <a:cs typeface="Times New Roman" panose="02020603050405020304" pitchFamily="18" charset="0"/>
                        </a:rPr>
                        <a:t>+ Cụm từ mỗi năm; </a:t>
                      </a:r>
                      <a:endParaRPr lang="vi-VN" sz="1600" dirty="0">
                        <a:effectLst/>
                        <a:latin typeface="Times New Roman" panose="02020603050405020304" pitchFamily="18" charset="0"/>
                        <a:cs typeface="Times New Roman" panose="02020603050405020304" pitchFamily="18" charset="0"/>
                      </a:endParaRPr>
                    </a:p>
                    <a:p>
                      <a:pPr algn="just">
                        <a:tabLst>
                          <a:tab pos="57150" algn="l"/>
                        </a:tabLst>
                      </a:pPr>
                      <a:r>
                        <a:rPr lang="de-DE" sz="1600" dirty="0">
                          <a:effectLst/>
                          <a:latin typeface="Times New Roman" panose="02020603050405020304" pitchFamily="18" charset="0"/>
                          <a:cs typeface="Times New Roman" panose="02020603050405020304" pitchFamily="18" charset="0"/>
                        </a:rPr>
                        <a:t>+ Bao nhiêu, tấm tắc.</a:t>
                      </a:r>
                      <a:endParaRPr lang="vi-VN" sz="1600" dirty="0">
                        <a:effectLst/>
                        <a:latin typeface="Times New Roman" panose="02020603050405020304" pitchFamily="18" charset="0"/>
                        <a:cs typeface="Times New Roman" panose="02020603050405020304" pitchFamily="18" charset="0"/>
                      </a:endParaRPr>
                    </a:p>
                    <a:p>
                      <a:pPr algn="just">
                        <a:tabLst>
                          <a:tab pos="57150" algn="l"/>
                        </a:tabLst>
                      </a:pPr>
                      <a:r>
                        <a:rPr lang="de-DE" sz="1600" dirty="0">
                          <a:effectLst/>
                          <a:latin typeface="Times New Roman" panose="02020603050405020304" pitchFamily="18" charset="0"/>
                          <a:cs typeface="Times New Roman" panose="02020603050405020304" pitchFamily="18" charset="0"/>
                        </a:rPr>
                        <a:t>- Hình ảnh thơ đẹp: hoa đào nở‚ mực tàu giấy đỏ.</a:t>
                      </a:r>
                      <a:endParaRPr lang="vi-VN" sz="1600" dirty="0">
                        <a:effectLst/>
                        <a:latin typeface="Times New Roman" panose="02020603050405020304" pitchFamily="18" charset="0"/>
                        <a:cs typeface="Times New Roman" panose="02020603050405020304" pitchFamily="18" charset="0"/>
                      </a:endParaRPr>
                    </a:p>
                    <a:p>
                      <a:pPr algn="just">
                        <a:tabLst>
                          <a:tab pos="57150" algn="l"/>
                        </a:tabLst>
                      </a:pPr>
                      <a:r>
                        <a:rPr lang="de-DE" sz="1600" dirty="0">
                          <a:effectLst/>
                          <a:latin typeface="Times New Roman" panose="02020603050405020304" pitchFamily="18" charset="0"/>
                          <a:cs typeface="Times New Roman" panose="02020603050405020304" pitchFamily="18" charset="0"/>
                        </a:rPr>
                        <a:t>- Nghệ thuật so sánh: </a:t>
                      </a:r>
                      <a:endParaRPr lang="vi-VN" sz="1600" dirty="0">
                        <a:effectLst/>
                        <a:latin typeface="Times New Roman" panose="02020603050405020304" pitchFamily="18" charset="0"/>
                        <a:cs typeface="Times New Roman" panose="02020603050405020304" pitchFamily="18" charset="0"/>
                      </a:endParaRPr>
                    </a:p>
                    <a:p>
                      <a:pPr algn="just">
                        <a:tabLst>
                          <a:tab pos="57150" algn="l"/>
                        </a:tabLst>
                      </a:pPr>
                      <a:r>
                        <a:rPr lang="de-DE" sz="1600" dirty="0">
                          <a:effectLst/>
                          <a:latin typeface="Times New Roman" panose="02020603050405020304" pitchFamily="18" charset="0"/>
                          <a:cs typeface="Times New Roman" panose="02020603050405020304" pitchFamily="18" charset="0"/>
                        </a:rPr>
                        <a:t> Hoa tay thảo những nét</a:t>
                      </a:r>
                      <a:endParaRPr lang="vi-VN" sz="1600" dirty="0">
                        <a:effectLst/>
                        <a:latin typeface="Times New Roman" panose="02020603050405020304" pitchFamily="18" charset="0"/>
                        <a:cs typeface="Times New Roman" panose="02020603050405020304" pitchFamily="18" charset="0"/>
                      </a:endParaRPr>
                    </a:p>
                    <a:p>
                      <a:pPr algn="just">
                        <a:tabLst>
                          <a:tab pos="57150" algn="l"/>
                        </a:tabLst>
                      </a:pPr>
                      <a:r>
                        <a:rPr lang="de-DE" sz="1600" dirty="0">
                          <a:effectLst/>
                          <a:latin typeface="Times New Roman" panose="02020603050405020304" pitchFamily="18" charset="0"/>
                          <a:cs typeface="Times New Roman" panose="02020603050405020304" pitchFamily="18" charset="0"/>
                        </a:rPr>
                        <a:t> Như phượng múa rồng bay</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a:txBody>
                    <a:bodyPr/>
                    <a:lstStyle/>
                    <a:p>
                      <a:pPr algn="just">
                        <a:tabLst>
                          <a:tab pos="57150" algn="l"/>
                        </a:tabLst>
                      </a:pPr>
                      <a:r>
                        <a:rPr lang="de-DE" sz="1600" dirty="0">
                          <a:effectLst/>
                          <a:latin typeface="Times New Roman" panose="02020603050405020304" pitchFamily="18" charset="0"/>
                          <a:cs typeface="Times New Roman" panose="02020603050405020304" pitchFamily="18" charset="0"/>
                        </a:rPr>
                        <a:t>- Gợi sự lặp lại của thời gian, gợi về những người yêu nghệ thuật chơi chữ. </a:t>
                      </a:r>
                      <a:endParaRPr lang="vi-VN" sz="1600" dirty="0">
                        <a:effectLst/>
                        <a:latin typeface="Times New Roman" panose="02020603050405020304" pitchFamily="18" charset="0"/>
                        <a:cs typeface="Times New Roman" panose="02020603050405020304" pitchFamily="18" charset="0"/>
                      </a:endParaRPr>
                    </a:p>
                    <a:p>
                      <a:pPr algn="just">
                        <a:tabLst>
                          <a:tab pos="57150" algn="l"/>
                        </a:tabLst>
                      </a:pPr>
                      <a:r>
                        <a:rPr lang="de-DE" sz="1600" dirty="0">
                          <a:effectLst/>
                          <a:latin typeface="Times New Roman" panose="02020603050405020304" pitchFamily="18" charset="0"/>
                          <a:cs typeface="Times New Roman" panose="02020603050405020304" pitchFamily="18" charset="0"/>
                        </a:rPr>
                        <a:t>- Hình ảnh gần gũi, thân quen mang nét đặc trưng của ngày Tết cổ truyền dân tộc, nét đẹp văn hóa cổ truyền.</a:t>
                      </a:r>
                      <a:endParaRPr lang="vi-VN" sz="1600" dirty="0">
                        <a:effectLst/>
                        <a:latin typeface="Times New Roman" panose="02020603050405020304" pitchFamily="18" charset="0"/>
                        <a:cs typeface="Times New Roman" panose="02020603050405020304" pitchFamily="18" charset="0"/>
                      </a:endParaRPr>
                    </a:p>
                    <a:p>
                      <a:pPr algn="just">
                        <a:tabLst>
                          <a:tab pos="57150" algn="l"/>
                        </a:tabLst>
                      </a:pPr>
                      <a:r>
                        <a:rPr lang="de-DE" sz="1600" dirty="0">
                          <a:effectLst/>
                          <a:latin typeface="Times New Roman" panose="02020603050405020304" pitchFamily="18" charset="0"/>
                          <a:cs typeface="Times New Roman" panose="02020603050405020304" pitchFamily="18" charset="0"/>
                        </a:rPr>
                        <a:t>- Gợi nét chữ cao quý, tài viết chữ của ông đồ.</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extLst>
                  <a:ext uri="{0D108BD9-81ED-4DB2-BD59-A6C34878D82A}">
                    <a16:rowId xmlns:a16="http://schemas.microsoft.com/office/drawing/2014/main" val="1155237925"/>
                  </a:ext>
                </a:extLst>
              </a:tr>
              <a:tr h="230691">
                <a:tc>
                  <a:txBody>
                    <a:bodyPr/>
                    <a:lstStyle/>
                    <a:p>
                      <a:pPr algn="just">
                        <a:tabLst>
                          <a:tab pos="57150" algn="l"/>
                        </a:tabLst>
                      </a:pPr>
                      <a:r>
                        <a:rPr lang="de-DE" sz="1800" b="1" dirty="0">
                          <a:solidFill>
                            <a:schemeClr val="accent4">
                              <a:lumMod val="25000"/>
                            </a:schemeClr>
                          </a:solidFill>
                          <a:effectLst/>
                          <a:latin typeface="Times New Roman" panose="02020603050405020304" pitchFamily="18" charset="0"/>
                          <a:cs typeface="Times New Roman" panose="02020603050405020304" pitchFamily="18" charset="0"/>
                        </a:rPr>
                        <a:t>5. Tình cảm của tác giả  dành cho ông đồ.</a:t>
                      </a:r>
                      <a:endParaRPr lang="vi-VN" sz="18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gridSpan="2">
                  <a:txBody>
                    <a:bodyPr/>
                    <a:lstStyle/>
                    <a:p>
                      <a:pPr algn="just">
                        <a:tabLst>
                          <a:tab pos="57150" algn="l"/>
                        </a:tabLst>
                      </a:pPr>
                      <a:r>
                        <a:rPr lang="de-DE" sz="1600" dirty="0">
                          <a:effectLst/>
                          <a:latin typeface="Times New Roman" panose="02020603050405020304" pitchFamily="18" charset="0"/>
                          <a:cs typeface="Times New Roman" panose="02020603050405020304" pitchFamily="18" charset="0"/>
                        </a:rPr>
                        <a:t>-Yêu mến, ngưỡng mộ, ngợi ca ông đồ, khen ngợi tài viết chữ của ông.</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hMerge="1">
                  <a:txBody>
                    <a:bodyPr/>
                    <a:lstStyle/>
                    <a:p>
                      <a:endParaRPr lang="vi-VN"/>
                    </a:p>
                  </a:txBody>
                  <a:tcPr/>
                </a:tc>
                <a:extLst>
                  <a:ext uri="{0D108BD9-81ED-4DB2-BD59-A6C34878D82A}">
                    <a16:rowId xmlns:a16="http://schemas.microsoft.com/office/drawing/2014/main" val="3126920560"/>
                  </a:ext>
                </a:extLst>
              </a:tr>
              <a:tr h="307587">
                <a:tc>
                  <a:txBody>
                    <a:bodyPr/>
                    <a:lstStyle/>
                    <a:p>
                      <a:pPr algn="just">
                        <a:tabLst>
                          <a:tab pos="57150" algn="l"/>
                        </a:tabLst>
                      </a:pPr>
                      <a:r>
                        <a:rPr lang="de-DE" sz="1800" b="1" dirty="0">
                          <a:solidFill>
                            <a:schemeClr val="accent4">
                              <a:lumMod val="25000"/>
                            </a:schemeClr>
                          </a:solidFill>
                          <a:effectLst/>
                          <a:latin typeface="Times New Roman" panose="02020603050405020304" pitchFamily="18" charset="0"/>
                          <a:cs typeface="Times New Roman" panose="02020603050405020304" pitchFamily="18" charset="0"/>
                        </a:rPr>
                        <a:t>6. Tình cảm, cảm xúc của em đối với ông đồ.</a:t>
                      </a:r>
                      <a:endParaRPr lang="vi-VN" sz="18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gridSpan="2">
                  <a:txBody>
                    <a:bodyPr/>
                    <a:lstStyle/>
                    <a:p>
                      <a:pPr algn="just">
                        <a:tabLst>
                          <a:tab pos="57150" algn="l"/>
                        </a:tabLst>
                      </a:pPr>
                      <a:r>
                        <a:rPr lang="de-DE" sz="1600" dirty="0">
                          <a:effectLst/>
                          <a:latin typeface="Times New Roman" panose="02020603050405020304" pitchFamily="18" charset="0"/>
                          <a:cs typeface="Times New Roman" panose="02020603050405020304" pitchFamily="18" charset="0"/>
                        </a:rPr>
                        <a:t>- Yêu mến, ngưỡng mộ, ngợi ca ông đồ.</a:t>
                      </a:r>
                      <a:endParaRPr lang="vi-VN" sz="1600" dirty="0">
                        <a:effectLst/>
                        <a:latin typeface="Times New Roman" panose="02020603050405020304" pitchFamily="18" charset="0"/>
                        <a:cs typeface="Times New Roman" panose="02020603050405020304" pitchFamily="18" charset="0"/>
                      </a:endParaRPr>
                    </a:p>
                    <a:p>
                      <a:pPr algn="just">
                        <a:tabLst>
                          <a:tab pos="57150" algn="l"/>
                        </a:tabLst>
                      </a:pPr>
                      <a:r>
                        <a:rPr lang="de-DE" sz="1600" dirty="0">
                          <a:effectLst/>
                          <a:latin typeface="Times New Roman" panose="02020603050405020304" pitchFamily="18" charset="0"/>
                          <a:cs typeface="Times New Roman" panose="02020603050405020304" pitchFamily="18" charset="0"/>
                        </a:rPr>
                        <a:t>- Ngậm ngùi, thương cảm khi ông  đồ phải ra lề phố bán chữ.</a:t>
                      </a:r>
                      <a:endParaRPr lang="vi-VN" sz="1600" dirty="0">
                        <a:effectLst/>
                        <a:latin typeface="Times New Roman" panose="02020603050405020304" pitchFamily="18" charset="0"/>
                        <a:cs typeface="Times New Roman" panose="02020603050405020304" pitchFamily="18" charset="0"/>
                      </a:endParaRPr>
                    </a:p>
                    <a:p>
                      <a:pPr algn="just">
                        <a:tabLst>
                          <a:tab pos="57150" algn="l"/>
                        </a:tabLst>
                      </a:pPr>
                      <a:r>
                        <a:rPr lang="de-DE" sz="1600" dirty="0">
                          <a:effectLst/>
                          <a:latin typeface="Times New Roman" panose="02020603050405020304" pitchFamily="18" charset="0"/>
                          <a:cs typeface="Times New Roman" panose="02020603050405020304" pitchFamily="18" charset="0"/>
                        </a:rPr>
                        <a:t> </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965" marR="19965" marT="0" marB="0"/>
                </a:tc>
                <a:tc hMerge="1">
                  <a:txBody>
                    <a:bodyPr/>
                    <a:lstStyle/>
                    <a:p>
                      <a:endParaRPr lang="vi-VN"/>
                    </a:p>
                  </a:txBody>
                  <a:tcPr/>
                </a:tc>
                <a:extLst>
                  <a:ext uri="{0D108BD9-81ED-4DB2-BD59-A6C34878D82A}">
                    <a16:rowId xmlns:a16="http://schemas.microsoft.com/office/drawing/2014/main" val="2450782678"/>
                  </a:ext>
                </a:extLst>
              </a:tr>
            </a:tbl>
          </a:graphicData>
        </a:graphic>
      </p:graphicFrame>
    </p:spTree>
    <p:extLst>
      <p:ext uri="{BB962C8B-B14F-4D97-AF65-F5344CB8AC3E}">
        <p14:creationId xmlns:p14="http://schemas.microsoft.com/office/powerpoint/2010/main" val="3799284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92408FE-9F9F-4728-AC6C-2A421D0CA357}"/>
              </a:ext>
            </a:extLst>
          </p:cNvPr>
          <p:cNvGraphicFramePr>
            <a:graphicFrameLocks noGrp="1"/>
          </p:cNvGraphicFramePr>
          <p:nvPr>
            <p:extLst>
              <p:ext uri="{D42A27DB-BD31-4B8C-83A1-F6EECF244321}">
                <p14:modId xmlns:p14="http://schemas.microsoft.com/office/powerpoint/2010/main" val="1916129935"/>
              </p:ext>
            </p:extLst>
          </p:nvPr>
        </p:nvGraphicFramePr>
        <p:xfrm>
          <a:off x="467544" y="627534"/>
          <a:ext cx="8136904" cy="4104457"/>
        </p:xfrm>
        <a:graphic>
          <a:graphicData uri="http://schemas.openxmlformats.org/drawingml/2006/table">
            <a:tbl>
              <a:tblPr>
                <a:tableStyleId>{5C22544A-7EE6-4342-B048-85BDC9FD1C3A}</a:tableStyleId>
              </a:tblPr>
              <a:tblGrid>
                <a:gridCol w="3009540">
                  <a:extLst>
                    <a:ext uri="{9D8B030D-6E8A-4147-A177-3AD203B41FA5}">
                      <a16:colId xmlns:a16="http://schemas.microsoft.com/office/drawing/2014/main" val="570068304"/>
                    </a:ext>
                  </a:extLst>
                </a:gridCol>
                <a:gridCol w="3365954">
                  <a:extLst>
                    <a:ext uri="{9D8B030D-6E8A-4147-A177-3AD203B41FA5}">
                      <a16:colId xmlns:a16="http://schemas.microsoft.com/office/drawing/2014/main" val="2014514218"/>
                    </a:ext>
                  </a:extLst>
                </a:gridCol>
                <a:gridCol w="1761410">
                  <a:extLst>
                    <a:ext uri="{9D8B030D-6E8A-4147-A177-3AD203B41FA5}">
                      <a16:colId xmlns:a16="http://schemas.microsoft.com/office/drawing/2014/main" val="1496956445"/>
                    </a:ext>
                  </a:extLst>
                </a:gridCol>
              </a:tblGrid>
              <a:tr h="500339">
                <a:tc>
                  <a:txBody>
                    <a:bodyPr/>
                    <a:lstStyle/>
                    <a:p>
                      <a:pPr algn="ctr">
                        <a:tabLst>
                          <a:tab pos="57150" algn="l"/>
                        </a:tabLst>
                      </a:pPr>
                      <a:r>
                        <a:rPr lang="de-DE" sz="1200" dirty="0">
                          <a:solidFill>
                            <a:schemeClr val="accent1">
                              <a:lumMod val="50000"/>
                            </a:schemeClr>
                          </a:solidFill>
                          <a:effectLst/>
                        </a:rPr>
                        <a:t>Nội dung tìm hiểu</a:t>
                      </a:r>
                      <a:endParaRPr lang="vi-VN"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57150" algn="l"/>
                        </a:tabLst>
                      </a:pPr>
                      <a:r>
                        <a:rPr lang="de-DE" sz="1200" dirty="0">
                          <a:solidFill>
                            <a:schemeClr val="accent1">
                              <a:lumMod val="50000"/>
                            </a:schemeClr>
                          </a:solidFill>
                          <a:effectLst/>
                        </a:rPr>
                        <a:t>Từ ngữ, hình ảnh thể hiện  </a:t>
                      </a:r>
                      <a:endParaRPr lang="vi-VN" sz="1200" dirty="0">
                        <a:solidFill>
                          <a:schemeClr val="accent1">
                            <a:lumMod val="50000"/>
                          </a:schemeClr>
                        </a:solidFill>
                        <a:effectLst/>
                      </a:endParaRPr>
                    </a:p>
                    <a:p>
                      <a:pPr algn="ctr">
                        <a:tabLst>
                          <a:tab pos="57150" algn="l"/>
                        </a:tabLst>
                      </a:pPr>
                      <a:r>
                        <a:rPr lang="de-DE" sz="1200" dirty="0">
                          <a:solidFill>
                            <a:schemeClr val="accent1">
                              <a:lumMod val="50000"/>
                            </a:schemeClr>
                          </a:solidFill>
                          <a:effectLst/>
                        </a:rPr>
                        <a:t> </a:t>
                      </a:r>
                      <a:endParaRPr lang="vi-VN"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57150" algn="l"/>
                        </a:tabLst>
                      </a:pPr>
                      <a:r>
                        <a:rPr lang="de-DE" sz="1200" dirty="0">
                          <a:solidFill>
                            <a:schemeClr val="accent1">
                              <a:lumMod val="50000"/>
                            </a:schemeClr>
                          </a:solidFill>
                          <a:effectLst/>
                        </a:rPr>
                        <a:t>Nhận xét</a:t>
                      </a:r>
                      <a:endParaRPr lang="vi-VN"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581253"/>
                  </a:ext>
                </a:extLst>
              </a:tr>
              <a:tr h="750509">
                <a:tc>
                  <a:txBody>
                    <a:bodyPr/>
                    <a:lstStyle/>
                    <a:p>
                      <a:pPr algn="just">
                        <a:tabLst>
                          <a:tab pos="57150" algn="l"/>
                        </a:tabLst>
                      </a:pPr>
                      <a:r>
                        <a:rPr lang="de-DE" sz="1200" b="1" dirty="0">
                          <a:solidFill>
                            <a:schemeClr val="accent4">
                              <a:lumMod val="25000"/>
                            </a:schemeClr>
                          </a:solidFill>
                          <a:effectLst/>
                          <a:highlight>
                            <a:srgbClr val="FFFFFF"/>
                          </a:highlight>
                          <a:latin typeface="Times New Roman" panose="02020603050405020304" pitchFamily="18" charset="0"/>
                          <a:cs typeface="Times New Roman" panose="02020603050405020304" pitchFamily="18" charset="0"/>
                        </a:rPr>
                        <a:t>1. Khung cảnh thời gian, không gian ông đồ xuất hiện</a:t>
                      </a:r>
                      <a:endParaRPr lang="vi-VN" sz="1200" b="1" dirty="0">
                        <a:solidFill>
                          <a:schemeClr val="accent4">
                            <a:lumMod val="25000"/>
                          </a:schemeClr>
                        </a:solidFill>
                        <a:effectLst/>
                        <a:latin typeface="Times New Roman" panose="02020603050405020304" pitchFamily="18" charset="0"/>
                        <a:cs typeface="Times New Roman" panose="02020603050405020304" pitchFamily="18" charset="0"/>
                      </a:endParaRPr>
                    </a:p>
                    <a:p>
                      <a:pPr algn="just">
                        <a:tabLst>
                          <a:tab pos="57150" algn="l"/>
                        </a:tabLst>
                      </a:pPr>
                      <a:r>
                        <a:rPr lang="de-DE" sz="1200" b="1" dirty="0">
                          <a:solidFill>
                            <a:schemeClr val="accent4">
                              <a:lumMod val="25000"/>
                            </a:schemeClr>
                          </a:solidFill>
                          <a:effectLst/>
                          <a:latin typeface="Times New Roman" panose="02020603050405020304" pitchFamily="18" charset="0"/>
                          <a:cs typeface="Times New Roman" panose="02020603050405020304" pitchFamily="18" charset="0"/>
                        </a:rPr>
                        <a:t> </a:t>
                      </a:r>
                      <a:endParaRPr lang="vi-VN" sz="12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tabLst>
                          <a:tab pos="57150" algn="l"/>
                        </a:tabLst>
                      </a:pPr>
                      <a:endParaRPr lang="vi-VN" sz="1200" dirty="0">
                        <a:effectLst/>
                        <a:latin typeface="Times New Roman" panose="02020603050405020304" pitchFamily="18" charset="0"/>
                        <a:ea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tabLst>
                          <a:tab pos="57150" algn="l"/>
                        </a:tabLst>
                      </a:pPr>
                      <a:endParaRPr lang="vi-VN" sz="1200" dirty="0">
                        <a:effectLst/>
                        <a:latin typeface="Times New Roman" panose="02020603050405020304" pitchFamily="18" charset="0"/>
                        <a:ea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9855820"/>
                  </a:ext>
                </a:extLst>
              </a:tr>
              <a:tr h="500339">
                <a:tc>
                  <a:txBody>
                    <a:bodyPr/>
                    <a:lstStyle/>
                    <a:p>
                      <a:pPr algn="just">
                        <a:tabLst>
                          <a:tab pos="57150" algn="l"/>
                        </a:tabLst>
                      </a:pPr>
                      <a:r>
                        <a:rPr lang="de-DE" sz="1200" b="1" dirty="0">
                          <a:solidFill>
                            <a:schemeClr val="accent4">
                              <a:lumMod val="25000"/>
                            </a:schemeClr>
                          </a:solidFill>
                          <a:effectLst/>
                          <a:highlight>
                            <a:srgbClr val="FFFFFF"/>
                          </a:highlight>
                          <a:latin typeface="Times New Roman" panose="02020603050405020304" pitchFamily="18" charset="0"/>
                          <a:cs typeface="Times New Roman" panose="02020603050405020304" pitchFamily="18" charset="0"/>
                        </a:rPr>
                        <a:t>2. Thái độ, tình cảm của mọi người dành cho ông đồ.</a:t>
                      </a:r>
                      <a:endParaRPr lang="vi-VN" sz="12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tabLst>
                          <a:tab pos="57150" algn="l"/>
                        </a:tabLst>
                      </a:pPr>
                      <a:endParaRPr lang="vi-VN" sz="1200" dirty="0">
                        <a:effectLst/>
                        <a:latin typeface="Times New Roman" panose="02020603050405020304" pitchFamily="18" charset="0"/>
                        <a:ea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tabLst>
                          <a:tab pos="57150" algn="l"/>
                        </a:tabLst>
                      </a:pPr>
                      <a:endParaRPr lang="vi-VN" sz="1200" dirty="0">
                        <a:effectLst/>
                        <a:latin typeface="Times New Roman" panose="02020603050405020304" pitchFamily="18" charset="0"/>
                        <a:ea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5835995"/>
                  </a:ext>
                </a:extLst>
              </a:tr>
              <a:tr h="750509">
                <a:tc>
                  <a:txBody>
                    <a:bodyPr/>
                    <a:lstStyle/>
                    <a:p>
                      <a:pPr algn="just">
                        <a:tabLst>
                          <a:tab pos="57150" algn="l"/>
                        </a:tabLst>
                      </a:pPr>
                      <a:r>
                        <a:rPr lang="de-DE" sz="1200" b="1" dirty="0">
                          <a:solidFill>
                            <a:schemeClr val="accent4">
                              <a:lumMod val="25000"/>
                            </a:schemeClr>
                          </a:solidFill>
                          <a:effectLst/>
                          <a:latin typeface="Times New Roman" panose="02020603050405020304" pitchFamily="18" charset="0"/>
                          <a:cs typeface="Times New Roman" panose="02020603050405020304" pitchFamily="18" charset="0"/>
                        </a:rPr>
                        <a:t>3. Hình ảnh, tâm trạng của ông đồ trước thái độ tình cảm của mọi người.</a:t>
                      </a:r>
                      <a:endParaRPr lang="vi-VN" sz="12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tabLst>
                          <a:tab pos="57150" algn="l"/>
                        </a:tabLst>
                      </a:pPr>
                      <a:endParaRPr lang="vi-VN" sz="1200" dirty="0">
                        <a:effectLst/>
                        <a:latin typeface="Times New Roman" panose="02020603050405020304" pitchFamily="18" charset="0"/>
                        <a:ea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tabLst>
                          <a:tab pos="1386840" algn="l"/>
                        </a:tabLst>
                      </a:pPr>
                      <a:endParaRPr lang="vi-VN" sz="1200">
                        <a:effectLst/>
                        <a:latin typeface="Times New Roman" panose="02020603050405020304" pitchFamily="18" charset="0"/>
                        <a:ea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4222435"/>
                  </a:ext>
                </a:extLst>
              </a:tr>
              <a:tr h="602083">
                <a:tc>
                  <a:txBody>
                    <a:bodyPr/>
                    <a:lstStyle/>
                    <a:p>
                      <a:pPr algn="just">
                        <a:tabLst>
                          <a:tab pos="57150" algn="l"/>
                        </a:tabLst>
                      </a:pPr>
                      <a:r>
                        <a:rPr lang="de-DE" sz="1200" b="1" dirty="0">
                          <a:solidFill>
                            <a:schemeClr val="accent4">
                              <a:lumMod val="25000"/>
                            </a:schemeClr>
                          </a:solidFill>
                          <a:effectLst/>
                          <a:latin typeface="Times New Roman" panose="02020603050405020304" pitchFamily="18" charset="0"/>
                          <a:cs typeface="Times New Roman" panose="02020603050405020304" pitchFamily="18" charset="0"/>
                        </a:rPr>
                        <a:t>4. Biện pháp nghệ thuật đặc sắc được tác giả sử dụng để miêu tả ông đồ.</a:t>
                      </a:r>
                      <a:endParaRPr lang="vi-VN" sz="12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tabLst>
                          <a:tab pos="57150" algn="l"/>
                        </a:tabLst>
                      </a:pPr>
                      <a:endParaRPr lang="vi-VN" sz="1200" dirty="0">
                        <a:effectLst/>
                        <a:latin typeface="Times New Roman" panose="02020603050405020304" pitchFamily="18" charset="0"/>
                        <a:ea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tabLst>
                          <a:tab pos="57150" algn="l"/>
                        </a:tabLst>
                      </a:pPr>
                      <a:endParaRPr lang="vi-VN" sz="1200" dirty="0">
                        <a:effectLst/>
                        <a:latin typeface="Times New Roman" panose="02020603050405020304" pitchFamily="18" charset="0"/>
                        <a:ea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8953185"/>
                  </a:ext>
                </a:extLst>
              </a:tr>
              <a:tr h="500339">
                <a:tc>
                  <a:txBody>
                    <a:bodyPr/>
                    <a:lstStyle/>
                    <a:p>
                      <a:pPr algn="just">
                        <a:tabLst>
                          <a:tab pos="57150" algn="l"/>
                        </a:tabLst>
                      </a:pPr>
                      <a:r>
                        <a:rPr lang="de-DE" sz="1200" b="1" dirty="0">
                          <a:solidFill>
                            <a:schemeClr val="accent4">
                              <a:lumMod val="25000"/>
                            </a:schemeClr>
                          </a:solidFill>
                          <a:effectLst/>
                          <a:latin typeface="Times New Roman" panose="02020603050405020304" pitchFamily="18" charset="0"/>
                          <a:cs typeface="Times New Roman" panose="02020603050405020304" pitchFamily="18" charset="0"/>
                        </a:rPr>
                        <a:t>5. Tình cảm của tác giả  dành cho ông đồ.</a:t>
                      </a:r>
                      <a:endParaRPr lang="vi-VN" sz="12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tabLst>
                          <a:tab pos="57150" algn="l"/>
                        </a:tabLst>
                      </a:pPr>
                      <a:endParaRPr lang="vi-VN" sz="1200" dirty="0">
                        <a:effectLst/>
                        <a:latin typeface="Times New Roman" panose="02020603050405020304" pitchFamily="18" charset="0"/>
                        <a:ea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1290587422"/>
                  </a:ext>
                </a:extLst>
              </a:tr>
              <a:tr h="500339">
                <a:tc>
                  <a:txBody>
                    <a:bodyPr/>
                    <a:lstStyle/>
                    <a:p>
                      <a:pPr algn="just">
                        <a:tabLst>
                          <a:tab pos="57150" algn="l"/>
                        </a:tabLst>
                      </a:pPr>
                      <a:r>
                        <a:rPr lang="de-DE" sz="1200" b="1" dirty="0">
                          <a:solidFill>
                            <a:schemeClr val="accent4">
                              <a:lumMod val="25000"/>
                            </a:schemeClr>
                          </a:solidFill>
                          <a:effectLst/>
                          <a:latin typeface="Times New Roman" panose="02020603050405020304" pitchFamily="18" charset="0"/>
                          <a:cs typeface="Times New Roman" panose="02020603050405020304" pitchFamily="18" charset="0"/>
                        </a:rPr>
                        <a:t>6.Tình cảm, cảm xúc của em đối với ông đồ.</a:t>
                      </a:r>
                      <a:endParaRPr lang="vi-VN" sz="12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tabLst>
                          <a:tab pos="57150" algn="l"/>
                        </a:tabLst>
                      </a:pPr>
                      <a:endParaRPr lang="vi-VN" sz="1200" dirty="0">
                        <a:effectLst/>
                        <a:latin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686375739"/>
                  </a:ext>
                </a:extLst>
              </a:tr>
            </a:tbl>
          </a:graphicData>
        </a:graphic>
      </p:graphicFrame>
    </p:spTree>
    <p:extLst>
      <p:ext uri="{BB962C8B-B14F-4D97-AF65-F5344CB8AC3E}">
        <p14:creationId xmlns:p14="http://schemas.microsoft.com/office/powerpoint/2010/main" val="984565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79F5951-CBB5-4843-B375-A60EC3D8F28B}"/>
              </a:ext>
            </a:extLst>
          </p:cNvPr>
          <p:cNvGraphicFramePr>
            <a:graphicFrameLocks noGrp="1"/>
          </p:cNvGraphicFramePr>
          <p:nvPr>
            <p:extLst>
              <p:ext uri="{D42A27DB-BD31-4B8C-83A1-F6EECF244321}">
                <p14:modId xmlns:p14="http://schemas.microsoft.com/office/powerpoint/2010/main" val="2939126223"/>
              </p:ext>
            </p:extLst>
          </p:nvPr>
        </p:nvGraphicFramePr>
        <p:xfrm>
          <a:off x="467545" y="13270"/>
          <a:ext cx="8280921" cy="5181600"/>
        </p:xfrm>
        <a:graphic>
          <a:graphicData uri="http://schemas.openxmlformats.org/drawingml/2006/table">
            <a:tbl>
              <a:tblPr>
                <a:tableStyleId>{5C22544A-7EE6-4342-B048-85BDC9FD1C3A}</a:tableStyleId>
              </a:tblPr>
              <a:tblGrid>
                <a:gridCol w="1973492">
                  <a:extLst>
                    <a:ext uri="{9D8B030D-6E8A-4147-A177-3AD203B41FA5}">
                      <a16:colId xmlns:a16="http://schemas.microsoft.com/office/drawing/2014/main" val="570068304"/>
                    </a:ext>
                  </a:extLst>
                </a:gridCol>
                <a:gridCol w="3571123">
                  <a:extLst>
                    <a:ext uri="{9D8B030D-6E8A-4147-A177-3AD203B41FA5}">
                      <a16:colId xmlns:a16="http://schemas.microsoft.com/office/drawing/2014/main" val="2014514218"/>
                    </a:ext>
                  </a:extLst>
                </a:gridCol>
                <a:gridCol w="2736306">
                  <a:extLst>
                    <a:ext uri="{9D8B030D-6E8A-4147-A177-3AD203B41FA5}">
                      <a16:colId xmlns:a16="http://schemas.microsoft.com/office/drawing/2014/main" val="1496956445"/>
                    </a:ext>
                  </a:extLst>
                </a:gridCol>
              </a:tblGrid>
              <a:tr h="271948">
                <a:tc>
                  <a:txBody>
                    <a:bodyPr/>
                    <a:lstStyle/>
                    <a:p>
                      <a:pPr algn="ctr">
                        <a:tabLst>
                          <a:tab pos="57150" algn="l"/>
                        </a:tabLst>
                      </a:pPr>
                      <a:r>
                        <a:rPr lang="de-DE" sz="1600">
                          <a:solidFill>
                            <a:schemeClr val="accent1">
                              <a:lumMod val="50000"/>
                            </a:schemeClr>
                          </a:solidFill>
                          <a:effectLst/>
                          <a:latin typeface="Times New Roman" panose="02020603050405020304" pitchFamily="18" charset="0"/>
                          <a:cs typeface="Times New Roman" panose="02020603050405020304" pitchFamily="18" charset="0"/>
                        </a:rPr>
                        <a:t>Nội dung tìm hiểu</a:t>
                      </a:r>
                      <a:endParaRPr lang="vi-VN" sz="160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57150" algn="l"/>
                        </a:tabLst>
                      </a:pPr>
                      <a:r>
                        <a:rPr lang="de-DE" sz="1600">
                          <a:solidFill>
                            <a:schemeClr val="accent1">
                              <a:lumMod val="50000"/>
                            </a:schemeClr>
                          </a:solidFill>
                          <a:effectLst/>
                          <a:latin typeface="Times New Roman" panose="02020603050405020304" pitchFamily="18" charset="0"/>
                          <a:cs typeface="Times New Roman" panose="02020603050405020304" pitchFamily="18" charset="0"/>
                        </a:rPr>
                        <a:t>Từ ngữ, hình ảnh thể hiện  </a:t>
                      </a:r>
                      <a:endParaRPr lang="vi-VN" sz="1600">
                        <a:solidFill>
                          <a:schemeClr val="accent1">
                            <a:lumMod val="50000"/>
                          </a:schemeClr>
                        </a:solidFill>
                        <a:effectLst/>
                        <a:latin typeface="Times New Roman" panose="02020603050405020304" pitchFamily="18" charset="0"/>
                        <a:cs typeface="Times New Roman" panose="02020603050405020304" pitchFamily="18" charset="0"/>
                      </a:endParaRPr>
                    </a:p>
                    <a:p>
                      <a:pPr algn="ctr">
                        <a:tabLst>
                          <a:tab pos="57150" algn="l"/>
                        </a:tabLst>
                      </a:pPr>
                      <a:r>
                        <a:rPr lang="de-DE" sz="1600">
                          <a:solidFill>
                            <a:schemeClr val="accent1">
                              <a:lumMod val="50000"/>
                            </a:schemeClr>
                          </a:solidFill>
                          <a:effectLst/>
                          <a:latin typeface="Times New Roman" panose="02020603050405020304" pitchFamily="18" charset="0"/>
                          <a:cs typeface="Times New Roman" panose="02020603050405020304" pitchFamily="18" charset="0"/>
                        </a:rPr>
                        <a:t> </a:t>
                      </a:r>
                      <a:endParaRPr lang="vi-VN" sz="160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57150" algn="l"/>
                        </a:tabLst>
                      </a:pPr>
                      <a:r>
                        <a:rPr lang="de-DE" sz="1600" dirty="0">
                          <a:solidFill>
                            <a:schemeClr val="accent1">
                              <a:lumMod val="50000"/>
                            </a:schemeClr>
                          </a:solidFill>
                          <a:effectLst/>
                          <a:latin typeface="Times New Roman" panose="02020603050405020304" pitchFamily="18" charset="0"/>
                          <a:cs typeface="Times New Roman" panose="02020603050405020304" pitchFamily="18" charset="0"/>
                        </a:rPr>
                        <a:t>Nhận xét</a:t>
                      </a:r>
                      <a:endParaRPr lang="vi-VN" sz="16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581253"/>
                  </a:ext>
                </a:extLst>
              </a:tr>
              <a:tr h="464589">
                <a:tc>
                  <a:txBody>
                    <a:bodyPr/>
                    <a:lstStyle/>
                    <a:p>
                      <a:pPr algn="just">
                        <a:tabLst>
                          <a:tab pos="57150" algn="l"/>
                        </a:tabLst>
                      </a:pPr>
                      <a:r>
                        <a:rPr lang="de-DE" sz="1600" b="1">
                          <a:solidFill>
                            <a:schemeClr val="accent4">
                              <a:lumMod val="25000"/>
                            </a:schemeClr>
                          </a:solidFill>
                          <a:effectLst/>
                          <a:highlight>
                            <a:srgbClr val="FFFFFF"/>
                          </a:highlight>
                          <a:latin typeface="Times New Roman" panose="02020603050405020304" pitchFamily="18" charset="0"/>
                          <a:cs typeface="Times New Roman" panose="02020603050405020304" pitchFamily="18" charset="0"/>
                        </a:rPr>
                        <a:t>Khung cảnh thời gian, không gian ông đồ xuất hiện</a:t>
                      </a:r>
                      <a:endParaRPr lang="vi-VN" sz="1600" b="1">
                        <a:solidFill>
                          <a:schemeClr val="accent4">
                            <a:lumMod val="25000"/>
                          </a:schemeClr>
                        </a:solidFill>
                        <a:effectLst/>
                        <a:latin typeface="Times New Roman" panose="02020603050405020304" pitchFamily="18" charset="0"/>
                        <a:cs typeface="Times New Roman" panose="02020603050405020304" pitchFamily="18" charset="0"/>
                      </a:endParaRPr>
                    </a:p>
                    <a:p>
                      <a:pPr algn="just">
                        <a:tabLst>
                          <a:tab pos="57150" algn="l"/>
                        </a:tabLst>
                      </a:pPr>
                      <a:r>
                        <a:rPr lang="de-DE" sz="1600" b="1">
                          <a:solidFill>
                            <a:schemeClr val="accent4">
                              <a:lumMod val="25000"/>
                            </a:schemeClr>
                          </a:solidFill>
                          <a:effectLst/>
                          <a:latin typeface="Times New Roman" panose="02020603050405020304" pitchFamily="18" charset="0"/>
                          <a:cs typeface="Times New Roman" panose="02020603050405020304" pitchFamily="18" charset="0"/>
                        </a:rPr>
                        <a:t> </a:t>
                      </a:r>
                      <a:endParaRPr lang="vi-VN" sz="1600" b="1">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tabLst>
                          <a:tab pos="57150" algn="l"/>
                        </a:tabLst>
                      </a:pPr>
                      <a:r>
                        <a:rPr lang="de-DE" sz="1400">
                          <a:solidFill>
                            <a:srgbClr val="000000"/>
                          </a:solidFill>
                          <a:effectLst/>
                          <a:latin typeface="Times New Roman" panose="02020603050405020304" pitchFamily="18" charset="0"/>
                          <a:ea typeface="Times New Roman" panose="02020603050405020304" pitchFamily="18" charset="0"/>
                        </a:rPr>
                        <a:t>Ông đồ vẫn ngồi đấy (bên lề phố, khi Tết đến xuân về)</a:t>
                      </a:r>
                      <a:endParaRPr lang="vi-VN" sz="1200">
                        <a:effectLst/>
                        <a:latin typeface="Times New Roman" panose="02020603050405020304" pitchFamily="18" charset="0"/>
                        <a:ea typeface="Times New Roman" panose="02020603050405020304" pitchFamily="18" charset="0"/>
                      </a:endParaRPr>
                    </a:p>
                    <a:p>
                      <a:pPr>
                        <a:tabLst>
                          <a:tab pos="57150" algn="l"/>
                        </a:tabLst>
                      </a:pPr>
                      <a:r>
                        <a:rPr lang="de-DE" sz="1400">
                          <a:solidFill>
                            <a:srgbClr val="000000"/>
                          </a:solidFill>
                          <a:effectLst/>
                          <a:latin typeface="Times New Roman" panose="02020603050405020304" pitchFamily="18" charset="0"/>
                          <a:ea typeface="Times New Roman" panose="02020603050405020304" pitchFamily="18" charset="0"/>
                        </a:rPr>
                        <a:t> </a:t>
                      </a:r>
                      <a:endParaRPr lang="vi-VN"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tabLst>
                          <a:tab pos="57150" algn="l"/>
                        </a:tabLst>
                      </a:pPr>
                      <a:r>
                        <a:rPr lang="de-DE" sz="1400">
                          <a:solidFill>
                            <a:srgbClr val="000000"/>
                          </a:solidFill>
                          <a:effectLst/>
                          <a:latin typeface="Times New Roman" panose="02020603050405020304" pitchFamily="18" charset="0"/>
                          <a:ea typeface="Times New Roman" panose="02020603050405020304" pitchFamily="18" charset="0"/>
                        </a:rPr>
                        <a:t>- Ông đỗ vẫn muốn góp mặt vào sự đông vui của phố phương, vẫn muốn giúp ích cho mọi người</a:t>
                      </a:r>
                      <a:endParaRPr lang="vi-VN" sz="1200">
                        <a:effectLst/>
                        <a:latin typeface="Times New Roman" panose="02020603050405020304" pitchFamily="18" charset="0"/>
                        <a:ea typeface="Times New Roman" panose="02020603050405020304" pitchFamily="18" charset="0"/>
                      </a:endParaRPr>
                    </a:p>
                    <a:p>
                      <a:pPr algn="just">
                        <a:tabLst>
                          <a:tab pos="57150" algn="l"/>
                        </a:tabLst>
                      </a:pPr>
                      <a:r>
                        <a:rPr lang="de-DE" sz="1400">
                          <a:solidFill>
                            <a:srgbClr val="000000"/>
                          </a:solidFill>
                          <a:effectLst/>
                          <a:latin typeface="Times New Roman" panose="02020603050405020304" pitchFamily="18" charset="0"/>
                          <a:ea typeface="Times New Roman" panose="02020603050405020304" pitchFamily="18" charset="0"/>
                        </a:rPr>
                        <a:t>- Nghệ thuật đối lập: Thể hiện sự cô đơn, lạc lõng của ông đồ</a:t>
                      </a:r>
                      <a:r>
                        <a:rPr lang="de-DE" sz="1400" b="1">
                          <a:solidFill>
                            <a:srgbClr val="000000"/>
                          </a:solidFill>
                          <a:effectLst/>
                          <a:latin typeface="Times New Roman" panose="02020603050405020304" pitchFamily="18" charset="0"/>
                          <a:ea typeface="Times New Roman" panose="02020603050405020304" pitchFamily="18" charset="0"/>
                        </a:rPr>
                        <a:t>. </a:t>
                      </a:r>
                      <a:endParaRPr lang="vi-VN"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9855820"/>
                  </a:ext>
                </a:extLst>
              </a:tr>
              <a:tr h="268972">
                <a:tc>
                  <a:txBody>
                    <a:bodyPr/>
                    <a:lstStyle/>
                    <a:p>
                      <a:pPr algn="just">
                        <a:tabLst>
                          <a:tab pos="57150" algn="l"/>
                        </a:tabLst>
                      </a:pPr>
                      <a:r>
                        <a:rPr lang="de-DE" sz="1600" b="1" dirty="0">
                          <a:solidFill>
                            <a:schemeClr val="accent4">
                              <a:lumMod val="25000"/>
                            </a:schemeClr>
                          </a:solidFill>
                          <a:effectLst/>
                          <a:highlight>
                            <a:srgbClr val="FFFFFF"/>
                          </a:highlight>
                          <a:latin typeface="Times New Roman" panose="02020603050405020304" pitchFamily="18" charset="0"/>
                          <a:cs typeface="Times New Roman" panose="02020603050405020304" pitchFamily="18" charset="0"/>
                        </a:rPr>
                        <a:t>Thái độ, tình cảm của mọi người dành cho ông đồ.</a:t>
                      </a:r>
                      <a:endParaRPr lang="vi-VN" sz="16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tabLst>
                          <a:tab pos="57150" algn="l"/>
                        </a:tabLst>
                      </a:pPr>
                      <a:r>
                        <a:rPr lang="de-DE" sz="1400">
                          <a:solidFill>
                            <a:srgbClr val="000000"/>
                          </a:solidFill>
                          <a:effectLst/>
                          <a:latin typeface="Times New Roman" panose="02020603050405020304" pitchFamily="18" charset="0"/>
                          <a:ea typeface="Times New Roman" panose="02020603050405020304" pitchFamily="18" charset="0"/>
                        </a:rPr>
                        <a:t>Mỗi năm mỗi vắng</a:t>
                      </a:r>
                      <a:endParaRPr lang="vi-VN" sz="1200">
                        <a:effectLst/>
                        <a:latin typeface="Times New Roman" panose="02020603050405020304" pitchFamily="18" charset="0"/>
                        <a:ea typeface="Times New Roman" panose="02020603050405020304" pitchFamily="18" charset="0"/>
                      </a:endParaRPr>
                    </a:p>
                    <a:p>
                      <a:pPr algn="just">
                        <a:tabLst>
                          <a:tab pos="57150" algn="l"/>
                        </a:tabLst>
                      </a:pPr>
                      <a:r>
                        <a:rPr lang="de-DE" sz="1400">
                          <a:solidFill>
                            <a:srgbClr val="000000"/>
                          </a:solidFill>
                          <a:effectLst/>
                          <a:latin typeface="Times New Roman" panose="02020603050405020304" pitchFamily="18" charset="0"/>
                          <a:ea typeface="Times New Roman" panose="02020603050405020304" pitchFamily="18" charset="0"/>
                        </a:rPr>
                        <a:t>+</a:t>
                      </a:r>
                      <a:r>
                        <a:rPr lang="de-DE" sz="1400" i="1">
                          <a:solidFill>
                            <a:srgbClr val="000000"/>
                          </a:solidFill>
                          <a:effectLst/>
                          <a:latin typeface="Times New Roman" panose="02020603050405020304" pitchFamily="18" charset="0"/>
                          <a:ea typeface="Times New Roman" panose="02020603050405020304" pitchFamily="18" charset="0"/>
                        </a:rPr>
                        <a:t>Người thuê viết nay đâu</a:t>
                      </a:r>
                      <a:r>
                        <a:rPr lang="de-DE" sz="1400">
                          <a:solidFill>
                            <a:srgbClr val="000000"/>
                          </a:solidFill>
                          <a:effectLst/>
                          <a:latin typeface="Times New Roman" panose="02020603050405020304" pitchFamily="18" charset="0"/>
                          <a:ea typeface="Times New Roman" panose="02020603050405020304" pitchFamily="18" charset="0"/>
                        </a:rPr>
                        <a:t>?</a:t>
                      </a:r>
                      <a:endParaRPr lang="vi-VN" sz="1200">
                        <a:effectLst/>
                        <a:latin typeface="Times New Roman" panose="02020603050405020304" pitchFamily="18" charset="0"/>
                        <a:ea typeface="Times New Roman" panose="02020603050405020304" pitchFamily="18" charset="0"/>
                      </a:endParaRPr>
                    </a:p>
                    <a:p>
                      <a:pPr algn="just">
                        <a:tabLst>
                          <a:tab pos="57150" algn="l"/>
                        </a:tabLst>
                      </a:pPr>
                      <a:r>
                        <a:rPr lang="de-DE" sz="1400">
                          <a:solidFill>
                            <a:srgbClr val="000000"/>
                          </a:solidFill>
                          <a:effectLst/>
                          <a:latin typeface="Times New Roman" panose="02020603050405020304" pitchFamily="18" charset="0"/>
                          <a:ea typeface="Times New Roman" panose="02020603050405020304" pitchFamily="18" charset="0"/>
                        </a:rPr>
                        <a:t>+ </a:t>
                      </a:r>
                      <a:r>
                        <a:rPr lang="de-DE" sz="1400" i="1">
                          <a:solidFill>
                            <a:srgbClr val="000000"/>
                          </a:solidFill>
                          <a:effectLst/>
                          <a:latin typeface="Times New Roman" panose="02020603050405020304" pitchFamily="18" charset="0"/>
                          <a:ea typeface="Times New Roman" panose="02020603050405020304" pitchFamily="18" charset="0"/>
                        </a:rPr>
                        <a:t>Qua đường không ai hay</a:t>
                      </a:r>
                      <a:endParaRPr lang="vi-VN" sz="1200">
                        <a:effectLst/>
                        <a:latin typeface="Times New Roman" panose="02020603050405020304" pitchFamily="18" charset="0"/>
                        <a:ea typeface="Times New Roman" panose="02020603050405020304" pitchFamily="18" charset="0"/>
                      </a:endParaRPr>
                    </a:p>
                    <a:p>
                      <a:pPr algn="just">
                        <a:tabLst>
                          <a:tab pos="57150" algn="l"/>
                        </a:tabLst>
                      </a:pPr>
                      <a:r>
                        <a:rPr lang="de-DE" sz="1400">
                          <a:solidFill>
                            <a:srgbClr val="000000"/>
                          </a:solidFill>
                          <a:effectLst/>
                          <a:latin typeface="Times New Roman" panose="02020603050405020304" pitchFamily="18" charset="0"/>
                          <a:ea typeface="Times New Roman" panose="02020603050405020304" pitchFamily="18" charset="0"/>
                        </a:rPr>
                        <a:t> </a:t>
                      </a:r>
                      <a:r>
                        <a:rPr lang="de-DE" sz="1400">
                          <a:solidFill>
                            <a:srgbClr val="0D0D0D"/>
                          </a:solidFill>
                          <a:effectLst/>
                          <a:latin typeface="Times New Roman" panose="02020603050405020304" pitchFamily="18" charset="0"/>
                          <a:ea typeface="Times New Roman" panose="02020603050405020304" pitchFamily="18" charset="0"/>
                        </a:rPr>
                        <a:t>-</a:t>
                      </a:r>
                      <a:r>
                        <a:rPr lang="de-DE" sz="1400">
                          <a:solidFill>
                            <a:srgbClr val="FF0000"/>
                          </a:solidFill>
                          <a:effectLst/>
                          <a:latin typeface="Times New Roman" panose="02020603050405020304" pitchFamily="18" charset="0"/>
                          <a:ea typeface="Times New Roman" panose="02020603050405020304" pitchFamily="18" charset="0"/>
                        </a:rPr>
                        <a:t> </a:t>
                      </a:r>
                      <a:r>
                        <a:rPr lang="de-DE" sz="1400">
                          <a:effectLst/>
                          <a:latin typeface="Times New Roman" panose="02020603050405020304" pitchFamily="18" charset="0"/>
                          <a:ea typeface="Times New Roman" panose="02020603050405020304" pitchFamily="18" charset="0"/>
                        </a:rPr>
                        <a:t>Từ “</a:t>
                      </a:r>
                      <a:r>
                        <a:rPr lang="de-DE" sz="1400" i="1">
                          <a:effectLst/>
                          <a:latin typeface="Times New Roman" panose="02020603050405020304" pitchFamily="18" charset="0"/>
                          <a:ea typeface="Times New Roman" panose="02020603050405020304" pitchFamily="18" charset="0"/>
                        </a:rPr>
                        <a:t>nhưng”</a:t>
                      </a:r>
                      <a:r>
                        <a:rPr lang="de-DE" sz="1400">
                          <a:effectLst/>
                          <a:latin typeface="Times New Roman" panose="02020603050405020304" pitchFamily="18" charset="0"/>
                          <a:ea typeface="Times New Roman" panose="02020603050405020304" pitchFamily="18" charset="0"/>
                        </a:rPr>
                        <a:t>: khép lại quá khứ tươi đẹp, mở ra hiện tại vắng vẻ.</a:t>
                      </a:r>
                      <a:endParaRPr lang="vi-VN" sz="1200">
                        <a:effectLst/>
                        <a:latin typeface="Times New Roman" panose="02020603050405020304" pitchFamily="18" charset="0"/>
                        <a:ea typeface="Times New Roman" panose="02020603050405020304" pitchFamily="18" charset="0"/>
                      </a:endParaRPr>
                    </a:p>
                    <a:p>
                      <a:pPr algn="just">
                        <a:tabLst>
                          <a:tab pos="57150" algn="l"/>
                        </a:tabLst>
                      </a:pPr>
                      <a:r>
                        <a:rPr lang="de-DE" sz="1400">
                          <a:effectLst/>
                          <a:latin typeface="Times New Roman" panose="02020603050405020304" pitchFamily="18" charset="0"/>
                          <a:ea typeface="Times New Roman" panose="02020603050405020304" pitchFamily="18" charset="0"/>
                        </a:rPr>
                        <a:t>- Điệp từ “</a:t>
                      </a:r>
                      <a:r>
                        <a:rPr lang="de-DE" sz="1400" i="1">
                          <a:effectLst/>
                          <a:latin typeface="Times New Roman" panose="02020603050405020304" pitchFamily="18" charset="0"/>
                          <a:ea typeface="Times New Roman" panose="02020603050405020304" pitchFamily="18" charset="0"/>
                        </a:rPr>
                        <a:t>mỗi”</a:t>
                      </a:r>
                      <a:r>
                        <a:rPr lang="de-DE" sz="1400">
                          <a:effectLst/>
                          <a:latin typeface="Times New Roman" panose="02020603050405020304" pitchFamily="18" charset="0"/>
                          <a:ea typeface="Times New Roman" panose="02020603050405020304" pitchFamily="18" charset="0"/>
                        </a:rPr>
                        <a:t>: điểm nhịp bước đi của thời gian.</a:t>
                      </a:r>
                      <a:endParaRPr lang="vi-VN" sz="1200">
                        <a:effectLst/>
                        <a:latin typeface="Times New Roman" panose="02020603050405020304" pitchFamily="18" charset="0"/>
                        <a:ea typeface="Times New Roman" panose="02020603050405020304" pitchFamily="18" charset="0"/>
                      </a:endParaRPr>
                    </a:p>
                    <a:p>
                      <a:pPr algn="just">
                        <a:tabLst>
                          <a:tab pos="57150" algn="l"/>
                        </a:tabLst>
                      </a:pPr>
                      <a:r>
                        <a:rPr lang="de-DE" sz="1400">
                          <a:effectLst/>
                          <a:latin typeface="Times New Roman" panose="02020603050405020304" pitchFamily="18" charset="0"/>
                          <a:ea typeface="Times New Roman" panose="02020603050405020304" pitchFamily="18" charset="0"/>
                        </a:rPr>
                        <a:t>- Câu hỏi tu từ: tìm về quá khứ, buồn trước sự đổi thay.</a:t>
                      </a:r>
                      <a:endParaRPr lang="vi-VN" sz="1200">
                        <a:effectLst/>
                        <a:latin typeface="Times New Roman" panose="02020603050405020304" pitchFamily="18" charset="0"/>
                        <a:ea typeface="Times New Roman" panose="02020603050405020304" pitchFamily="18" charset="0"/>
                      </a:endParaRPr>
                    </a:p>
                    <a:p>
                      <a:pPr algn="just">
                        <a:tabLst>
                          <a:tab pos="57150" algn="l"/>
                        </a:tabLst>
                      </a:pPr>
                      <a:r>
                        <a:rPr lang="de-DE" sz="1400">
                          <a:effectLst/>
                          <a:latin typeface="Times New Roman" panose="02020603050405020304" pitchFamily="18" charset="0"/>
                          <a:ea typeface="Times New Roman" panose="02020603050405020304" pitchFamily="18" charset="0"/>
                        </a:rPr>
                        <a:t>-&gt; Khung cảnh hiu hắt, quạnh vắng. </a:t>
                      </a:r>
                      <a:endParaRPr lang="vi-VN" sz="1200">
                        <a:effectLst/>
                        <a:latin typeface="Times New Roman" panose="02020603050405020304" pitchFamily="18" charset="0"/>
                        <a:ea typeface="Times New Roman" panose="02020603050405020304" pitchFamily="18" charset="0"/>
                      </a:endParaRPr>
                    </a:p>
                    <a:p>
                      <a:pPr algn="just">
                        <a:tabLst>
                          <a:tab pos="57150" algn="l"/>
                        </a:tabLst>
                      </a:pPr>
                      <a:r>
                        <a:rPr lang="de-DE" sz="1400">
                          <a:effectLst/>
                          <a:latin typeface="Times New Roman" panose="02020603050405020304" pitchFamily="18" charset="0"/>
                          <a:ea typeface="Times New Roman" panose="02020603050405020304" pitchFamily="18" charset="0"/>
                        </a:rPr>
                        <a:t>- Tâm trạng: nuối tiếc quá khứ, xót xa trước thực tại. </a:t>
                      </a:r>
                      <a:endParaRPr lang="vi-VN"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tabLst>
                          <a:tab pos="57150" algn="l"/>
                        </a:tabLst>
                      </a:pPr>
                      <a:r>
                        <a:rPr lang="de-DE" sz="1400">
                          <a:solidFill>
                            <a:srgbClr val="000000"/>
                          </a:solidFill>
                          <a:effectLst/>
                          <a:latin typeface="Times New Roman" panose="02020603050405020304" pitchFamily="18" charset="0"/>
                          <a:ea typeface="Times New Roman" panose="02020603050405020304" pitchFamily="18" charset="0"/>
                        </a:rPr>
                        <a:t>- Người thuê viết tìm đến ông đồ ngày càng ít dần theo biến thiên về thời gian.</a:t>
                      </a:r>
                      <a:endParaRPr lang="vi-VN" sz="1200">
                        <a:effectLst/>
                        <a:latin typeface="Times New Roman" panose="02020603050405020304" pitchFamily="18" charset="0"/>
                        <a:ea typeface="Times New Roman" panose="02020603050405020304" pitchFamily="18" charset="0"/>
                      </a:endParaRPr>
                    </a:p>
                    <a:p>
                      <a:pPr algn="just">
                        <a:tabLst>
                          <a:tab pos="57150" algn="l"/>
                        </a:tabLst>
                      </a:pPr>
                      <a:r>
                        <a:rPr lang="de-DE" sz="1400">
                          <a:solidFill>
                            <a:srgbClr val="000000"/>
                          </a:solidFill>
                          <a:effectLst/>
                          <a:latin typeface="Times New Roman" panose="02020603050405020304" pitchFamily="18" charset="0"/>
                          <a:ea typeface="Times New Roman" panose="02020603050405020304" pitchFamily="18" charset="0"/>
                        </a:rPr>
                        <a:t>- Không ai thèm chú ý đến sự có mặt của ông bên lề phố. Mọi người thay đổi thái độ với ông đồ -&gt;Biểu hiện của nền văn hóa lụi tàn, bị đổi thay giá trị.</a:t>
                      </a:r>
                      <a:endParaRPr lang="vi-VN"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5835995"/>
                  </a:ext>
                </a:extLst>
              </a:tr>
              <a:tr h="391233">
                <a:tc>
                  <a:txBody>
                    <a:bodyPr/>
                    <a:lstStyle/>
                    <a:p>
                      <a:pPr algn="just">
                        <a:tabLst>
                          <a:tab pos="57150" algn="l"/>
                        </a:tabLst>
                      </a:pPr>
                      <a:r>
                        <a:rPr lang="de-DE" sz="1600" b="1" dirty="0">
                          <a:solidFill>
                            <a:schemeClr val="accent4">
                              <a:lumMod val="25000"/>
                            </a:schemeClr>
                          </a:solidFill>
                          <a:effectLst/>
                          <a:latin typeface="Times New Roman" panose="02020603050405020304" pitchFamily="18" charset="0"/>
                          <a:cs typeface="Times New Roman" panose="02020603050405020304" pitchFamily="18" charset="0"/>
                        </a:rPr>
                        <a:t>Hình ảnh, tâm trạng của ông đồ trước thái độ tình cảm của mọi người.</a:t>
                      </a:r>
                      <a:endParaRPr lang="vi-VN" sz="16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tabLst>
                          <a:tab pos="57150" algn="l"/>
                        </a:tabLst>
                      </a:pPr>
                      <a:r>
                        <a:rPr lang="de-DE" sz="1400" dirty="0">
                          <a:solidFill>
                            <a:srgbClr val="000000"/>
                          </a:solidFill>
                          <a:effectLst/>
                          <a:latin typeface="Times New Roman" panose="02020603050405020304" pitchFamily="18" charset="0"/>
                          <a:ea typeface="Times New Roman" panose="02020603050405020304" pitchFamily="18" charset="0"/>
                        </a:rPr>
                        <a:t> + </a:t>
                      </a:r>
                      <a:r>
                        <a:rPr lang="de-DE" sz="1400" i="1" dirty="0">
                          <a:solidFill>
                            <a:srgbClr val="000000"/>
                          </a:solidFill>
                          <a:effectLst/>
                          <a:latin typeface="Times New Roman" panose="02020603050405020304" pitchFamily="18" charset="0"/>
                          <a:ea typeface="Times New Roman" panose="02020603050405020304" pitchFamily="18" charset="0"/>
                        </a:rPr>
                        <a:t>Ông đồ vẫn ngồi đấy</a:t>
                      </a:r>
                      <a:endParaRPr lang="vi-VN" sz="1200" dirty="0">
                        <a:effectLst/>
                        <a:latin typeface="Times New Roman" panose="02020603050405020304" pitchFamily="18" charset="0"/>
                        <a:ea typeface="Times New Roman" panose="02020603050405020304" pitchFamily="18" charset="0"/>
                      </a:endParaRPr>
                    </a:p>
                    <a:p>
                      <a:pPr>
                        <a:tabLst>
                          <a:tab pos="57150" algn="l"/>
                        </a:tabLst>
                      </a:pPr>
                      <a:r>
                        <a:rPr lang="de-DE" sz="1400" dirty="0">
                          <a:solidFill>
                            <a:srgbClr val="000000"/>
                          </a:solidFill>
                          <a:effectLst/>
                          <a:latin typeface="Times New Roman" panose="02020603050405020304" pitchFamily="18" charset="0"/>
                          <a:ea typeface="Times New Roman" panose="02020603050405020304" pitchFamily="18" charset="0"/>
                        </a:rPr>
                        <a:t> + </a:t>
                      </a:r>
                      <a:r>
                        <a:rPr lang="de-DE" sz="1400" i="1" dirty="0">
                          <a:solidFill>
                            <a:srgbClr val="000000"/>
                          </a:solidFill>
                          <a:effectLst/>
                          <a:latin typeface="Times New Roman" panose="02020603050405020304" pitchFamily="18" charset="0"/>
                          <a:ea typeface="Times New Roman" panose="02020603050405020304" pitchFamily="18" charset="0"/>
                        </a:rPr>
                        <a:t>Giấy đỏ buồn không thắm/ Mực đọng trong nghiên sầu.</a:t>
                      </a:r>
                      <a:endParaRPr lang="vi-VN" sz="1200" dirty="0">
                        <a:effectLst/>
                        <a:latin typeface="Times New Roman" panose="02020603050405020304" pitchFamily="18" charset="0"/>
                        <a:ea typeface="Times New Roman" panose="02020603050405020304" pitchFamily="18" charset="0"/>
                      </a:endParaRPr>
                    </a:p>
                    <a:p>
                      <a:pPr>
                        <a:tabLst>
                          <a:tab pos="57150" algn="l"/>
                        </a:tabLst>
                      </a:pPr>
                      <a:r>
                        <a:rPr lang="de-DE" sz="1400" dirty="0">
                          <a:solidFill>
                            <a:srgbClr val="000000"/>
                          </a:solidFill>
                          <a:effectLst/>
                          <a:latin typeface="Times New Roman" panose="02020603050405020304" pitchFamily="18" charset="0"/>
                          <a:ea typeface="Times New Roman" panose="02020603050405020304" pitchFamily="18" charset="0"/>
                        </a:rPr>
                        <a:t> + </a:t>
                      </a:r>
                      <a:r>
                        <a:rPr lang="de-DE" sz="1400" i="1" dirty="0">
                          <a:solidFill>
                            <a:srgbClr val="000000"/>
                          </a:solidFill>
                          <a:effectLst/>
                          <a:latin typeface="Times New Roman" panose="02020603050405020304" pitchFamily="18" charset="0"/>
                          <a:ea typeface="Times New Roman" panose="02020603050405020304" pitchFamily="18" charset="0"/>
                        </a:rPr>
                        <a:t>Lá vàng rơi trên giấy</a:t>
                      </a:r>
                      <a:endParaRPr lang="vi-VN" sz="1200" dirty="0">
                        <a:effectLst/>
                        <a:latin typeface="Times New Roman" panose="02020603050405020304" pitchFamily="18" charset="0"/>
                        <a:ea typeface="Times New Roman" panose="02020603050405020304" pitchFamily="18" charset="0"/>
                      </a:endParaRPr>
                    </a:p>
                    <a:p>
                      <a:pPr>
                        <a:tabLst>
                          <a:tab pos="57150" algn="l"/>
                        </a:tabLst>
                      </a:pPr>
                      <a:r>
                        <a:rPr lang="de-DE" sz="1400" i="1" dirty="0">
                          <a:solidFill>
                            <a:srgbClr val="000000"/>
                          </a:solidFill>
                          <a:effectLst/>
                          <a:latin typeface="Times New Roman" panose="02020603050405020304" pitchFamily="18" charset="0"/>
                          <a:ea typeface="Times New Roman" panose="02020603050405020304" pitchFamily="18" charset="0"/>
                        </a:rPr>
                        <a:t> Ngoài giời mưa bụi bay</a:t>
                      </a:r>
                      <a:endParaRPr lang="vi-VN"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tabLst>
                          <a:tab pos="57150" algn="l"/>
                        </a:tabLst>
                      </a:pPr>
                      <a:r>
                        <a:rPr lang="de-DE" sz="1400" dirty="0">
                          <a:solidFill>
                            <a:srgbClr val="000000"/>
                          </a:solidFill>
                          <a:effectLst/>
                          <a:latin typeface="Times New Roman" panose="02020603050405020304" pitchFamily="18" charset="0"/>
                          <a:ea typeface="Times New Roman" panose="02020603050405020304" pitchFamily="18" charset="0"/>
                        </a:rPr>
                        <a:t> Ông đồ ngồi buồn, nỗi buồn thấm sâu vào cảnh vật.</a:t>
                      </a:r>
                      <a:endParaRPr lang="vi-VN" sz="1200" dirty="0">
                        <a:effectLst/>
                        <a:latin typeface="Times New Roman" panose="02020603050405020304" pitchFamily="18" charset="0"/>
                        <a:ea typeface="Times New Roman" panose="02020603050405020304" pitchFamily="18" charset="0"/>
                      </a:endParaRPr>
                    </a:p>
                    <a:p>
                      <a:pPr algn="just">
                        <a:tabLst>
                          <a:tab pos="57150" algn="l"/>
                        </a:tabLst>
                      </a:pPr>
                      <a:r>
                        <a:rPr lang="de-DE" sz="1400" dirty="0">
                          <a:solidFill>
                            <a:srgbClr val="000000"/>
                          </a:solidFill>
                          <a:effectLst/>
                          <a:latin typeface="Times New Roman" panose="02020603050405020304" pitchFamily="18" charset="0"/>
                          <a:ea typeface="Times New Roman" panose="02020603050405020304" pitchFamily="18" charset="0"/>
                        </a:rPr>
                        <a:t> </a:t>
                      </a:r>
                      <a:endParaRPr lang="vi-VN"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4222435"/>
                  </a:ext>
                </a:extLst>
              </a:tr>
            </a:tbl>
          </a:graphicData>
        </a:graphic>
      </p:graphicFrame>
    </p:spTree>
    <p:extLst>
      <p:ext uri="{BB962C8B-B14F-4D97-AF65-F5344CB8AC3E}">
        <p14:creationId xmlns:p14="http://schemas.microsoft.com/office/powerpoint/2010/main" val="1030077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79F5951-CBB5-4843-B375-A60EC3D8F28B}"/>
              </a:ext>
            </a:extLst>
          </p:cNvPr>
          <p:cNvGraphicFramePr>
            <a:graphicFrameLocks noGrp="1"/>
          </p:cNvGraphicFramePr>
          <p:nvPr>
            <p:extLst>
              <p:ext uri="{D42A27DB-BD31-4B8C-83A1-F6EECF244321}">
                <p14:modId xmlns:p14="http://schemas.microsoft.com/office/powerpoint/2010/main" val="754829608"/>
              </p:ext>
            </p:extLst>
          </p:nvPr>
        </p:nvGraphicFramePr>
        <p:xfrm>
          <a:off x="719571" y="13270"/>
          <a:ext cx="7704857" cy="4632960"/>
        </p:xfrm>
        <a:graphic>
          <a:graphicData uri="http://schemas.openxmlformats.org/drawingml/2006/table">
            <a:tbl>
              <a:tblPr>
                <a:tableStyleId>{5C22544A-7EE6-4342-B048-85BDC9FD1C3A}</a:tableStyleId>
              </a:tblPr>
              <a:tblGrid>
                <a:gridCol w="1899828">
                  <a:extLst>
                    <a:ext uri="{9D8B030D-6E8A-4147-A177-3AD203B41FA5}">
                      <a16:colId xmlns:a16="http://schemas.microsoft.com/office/drawing/2014/main" val="570068304"/>
                    </a:ext>
                  </a:extLst>
                </a:gridCol>
                <a:gridCol w="2708684">
                  <a:extLst>
                    <a:ext uri="{9D8B030D-6E8A-4147-A177-3AD203B41FA5}">
                      <a16:colId xmlns:a16="http://schemas.microsoft.com/office/drawing/2014/main" val="2014514218"/>
                    </a:ext>
                  </a:extLst>
                </a:gridCol>
                <a:gridCol w="3096345">
                  <a:extLst>
                    <a:ext uri="{9D8B030D-6E8A-4147-A177-3AD203B41FA5}">
                      <a16:colId xmlns:a16="http://schemas.microsoft.com/office/drawing/2014/main" val="1496956445"/>
                    </a:ext>
                  </a:extLst>
                </a:gridCol>
              </a:tblGrid>
              <a:tr h="73356">
                <a:tc>
                  <a:txBody>
                    <a:bodyPr/>
                    <a:lstStyle/>
                    <a:p>
                      <a:pPr algn="ctr">
                        <a:tabLst>
                          <a:tab pos="57150" algn="l"/>
                        </a:tabLst>
                      </a:pPr>
                      <a:r>
                        <a:rPr lang="de-DE" sz="2000">
                          <a:solidFill>
                            <a:schemeClr val="accent1">
                              <a:lumMod val="50000"/>
                            </a:schemeClr>
                          </a:solidFill>
                          <a:effectLst/>
                          <a:latin typeface="Times New Roman" panose="02020603050405020304" pitchFamily="18" charset="0"/>
                          <a:cs typeface="Times New Roman" panose="02020603050405020304" pitchFamily="18" charset="0"/>
                        </a:rPr>
                        <a:t>Nội dung tìm hiểu</a:t>
                      </a:r>
                      <a:endParaRPr lang="vi-VN" sz="200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57150" algn="l"/>
                        </a:tabLst>
                      </a:pPr>
                      <a:r>
                        <a:rPr lang="de-DE" sz="2000">
                          <a:solidFill>
                            <a:schemeClr val="accent1">
                              <a:lumMod val="50000"/>
                            </a:schemeClr>
                          </a:solidFill>
                          <a:effectLst/>
                          <a:latin typeface="Times New Roman" panose="02020603050405020304" pitchFamily="18" charset="0"/>
                          <a:cs typeface="Times New Roman" panose="02020603050405020304" pitchFamily="18" charset="0"/>
                        </a:rPr>
                        <a:t>Từ ngữ, hình ảnh thể hiện  </a:t>
                      </a:r>
                      <a:endParaRPr lang="vi-VN" sz="2000">
                        <a:solidFill>
                          <a:schemeClr val="accent1">
                            <a:lumMod val="50000"/>
                          </a:schemeClr>
                        </a:solidFill>
                        <a:effectLst/>
                        <a:latin typeface="Times New Roman" panose="02020603050405020304" pitchFamily="18" charset="0"/>
                        <a:cs typeface="Times New Roman" panose="02020603050405020304" pitchFamily="18" charset="0"/>
                      </a:endParaRPr>
                    </a:p>
                    <a:p>
                      <a:pPr algn="ctr">
                        <a:tabLst>
                          <a:tab pos="57150" algn="l"/>
                        </a:tabLst>
                      </a:pPr>
                      <a:r>
                        <a:rPr lang="de-DE" sz="2000">
                          <a:solidFill>
                            <a:schemeClr val="accent1">
                              <a:lumMod val="50000"/>
                            </a:schemeClr>
                          </a:solidFill>
                          <a:effectLst/>
                          <a:latin typeface="Times New Roman" panose="02020603050405020304" pitchFamily="18" charset="0"/>
                          <a:cs typeface="Times New Roman" panose="02020603050405020304" pitchFamily="18" charset="0"/>
                        </a:rPr>
                        <a:t> </a:t>
                      </a:r>
                      <a:endParaRPr lang="vi-VN" sz="200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57150" algn="l"/>
                        </a:tabLst>
                      </a:pPr>
                      <a:r>
                        <a:rPr lang="de-DE" sz="2000" dirty="0">
                          <a:solidFill>
                            <a:schemeClr val="accent1">
                              <a:lumMod val="50000"/>
                            </a:schemeClr>
                          </a:solidFill>
                          <a:effectLst/>
                          <a:latin typeface="Times New Roman" panose="02020603050405020304" pitchFamily="18" charset="0"/>
                          <a:cs typeface="Times New Roman" panose="02020603050405020304" pitchFamily="18" charset="0"/>
                        </a:rPr>
                        <a:t>Nhận xét</a:t>
                      </a:r>
                      <a:endParaRPr lang="vi-VN" sz="20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581253"/>
                  </a:ext>
                </a:extLst>
              </a:tr>
              <a:tr h="440137">
                <a:tc>
                  <a:txBody>
                    <a:bodyPr/>
                    <a:lstStyle/>
                    <a:p>
                      <a:pPr algn="just">
                        <a:tabLst>
                          <a:tab pos="57150" algn="l"/>
                        </a:tabLst>
                      </a:pPr>
                      <a:r>
                        <a:rPr lang="de-DE" sz="2000" b="1" dirty="0">
                          <a:solidFill>
                            <a:schemeClr val="accent4">
                              <a:lumMod val="25000"/>
                            </a:schemeClr>
                          </a:solidFill>
                          <a:effectLst/>
                          <a:latin typeface="Times New Roman" panose="02020603050405020304" pitchFamily="18" charset="0"/>
                          <a:cs typeface="Times New Roman" panose="02020603050405020304" pitchFamily="18" charset="0"/>
                        </a:rPr>
                        <a:t>Biện pháp nghệ thuật đặc sắc được tác giả sử dụng để miêu tả ông đồ.</a:t>
                      </a:r>
                      <a:endParaRPr lang="vi-VN" sz="20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tabLst>
                          <a:tab pos="57150" algn="l"/>
                        </a:tabLst>
                      </a:pPr>
                      <a:r>
                        <a:rPr lang="de-DE" sz="2400" dirty="0">
                          <a:solidFill>
                            <a:srgbClr val="000000"/>
                          </a:solidFill>
                          <a:effectLst/>
                          <a:latin typeface="Times New Roman" panose="02020603050405020304" pitchFamily="18" charset="0"/>
                          <a:ea typeface="Times New Roman" panose="02020603050405020304" pitchFamily="18" charset="0"/>
                        </a:rPr>
                        <a:t> + Nghệ thuật đối lập: Thể hiện sự cô đơn, lạc lõng của ông đồ. </a:t>
                      </a:r>
                      <a:endParaRPr lang="vi-VN" sz="2000" dirty="0">
                        <a:effectLst/>
                        <a:latin typeface="Times New Roman" panose="02020603050405020304" pitchFamily="18" charset="0"/>
                        <a:ea typeface="Times New Roman" panose="02020603050405020304" pitchFamily="18" charset="0"/>
                      </a:endParaRPr>
                    </a:p>
                    <a:p>
                      <a:pPr>
                        <a:tabLst>
                          <a:tab pos="57150" algn="l"/>
                        </a:tabLst>
                      </a:pPr>
                      <a:r>
                        <a:rPr lang="de-DE" sz="2400" dirty="0">
                          <a:solidFill>
                            <a:srgbClr val="000000"/>
                          </a:solidFill>
                          <a:effectLst/>
                          <a:latin typeface="Times New Roman" panose="02020603050405020304" pitchFamily="18" charset="0"/>
                          <a:ea typeface="Times New Roman" panose="02020603050405020304" pitchFamily="18" charset="0"/>
                        </a:rPr>
                        <a:t> + Nhân hóa;</a:t>
                      </a:r>
                      <a:endParaRPr lang="vi-VN" sz="2000" dirty="0">
                        <a:effectLst/>
                        <a:latin typeface="Times New Roman" panose="02020603050405020304" pitchFamily="18" charset="0"/>
                        <a:ea typeface="Times New Roman" panose="02020603050405020304" pitchFamily="18" charset="0"/>
                      </a:endParaRPr>
                    </a:p>
                    <a:p>
                      <a:pPr>
                        <a:tabLst>
                          <a:tab pos="57150" algn="l"/>
                        </a:tabLst>
                      </a:pPr>
                      <a:r>
                        <a:rPr lang="de-DE" sz="2400" dirty="0">
                          <a:solidFill>
                            <a:srgbClr val="000000"/>
                          </a:solidFill>
                          <a:effectLst/>
                          <a:latin typeface="Times New Roman" panose="02020603050405020304" pitchFamily="18" charset="0"/>
                          <a:ea typeface="Times New Roman" panose="02020603050405020304" pitchFamily="18" charset="0"/>
                        </a:rPr>
                        <a:t> + Tả cảnh ngụ tình.</a:t>
                      </a:r>
                      <a:endParaRPr lang="vi-VN"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tabLst>
                          <a:tab pos="57150" algn="l"/>
                        </a:tabLst>
                      </a:pPr>
                      <a:r>
                        <a:rPr lang="de-DE" sz="2400">
                          <a:solidFill>
                            <a:srgbClr val="000000"/>
                          </a:solidFill>
                          <a:effectLst/>
                          <a:latin typeface="Times New Roman" panose="02020603050405020304" pitchFamily="18" charset="0"/>
                          <a:ea typeface="Times New Roman" panose="02020603050405020304" pitchFamily="18" charset="0"/>
                        </a:rPr>
                        <a:t> - Làm cho thiên nhiên sinh động gần gũi.</a:t>
                      </a:r>
                      <a:endParaRPr lang="vi-VN" sz="2000">
                        <a:effectLst/>
                        <a:latin typeface="Times New Roman" panose="02020603050405020304" pitchFamily="18" charset="0"/>
                        <a:ea typeface="Times New Roman" panose="02020603050405020304" pitchFamily="18" charset="0"/>
                      </a:endParaRPr>
                    </a:p>
                    <a:p>
                      <a:pPr algn="just">
                        <a:tabLst>
                          <a:tab pos="57150" algn="l"/>
                        </a:tabLst>
                      </a:pPr>
                      <a:r>
                        <a:rPr lang="de-DE" sz="2400">
                          <a:solidFill>
                            <a:srgbClr val="000000"/>
                          </a:solidFill>
                          <a:effectLst/>
                          <a:latin typeface="Times New Roman" panose="02020603050405020304" pitchFamily="18" charset="0"/>
                          <a:ea typeface="Times New Roman" panose="02020603050405020304" pitchFamily="18" charset="0"/>
                        </a:rPr>
                        <a:t>- Nhuốm màu tâm trạng của ông đồ lên cảnh vật.</a:t>
                      </a:r>
                      <a:endParaRPr lang="vi-VN"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8953185"/>
                  </a:ext>
                </a:extLst>
              </a:tr>
              <a:tr h="48904">
                <a:tc>
                  <a:txBody>
                    <a:bodyPr/>
                    <a:lstStyle/>
                    <a:p>
                      <a:pPr algn="just">
                        <a:tabLst>
                          <a:tab pos="57150" algn="l"/>
                        </a:tabLst>
                      </a:pPr>
                      <a:r>
                        <a:rPr lang="de-DE" sz="2000" b="1" dirty="0">
                          <a:solidFill>
                            <a:schemeClr val="accent4">
                              <a:lumMod val="25000"/>
                            </a:schemeClr>
                          </a:solidFill>
                          <a:effectLst/>
                          <a:latin typeface="Times New Roman" panose="02020603050405020304" pitchFamily="18" charset="0"/>
                          <a:cs typeface="Times New Roman" panose="02020603050405020304" pitchFamily="18" charset="0"/>
                        </a:rPr>
                        <a:t>Tình cảm của tác giả  dành cho ông đồ.</a:t>
                      </a:r>
                      <a:endParaRPr lang="vi-VN" sz="20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tabLst>
                          <a:tab pos="57150" algn="l"/>
                        </a:tabLst>
                      </a:pPr>
                      <a:r>
                        <a:rPr lang="de-DE" sz="2400">
                          <a:solidFill>
                            <a:srgbClr val="000000"/>
                          </a:solidFill>
                          <a:effectLst/>
                          <a:latin typeface="Times New Roman" panose="02020603050405020304" pitchFamily="18" charset="0"/>
                          <a:ea typeface="Times New Roman" panose="02020603050405020304" pitchFamily="18" charset="0"/>
                        </a:rPr>
                        <a:t>Xót thương cho ông đồ, cho lớp người như ông.</a:t>
                      </a:r>
                      <a:endParaRPr lang="vi-VN"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1290587422"/>
                  </a:ext>
                </a:extLst>
              </a:tr>
              <a:tr h="143219">
                <a:tc>
                  <a:txBody>
                    <a:bodyPr/>
                    <a:lstStyle/>
                    <a:p>
                      <a:pPr algn="just">
                        <a:tabLst>
                          <a:tab pos="57150" algn="l"/>
                        </a:tabLst>
                      </a:pPr>
                      <a:r>
                        <a:rPr lang="de-DE" sz="2000" b="1" dirty="0">
                          <a:solidFill>
                            <a:schemeClr val="accent4">
                              <a:lumMod val="25000"/>
                            </a:schemeClr>
                          </a:solidFill>
                          <a:effectLst/>
                          <a:latin typeface="Times New Roman" panose="02020603050405020304" pitchFamily="18" charset="0"/>
                          <a:cs typeface="Times New Roman" panose="02020603050405020304" pitchFamily="18" charset="0"/>
                        </a:rPr>
                        <a:t>Tình cảm, cảm xúc của em đối với ông đồ.</a:t>
                      </a:r>
                      <a:endParaRPr lang="vi-VN" sz="2000" b="1" dirty="0">
                        <a:solidFill>
                          <a:schemeClr val="accent4">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60" marR="78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tabLst>
                          <a:tab pos="57150" algn="l"/>
                        </a:tabLst>
                      </a:pPr>
                      <a:r>
                        <a:rPr lang="de-DE" sz="2400" dirty="0">
                          <a:solidFill>
                            <a:srgbClr val="000000"/>
                          </a:solidFill>
                          <a:effectLst/>
                          <a:latin typeface="Times New Roman" panose="02020603050405020304" pitchFamily="18" charset="0"/>
                          <a:ea typeface="Times New Roman" panose="02020603050405020304" pitchFamily="18" charset="0"/>
                        </a:rPr>
                        <a:t>Xót xa bởi hình ảnh ông đồ đã chết theo một thời tàn.</a:t>
                      </a:r>
                      <a:endParaRPr lang="vi-VN"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686375739"/>
                  </a:ext>
                </a:extLst>
              </a:tr>
            </a:tbl>
          </a:graphicData>
        </a:graphic>
      </p:graphicFrame>
    </p:spTree>
    <p:extLst>
      <p:ext uri="{BB962C8B-B14F-4D97-AF65-F5344CB8AC3E}">
        <p14:creationId xmlns:p14="http://schemas.microsoft.com/office/powerpoint/2010/main" val="3504348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9572-96AD-47B0-9BB5-C6DAAE14A48B}"/>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D0F679DE-392C-47B7-83F8-8F65FD15965A}"/>
              </a:ext>
            </a:extLst>
          </p:cNvPr>
          <p:cNvSpPr>
            <a:spLocks noGrp="1"/>
          </p:cNvSpPr>
          <p:nvPr>
            <p:ph type="subTitle" idx="1"/>
          </p:nvPr>
        </p:nvSpPr>
        <p:spPr/>
        <p:txBody>
          <a:bodyPr/>
          <a:lstStyle/>
          <a:p>
            <a:endParaRPr lang="vi-VN"/>
          </a:p>
        </p:txBody>
      </p:sp>
      <p:graphicFrame>
        <p:nvGraphicFramePr>
          <p:cNvPr id="4" name="Table 3">
            <a:extLst>
              <a:ext uri="{FF2B5EF4-FFF2-40B4-BE49-F238E27FC236}">
                <a16:creationId xmlns:a16="http://schemas.microsoft.com/office/drawing/2014/main" id="{5489B9D7-F986-4C0D-8E8F-6EC0CD8476AC}"/>
              </a:ext>
            </a:extLst>
          </p:cNvPr>
          <p:cNvGraphicFramePr>
            <a:graphicFrameLocks noGrp="1"/>
          </p:cNvGraphicFramePr>
          <p:nvPr>
            <p:extLst>
              <p:ext uri="{D42A27DB-BD31-4B8C-83A1-F6EECF244321}">
                <p14:modId xmlns:p14="http://schemas.microsoft.com/office/powerpoint/2010/main" val="3805862252"/>
              </p:ext>
            </p:extLst>
          </p:nvPr>
        </p:nvGraphicFramePr>
        <p:xfrm>
          <a:off x="1115616" y="339502"/>
          <a:ext cx="7056784" cy="4229323"/>
        </p:xfrm>
        <a:graphic>
          <a:graphicData uri="http://schemas.openxmlformats.org/drawingml/2006/table">
            <a:tbl>
              <a:tblPr>
                <a:tableStyleId>{5C22544A-7EE6-4342-B048-85BDC9FD1C3A}</a:tableStyleId>
              </a:tblPr>
              <a:tblGrid>
                <a:gridCol w="7056784">
                  <a:extLst>
                    <a:ext uri="{9D8B030D-6E8A-4147-A177-3AD203B41FA5}">
                      <a16:colId xmlns:a16="http://schemas.microsoft.com/office/drawing/2014/main" val="790082275"/>
                    </a:ext>
                  </a:extLst>
                </a:gridCol>
              </a:tblGrid>
              <a:tr h="4229323">
                <a:tc>
                  <a:txBody>
                    <a:bodyPr/>
                    <a:lstStyle/>
                    <a:p>
                      <a:pPr algn="just">
                        <a:tabLst>
                          <a:tab pos="1386840" algn="l"/>
                        </a:tabLst>
                      </a:pPr>
                      <a:r>
                        <a:rPr lang="de-DE" sz="3200" b="1" dirty="0">
                          <a:effectLst/>
                          <a:latin typeface="Times New Roman" panose="02020603050405020304" pitchFamily="18" charset="0"/>
                          <a:cs typeface="Times New Roman" panose="02020603050405020304" pitchFamily="18" charset="0"/>
                        </a:rPr>
                        <a:t>3.  Tư tưởng, thông điệp, ý nghĩa</a:t>
                      </a:r>
                      <a:endParaRPr lang="vi-VN" sz="2800" b="1" dirty="0">
                        <a:effectLst/>
                        <a:latin typeface="Times New Roman" panose="02020603050405020304" pitchFamily="18" charset="0"/>
                        <a:cs typeface="Times New Roman" panose="02020603050405020304" pitchFamily="18" charset="0"/>
                      </a:endParaRPr>
                    </a:p>
                    <a:p>
                      <a:pPr algn="just">
                        <a:tabLst>
                          <a:tab pos="1386840" algn="l"/>
                        </a:tabLst>
                      </a:pPr>
                      <a:r>
                        <a:rPr lang="de-DE" sz="3200" b="1" dirty="0">
                          <a:effectLst/>
                          <a:latin typeface="Times New Roman" panose="02020603050405020304" pitchFamily="18" charset="0"/>
                          <a:cs typeface="Times New Roman" panose="02020603050405020304" pitchFamily="18" charset="0"/>
                        </a:rPr>
                        <a:t>a. Tư tưởng</a:t>
                      </a:r>
                      <a:endParaRPr lang="vi-VN" sz="2800" b="1" dirty="0">
                        <a:effectLst/>
                        <a:latin typeface="Times New Roman" panose="02020603050405020304" pitchFamily="18" charset="0"/>
                        <a:cs typeface="Times New Roman" panose="02020603050405020304" pitchFamily="18" charset="0"/>
                      </a:endParaRPr>
                    </a:p>
                    <a:p>
                      <a:pPr algn="just">
                        <a:tabLst>
                          <a:tab pos="1386840" algn="l"/>
                        </a:tabLst>
                      </a:pPr>
                      <a:r>
                        <a:rPr lang="de-DE" sz="3200" dirty="0">
                          <a:effectLst/>
                          <a:latin typeface="Times New Roman" panose="02020603050405020304" pitchFamily="18" charset="0"/>
                          <a:cs typeface="Times New Roman" panose="02020603050405020304" pitchFamily="18" charset="0"/>
                        </a:rPr>
                        <a:t>Nỗi niềm hoài cổ, một tình thương yêu, trân trọng của nhà thơ với những ông đồ, những giá trị văn hóa tốt đẹp thời sắp tàn lụi.</a:t>
                      </a:r>
                      <a:endParaRPr lang="vi-VN" sz="2800" dirty="0">
                        <a:effectLst/>
                        <a:latin typeface="Times New Roman" panose="02020603050405020304" pitchFamily="18" charset="0"/>
                        <a:cs typeface="Times New Roman" panose="02020603050405020304" pitchFamily="18" charset="0"/>
                      </a:endParaRPr>
                    </a:p>
                  </a:txBody>
                  <a:tcPr marL="45754" marR="45754" marT="0" marB="0"/>
                </a:tc>
                <a:extLst>
                  <a:ext uri="{0D108BD9-81ED-4DB2-BD59-A6C34878D82A}">
                    <a16:rowId xmlns:a16="http://schemas.microsoft.com/office/drawing/2014/main" val="3686497348"/>
                  </a:ext>
                </a:extLst>
              </a:tr>
            </a:tbl>
          </a:graphicData>
        </a:graphic>
      </p:graphicFrame>
    </p:spTree>
    <p:extLst>
      <p:ext uri="{BB962C8B-B14F-4D97-AF65-F5344CB8AC3E}">
        <p14:creationId xmlns:p14="http://schemas.microsoft.com/office/powerpoint/2010/main" val="851454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3E733-7022-4780-8D36-2F1415643EDB}"/>
              </a:ext>
            </a:extLst>
          </p:cNvPr>
          <p:cNvSpPr>
            <a:spLocks noGrp="1"/>
          </p:cNvSpPr>
          <p:nvPr>
            <p:ph type="ctrTitle"/>
          </p:nvPr>
        </p:nvSpPr>
        <p:spPr>
          <a:xfrm>
            <a:off x="971600" y="267494"/>
            <a:ext cx="7056784" cy="4803626"/>
          </a:xfrm>
        </p:spPr>
        <p:style>
          <a:lnRef idx="2">
            <a:schemeClr val="accent2"/>
          </a:lnRef>
          <a:fillRef idx="1">
            <a:schemeClr val="lt1"/>
          </a:fillRef>
          <a:effectRef idx="0">
            <a:schemeClr val="accent2"/>
          </a:effectRef>
          <a:fontRef idx="minor">
            <a:schemeClr val="dk1"/>
          </a:fontRef>
        </p:style>
        <p:txBody>
          <a:bodyPr/>
          <a:lstStyle/>
          <a:p>
            <a:pPr algn="l">
              <a:tabLst>
                <a:tab pos="1386840" algn="l"/>
              </a:tabLst>
            </a:pPr>
            <a:r>
              <a:rPr lang="de-DE" sz="1800" dirty="0">
                <a:solidFill>
                  <a:schemeClr val="accent4">
                    <a:lumMod val="10000"/>
                  </a:schemeClr>
                </a:solidFill>
                <a:effectLst/>
                <a:latin typeface="Times New Roman" panose="02020603050405020304" pitchFamily="18" charset="0"/>
                <a:cs typeface="Times New Roman" panose="02020603050405020304" pitchFamily="18" charset="0"/>
              </a:rPr>
              <a:t>b. Thông điệp:</a:t>
            </a:r>
            <a:br>
              <a:rPr lang="vi-VN" sz="1600" b="0" dirty="0">
                <a:solidFill>
                  <a:schemeClr val="accent4">
                    <a:lumMod val="10000"/>
                  </a:schemeClr>
                </a:solidFill>
                <a:effectLst/>
                <a:latin typeface="Times New Roman" panose="02020603050405020304" pitchFamily="18" charset="0"/>
                <a:cs typeface="Times New Roman" panose="02020603050405020304" pitchFamily="18" charset="0"/>
              </a:rPr>
            </a:br>
            <a:r>
              <a:rPr lang="de-DE" sz="1800" b="0" dirty="0">
                <a:solidFill>
                  <a:schemeClr val="accent4">
                    <a:lumMod val="10000"/>
                  </a:schemeClr>
                </a:solidFill>
                <a:effectLst/>
                <a:latin typeface="Times New Roman" panose="02020603050405020304" pitchFamily="18" charset="0"/>
                <a:cs typeface="Times New Roman" panose="02020603050405020304" pitchFamily="18" charset="0"/>
              </a:rPr>
              <a:t>-  Hãy biết giữ gìn và phát huy truyền thống, bản sắc dân tộc, đừng để những truyền thống đó bị mai một.</a:t>
            </a:r>
            <a:br>
              <a:rPr lang="vi-VN" sz="1600" b="0" dirty="0">
                <a:solidFill>
                  <a:schemeClr val="accent4">
                    <a:lumMod val="10000"/>
                  </a:schemeClr>
                </a:solidFill>
                <a:effectLst/>
                <a:latin typeface="Times New Roman" panose="02020603050405020304" pitchFamily="18" charset="0"/>
                <a:cs typeface="Times New Roman" panose="02020603050405020304" pitchFamily="18" charset="0"/>
              </a:rPr>
            </a:b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Bài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thơ</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nhắc</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nhở</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chúng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ta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về</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sự</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vô</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thường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của</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cuộc</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sống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Mọi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thứ</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đều</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trôi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qua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không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còn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mãi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mãi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do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đó</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chúng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ta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nên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trân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trọng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từng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khoảnh</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khắc</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giá</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trị</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của</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cuộc</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sống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hiện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tại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a:t>
            </a:r>
            <a:br>
              <a:rPr lang="vi-VN" sz="1600" b="0" dirty="0">
                <a:solidFill>
                  <a:schemeClr val="accent4">
                    <a:lumMod val="10000"/>
                  </a:schemeClr>
                </a:solidFill>
                <a:effectLst/>
                <a:latin typeface="Times New Roman" panose="02020603050405020304" pitchFamily="18" charset="0"/>
                <a:cs typeface="Times New Roman" panose="02020603050405020304" pitchFamily="18" charset="0"/>
              </a:rPr>
            </a:b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Tầm</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quan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trọng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của</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lòng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biết</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ơn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Bài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thơ</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nhấn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mạnh</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tầm</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quan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trọng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của</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lòng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biết</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ơn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sự</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tôn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trọng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đối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với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người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khác</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Chúng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ta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nên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biết</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đánh</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giá</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cảm</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kích</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những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điều</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tốt</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đẹp</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mà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người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khác</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đã</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làm</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cho</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chúng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ta,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không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quên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bày</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tỏ</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lòng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biết</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ơn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của</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mình</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a:t>
            </a:r>
            <a:br>
              <a:rPr lang="vi-VN" sz="1600" b="0" dirty="0">
                <a:solidFill>
                  <a:schemeClr val="accent4">
                    <a:lumMod val="10000"/>
                  </a:schemeClr>
                </a:solidFill>
                <a:effectLst/>
                <a:latin typeface="Times New Roman" panose="02020603050405020304" pitchFamily="18" charset="0"/>
                <a:cs typeface="Times New Roman" panose="02020603050405020304" pitchFamily="18" charset="0"/>
              </a:rPr>
            </a:b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Sự</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đồng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cảm</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thông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cảm</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Bài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thơ</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nhắc</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nhở</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chúng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ta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về</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sự</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đồng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cảm</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thông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cảm</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đối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với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những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khó</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khăn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nỗi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đau</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của</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người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khác</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Chúng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ta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nên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luôn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cố</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gắng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hiểu</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chia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sẻ</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nỗi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buồn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niềm</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vui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khó</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khăn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của</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người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khác</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để</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xây</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dựng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một</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cộng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đồng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đoàn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kết</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ấm</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áp</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hơn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a:t>
            </a:r>
            <a:br>
              <a:rPr lang="vi-VN" sz="1600" b="0" dirty="0">
                <a:solidFill>
                  <a:schemeClr val="accent4">
                    <a:lumMod val="10000"/>
                  </a:schemeClr>
                </a:solidFill>
                <a:effectLst/>
                <a:latin typeface="Times New Roman" panose="02020603050405020304" pitchFamily="18" charset="0"/>
                <a:cs typeface="Times New Roman" panose="02020603050405020304" pitchFamily="18" charset="0"/>
              </a:rPr>
            </a:b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Bài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thơ</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khuyến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khích</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chúng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ta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hãy</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sống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với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lòng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nhân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ái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giúp</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đỡ</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những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người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xung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quanh</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Sự</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nhân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ái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không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chỉ</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làm</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cho</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người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khác</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hạnh</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phúc</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mà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còn</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mang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lại</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sự</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thăng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hoa</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và</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ý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nghĩa</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cho</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chính</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cuộc</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sống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của</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1800" b="0" dirty="0" err="1">
                <a:solidFill>
                  <a:schemeClr val="accent4">
                    <a:lumMod val="10000"/>
                  </a:schemeClr>
                </a:solidFill>
                <a:effectLst/>
                <a:latin typeface="Times New Roman" panose="02020603050405020304" pitchFamily="18" charset="0"/>
                <a:cs typeface="Times New Roman" panose="02020603050405020304" pitchFamily="18" charset="0"/>
              </a:rPr>
              <a:t>chúng</a:t>
            </a:r>
            <a:r>
              <a:rPr lang="en-US" sz="1800" b="0" dirty="0">
                <a:solidFill>
                  <a:schemeClr val="accent4">
                    <a:lumMod val="10000"/>
                  </a:schemeClr>
                </a:solidFill>
                <a:effectLst/>
                <a:latin typeface="Times New Roman" panose="02020603050405020304" pitchFamily="18" charset="0"/>
                <a:cs typeface="Times New Roman" panose="02020603050405020304" pitchFamily="18" charset="0"/>
              </a:rPr>
              <a:t> ta.</a:t>
            </a:r>
            <a:br>
              <a:rPr lang="vi-VN" sz="1600" b="0" dirty="0">
                <a:solidFill>
                  <a:schemeClr val="accent4">
                    <a:lumMod val="10000"/>
                  </a:schemeClr>
                </a:solidFill>
                <a:effectLst/>
                <a:latin typeface="Times New Roman" panose="02020603050405020304" pitchFamily="18" charset="0"/>
                <a:cs typeface="Times New Roman" panose="02020603050405020304" pitchFamily="18" charset="0"/>
              </a:rPr>
            </a:br>
            <a:r>
              <a:rPr lang="de-DE" sz="1800" b="0" dirty="0">
                <a:solidFill>
                  <a:schemeClr val="accent4">
                    <a:lumMod val="10000"/>
                  </a:schemeClr>
                </a:solidFill>
                <a:effectLst/>
                <a:latin typeface="Times New Roman" panose="02020603050405020304" pitchFamily="18" charset="0"/>
                <a:cs typeface="Times New Roman" panose="02020603050405020304" pitchFamily="18" charset="0"/>
              </a:rPr>
              <a:t> </a:t>
            </a:r>
            <a:br>
              <a:rPr lang="vi-VN" sz="1600" b="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vi-VN" sz="1800" b="0" dirty="0">
              <a:solidFill>
                <a:schemeClr val="accent4">
                  <a:lumMod val="10000"/>
                </a:schemeClr>
              </a:solidFill>
            </a:endParaRPr>
          </a:p>
        </p:txBody>
      </p:sp>
      <p:sp>
        <p:nvSpPr>
          <p:cNvPr id="3" name="Subtitle 2">
            <a:extLst>
              <a:ext uri="{FF2B5EF4-FFF2-40B4-BE49-F238E27FC236}">
                <a16:creationId xmlns:a16="http://schemas.microsoft.com/office/drawing/2014/main" id="{1779B40B-DAFA-4BD5-8E58-77BB6BCA1442}"/>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3337477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9A87B0-28E9-4590-A3DB-1127F7927290}"/>
              </a:ext>
            </a:extLst>
          </p:cNvPr>
          <p:cNvGraphicFramePr>
            <a:graphicFrameLocks noGrp="1"/>
          </p:cNvGraphicFramePr>
          <p:nvPr>
            <p:extLst>
              <p:ext uri="{D42A27DB-BD31-4B8C-83A1-F6EECF244321}">
                <p14:modId xmlns:p14="http://schemas.microsoft.com/office/powerpoint/2010/main" val="454783357"/>
              </p:ext>
            </p:extLst>
          </p:nvPr>
        </p:nvGraphicFramePr>
        <p:xfrm>
          <a:off x="827584" y="123478"/>
          <a:ext cx="6829386" cy="5058969"/>
        </p:xfrm>
        <a:graphic>
          <a:graphicData uri="http://schemas.openxmlformats.org/drawingml/2006/table">
            <a:tbl>
              <a:tblPr firstRow="1" firstCol="1" bandRow="1">
                <a:tableStyleId>{5C22544A-7EE6-4342-B048-85BDC9FD1C3A}</a:tableStyleId>
              </a:tblPr>
              <a:tblGrid>
                <a:gridCol w="3676219">
                  <a:extLst>
                    <a:ext uri="{9D8B030D-6E8A-4147-A177-3AD203B41FA5}">
                      <a16:colId xmlns:a16="http://schemas.microsoft.com/office/drawing/2014/main" val="62782343"/>
                    </a:ext>
                  </a:extLst>
                </a:gridCol>
                <a:gridCol w="1211218">
                  <a:extLst>
                    <a:ext uri="{9D8B030D-6E8A-4147-A177-3AD203B41FA5}">
                      <a16:colId xmlns:a16="http://schemas.microsoft.com/office/drawing/2014/main" val="494042225"/>
                    </a:ext>
                  </a:extLst>
                </a:gridCol>
                <a:gridCol w="1941949">
                  <a:extLst>
                    <a:ext uri="{9D8B030D-6E8A-4147-A177-3AD203B41FA5}">
                      <a16:colId xmlns:a16="http://schemas.microsoft.com/office/drawing/2014/main" val="1498134557"/>
                    </a:ext>
                  </a:extLst>
                </a:gridCol>
              </a:tblGrid>
              <a:tr h="524925">
                <a:tc>
                  <a:txBody>
                    <a:bodyPr/>
                    <a:lstStyle/>
                    <a:p>
                      <a:pPr marL="107950" marR="71755" algn="ctr">
                        <a:lnSpc>
                          <a:spcPct val="115000"/>
                        </a:lnSpc>
                        <a:spcAft>
                          <a:spcPts val="800"/>
                        </a:spcAft>
                        <a:tabLst>
                          <a:tab pos="57150" algn="l"/>
                        </a:tabLst>
                      </a:pPr>
                      <a:r>
                        <a:rPr lang="en-US" sz="1600">
                          <a:solidFill>
                            <a:schemeClr val="tx1"/>
                          </a:solidFill>
                          <a:effectLst/>
                        </a:rPr>
                        <a:t>Tìm hiểu những từ ngữ, chi tiết miêu tả:</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Khổ 1,2  </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nSpc>
                          <a:spcPct val="115000"/>
                        </a:lnSpc>
                        <a:spcAft>
                          <a:spcPts val="800"/>
                        </a:spcAft>
                        <a:tabLst>
                          <a:tab pos="57150" algn="l"/>
                        </a:tabLst>
                      </a:pPr>
                      <a:r>
                        <a:rPr lang="de-DE" sz="1600">
                          <a:solidFill>
                            <a:schemeClr val="tx1"/>
                          </a:solidFill>
                          <a:effectLst/>
                        </a:rPr>
                        <a:t> Khổ 3,4</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extLst>
                  <a:ext uri="{0D108BD9-81ED-4DB2-BD59-A6C34878D82A}">
                    <a16:rowId xmlns:a16="http://schemas.microsoft.com/office/drawing/2014/main" val="3642185180"/>
                  </a:ext>
                </a:extLst>
              </a:tr>
              <a:tr h="251384">
                <a:tc>
                  <a:txBody>
                    <a:bodyPr/>
                    <a:lstStyle/>
                    <a:p>
                      <a:pPr marL="107950" marR="71755">
                        <a:lnSpc>
                          <a:spcPct val="115000"/>
                        </a:lnSpc>
                        <a:spcAft>
                          <a:spcPts val="800"/>
                        </a:spcAft>
                        <a:tabLst>
                          <a:tab pos="57150" algn="l"/>
                        </a:tabLst>
                      </a:pPr>
                      <a:r>
                        <a:rPr lang="de-DE" sz="1600" dirty="0">
                          <a:solidFill>
                            <a:schemeClr val="tx1"/>
                          </a:solidFill>
                          <a:effectLst/>
                        </a:rPr>
                        <a:t>1. Khung cảnh, thời gian:</a:t>
                      </a:r>
                      <a:endParaRPr lang="vi-VN"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extLst>
                  <a:ext uri="{0D108BD9-81ED-4DB2-BD59-A6C34878D82A}">
                    <a16:rowId xmlns:a16="http://schemas.microsoft.com/office/drawing/2014/main" val="1363638404"/>
                  </a:ext>
                </a:extLst>
              </a:tr>
              <a:tr h="251384">
                <a:tc>
                  <a:txBody>
                    <a:bodyPr/>
                    <a:lstStyle/>
                    <a:p>
                      <a:pPr marL="107950" marR="71755">
                        <a:lnSpc>
                          <a:spcPct val="115000"/>
                        </a:lnSpc>
                        <a:spcAft>
                          <a:spcPts val="800"/>
                        </a:spcAft>
                        <a:tabLst>
                          <a:tab pos="57150" algn="l"/>
                        </a:tabLst>
                      </a:pPr>
                      <a:r>
                        <a:rPr lang="de-DE" sz="1600">
                          <a:solidFill>
                            <a:schemeClr val="tx1"/>
                          </a:solidFill>
                          <a:effectLst/>
                        </a:rPr>
                        <a:t>2. Hình ảnh ông đồ</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 </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 </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extLst>
                  <a:ext uri="{0D108BD9-81ED-4DB2-BD59-A6C34878D82A}">
                    <a16:rowId xmlns:a16="http://schemas.microsoft.com/office/drawing/2014/main" val="1097730714"/>
                  </a:ext>
                </a:extLst>
              </a:tr>
              <a:tr h="1072007">
                <a:tc>
                  <a:txBody>
                    <a:bodyPr/>
                    <a:lstStyle/>
                    <a:p>
                      <a:pPr marL="107950" marR="71755">
                        <a:lnSpc>
                          <a:spcPct val="115000"/>
                        </a:lnSpc>
                        <a:spcAft>
                          <a:spcPts val="800"/>
                        </a:spcAft>
                        <a:tabLst>
                          <a:tab pos="57150" algn="l"/>
                        </a:tabLst>
                      </a:pPr>
                      <a:r>
                        <a:rPr lang="en-US" sz="1600" dirty="0">
                          <a:solidFill>
                            <a:schemeClr val="tx1"/>
                          </a:solidFill>
                          <a:effectLst/>
                        </a:rPr>
                        <a:t>3. </a:t>
                      </a:r>
                      <a:r>
                        <a:rPr lang="en-US" sz="1600" dirty="0" err="1">
                          <a:solidFill>
                            <a:schemeClr val="tx1"/>
                          </a:solidFill>
                          <a:effectLst/>
                        </a:rPr>
                        <a:t>Các</a:t>
                      </a:r>
                      <a:r>
                        <a:rPr lang="en-US" sz="1600" dirty="0">
                          <a:solidFill>
                            <a:schemeClr val="tx1"/>
                          </a:solidFill>
                          <a:effectLst/>
                        </a:rPr>
                        <a:t> </a:t>
                      </a:r>
                      <a:r>
                        <a:rPr lang="en-US" sz="1600" dirty="0" err="1">
                          <a:solidFill>
                            <a:schemeClr val="tx1"/>
                          </a:solidFill>
                          <a:effectLst/>
                        </a:rPr>
                        <a:t>biện</a:t>
                      </a:r>
                      <a:r>
                        <a:rPr lang="en-US" sz="1600" dirty="0">
                          <a:solidFill>
                            <a:schemeClr val="tx1"/>
                          </a:solidFill>
                          <a:effectLst/>
                        </a:rPr>
                        <a:t> </a:t>
                      </a:r>
                      <a:r>
                        <a:rPr lang="en-US" sz="1600" dirty="0" err="1">
                          <a:solidFill>
                            <a:schemeClr val="tx1"/>
                          </a:solidFill>
                          <a:effectLst/>
                        </a:rPr>
                        <a:t>pháp</a:t>
                      </a:r>
                      <a:r>
                        <a:rPr lang="en-US" sz="1600" dirty="0">
                          <a:solidFill>
                            <a:schemeClr val="tx1"/>
                          </a:solidFill>
                          <a:effectLst/>
                        </a:rPr>
                        <a:t> </a:t>
                      </a:r>
                      <a:r>
                        <a:rPr lang="en-US" sz="1600" dirty="0" err="1">
                          <a:solidFill>
                            <a:schemeClr val="tx1"/>
                          </a:solidFill>
                          <a:effectLst/>
                        </a:rPr>
                        <a:t>nghệ</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đặc</a:t>
                      </a:r>
                      <a:r>
                        <a:rPr lang="en-US" sz="1600" dirty="0">
                          <a:solidFill>
                            <a:schemeClr val="tx1"/>
                          </a:solidFill>
                          <a:effectLst/>
                        </a:rPr>
                        <a:t> </a:t>
                      </a:r>
                      <a:r>
                        <a:rPr lang="en-US" sz="1600" dirty="0" err="1">
                          <a:solidFill>
                            <a:schemeClr val="tx1"/>
                          </a:solidFill>
                          <a:effectLst/>
                        </a:rPr>
                        <a:t>sắc</a:t>
                      </a:r>
                      <a:r>
                        <a:rPr lang="en-US" sz="1600" dirty="0">
                          <a:solidFill>
                            <a:schemeClr val="tx1"/>
                          </a:solidFill>
                          <a:effectLst/>
                        </a:rPr>
                        <a:t> </a:t>
                      </a:r>
                      <a:r>
                        <a:rPr lang="en-US" sz="1600" dirty="0" err="1">
                          <a:solidFill>
                            <a:schemeClr val="tx1"/>
                          </a:solidFill>
                          <a:effectLst/>
                        </a:rPr>
                        <a:t>được</a:t>
                      </a:r>
                      <a:r>
                        <a:rPr lang="en-US" sz="1600" dirty="0">
                          <a:solidFill>
                            <a:schemeClr val="tx1"/>
                          </a:solidFill>
                          <a:effectLst/>
                        </a:rPr>
                        <a:t> </a:t>
                      </a:r>
                      <a:r>
                        <a:rPr lang="en-US" sz="1600" dirty="0" err="1">
                          <a:solidFill>
                            <a:schemeClr val="tx1"/>
                          </a:solidFill>
                          <a:effectLst/>
                        </a:rPr>
                        <a:t>tác</a:t>
                      </a:r>
                      <a:r>
                        <a:rPr lang="en-US" sz="1600" dirty="0">
                          <a:solidFill>
                            <a:schemeClr val="tx1"/>
                          </a:solidFill>
                          <a:effectLst/>
                        </a:rPr>
                        <a:t> </a:t>
                      </a:r>
                      <a:r>
                        <a:rPr lang="en-US" sz="1600" dirty="0" err="1">
                          <a:solidFill>
                            <a:schemeClr val="tx1"/>
                          </a:solidFill>
                          <a:effectLst/>
                        </a:rPr>
                        <a:t>giả</a:t>
                      </a:r>
                      <a:r>
                        <a:rPr lang="en-US" sz="1600" dirty="0">
                          <a:solidFill>
                            <a:schemeClr val="tx1"/>
                          </a:solidFill>
                          <a:effectLst/>
                        </a:rPr>
                        <a:t> </a:t>
                      </a:r>
                      <a:r>
                        <a:rPr lang="en-US" sz="1600" dirty="0" err="1">
                          <a:solidFill>
                            <a:schemeClr val="tx1"/>
                          </a:solidFill>
                          <a:effectLst/>
                        </a:rPr>
                        <a:t>sử</a:t>
                      </a:r>
                      <a:r>
                        <a:rPr lang="en-US" sz="1600" dirty="0">
                          <a:solidFill>
                            <a:schemeClr val="tx1"/>
                          </a:solidFill>
                          <a:effectLst/>
                        </a:rPr>
                        <a:t> </a:t>
                      </a:r>
                      <a:r>
                        <a:rPr lang="en-US" sz="1600" dirty="0" err="1">
                          <a:solidFill>
                            <a:schemeClr val="tx1"/>
                          </a:solidFill>
                          <a:effectLst/>
                        </a:rPr>
                        <a:t>dụng</a:t>
                      </a:r>
                      <a:r>
                        <a:rPr lang="en-US" sz="1600" dirty="0">
                          <a:solidFill>
                            <a:schemeClr val="tx1"/>
                          </a:solidFill>
                          <a:effectLst/>
                        </a:rPr>
                        <a:t> </a:t>
                      </a:r>
                      <a:r>
                        <a:rPr lang="en-US" sz="1600" dirty="0" err="1">
                          <a:solidFill>
                            <a:schemeClr val="tx1"/>
                          </a:solidFill>
                          <a:effectLst/>
                        </a:rPr>
                        <a:t>để</a:t>
                      </a:r>
                      <a:r>
                        <a:rPr lang="en-US" sz="1600" dirty="0">
                          <a:solidFill>
                            <a:schemeClr val="tx1"/>
                          </a:solidFill>
                          <a:effectLst/>
                        </a:rPr>
                        <a:t> </a:t>
                      </a:r>
                      <a:r>
                        <a:rPr lang="en-US" sz="1600" dirty="0" err="1">
                          <a:solidFill>
                            <a:schemeClr val="tx1"/>
                          </a:solidFill>
                          <a:effectLst/>
                        </a:rPr>
                        <a:t>miêu</a:t>
                      </a:r>
                      <a:r>
                        <a:rPr lang="en-US" sz="1600" dirty="0">
                          <a:solidFill>
                            <a:schemeClr val="tx1"/>
                          </a:solidFill>
                          <a:effectLst/>
                        </a:rPr>
                        <a:t> </a:t>
                      </a:r>
                      <a:r>
                        <a:rPr lang="en-US" sz="1600" dirty="0" err="1">
                          <a:solidFill>
                            <a:schemeClr val="tx1"/>
                          </a:solidFill>
                          <a:effectLst/>
                        </a:rPr>
                        <a:t>tả</a:t>
                      </a:r>
                      <a:r>
                        <a:rPr lang="en-US" sz="1600" dirty="0">
                          <a:solidFill>
                            <a:schemeClr val="tx1"/>
                          </a:solidFill>
                          <a:effectLst/>
                        </a:rPr>
                        <a:t> </a:t>
                      </a:r>
                      <a:r>
                        <a:rPr lang="en-US" sz="1600" dirty="0" err="1">
                          <a:solidFill>
                            <a:schemeClr val="tx1"/>
                          </a:solidFill>
                          <a:effectLst/>
                        </a:rPr>
                        <a:t>ông</a:t>
                      </a:r>
                      <a:r>
                        <a:rPr lang="en-US" sz="1600" dirty="0">
                          <a:solidFill>
                            <a:schemeClr val="tx1"/>
                          </a:solidFill>
                          <a:effectLst/>
                        </a:rPr>
                        <a:t> </a:t>
                      </a:r>
                      <a:r>
                        <a:rPr lang="en-US" sz="1600" dirty="0" err="1">
                          <a:solidFill>
                            <a:schemeClr val="tx1"/>
                          </a:solidFill>
                          <a:effectLst/>
                        </a:rPr>
                        <a:t>đồ</a:t>
                      </a:r>
                      <a:r>
                        <a:rPr lang="en-US" sz="1600" dirty="0">
                          <a:solidFill>
                            <a:schemeClr val="tx1"/>
                          </a:solidFill>
                          <a:effectLst/>
                        </a:rPr>
                        <a:t>:</a:t>
                      </a:r>
                      <a:endParaRPr lang="vi-VN"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extLst>
                  <a:ext uri="{0D108BD9-81ED-4DB2-BD59-A6C34878D82A}">
                    <a16:rowId xmlns:a16="http://schemas.microsoft.com/office/drawing/2014/main" val="2071315258"/>
                  </a:ext>
                </a:extLst>
              </a:tr>
              <a:tr h="798466">
                <a:tc>
                  <a:txBody>
                    <a:bodyPr/>
                    <a:lstStyle/>
                    <a:p>
                      <a:pPr marL="107950" marR="71755">
                        <a:lnSpc>
                          <a:spcPct val="115000"/>
                        </a:lnSpc>
                        <a:spcAft>
                          <a:spcPts val="800"/>
                        </a:spcAft>
                        <a:tabLst>
                          <a:tab pos="57150" algn="l"/>
                        </a:tabLst>
                      </a:pPr>
                      <a:r>
                        <a:rPr lang="de-DE" sz="1600" dirty="0">
                          <a:solidFill>
                            <a:schemeClr val="tx1"/>
                          </a:solidFill>
                          <a:effectLst/>
                        </a:rPr>
                        <a:t>4. Thái độ, tình cảm của mọi người dành cho ông đồ.</a:t>
                      </a:r>
                      <a:endParaRPr lang="vi-VN"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extLst>
                  <a:ext uri="{0D108BD9-81ED-4DB2-BD59-A6C34878D82A}">
                    <a16:rowId xmlns:a16="http://schemas.microsoft.com/office/drawing/2014/main" val="1260009382"/>
                  </a:ext>
                </a:extLst>
              </a:tr>
              <a:tr h="798466">
                <a:tc>
                  <a:txBody>
                    <a:bodyPr/>
                    <a:lstStyle/>
                    <a:p>
                      <a:pPr marL="107950" marR="71755">
                        <a:lnSpc>
                          <a:spcPct val="115000"/>
                        </a:lnSpc>
                        <a:spcAft>
                          <a:spcPts val="800"/>
                        </a:spcAft>
                        <a:tabLst>
                          <a:tab pos="57150" algn="l"/>
                        </a:tabLst>
                      </a:pPr>
                      <a:r>
                        <a:rPr lang="de-DE" sz="1600" dirty="0">
                          <a:solidFill>
                            <a:schemeClr val="tx1"/>
                          </a:solidFill>
                          <a:effectLst/>
                        </a:rPr>
                        <a:t>5. Tâm</a:t>
                      </a:r>
                      <a:r>
                        <a:rPr lang="en-US" sz="1600" dirty="0">
                          <a:solidFill>
                            <a:schemeClr val="tx1"/>
                          </a:solidFill>
                          <a:effectLst/>
                        </a:rPr>
                        <a:t> </a:t>
                      </a:r>
                      <a:r>
                        <a:rPr lang="en-US" sz="1600" dirty="0" err="1">
                          <a:solidFill>
                            <a:schemeClr val="tx1"/>
                          </a:solidFill>
                          <a:effectLst/>
                        </a:rPr>
                        <a:t>trạng</a:t>
                      </a:r>
                      <a:r>
                        <a:rPr lang="en-US" sz="1600" dirty="0">
                          <a:solidFill>
                            <a:schemeClr val="tx1"/>
                          </a:solidFill>
                          <a:effectLst/>
                        </a:rPr>
                        <a:t> </a:t>
                      </a:r>
                      <a:r>
                        <a:rPr lang="en-US" sz="1600" dirty="0" err="1">
                          <a:solidFill>
                            <a:schemeClr val="tx1"/>
                          </a:solidFill>
                          <a:effectLst/>
                        </a:rPr>
                        <a:t>của</a:t>
                      </a:r>
                      <a:r>
                        <a:rPr lang="en-US" sz="1600" dirty="0">
                          <a:solidFill>
                            <a:schemeClr val="tx1"/>
                          </a:solidFill>
                          <a:effectLst/>
                        </a:rPr>
                        <a:t> </a:t>
                      </a:r>
                      <a:r>
                        <a:rPr lang="en-US" sz="1600" dirty="0" err="1">
                          <a:solidFill>
                            <a:schemeClr val="tx1"/>
                          </a:solidFill>
                          <a:effectLst/>
                        </a:rPr>
                        <a:t>ông</a:t>
                      </a:r>
                      <a:r>
                        <a:rPr lang="en-US" sz="1600" dirty="0">
                          <a:solidFill>
                            <a:schemeClr val="tx1"/>
                          </a:solidFill>
                          <a:effectLst/>
                        </a:rPr>
                        <a:t> </a:t>
                      </a:r>
                      <a:r>
                        <a:rPr lang="en-US" sz="1600" dirty="0" err="1">
                          <a:solidFill>
                            <a:schemeClr val="tx1"/>
                          </a:solidFill>
                          <a:effectLst/>
                        </a:rPr>
                        <a:t>đồ</a:t>
                      </a:r>
                      <a:r>
                        <a:rPr lang="en-US" sz="1600" dirty="0">
                          <a:solidFill>
                            <a:schemeClr val="tx1"/>
                          </a:solidFill>
                          <a:effectLst/>
                        </a:rPr>
                        <a:t> </a:t>
                      </a:r>
                      <a:r>
                        <a:rPr lang="en-US" sz="1600" dirty="0" err="1">
                          <a:solidFill>
                            <a:schemeClr val="tx1"/>
                          </a:solidFill>
                          <a:effectLst/>
                        </a:rPr>
                        <a:t>trước</a:t>
                      </a:r>
                      <a:r>
                        <a:rPr lang="en-US" sz="1600" dirty="0">
                          <a:solidFill>
                            <a:schemeClr val="tx1"/>
                          </a:solidFill>
                          <a:effectLst/>
                        </a:rPr>
                        <a:t> </a:t>
                      </a:r>
                      <a:r>
                        <a:rPr lang="en-US" sz="1600" dirty="0" err="1">
                          <a:solidFill>
                            <a:schemeClr val="tx1"/>
                          </a:solidFill>
                          <a:effectLst/>
                        </a:rPr>
                        <a:t>thái</a:t>
                      </a:r>
                      <a:r>
                        <a:rPr lang="en-US" sz="1600" dirty="0">
                          <a:solidFill>
                            <a:schemeClr val="tx1"/>
                          </a:solidFill>
                          <a:effectLst/>
                        </a:rPr>
                        <a:t> </a:t>
                      </a:r>
                      <a:r>
                        <a:rPr lang="en-US" sz="1600" dirty="0" err="1">
                          <a:solidFill>
                            <a:schemeClr val="tx1"/>
                          </a:solidFill>
                          <a:effectLst/>
                        </a:rPr>
                        <a:t>độ</a:t>
                      </a:r>
                      <a:r>
                        <a:rPr lang="en-US" sz="1600" dirty="0">
                          <a:solidFill>
                            <a:schemeClr val="tx1"/>
                          </a:solidFill>
                          <a:effectLst/>
                        </a:rPr>
                        <a:t> </a:t>
                      </a:r>
                      <a:r>
                        <a:rPr lang="en-US" sz="1600" dirty="0" err="1">
                          <a:solidFill>
                            <a:schemeClr val="tx1"/>
                          </a:solidFill>
                          <a:effectLst/>
                        </a:rPr>
                        <a:t>tình</a:t>
                      </a:r>
                      <a:r>
                        <a:rPr lang="en-US" sz="1600" dirty="0">
                          <a:solidFill>
                            <a:schemeClr val="tx1"/>
                          </a:solidFill>
                          <a:effectLst/>
                        </a:rPr>
                        <a:t> </a:t>
                      </a:r>
                      <a:r>
                        <a:rPr lang="en-US" sz="1600" dirty="0" err="1">
                          <a:solidFill>
                            <a:schemeClr val="tx1"/>
                          </a:solidFill>
                          <a:effectLst/>
                        </a:rPr>
                        <a:t>cảm</a:t>
                      </a:r>
                      <a:r>
                        <a:rPr lang="en-US" sz="1600" dirty="0">
                          <a:solidFill>
                            <a:schemeClr val="tx1"/>
                          </a:solidFill>
                          <a:effectLst/>
                        </a:rPr>
                        <a:t> </a:t>
                      </a:r>
                      <a:r>
                        <a:rPr lang="en-US" sz="1600" dirty="0" err="1">
                          <a:solidFill>
                            <a:schemeClr val="tx1"/>
                          </a:solidFill>
                          <a:effectLst/>
                        </a:rPr>
                        <a:t>của</a:t>
                      </a:r>
                      <a:r>
                        <a:rPr lang="en-US" sz="1600" dirty="0">
                          <a:solidFill>
                            <a:schemeClr val="tx1"/>
                          </a:solidFill>
                          <a:effectLst/>
                        </a:rPr>
                        <a:t> </a:t>
                      </a:r>
                      <a:r>
                        <a:rPr lang="en-US" sz="1600" dirty="0" err="1">
                          <a:solidFill>
                            <a:schemeClr val="tx1"/>
                          </a:solidFill>
                          <a:effectLst/>
                        </a:rPr>
                        <a:t>mọi</a:t>
                      </a:r>
                      <a:r>
                        <a:rPr lang="en-US" sz="1600" dirty="0">
                          <a:solidFill>
                            <a:schemeClr val="tx1"/>
                          </a:solidFill>
                          <a:effectLst/>
                        </a:rPr>
                        <a:t> </a:t>
                      </a:r>
                      <a:r>
                        <a:rPr lang="en-US" sz="1600" dirty="0" err="1">
                          <a:solidFill>
                            <a:schemeClr val="tx1"/>
                          </a:solidFill>
                          <a:effectLst/>
                        </a:rPr>
                        <a:t>người</a:t>
                      </a:r>
                      <a:endParaRPr lang="vi-VN"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extLst>
                  <a:ext uri="{0D108BD9-81ED-4DB2-BD59-A6C34878D82A}">
                    <a16:rowId xmlns:a16="http://schemas.microsoft.com/office/drawing/2014/main" val="1881296727"/>
                  </a:ext>
                </a:extLst>
              </a:tr>
              <a:tr h="524925">
                <a:tc>
                  <a:txBody>
                    <a:bodyPr/>
                    <a:lstStyle/>
                    <a:p>
                      <a:pPr marL="107950" marR="71755">
                        <a:lnSpc>
                          <a:spcPct val="115000"/>
                        </a:lnSpc>
                        <a:spcAft>
                          <a:spcPts val="800"/>
                        </a:spcAft>
                        <a:tabLst>
                          <a:tab pos="57150" algn="l"/>
                        </a:tabLst>
                      </a:pPr>
                      <a:r>
                        <a:rPr lang="en-US" sz="1600" dirty="0">
                          <a:solidFill>
                            <a:schemeClr val="tx1"/>
                          </a:solidFill>
                          <a:effectLst/>
                        </a:rPr>
                        <a:t>6. </a:t>
                      </a:r>
                      <a:r>
                        <a:rPr lang="en-US" sz="1600" dirty="0" err="1">
                          <a:solidFill>
                            <a:schemeClr val="tx1"/>
                          </a:solidFill>
                          <a:effectLst/>
                        </a:rPr>
                        <a:t>Tình</a:t>
                      </a:r>
                      <a:r>
                        <a:rPr lang="en-US" sz="1600" dirty="0">
                          <a:solidFill>
                            <a:schemeClr val="tx1"/>
                          </a:solidFill>
                          <a:effectLst/>
                        </a:rPr>
                        <a:t> </a:t>
                      </a:r>
                      <a:r>
                        <a:rPr lang="en-US" sz="1600" dirty="0" err="1">
                          <a:solidFill>
                            <a:schemeClr val="tx1"/>
                          </a:solidFill>
                          <a:effectLst/>
                        </a:rPr>
                        <a:t>cảm</a:t>
                      </a:r>
                      <a:r>
                        <a:rPr lang="en-US" sz="1600" dirty="0">
                          <a:solidFill>
                            <a:schemeClr val="tx1"/>
                          </a:solidFill>
                          <a:effectLst/>
                        </a:rPr>
                        <a:t> </a:t>
                      </a:r>
                      <a:r>
                        <a:rPr lang="en-US" sz="1600" dirty="0" err="1">
                          <a:solidFill>
                            <a:schemeClr val="tx1"/>
                          </a:solidFill>
                          <a:effectLst/>
                        </a:rPr>
                        <a:t>của</a:t>
                      </a:r>
                      <a:r>
                        <a:rPr lang="en-US" sz="1600" dirty="0">
                          <a:solidFill>
                            <a:schemeClr val="tx1"/>
                          </a:solidFill>
                          <a:effectLst/>
                        </a:rPr>
                        <a:t> </a:t>
                      </a:r>
                      <a:r>
                        <a:rPr lang="en-US" sz="1600" dirty="0" err="1">
                          <a:solidFill>
                            <a:schemeClr val="tx1"/>
                          </a:solidFill>
                          <a:effectLst/>
                        </a:rPr>
                        <a:t>tác</a:t>
                      </a:r>
                      <a:r>
                        <a:rPr lang="en-US" sz="1600" dirty="0">
                          <a:solidFill>
                            <a:schemeClr val="tx1"/>
                          </a:solidFill>
                          <a:effectLst/>
                        </a:rPr>
                        <a:t> </a:t>
                      </a:r>
                      <a:r>
                        <a:rPr lang="en-US" sz="1600" dirty="0" err="1">
                          <a:solidFill>
                            <a:schemeClr val="tx1"/>
                          </a:solidFill>
                          <a:effectLst/>
                        </a:rPr>
                        <a:t>giả</a:t>
                      </a:r>
                      <a:r>
                        <a:rPr lang="en-US" sz="1600" dirty="0">
                          <a:solidFill>
                            <a:schemeClr val="tx1"/>
                          </a:solidFill>
                          <a:effectLst/>
                        </a:rPr>
                        <a:t> </a:t>
                      </a:r>
                      <a:r>
                        <a:rPr lang="en-US" sz="1600" dirty="0" err="1">
                          <a:solidFill>
                            <a:schemeClr val="tx1"/>
                          </a:solidFill>
                          <a:effectLst/>
                        </a:rPr>
                        <a:t>dành</a:t>
                      </a:r>
                      <a:r>
                        <a:rPr lang="en-US" sz="1600" dirty="0">
                          <a:solidFill>
                            <a:schemeClr val="tx1"/>
                          </a:solidFill>
                          <a:effectLst/>
                        </a:rPr>
                        <a:t> </a:t>
                      </a:r>
                      <a:r>
                        <a:rPr lang="en-US" sz="1600" dirty="0" err="1">
                          <a:solidFill>
                            <a:schemeClr val="tx1"/>
                          </a:solidFill>
                          <a:effectLst/>
                        </a:rPr>
                        <a:t>cho</a:t>
                      </a:r>
                      <a:r>
                        <a:rPr lang="en-US" sz="1600" dirty="0">
                          <a:solidFill>
                            <a:schemeClr val="tx1"/>
                          </a:solidFill>
                          <a:effectLst/>
                        </a:rPr>
                        <a:t> </a:t>
                      </a:r>
                      <a:r>
                        <a:rPr lang="en-US" sz="1600" dirty="0" err="1">
                          <a:solidFill>
                            <a:schemeClr val="tx1"/>
                          </a:solidFill>
                          <a:effectLst/>
                        </a:rPr>
                        <a:t>ông</a:t>
                      </a:r>
                      <a:r>
                        <a:rPr lang="en-US" sz="1600" dirty="0">
                          <a:solidFill>
                            <a:schemeClr val="tx1"/>
                          </a:solidFill>
                          <a:effectLst/>
                        </a:rPr>
                        <a:t> </a:t>
                      </a:r>
                      <a:r>
                        <a:rPr lang="en-US" sz="1600" dirty="0" err="1">
                          <a:solidFill>
                            <a:schemeClr val="tx1"/>
                          </a:solidFill>
                          <a:effectLst/>
                        </a:rPr>
                        <a:t>đồ</a:t>
                      </a:r>
                      <a:endParaRPr lang="vi-VN"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extLst>
                  <a:ext uri="{0D108BD9-81ED-4DB2-BD59-A6C34878D82A}">
                    <a16:rowId xmlns:a16="http://schemas.microsoft.com/office/drawing/2014/main" val="4220378731"/>
                  </a:ext>
                </a:extLst>
              </a:tr>
              <a:tr h="798466">
                <a:tc>
                  <a:txBody>
                    <a:bodyPr/>
                    <a:lstStyle/>
                    <a:p>
                      <a:pPr marL="107950" marR="71755">
                        <a:lnSpc>
                          <a:spcPct val="115000"/>
                        </a:lnSpc>
                        <a:spcAft>
                          <a:spcPts val="800"/>
                        </a:spcAft>
                        <a:tabLst>
                          <a:tab pos="57150" algn="l"/>
                        </a:tabLst>
                      </a:pPr>
                      <a:r>
                        <a:rPr lang="en-US" sz="1600">
                          <a:solidFill>
                            <a:schemeClr val="tx1"/>
                          </a:solidFill>
                          <a:effectLst/>
                        </a:rPr>
                        <a:t>7. Nhận xét tình cảm của tác giả với ông đồ ở khổ cuối.</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a:solidFill>
                            <a:schemeClr val="tx1"/>
                          </a:solidFill>
                          <a:effectLst/>
                        </a:rPr>
                        <a:t>......</a:t>
                      </a:r>
                      <a:endParaRPr lang="vi-VN"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tc>
                  <a:txBody>
                    <a:bodyPr/>
                    <a:lstStyle/>
                    <a:p>
                      <a:pPr marL="107950" marR="71755" algn="ctr">
                        <a:lnSpc>
                          <a:spcPct val="115000"/>
                        </a:lnSpc>
                        <a:spcAft>
                          <a:spcPts val="800"/>
                        </a:spcAft>
                        <a:tabLst>
                          <a:tab pos="57150" algn="l"/>
                        </a:tabLst>
                      </a:pPr>
                      <a:r>
                        <a:rPr lang="de-DE" sz="1600" dirty="0">
                          <a:solidFill>
                            <a:schemeClr val="tx1"/>
                          </a:solidFill>
                          <a:effectLst/>
                        </a:rPr>
                        <a:t>......</a:t>
                      </a:r>
                      <a:endParaRPr lang="vi-VN"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4" marR="66494" marT="0" marB="0"/>
                </a:tc>
                <a:extLst>
                  <a:ext uri="{0D108BD9-81ED-4DB2-BD59-A6C34878D82A}">
                    <a16:rowId xmlns:a16="http://schemas.microsoft.com/office/drawing/2014/main" val="552485840"/>
                  </a:ext>
                </a:extLst>
              </a:tr>
            </a:tbl>
          </a:graphicData>
        </a:graphic>
      </p:graphicFrame>
    </p:spTree>
    <p:extLst>
      <p:ext uri="{BB962C8B-B14F-4D97-AF65-F5344CB8AC3E}">
        <p14:creationId xmlns:p14="http://schemas.microsoft.com/office/powerpoint/2010/main" val="4264969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575961"/>
            <a:ext cx="4073802" cy="4084451"/>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4"/>
          <a:stretch>
            <a:fillRect/>
          </a:stretch>
        </p:blipFill>
        <p:spPr>
          <a:xfrm>
            <a:off x="395536" y="575961"/>
            <a:ext cx="4058409" cy="408402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2506302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89515"/>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lang="en-US" b="1" dirty="0">
                  <a:solidFill>
                    <a:srgbClr val="4BACC6">
                      <a:lumMod val="75000"/>
                    </a:srgbClr>
                  </a:solidFill>
                  <a:latin typeface="Tahoma" panose="020B0604030504040204" pitchFamily="34" charset="0"/>
                  <a:cs typeface="Tahoma" panose="020B0604030504040204" pitchFamily="34" charset="0"/>
                </a:rPr>
                <a:t>ĐỌC HIỂU VĂN BẢN</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grpSp>
        <p:nvGrpSpPr>
          <p:cNvPr id="15" name="Group 14"/>
          <p:cNvGrpSpPr/>
          <p:nvPr/>
        </p:nvGrpSpPr>
        <p:grpSpPr>
          <a:xfrm>
            <a:off x="157218" y="506003"/>
            <a:ext cx="4354359" cy="395616"/>
            <a:chOff x="585068" y="2766774"/>
            <a:chExt cx="11613135"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Ông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đắc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ý</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585068" y="2795827"/>
              <a:ext cx="1527116" cy="1025917"/>
            </a:xfrm>
            <a:prstGeom prst="rect">
              <a:avLst/>
            </a:prstGeom>
            <a:noFill/>
          </p:spPr>
          <p:txBody>
            <a:bodyPr wrap="non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2.1</a:t>
              </a:r>
              <a:endParaRPr kumimoji="0" lang="en-US" sz="19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4211960" y="513368"/>
            <a:ext cx="4595267" cy="4595267"/>
          </a:xfrm>
          <a:prstGeom prst="rect">
            <a:avLst/>
          </a:prstGeom>
        </p:spPr>
      </p:pic>
      <p:sp>
        <p:nvSpPr>
          <p:cNvPr id="17" name="Rectangle 16"/>
          <p:cNvSpPr/>
          <p:nvPr/>
        </p:nvSpPr>
        <p:spPr>
          <a:xfrm>
            <a:off x="270842" y="1123371"/>
            <a:ext cx="4028364" cy="3416320"/>
          </a:xfrm>
          <a:prstGeom prst="rect">
            <a:avLst/>
          </a:prstGeom>
        </p:spPr>
        <p:txBody>
          <a:bodyPr wrap="square">
            <a:spAutoFit/>
          </a:bodyPr>
          <a:lstStyle/>
          <a:p>
            <a:pPr defTabSz="685800"/>
            <a:r>
              <a:rPr lang="vi-VN" sz="2400" i="1" dirty="0">
                <a:solidFill>
                  <a:prstClr val="black"/>
                </a:solidFill>
                <a:latin typeface="Times New Roman" panose="02020603050405020304" pitchFamily="18" charset="0"/>
                <a:cs typeface="Times New Roman" panose="02020603050405020304" pitchFamily="18" charset="0"/>
              </a:rPr>
              <a:t>Mỗi năm hoa đào nở</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Lại thấy ông đồ già</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Bày mực </a:t>
            </a:r>
            <a:r>
              <a:rPr lang="en-US" sz="2400" i="1" dirty="0">
                <a:solidFill>
                  <a:prstClr val="black"/>
                </a:solidFill>
                <a:latin typeface="Times New Roman" panose="02020603050405020304" pitchFamily="18" charset="0"/>
                <a:cs typeface="Times New Roman" panose="02020603050405020304" pitchFamily="18" charset="0"/>
              </a:rPr>
              <a:t>t</a:t>
            </a:r>
            <a:r>
              <a:rPr lang="vi-VN" sz="2400" i="1" dirty="0">
                <a:solidFill>
                  <a:prstClr val="black"/>
                </a:solidFill>
                <a:latin typeface="Times New Roman" panose="02020603050405020304" pitchFamily="18" charset="0"/>
                <a:cs typeface="Times New Roman" panose="02020603050405020304" pitchFamily="18" charset="0"/>
              </a:rPr>
              <a:t>àu, giấy đỏ</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Bên phố đông người qua</a:t>
            </a:r>
            <a:r>
              <a:rPr lang="en-US" sz="2400" i="1" dirty="0">
                <a:solidFill>
                  <a:prstClr val="black"/>
                </a:solidFill>
                <a:latin typeface="Times New Roman" panose="02020603050405020304" pitchFamily="18" charset="0"/>
                <a:cs typeface="Times New Roman" panose="02020603050405020304" pitchFamily="18" charset="0"/>
              </a:rPr>
              <a:t>.</a:t>
            </a:r>
            <a:br>
              <a:rPr lang="vi-VN" sz="2400" i="1" dirty="0">
                <a:solidFill>
                  <a:prstClr val="black"/>
                </a:solidFill>
                <a:latin typeface="Times New Roman" panose="02020603050405020304" pitchFamily="18" charset="0"/>
                <a:cs typeface="Times New Roman" panose="02020603050405020304" pitchFamily="18" charset="0"/>
              </a:rPr>
            </a:b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Bao nhiêu người thuê viết</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Tấm tắc ngợi khen tài</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“Hoa tay thảo những nét</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Như phượng múa, rồng bay”</a:t>
            </a:r>
            <a:r>
              <a:rPr lang="en-US" sz="2400" i="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27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80">
                                          <p:stCondLst>
                                            <p:cond delay="0"/>
                                          </p:stCondLst>
                                        </p:cTn>
                                        <p:tgtEl>
                                          <p:spTgt spid="17"/>
                                        </p:tgtEl>
                                      </p:cBhvr>
                                    </p:animEffect>
                                    <p:anim calcmode="lin" valueType="num">
                                      <p:cBhvr>
                                        <p:cTn id="3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6" dur="26">
                                          <p:stCondLst>
                                            <p:cond delay="650"/>
                                          </p:stCondLst>
                                        </p:cTn>
                                        <p:tgtEl>
                                          <p:spTgt spid="17"/>
                                        </p:tgtEl>
                                      </p:cBhvr>
                                      <p:to x="100000" y="60000"/>
                                    </p:animScale>
                                    <p:animScale>
                                      <p:cBhvr>
                                        <p:cTn id="37" dur="166" decel="50000">
                                          <p:stCondLst>
                                            <p:cond delay="676"/>
                                          </p:stCondLst>
                                        </p:cTn>
                                        <p:tgtEl>
                                          <p:spTgt spid="17"/>
                                        </p:tgtEl>
                                      </p:cBhvr>
                                      <p:to x="100000" y="100000"/>
                                    </p:animScale>
                                    <p:animScale>
                                      <p:cBhvr>
                                        <p:cTn id="38" dur="26">
                                          <p:stCondLst>
                                            <p:cond delay="1312"/>
                                          </p:stCondLst>
                                        </p:cTn>
                                        <p:tgtEl>
                                          <p:spTgt spid="17"/>
                                        </p:tgtEl>
                                      </p:cBhvr>
                                      <p:to x="100000" y="80000"/>
                                    </p:animScale>
                                    <p:animScale>
                                      <p:cBhvr>
                                        <p:cTn id="39" dur="166" decel="50000">
                                          <p:stCondLst>
                                            <p:cond delay="1338"/>
                                          </p:stCondLst>
                                        </p:cTn>
                                        <p:tgtEl>
                                          <p:spTgt spid="17"/>
                                        </p:tgtEl>
                                      </p:cBhvr>
                                      <p:to x="100000" y="100000"/>
                                    </p:animScale>
                                    <p:animScale>
                                      <p:cBhvr>
                                        <p:cTn id="40" dur="26">
                                          <p:stCondLst>
                                            <p:cond delay="1642"/>
                                          </p:stCondLst>
                                        </p:cTn>
                                        <p:tgtEl>
                                          <p:spTgt spid="17"/>
                                        </p:tgtEl>
                                      </p:cBhvr>
                                      <p:to x="100000" y="90000"/>
                                    </p:animScale>
                                    <p:animScale>
                                      <p:cBhvr>
                                        <p:cTn id="41" dur="166" decel="50000">
                                          <p:stCondLst>
                                            <p:cond delay="1668"/>
                                          </p:stCondLst>
                                        </p:cTn>
                                        <p:tgtEl>
                                          <p:spTgt spid="17"/>
                                        </p:tgtEl>
                                      </p:cBhvr>
                                      <p:to x="100000" y="100000"/>
                                    </p:animScale>
                                    <p:animScale>
                                      <p:cBhvr>
                                        <p:cTn id="42" dur="26">
                                          <p:stCondLst>
                                            <p:cond delay="1808"/>
                                          </p:stCondLst>
                                        </p:cTn>
                                        <p:tgtEl>
                                          <p:spTgt spid="17"/>
                                        </p:tgtEl>
                                      </p:cBhvr>
                                      <p:to x="100000" y="95000"/>
                                    </p:animScale>
                                    <p:animScale>
                                      <p:cBhvr>
                                        <p:cTn id="43"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5" name="Rectangle 4"/>
          <p:cNvSpPr/>
          <p:nvPr/>
        </p:nvSpPr>
        <p:spPr>
          <a:xfrm>
            <a:off x="0" y="0"/>
            <a:ext cx="5724128" cy="5143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4761"/>
              </a:solidFill>
              <a:effectLst/>
              <a:uLnTx/>
              <a:uFillTx/>
              <a:latin typeface="Arial"/>
              <a:ea typeface="+mn-ea"/>
              <a:cs typeface="+mn-cs"/>
            </a:endParaRPr>
          </a:p>
        </p:txBody>
      </p:sp>
      <p:grpSp>
        <p:nvGrpSpPr>
          <p:cNvPr id="20" name="Group 19"/>
          <p:cNvGrpSpPr/>
          <p:nvPr/>
        </p:nvGrpSpPr>
        <p:grpSpPr>
          <a:xfrm>
            <a:off x="-127354" y="112000"/>
            <a:ext cx="7146789" cy="369332"/>
            <a:chOff x="-178462" y="1828800"/>
            <a:chExt cx="19060588" cy="984870"/>
          </a:xfrm>
        </p:grpSpPr>
        <p:sp>
          <p:nvSpPr>
            <p:cNvPr id="21" name="Round Same Side Corner Rectangle 20"/>
            <p:cNvSpPr/>
            <p:nvPr/>
          </p:nvSpPr>
          <p:spPr>
            <a:xfrm rot="5400000">
              <a:off x="440265" y="1210077"/>
              <a:ext cx="886537" cy="2123991"/>
            </a:xfrm>
            <a:prstGeom prst="round2SameRect">
              <a:avLst/>
            </a:prstGeom>
            <a:solidFill>
              <a:schemeClr val="accent2">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478765" y="1828800"/>
              <a:ext cx="1238167" cy="738653"/>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2500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grpSp>
        <p:nvGrpSpPr>
          <p:cNvPr id="24" name="Group 23"/>
          <p:cNvGrpSpPr/>
          <p:nvPr/>
        </p:nvGrpSpPr>
        <p:grpSpPr>
          <a:xfrm>
            <a:off x="157218" y="483518"/>
            <a:ext cx="4354359" cy="395616"/>
            <a:chOff x="585068" y="2766774"/>
            <a:chExt cx="11613135" cy="1054970"/>
          </a:xfrm>
        </p:grpSpPr>
        <p:sp>
          <p:nvSpPr>
            <p:cNvPr id="25" name="TextBox 24"/>
            <p:cNvSpPr txBox="1"/>
            <p:nvPr/>
          </p:nvSpPr>
          <p:spPr>
            <a:xfrm>
              <a:off x="1906586" y="2766774"/>
              <a:ext cx="10291617" cy="98488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Ông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đồ</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đắc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ý</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585068" y="2795827"/>
              <a:ext cx="1527116" cy="1025917"/>
            </a:xfrm>
            <a:prstGeom prst="rect">
              <a:avLst/>
            </a:prstGeom>
            <a:noFill/>
          </p:spPr>
          <p:txBody>
            <a:bodyPr wrap="non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2.1</a:t>
              </a:r>
            </a:p>
          </p:txBody>
        </p:sp>
      </p:grpSp>
      <p:sp>
        <p:nvSpPr>
          <p:cNvPr id="29" name="Rectangle 28"/>
          <p:cNvSpPr/>
          <p:nvPr/>
        </p:nvSpPr>
        <p:spPr>
          <a:xfrm>
            <a:off x="297097" y="1070794"/>
            <a:ext cx="4568561" cy="430887"/>
          </a:xfrm>
          <a:prstGeom prst="rect">
            <a:avLst/>
          </a:prstGeom>
        </p:spPr>
        <p:txBody>
          <a:bodyPr>
            <a:spAutoFit/>
          </a:bodyPr>
          <a:lstStyle/>
          <a:p>
            <a:pPr defTabSz="685800"/>
            <a:r>
              <a:rPr lang="en-US" sz="2200" b="1" i="1" dirty="0">
                <a:solidFill>
                  <a:prstClr val="black"/>
                </a:solidFill>
                <a:latin typeface="Times New Roman" panose="02020603050405020304" pitchFamily="18" charset="0"/>
                <a:cs typeface="Times New Roman" panose="02020603050405020304" pitchFamily="18" charset="0"/>
              </a:rPr>
              <a:t>a.</a:t>
            </a:r>
            <a:r>
              <a:rPr lang="vi-VN" sz="2200" b="1" i="1" dirty="0">
                <a:solidFill>
                  <a:prstClr val="black"/>
                </a:solidFill>
                <a:latin typeface="Times New Roman" panose="02020603050405020304" pitchFamily="18" charset="0"/>
                <a:cs typeface="Times New Roman" panose="02020603050405020304" pitchFamily="18" charset="0"/>
              </a:rPr>
              <a:t> </a:t>
            </a:r>
            <a:r>
              <a:rPr lang="en-US" sz="2200" b="1" i="1" dirty="0" err="1">
                <a:solidFill>
                  <a:prstClr val="black"/>
                </a:solidFill>
                <a:latin typeface="Times New Roman" panose="02020603050405020304" pitchFamily="18" charset="0"/>
                <a:cs typeface="Times New Roman" panose="02020603050405020304" pitchFamily="18" charset="0"/>
              </a:rPr>
              <a:t>Bối</a:t>
            </a:r>
            <a:r>
              <a:rPr lang="en-US" sz="2200" b="1" i="1" dirty="0">
                <a:solidFill>
                  <a:prstClr val="black"/>
                </a:solidFill>
                <a:latin typeface="Times New Roman" panose="02020603050405020304" pitchFamily="18" charset="0"/>
                <a:cs typeface="Times New Roman" panose="02020603050405020304" pitchFamily="18" charset="0"/>
              </a:rPr>
              <a:t> </a:t>
            </a:r>
            <a:r>
              <a:rPr lang="en-US" sz="2200" b="1" i="1" dirty="0" err="1">
                <a:solidFill>
                  <a:prstClr val="black"/>
                </a:solidFill>
                <a:latin typeface="Times New Roman" panose="02020603050405020304" pitchFamily="18" charset="0"/>
                <a:cs typeface="Times New Roman" panose="02020603050405020304" pitchFamily="18" charset="0"/>
              </a:rPr>
              <a:t>cảnh</a:t>
            </a:r>
            <a:r>
              <a:rPr lang="en-US" sz="2200" b="1" i="1" dirty="0">
                <a:solidFill>
                  <a:prstClr val="black"/>
                </a:solidFill>
                <a:latin typeface="Times New Roman" panose="02020603050405020304" pitchFamily="18" charset="0"/>
                <a:cs typeface="Times New Roman" panose="02020603050405020304" pitchFamily="18" charset="0"/>
              </a:rPr>
              <a:t> </a:t>
            </a:r>
            <a:r>
              <a:rPr lang="vi-VN" sz="2200" b="1" i="1" dirty="0">
                <a:solidFill>
                  <a:prstClr val="black"/>
                </a:solidFill>
                <a:latin typeface="Times New Roman" panose="02020603050405020304" pitchFamily="18" charset="0"/>
                <a:cs typeface="Times New Roman" panose="02020603050405020304" pitchFamily="18" charset="0"/>
              </a:rPr>
              <a:t>xuất hiện:</a:t>
            </a:r>
            <a:endParaRPr lang="en-US" sz="2200" b="1" i="1"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278691" y="1708249"/>
            <a:ext cx="4941381" cy="738664"/>
          </a:xfrm>
          <a:prstGeom prst="rect">
            <a:avLst/>
          </a:prstGeom>
        </p:spPr>
        <p:txBody>
          <a:bodyPr wrap="square">
            <a:spAutoFit/>
          </a:bodyPr>
          <a:lstStyle/>
          <a:p>
            <a:pPr algn="just" defTabSz="685800">
              <a:buFontTx/>
              <a:buChar char="-"/>
            </a:pPr>
            <a:r>
              <a:rPr lang="en-US" sz="2100" b="1"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Thời gian: hoa đào nở </a:t>
            </a:r>
            <a:r>
              <a:rPr lang="en-US" sz="2100" b="1"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100" b="1" dirty="0">
                <a:solidFill>
                  <a:prstClr val="black"/>
                </a:solidFill>
                <a:latin typeface="Times New Roman" panose="02020603050405020304" pitchFamily="18" charset="0"/>
                <a:cs typeface="Times New Roman" panose="02020603050405020304" pitchFamily="18" charset="0"/>
              </a:rPr>
              <a:t> </a:t>
            </a:r>
            <a:r>
              <a:rPr lang="en-US" sz="2100" b="1" dirty="0">
                <a:solidFill>
                  <a:prstClr val="black"/>
                </a:solidFill>
                <a:latin typeface="Times New Roman" panose="02020603050405020304" pitchFamily="18" charset="0"/>
                <a:cs typeface="Times New Roman" panose="02020603050405020304" pitchFamily="18" charset="0"/>
              </a:rPr>
              <a:t>B</a:t>
            </a:r>
            <a:r>
              <a:rPr lang="vi-VN" sz="2100" b="1" dirty="0">
                <a:solidFill>
                  <a:prstClr val="black"/>
                </a:solidFill>
                <a:latin typeface="Times New Roman" panose="02020603050405020304" pitchFamily="18" charset="0"/>
                <a:cs typeface="Times New Roman" panose="02020603050405020304" pitchFamily="18" charset="0"/>
              </a:rPr>
              <a:t>áo hiệu Tết đến, xuân về </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267256" y="2664690"/>
            <a:ext cx="7118570" cy="415498"/>
          </a:xfrm>
          <a:prstGeom prst="rect">
            <a:avLst/>
          </a:prstGeom>
        </p:spPr>
        <p:txBody>
          <a:bodyPr wrap="square">
            <a:spAutoFit/>
          </a:bodyPr>
          <a:lstStyle/>
          <a:p>
            <a:pPr defTabSz="685800">
              <a:buFontTx/>
              <a:buChar char="-"/>
            </a:pPr>
            <a:r>
              <a:rPr lang="en-US" sz="2100"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Không gian: </a:t>
            </a:r>
            <a:r>
              <a:rPr lang="vi-VN" sz="2100" dirty="0">
                <a:solidFill>
                  <a:prstClr val="black"/>
                </a:solidFill>
                <a:latin typeface="Times New Roman" panose="02020603050405020304" pitchFamily="18" charset="0"/>
                <a:cs typeface="Times New Roman" panose="02020603050405020304" pitchFamily="18" charset="0"/>
              </a:rPr>
              <a:t>bên phố, đông người qua lại. </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30645" y="3555467"/>
            <a:ext cx="5033443" cy="1061829"/>
          </a:xfrm>
          <a:prstGeom prst="rect">
            <a:avLst/>
          </a:prstGeom>
        </p:spPr>
        <p:txBody>
          <a:bodyPr wrap="square">
            <a:spAutoFit/>
          </a:bodyPr>
          <a:lstStyle/>
          <a:p>
            <a:pPr algn="just" defTabSz="685800"/>
            <a:r>
              <a:rPr lang="en-US" sz="21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100" b="1" i="1" dirty="0">
                <a:solidFill>
                  <a:srgbClr val="FF0000"/>
                </a:solidFill>
                <a:latin typeface="Times New Roman" panose="02020603050405020304" pitchFamily="18" charset="0"/>
                <a:cs typeface="Times New Roman" panose="02020603050405020304" pitchFamily="18" charset="0"/>
              </a:rPr>
              <a:t>Ông </a:t>
            </a:r>
            <a:r>
              <a:rPr lang="en-US" sz="2100" b="1" i="1" dirty="0" err="1">
                <a:solidFill>
                  <a:srgbClr val="FF0000"/>
                </a:solidFill>
                <a:latin typeface="Times New Roman" panose="02020603050405020304" pitchFamily="18" charset="0"/>
                <a:cs typeface="Times New Roman" panose="02020603050405020304" pitchFamily="18" charset="0"/>
              </a:rPr>
              <a:t>đồ</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xuất</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hiện</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vào</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dịp</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Tết</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xuân</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về</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mùa</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đẹp</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nhất</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náo</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nhiệt</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nhộn</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nhịp</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nhất</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trong</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năm</a:t>
            </a:r>
            <a:r>
              <a:rPr lang="en-US" sz="2100" b="1" i="1" dirty="0">
                <a:solidFill>
                  <a:srgbClr val="FF0000"/>
                </a:solidFill>
                <a:latin typeface="Times New Roman" panose="02020603050405020304" pitchFamily="18" charset="0"/>
                <a:cs typeface="Times New Roman" panose="02020603050405020304" pitchFamily="18" charset="0"/>
              </a:rPr>
              <a:t>. </a:t>
            </a:r>
          </a:p>
        </p:txBody>
      </p:sp>
      <p:pic>
        <p:nvPicPr>
          <p:cNvPr id="33" name="Picture 32"/>
          <p:cNvPicPr>
            <a:picLocks noChangeAspect="1"/>
          </p:cNvPicPr>
          <p:nvPr/>
        </p:nvPicPr>
        <p:blipFill>
          <a:blip r:embed="rId3"/>
          <a:stretch>
            <a:fillRect/>
          </a:stretch>
        </p:blipFill>
        <p:spPr>
          <a:xfrm>
            <a:off x="7380312" y="3555467"/>
            <a:ext cx="1763688" cy="1640997"/>
          </a:xfrm>
          <a:prstGeom prst="ellipse">
            <a:avLst/>
          </a:prstGeom>
          <a:ln>
            <a:noFill/>
          </a:ln>
          <a:effectLst>
            <a:softEdge rad="112500"/>
          </a:effectLst>
        </p:spPr>
      </p:pic>
      <p:sp>
        <p:nvSpPr>
          <p:cNvPr id="34" name="Rectangle 33"/>
          <p:cNvSpPr/>
          <p:nvPr/>
        </p:nvSpPr>
        <p:spPr>
          <a:xfrm>
            <a:off x="5708541" y="230034"/>
            <a:ext cx="3744416" cy="3277820"/>
          </a:xfrm>
          <a:prstGeom prst="rect">
            <a:avLst/>
          </a:prstGeom>
        </p:spPr>
        <p:txBody>
          <a:bodyPr wrap="square">
            <a:spAutoFit/>
          </a:bodyPr>
          <a:lstStyle/>
          <a:p>
            <a:pPr defTabSz="685800"/>
            <a:r>
              <a:rPr lang="vi-VN" sz="2300" i="1" dirty="0">
                <a:solidFill>
                  <a:prstClr val="black"/>
                </a:solidFill>
                <a:latin typeface="Times New Roman" panose="02020603050405020304" pitchFamily="18" charset="0"/>
                <a:cs typeface="Times New Roman" panose="02020603050405020304" pitchFamily="18" charset="0"/>
              </a:rPr>
              <a:t>Mỗi năm hoa đào nở</a:t>
            </a:r>
            <a:br>
              <a:rPr lang="vi-VN" sz="2300" i="1" dirty="0">
                <a:solidFill>
                  <a:prstClr val="black"/>
                </a:solidFill>
                <a:latin typeface="Times New Roman" panose="02020603050405020304" pitchFamily="18" charset="0"/>
                <a:cs typeface="Times New Roman" panose="02020603050405020304" pitchFamily="18" charset="0"/>
              </a:rPr>
            </a:br>
            <a:r>
              <a:rPr lang="vi-VN" sz="2300" i="1" dirty="0">
                <a:solidFill>
                  <a:prstClr val="black"/>
                </a:solidFill>
                <a:latin typeface="Times New Roman" panose="02020603050405020304" pitchFamily="18" charset="0"/>
                <a:cs typeface="Times New Roman" panose="02020603050405020304" pitchFamily="18" charset="0"/>
              </a:rPr>
              <a:t>Lại thấy ông đồ già</a:t>
            </a:r>
            <a:br>
              <a:rPr lang="vi-VN" sz="2300" i="1" dirty="0">
                <a:solidFill>
                  <a:prstClr val="black"/>
                </a:solidFill>
                <a:latin typeface="Times New Roman" panose="02020603050405020304" pitchFamily="18" charset="0"/>
                <a:cs typeface="Times New Roman" panose="02020603050405020304" pitchFamily="18" charset="0"/>
              </a:rPr>
            </a:br>
            <a:r>
              <a:rPr lang="vi-VN" sz="2300" i="1" dirty="0">
                <a:solidFill>
                  <a:prstClr val="black"/>
                </a:solidFill>
                <a:latin typeface="Times New Roman" panose="02020603050405020304" pitchFamily="18" charset="0"/>
                <a:cs typeface="Times New Roman" panose="02020603050405020304" pitchFamily="18" charset="0"/>
              </a:rPr>
              <a:t>Bày mực </a:t>
            </a:r>
            <a:r>
              <a:rPr lang="en-US" sz="2300" i="1" dirty="0">
                <a:solidFill>
                  <a:prstClr val="black"/>
                </a:solidFill>
                <a:latin typeface="Times New Roman" panose="02020603050405020304" pitchFamily="18" charset="0"/>
                <a:cs typeface="Times New Roman" panose="02020603050405020304" pitchFamily="18" charset="0"/>
              </a:rPr>
              <a:t>t</a:t>
            </a:r>
            <a:r>
              <a:rPr lang="vi-VN" sz="2300" i="1" dirty="0">
                <a:solidFill>
                  <a:prstClr val="black"/>
                </a:solidFill>
                <a:latin typeface="Times New Roman" panose="02020603050405020304" pitchFamily="18" charset="0"/>
                <a:cs typeface="Times New Roman" panose="02020603050405020304" pitchFamily="18" charset="0"/>
              </a:rPr>
              <a:t>àu, giấy đỏ</a:t>
            </a:r>
            <a:br>
              <a:rPr lang="vi-VN" sz="2300" i="1" dirty="0">
                <a:solidFill>
                  <a:prstClr val="black"/>
                </a:solidFill>
                <a:latin typeface="Times New Roman" panose="02020603050405020304" pitchFamily="18" charset="0"/>
                <a:cs typeface="Times New Roman" panose="02020603050405020304" pitchFamily="18" charset="0"/>
              </a:rPr>
            </a:br>
            <a:r>
              <a:rPr lang="vi-VN" sz="2300" i="1" dirty="0">
                <a:solidFill>
                  <a:prstClr val="black"/>
                </a:solidFill>
                <a:latin typeface="Times New Roman" panose="02020603050405020304" pitchFamily="18" charset="0"/>
                <a:cs typeface="Times New Roman" panose="02020603050405020304" pitchFamily="18" charset="0"/>
              </a:rPr>
              <a:t>Bên phố đông người qua</a:t>
            </a:r>
            <a:r>
              <a:rPr lang="en-US" sz="2300" i="1" dirty="0">
                <a:solidFill>
                  <a:prstClr val="black"/>
                </a:solidFill>
                <a:latin typeface="Times New Roman" panose="02020603050405020304" pitchFamily="18" charset="0"/>
                <a:cs typeface="Times New Roman" panose="02020603050405020304" pitchFamily="18" charset="0"/>
              </a:rPr>
              <a:t>.</a:t>
            </a:r>
            <a:br>
              <a:rPr lang="vi-VN" sz="2300" i="1" dirty="0">
                <a:solidFill>
                  <a:prstClr val="black"/>
                </a:solidFill>
                <a:latin typeface="Times New Roman" panose="02020603050405020304" pitchFamily="18" charset="0"/>
                <a:cs typeface="Times New Roman" panose="02020603050405020304" pitchFamily="18" charset="0"/>
              </a:rPr>
            </a:br>
            <a:br>
              <a:rPr lang="vi-VN" sz="2300" i="1" dirty="0">
                <a:solidFill>
                  <a:prstClr val="black"/>
                </a:solidFill>
                <a:latin typeface="Times New Roman" panose="02020603050405020304" pitchFamily="18" charset="0"/>
                <a:cs typeface="Times New Roman" panose="02020603050405020304" pitchFamily="18" charset="0"/>
              </a:rPr>
            </a:br>
            <a:r>
              <a:rPr lang="vi-VN" sz="2300" i="1" dirty="0">
                <a:solidFill>
                  <a:prstClr val="black"/>
                </a:solidFill>
                <a:latin typeface="Times New Roman" panose="02020603050405020304" pitchFamily="18" charset="0"/>
                <a:cs typeface="Times New Roman" panose="02020603050405020304" pitchFamily="18" charset="0"/>
              </a:rPr>
              <a:t>Bao nhiêu người thuê viết</a:t>
            </a:r>
            <a:br>
              <a:rPr lang="vi-VN" sz="2300" i="1" dirty="0">
                <a:solidFill>
                  <a:prstClr val="black"/>
                </a:solidFill>
                <a:latin typeface="Times New Roman" panose="02020603050405020304" pitchFamily="18" charset="0"/>
                <a:cs typeface="Times New Roman" panose="02020603050405020304" pitchFamily="18" charset="0"/>
              </a:rPr>
            </a:br>
            <a:r>
              <a:rPr lang="vi-VN" sz="2300" i="1" dirty="0">
                <a:solidFill>
                  <a:prstClr val="black"/>
                </a:solidFill>
                <a:latin typeface="Times New Roman" panose="02020603050405020304" pitchFamily="18" charset="0"/>
                <a:cs typeface="Times New Roman" panose="02020603050405020304" pitchFamily="18" charset="0"/>
              </a:rPr>
              <a:t>Tấm tắc ngợi khen tài</a:t>
            </a:r>
            <a:br>
              <a:rPr lang="vi-VN" sz="2300" i="1" dirty="0">
                <a:solidFill>
                  <a:prstClr val="black"/>
                </a:solidFill>
                <a:latin typeface="Times New Roman" panose="02020603050405020304" pitchFamily="18" charset="0"/>
                <a:cs typeface="Times New Roman" panose="02020603050405020304" pitchFamily="18" charset="0"/>
              </a:rPr>
            </a:br>
            <a:r>
              <a:rPr lang="vi-VN" sz="2300" i="1" dirty="0">
                <a:solidFill>
                  <a:prstClr val="black"/>
                </a:solidFill>
                <a:latin typeface="Times New Roman" panose="02020603050405020304" pitchFamily="18" charset="0"/>
                <a:cs typeface="Times New Roman" panose="02020603050405020304" pitchFamily="18" charset="0"/>
              </a:rPr>
              <a:t>“Hoa tay thảo những nét</a:t>
            </a:r>
            <a:br>
              <a:rPr lang="vi-VN" sz="2300" i="1" dirty="0">
                <a:solidFill>
                  <a:prstClr val="black"/>
                </a:solidFill>
                <a:latin typeface="Times New Roman" panose="02020603050405020304" pitchFamily="18" charset="0"/>
                <a:cs typeface="Times New Roman" panose="02020603050405020304" pitchFamily="18" charset="0"/>
              </a:rPr>
            </a:br>
            <a:r>
              <a:rPr lang="vi-VN" sz="2300" i="1" dirty="0">
                <a:solidFill>
                  <a:prstClr val="black"/>
                </a:solidFill>
                <a:latin typeface="Times New Roman" panose="02020603050405020304" pitchFamily="18" charset="0"/>
                <a:cs typeface="Times New Roman" panose="02020603050405020304" pitchFamily="18" charset="0"/>
              </a:rPr>
              <a:t>Như phượng múa, rồng bay”</a:t>
            </a:r>
            <a:r>
              <a:rPr lang="en-US" sz="2300" i="1" dirty="0">
                <a:solidFill>
                  <a:prstClr val="black"/>
                </a:solidFill>
                <a:latin typeface="Times New Roman" panose="02020603050405020304" pitchFamily="18" charset="0"/>
                <a:cs typeface="Times New Roman" panose="02020603050405020304" pitchFamily="18" charset="0"/>
              </a:rPr>
              <a:t>.</a:t>
            </a:r>
          </a:p>
        </p:txBody>
      </p:sp>
      <p:sp>
        <p:nvSpPr>
          <p:cNvPr id="35" name="Rectangle 34"/>
          <p:cNvSpPr/>
          <p:nvPr/>
        </p:nvSpPr>
        <p:spPr>
          <a:xfrm>
            <a:off x="6921092" y="230034"/>
            <a:ext cx="1820391" cy="36799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400" i="1" dirty="0">
                <a:solidFill>
                  <a:prstClr val="black"/>
                </a:solidFill>
                <a:latin typeface="Times New Roman" panose="02020603050405020304" pitchFamily="18" charset="0"/>
                <a:cs typeface="Times New Roman" panose="02020603050405020304" pitchFamily="18" charset="0"/>
              </a:rPr>
              <a:t>hoa đào nở</a:t>
            </a:r>
            <a:endParaRPr kumimoji="0" lang="en-US" sz="2400" b="0" i="0" u="none" strike="noStrike" kern="1200" cap="none" spc="0" normalizeH="0" baseline="0" noProof="0" dirty="0">
              <a:ln>
                <a:noFill/>
              </a:ln>
              <a:solidFill>
                <a:srgbClr val="294761"/>
              </a:solidFill>
              <a:effectLst/>
              <a:uLnTx/>
              <a:uFillTx/>
              <a:latin typeface="Arial"/>
            </a:endParaRPr>
          </a:p>
        </p:txBody>
      </p:sp>
      <p:sp>
        <p:nvSpPr>
          <p:cNvPr id="36" name="Rectangle 35"/>
          <p:cNvSpPr/>
          <p:nvPr/>
        </p:nvSpPr>
        <p:spPr>
          <a:xfrm>
            <a:off x="6300192" y="1339663"/>
            <a:ext cx="2714360" cy="36799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400" i="1" dirty="0">
                <a:solidFill>
                  <a:prstClr val="black"/>
                </a:solidFill>
                <a:latin typeface="Times New Roman" panose="02020603050405020304" pitchFamily="18" charset="0"/>
                <a:cs typeface="Times New Roman" panose="02020603050405020304" pitchFamily="18" charset="0"/>
              </a:rPr>
              <a:t>phố đông người qua</a:t>
            </a:r>
            <a:endParaRPr kumimoji="0" lang="en-US" sz="2400" b="0" i="0" u="none" strike="noStrike" kern="1200" cap="none" spc="0" normalizeH="0" baseline="0" noProof="0" dirty="0">
              <a:ln>
                <a:noFill/>
              </a:ln>
              <a:solidFill>
                <a:srgbClr val="294761"/>
              </a:solidFill>
              <a:effectLst/>
              <a:uLnTx/>
              <a:uFillTx/>
              <a:latin typeface="Arial"/>
            </a:endParaRPr>
          </a:p>
        </p:txBody>
      </p:sp>
    </p:spTree>
    <p:extLst>
      <p:ext uri="{BB962C8B-B14F-4D97-AF65-F5344CB8AC3E}">
        <p14:creationId xmlns:p14="http://schemas.microsoft.com/office/powerpoint/2010/main" val="305893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4" grpId="0"/>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5" name="Rectangle 4"/>
          <p:cNvSpPr/>
          <p:nvPr/>
        </p:nvSpPr>
        <p:spPr>
          <a:xfrm>
            <a:off x="0" y="0"/>
            <a:ext cx="5724128" cy="5143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4761"/>
              </a:solidFill>
              <a:effectLst/>
              <a:uLnTx/>
              <a:uFillTx/>
              <a:latin typeface="Arial"/>
              <a:ea typeface="+mn-ea"/>
              <a:cs typeface="+mn-cs"/>
            </a:endParaRPr>
          </a:p>
        </p:txBody>
      </p:sp>
      <p:grpSp>
        <p:nvGrpSpPr>
          <p:cNvPr id="20" name="Group 19"/>
          <p:cNvGrpSpPr/>
          <p:nvPr/>
        </p:nvGrpSpPr>
        <p:grpSpPr>
          <a:xfrm>
            <a:off x="-127354" y="112000"/>
            <a:ext cx="7146789" cy="369332"/>
            <a:chOff x="-178462" y="1828800"/>
            <a:chExt cx="19060588" cy="984870"/>
          </a:xfrm>
        </p:grpSpPr>
        <p:sp>
          <p:nvSpPr>
            <p:cNvPr id="21" name="Round Same Side Corner Rectangle 20"/>
            <p:cNvSpPr/>
            <p:nvPr/>
          </p:nvSpPr>
          <p:spPr>
            <a:xfrm rot="5400000">
              <a:off x="440265" y="1210077"/>
              <a:ext cx="886537" cy="2123991"/>
            </a:xfrm>
            <a:prstGeom prst="round2SameRect">
              <a:avLst/>
            </a:prstGeom>
            <a:solidFill>
              <a:schemeClr val="accent2">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478765" y="1828800"/>
              <a:ext cx="1238167"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grpSp>
        <p:nvGrpSpPr>
          <p:cNvPr id="24" name="Group 23"/>
          <p:cNvGrpSpPr/>
          <p:nvPr/>
        </p:nvGrpSpPr>
        <p:grpSpPr>
          <a:xfrm>
            <a:off x="157218" y="483518"/>
            <a:ext cx="4354359" cy="395616"/>
            <a:chOff x="585068" y="2766774"/>
            <a:chExt cx="11613135" cy="1054970"/>
          </a:xfrm>
        </p:grpSpPr>
        <p:sp>
          <p:nvSpPr>
            <p:cNvPr id="25" name="TextBox 24"/>
            <p:cNvSpPr txBox="1"/>
            <p:nvPr/>
          </p:nvSpPr>
          <p:spPr>
            <a:xfrm>
              <a:off x="1906586" y="2766774"/>
              <a:ext cx="10291617" cy="98488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Ông</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đồ</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thời</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đắc</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ý</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585068" y="2795827"/>
              <a:ext cx="1527116" cy="1025917"/>
            </a:xfrm>
            <a:prstGeom prst="rect">
              <a:avLst/>
            </a:prstGeom>
            <a:noFill/>
          </p:spPr>
          <p:txBody>
            <a:bodyPr wrap="non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2.1</a:t>
              </a:r>
            </a:p>
          </p:txBody>
        </p:sp>
      </p:grpSp>
      <p:sp>
        <p:nvSpPr>
          <p:cNvPr id="29" name="Rectangle 28"/>
          <p:cNvSpPr/>
          <p:nvPr/>
        </p:nvSpPr>
        <p:spPr>
          <a:xfrm>
            <a:off x="297097" y="1070794"/>
            <a:ext cx="4568561" cy="430887"/>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xuất hiện:</a:t>
            </a:r>
            <a:endPar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3" name="Picture 32"/>
          <p:cNvPicPr>
            <a:picLocks noChangeAspect="1"/>
          </p:cNvPicPr>
          <p:nvPr/>
        </p:nvPicPr>
        <p:blipFill>
          <a:blip r:embed="rId3"/>
          <a:stretch>
            <a:fillRect/>
          </a:stretch>
        </p:blipFill>
        <p:spPr>
          <a:xfrm>
            <a:off x="7380312" y="3555467"/>
            <a:ext cx="1763688" cy="1640997"/>
          </a:xfrm>
          <a:prstGeom prst="ellipse">
            <a:avLst/>
          </a:prstGeom>
          <a:ln>
            <a:noFill/>
          </a:ln>
          <a:effectLst>
            <a:softEdge rad="112500"/>
          </a:effectLst>
        </p:spPr>
      </p:pic>
      <p:sp>
        <p:nvSpPr>
          <p:cNvPr id="34" name="Rectangle 33"/>
          <p:cNvSpPr/>
          <p:nvPr/>
        </p:nvSpPr>
        <p:spPr>
          <a:xfrm>
            <a:off x="5708541" y="230034"/>
            <a:ext cx="3744416" cy="327782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Mỗi năm hoa đào nở</a:t>
            </a:r>
            <a:b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Lại thấy ông đồ già</a:t>
            </a:r>
            <a:b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Bày mực </a:t>
            </a:r>
            <a:r>
              <a:rPr kumimoji="0" lang="en-US"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àu, giấy đỏ</a:t>
            </a:r>
            <a:b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Bên phố đông người qua</a:t>
            </a:r>
            <a:r>
              <a:rPr kumimoji="0" lang="en-US"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Bao nhiêu người thuê viết</a:t>
            </a:r>
            <a:b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Tấm tắc ngợi khen tài</a:t>
            </a:r>
            <a:b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“Hoa tay thảo những nét</a:t>
            </a:r>
            <a:b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 phượng múa, rồng bay”</a:t>
            </a:r>
            <a:r>
              <a:rPr kumimoji="0" lang="en-US"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5" name="Rectangle 34"/>
          <p:cNvSpPr/>
          <p:nvPr/>
        </p:nvSpPr>
        <p:spPr>
          <a:xfrm>
            <a:off x="5724128" y="230034"/>
            <a:ext cx="1196964" cy="36799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endParaRPr kumimoji="0" lang="en-US" sz="2200" b="0" i="0" u="none" strike="noStrike" kern="1200" cap="none" spc="0" normalizeH="0" baseline="0" noProof="0" dirty="0">
              <a:ln>
                <a:noFill/>
              </a:ln>
              <a:solidFill>
                <a:srgbClr val="294761"/>
              </a:solidFill>
              <a:effectLst/>
              <a:uLnTx/>
              <a:uFillTx/>
              <a:latin typeface="Arial"/>
              <a:ea typeface="+mn-ea"/>
            </a:endParaRPr>
          </a:p>
        </p:txBody>
      </p:sp>
      <p:sp>
        <p:nvSpPr>
          <p:cNvPr id="36" name="Rectangle 35"/>
          <p:cNvSpPr/>
          <p:nvPr/>
        </p:nvSpPr>
        <p:spPr>
          <a:xfrm>
            <a:off x="5724128" y="619583"/>
            <a:ext cx="557016" cy="36799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200" b="0" i="0" u="none" strike="noStrike" kern="1200" cap="none" spc="0" normalizeH="0" baseline="0" noProof="0" dirty="0">
              <a:ln>
                <a:noFill/>
              </a:ln>
              <a:solidFill>
                <a:srgbClr val="294761"/>
              </a:solidFill>
              <a:effectLst/>
              <a:uLnTx/>
              <a:uFillTx/>
              <a:latin typeface="Arial"/>
              <a:ea typeface="+mn-ea"/>
            </a:endParaRPr>
          </a:p>
        </p:txBody>
      </p:sp>
      <p:sp>
        <p:nvSpPr>
          <p:cNvPr id="19" name="Rectangle 18"/>
          <p:cNvSpPr/>
          <p:nvPr/>
        </p:nvSpPr>
        <p:spPr>
          <a:xfrm>
            <a:off x="273437" y="2787774"/>
            <a:ext cx="5070430" cy="1061829"/>
          </a:xfrm>
          <a:prstGeom prst="rect">
            <a:avLst/>
          </a:prstGeom>
        </p:spPr>
        <p:txBody>
          <a:bodyPr wrap="square">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sóng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đôi</a:t>
            </a:r>
            <a:r>
              <a:rPr lang="en-US" sz="2100" dirty="0">
                <a:solidFill>
                  <a:prstClr val="black"/>
                </a:solidFill>
                <a:latin typeface="Times New Roman" panose="02020603050405020304" pitchFamily="18" charset="0"/>
                <a:cs typeface="Times New Roman" panose="02020603050405020304" pitchFamily="18" charset="0"/>
              </a:rPr>
              <a:t> </a:t>
            </a:r>
            <a:r>
              <a:rPr lang="en-US" sz="2100" i="1" dirty="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hoa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đào</a:t>
            </a:r>
            <a:r>
              <a:rPr lang="en-US" sz="2100" i="1" dirty="0">
                <a:solidFill>
                  <a:prstClr val="black"/>
                </a:solidFill>
                <a:latin typeface="Times New Roman" panose="02020603050405020304" pitchFamily="18" charset="0"/>
                <a:cs typeface="Times New Roman" panose="02020603050405020304" pitchFamily="18" charset="0"/>
              </a:rPr>
              <a:t> – </a:t>
            </a:r>
            <a:r>
              <a:rPr lang="en-US" sz="2100" i="1" dirty="0" err="1">
                <a:solidFill>
                  <a:prstClr val="black"/>
                </a:solidFill>
                <a:latin typeface="Times New Roman" panose="02020603050405020304" pitchFamily="18" charset="0"/>
                <a:cs typeface="Times New Roman" panose="02020603050405020304" pitchFamily="18" charset="0"/>
              </a:rPr>
              <a:t>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đồ</a:t>
            </a:r>
            <a:r>
              <a:rPr lang="en-US" sz="2100" i="1" dirty="0">
                <a:solidFill>
                  <a:prstClr val="black"/>
                </a:solidFill>
                <a:latin typeface="Times New Roman" panose="02020603050405020304" pitchFamily="18" charset="0"/>
                <a:cs typeface="Times New Roman" panose="02020603050405020304" pitchFamily="18" charset="0"/>
              </a:rPr>
              <a: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lẽ</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tất</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xuân</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244130" y="3939902"/>
            <a:ext cx="5103446" cy="1107996"/>
          </a:xfrm>
          <a:prstGeom prst="rect">
            <a:avLst/>
          </a:prstGeom>
        </p:spPr>
        <p:txBody>
          <a:bodyPr wrap="square">
            <a:spAutoFit/>
          </a:bodyPr>
          <a:lstStyle/>
          <a:p>
            <a:pPr algn="just"/>
            <a:r>
              <a:rPr lang="en-US" sz="22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Hình</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ảnh</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ông</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đồ</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đã</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ăn</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sâu</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vào</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tâm</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thức</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người</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Việt</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như</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một</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nét</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đẹp</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không</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thể</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thiếu</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trong</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nét</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đẹp</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văn</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hóa</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ngày</a:t>
            </a:r>
            <a:r>
              <a:rPr lang="en-US" sz="22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200" i="1" dirty="0" err="1">
                <a:solidFill>
                  <a:srgbClr val="FF0000"/>
                </a:solidFill>
                <a:latin typeface="Times New Roman" panose="02020603050405020304" pitchFamily="18" charset="0"/>
                <a:cs typeface="Times New Roman" panose="02020603050405020304" pitchFamily="18" charset="0"/>
                <a:sym typeface="Wingdings" pitchFamily="2" charset="2"/>
              </a:rPr>
              <a:t>Tết</a:t>
            </a:r>
            <a:endParaRPr lang="en-US" sz="2200" i="1" dirty="0">
              <a:solidFill>
                <a:srgbClr val="FF0000"/>
              </a:solidFill>
              <a:latin typeface="Times New Roman" panose="02020603050405020304" pitchFamily="18" charset="0"/>
              <a:cs typeface="Times New Roman" panose="02020603050405020304" pitchFamily="18" charset="0"/>
              <a:sym typeface="Wingdings" pitchFamily="2" charset="2"/>
            </a:endParaRPr>
          </a:p>
        </p:txBody>
      </p:sp>
      <p:sp>
        <p:nvSpPr>
          <p:cNvPr id="37" name="Rectangle 36"/>
          <p:cNvSpPr/>
          <p:nvPr/>
        </p:nvSpPr>
        <p:spPr>
          <a:xfrm>
            <a:off x="273436" y="1635646"/>
            <a:ext cx="5150617" cy="1107996"/>
          </a:xfrm>
          <a:prstGeom prst="rect">
            <a:avLst/>
          </a:prstGeom>
        </p:spPr>
        <p:txBody>
          <a:bodyPr wrap="square">
            <a:spAutoFit/>
          </a:bodyPr>
          <a:lstStyle/>
          <a:p>
            <a:pPr algn="just" defTabSz="685800"/>
            <a:r>
              <a:rPr lang="de-DE" sz="2200" kern="100" dirty="0">
                <a:solidFill>
                  <a:schemeClr val="tx1">
                    <a:lumMod val="50000"/>
                  </a:schemeClr>
                </a:solidFill>
                <a:latin typeface="Times New Roman" panose="02020603050405020304" pitchFamily="18" charset="0"/>
                <a:ea typeface="SimSun" panose="02010600030101010101" pitchFamily="2" charset="-122"/>
                <a:cs typeface="Times New Roman" panose="02020603050405020304" pitchFamily="18" charset="0"/>
              </a:rPr>
              <a:t>-</a:t>
            </a:r>
            <a:r>
              <a:rPr lang="de-DE" sz="2200" i="1" kern="100" dirty="0">
                <a:solidFill>
                  <a:schemeClr val="tx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200" i="1" dirty="0">
                <a:solidFill>
                  <a:schemeClr val="tx1">
                    <a:lumMod val="50000"/>
                  </a:schemeClr>
                </a:solidFill>
                <a:latin typeface="Times New Roman" panose="02020603050405020304" pitchFamily="18" charset="0"/>
                <a:cs typeface="Times New Roman" panose="02020603050405020304" pitchFamily="18" charset="0"/>
              </a:rPr>
              <a:t>“</a:t>
            </a:r>
            <a:r>
              <a:rPr lang="en-US" sz="2200" i="1" dirty="0" err="1">
                <a:solidFill>
                  <a:schemeClr val="tx1">
                    <a:lumMod val="50000"/>
                  </a:schemeClr>
                </a:solidFill>
                <a:latin typeface="Times New Roman" panose="02020603050405020304" pitchFamily="18" charset="0"/>
                <a:cs typeface="Times New Roman" panose="02020603050405020304" pitchFamily="18" charset="0"/>
              </a:rPr>
              <a:t>Mỗi</a:t>
            </a:r>
            <a:r>
              <a:rPr lang="en-US" sz="2200" i="1" dirty="0">
                <a:solidFill>
                  <a:schemeClr val="tx1">
                    <a:lumMod val="50000"/>
                  </a:schemeClr>
                </a:solidFill>
                <a:latin typeface="Times New Roman" panose="02020603050405020304" pitchFamily="18" charset="0"/>
                <a:cs typeface="Times New Roman" panose="02020603050405020304" pitchFamily="18" charset="0"/>
              </a:rPr>
              <a:t> </a:t>
            </a:r>
            <a:r>
              <a:rPr lang="en-US" sz="2200" i="1" dirty="0" err="1">
                <a:solidFill>
                  <a:schemeClr val="tx1">
                    <a:lumMod val="50000"/>
                  </a:schemeClr>
                </a:solidFill>
                <a:latin typeface="Times New Roman" panose="02020603050405020304" pitchFamily="18" charset="0"/>
                <a:cs typeface="Times New Roman" panose="02020603050405020304" pitchFamily="18" charset="0"/>
              </a:rPr>
              <a:t>năm</a:t>
            </a:r>
            <a:r>
              <a:rPr lang="en-US" sz="2200" i="1" dirty="0">
                <a:solidFill>
                  <a:schemeClr val="tx1">
                    <a:lumMod val="50000"/>
                  </a:schemeClr>
                </a:solidFill>
                <a:latin typeface="Times New Roman" panose="02020603050405020304" pitchFamily="18" charset="0"/>
                <a:cs typeface="Times New Roman" panose="02020603050405020304" pitchFamily="18" charset="0"/>
              </a:rPr>
              <a:t>”, “</a:t>
            </a:r>
            <a:r>
              <a:rPr lang="en-US" sz="2200" i="1" dirty="0" err="1">
                <a:solidFill>
                  <a:schemeClr val="tx1">
                    <a:lumMod val="50000"/>
                  </a:schemeClr>
                </a:solidFill>
                <a:latin typeface="Times New Roman" panose="02020603050405020304" pitchFamily="18" charset="0"/>
                <a:cs typeface="Times New Roman" panose="02020603050405020304" pitchFamily="18" charset="0"/>
              </a:rPr>
              <a:t>lại</a:t>
            </a:r>
            <a:r>
              <a:rPr lang="en-US" sz="2200" i="1" dirty="0">
                <a:solidFill>
                  <a:schemeClr val="tx1">
                    <a:lumMod val="50000"/>
                  </a:schemeClr>
                </a:solidFill>
                <a:latin typeface="Times New Roman" panose="02020603050405020304" pitchFamily="18" charset="0"/>
                <a:cs typeface="Times New Roman" panose="02020603050405020304" pitchFamily="18" charset="0"/>
              </a:rPr>
              <a:t>”</a:t>
            </a:r>
            <a:r>
              <a:rPr lang="de-DE" sz="2200" kern="100" dirty="0">
                <a:solidFill>
                  <a:schemeClr val="tx1">
                    <a:lumMod val="50000"/>
                  </a:schemeClr>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a:t>
            </a:r>
            <a:r>
              <a:rPr lang="de-DE" sz="2200" kern="100" dirty="0">
                <a:solidFill>
                  <a:schemeClr val="tx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solidFill>
                  <a:schemeClr val="tx1">
                    <a:lumMod val="50000"/>
                  </a:schemeClr>
                </a:solidFill>
                <a:latin typeface="Times New Roman" pitchFamily="18" charset="0"/>
                <a:cs typeface="Times New Roman" pitchFamily="18" charset="0"/>
              </a:rPr>
              <a:t>nhịp</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điệu</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xuất</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hiện</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đều</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đặn</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đã</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thành</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một</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thông</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lệ</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một</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quy</a:t>
            </a:r>
            <a:r>
              <a:rPr lang="en-US" sz="2200" dirty="0">
                <a:solidFill>
                  <a:schemeClr val="tx1">
                    <a:lumMod val="50000"/>
                  </a:schemeClr>
                </a:solidFill>
                <a:latin typeface="Times New Roman" pitchFamily="18" charset="0"/>
                <a:cs typeface="Times New Roman" pitchFamily="18" charset="0"/>
              </a:rPr>
              <a:t> </a:t>
            </a:r>
            <a:r>
              <a:rPr lang="en-US" sz="2200" dirty="0" err="1">
                <a:solidFill>
                  <a:schemeClr val="tx1">
                    <a:lumMod val="50000"/>
                  </a:schemeClr>
                </a:solidFill>
                <a:latin typeface="Times New Roman" pitchFamily="18" charset="0"/>
                <a:cs typeface="Times New Roman" pitchFamily="18" charset="0"/>
              </a:rPr>
              <a:t>luật</a:t>
            </a:r>
            <a:endParaRPr lang="en-US" sz="2200" kern="100" dirty="0">
              <a:solidFill>
                <a:schemeClr val="tx1">
                  <a:lumMod val="50000"/>
                </a:schemeClr>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6908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19" grpId="0"/>
      <p:bldP spid="28"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CHI TIẾT</a:t>
              </a:r>
            </a:p>
          </p:txBody>
        </p:sp>
      </p:grpSp>
      <p:grpSp>
        <p:nvGrpSpPr>
          <p:cNvPr id="15" name="Group 14"/>
          <p:cNvGrpSpPr/>
          <p:nvPr/>
        </p:nvGrpSpPr>
        <p:grpSpPr>
          <a:xfrm>
            <a:off x="179512" y="483518"/>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Ông</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đồ</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thời</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đắc</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ý</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18" name="Rectangle 17"/>
          <p:cNvSpPr/>
          <p:nvPr/>
        </p:nvSpPr>
        <p:spPr>
          <a:xfrm>
            <a:off x="351200" y="1072510"/>
            <a:ext cx="7303424" cy="461665"/>
          </a:xfrm>
          <a:prstGeom prst="rect">
            <a:avLst/>
          </a:prstGeom>
        </p:spPr>
        <p:txBody>
          <a:bodyPr wrap="square">
            <a:spAutoFit/>
          </a:bodyPr>
          <a:lstStyle/>
          <a:p>
            <a:pPr defTabSz="685800"/>
            <a:r>
              <a:rPr lang="en-US" sz="2400" b="1" i="1" dirty="0">
                <a:solidFill>
                  <a:prstClr val="black"/>
                </a:solidFill>
                <a:latin typeface="Times New Roman" panose="02020603050405020304" pitchFamily="18" charset="0"/>
                <a:cs typeface="Times New Roman" panose="02020603050405020304" pitchFamily="18" charset="0"/>
              </a:rPr>
              <a:t>b. </a:t>
            </a:r>
            <a:r>
              <a:rPr lang="en-US" sz="2400" b="1" i="1" dirty="0" err="1">
                <a:solidFill>
                  <a:prstClr val="black"/>
                </a:solidFill>
                <a:latin typeface="Times New Roman" panose="02020603050405020304" pitchFamily="18" charset="0"/>
                <a:cs typeface="Times New Roman" panose="02020603050405020304" pitchFamily="18" charset="0"/>
              </a:rPr>
              <a:t>Hình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ảnh</a:t>
            </a:r>
            <a:r>
              <a:rPr lang="en-US" sz="2400" b="1" i="1" dirty="0">
                <a:solidFill>
                  <a:prstClr val="black"/>
                </a:solidFill>
                <a:latin typeface="Times New Roman" panose="02020603050405020304" pitchFamily="18" charset="0"/>
                <a:cs typeface="Times New Roman" panose="02020603050405020304" pitchFamily="18" charset="0"/>
              </a:rPr>
              <a:t> ô</a:t>
            </a:r>
            <a:r>
              <a:rPr lang="vi-VN" sz="2400" b="1" i="1" dirty="0">
                <a:solidFill>
                  <a:prstClr val="black"/>
                </a:solidFill>
                <a:latin typeface="Times New Roman" panose="02020603050405020304" pitchFamily="18" charset="0"/>
                <a:cs typeface="Times New Roman" panose="02020603050405020304" pitchFamily="18" charset="0"/>
              </a:rPr>
              <a:t>ng đồ</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596968" y="3867894"/>
            <a:ext cx="8079488" cy="830997"/>
          </a:xfrm>
          <a:prstGeom prst="rect">
            <a:avLst/>
          </a:prstGeom>
        </p:spPr>
        <p:txBody>
          <a:bodyPr wrap="square">
            <a:spAutoFit/>
          </a:bodyPr>
          <a:lstStyle/>
          <a:p>
            <a:pPr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Công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a:t>
            </a:r>
            <a:r>
              <a:rPr lang="vi-VN" sz="2400" i="1" dirty="0">
                <a:solidFill>
                  <a:prstClr val="black"/>
                </a:solidFill>
                <a:latin typeface="Times New Roman" panose="02020603050405020304" pitchFamily="18" charset="0"/>
                <a:cs typeface="Times New Roman" panose="02020603050405020304" pitchFamily="18" charset="0"/>
              </a:rPr>
              <a:t>Bày mực tàu, giấy đỏ</a:t>
            </a:r>
            <a:r>
              <a:rPr lang="en-US" sz="2400" i="1" dirty="0">
                <a:solidFill>
                  <a:prstClr val="black"/>
                </a:solidFill>
                <a:latin typeface="Times New Roman" panose="02020603050405020304" pitchFamily="18"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a:t>
            </a:r>
            <a:r>
              <a:rPr lang="en-US" sz="2400" i="1"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V</a:t>
            </a:r>
            <a:r>
              <a:rPr lang="vi-VN" sz="2400" i="1" dirty="0">
                <a:solidFill>
                  <a:srgbClr val="FF0000"/>
                </a:solidFill>
                <a:latin typeface="Times New Roman" panose="02020603050405020304" pitchFamily="18" charset="0"/>
                <a:cs typeface="Times New Roman" panose="02020603050405020304" pitchFamily="18" charset="0"/>
              </a:rPr>
              <a:t>iết câu đối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bằng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chữ</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thư</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pháp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mang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đến</a:t>
            </a:r>
            <a:r>
              <a:rPr lang="en-US" sz="2400" i="1" dirty="0">
                <a:solidFill>
                  <a:srgbClr val="FF0000"/>
                </a:solidFill>
                <a:latin typeface="Times New Roman" panose="02020603050405020304" pitchFamily="18" charset="0"/>
                <a:cs typeface="Times New Roman" panose="02020603050405020304" pitchFamily="18" charset="0"/>
              </a:rPr>
              <a:t> may </a:t>
            </a:r>
            <a:r>
              <a:rPr lang="en-US" sz="2400" i="1" dirty="0" err="1">
                <a:solidFill>
                  <a:srgbClr val="FF0000"/>
                </a:solidFill>
                <a:latin typeface="Times New Roman" panose="02020603050405020304" pitchFamily="18" charset="0"/>
                <a:cs typeface="Times New Roman" panose="02020603050405020304" pitchFamily="18" charset="0"/>
              </a:rPr>
              <a:t>mắn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niềm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vui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mọi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đình</a:t>
            </a:r>
            <a:r>
              <a:rPr lang="en-US" sz="2400" i="1" dirty="0">
                <a:solidFill>
                  <a:srgbClr val="FF0000"/>
                </a:solidFill>
                <a:latin typeface="Times New Roman" panose="02020603050405020304" pitchFamily="18" charset="0"/>
                <a:cs typeface="Times New Roman" panose="02020603050405020304" pitchFamily="18" charset="0"/>
              </a:rPr>
              <a:t>.</a:t>
            </a:r>
          </a:p>
        </p:txBody>
      </p:sp>
      <p:sp>
        <p:nvSpPr>
          <p:cNvPr id="22" name="Rectangle 21"/>
          <p:cNvSpPr/>
          <p:nvPr/>
        </p:nvSpPr>
        <p:spPr>
          <a:xfrm>
            <a:off x="2991071" y="1444028"/>
            <a:ext cx="4028364" cy="2308324"/>
          </a:xfrm>
          <a:prstGeom prst="rect">
            <a:avLst/>
          </a:prstGeom>
        </p:spPr>
        <p:txBody>
          <a:bodyPr wrap="square">
            <a:spAutoFit/>
          </a:bodyPr>
          <a:lstStyle/>
          <a:p>
            <a:pPr defTabSz="685800">
              <a:lnSpc>
                <a:spcPct val="150000"/>
              </a:lnSpc>
            </a:pPr>
            <a:r>
              <a:rPr lang="vi-VN" sz="2400" i="1" dirty="0">
                <a:solidFill>
                  <a:prstClr val="black"/>
                </a:solidFill>
                <a:latin typeface="Times New Roman" panose="02020603050405020304" pitchFamily="18" charset="0"/>
                <a:cs typeface="Times New Roman" panose="02020603050405020304" pitchFamily="18" charset="0"/>
              </a:rPr>
              <a:t>Mỗi năm hoa đào nở</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Lại thấy ông đồ già</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Bày mực </a:t>
            </a:r>
            <a:r>
              <a:rPr lang="en-US" sz="2400" i="1" dirty="0">
                <a:solidFill>
                  <a:prstClr val="black"/>
                </a:solidFill>
                <a:latin typeface="Times New Roman" panose="02020603050405020304" pitchFamily="18" charset="0"/>
                <a:cs typeface="Times New Roman" panose="02020603050405020304" pitchFamily="18" charset="0"/>
              </a:rPr>
              <a:t>t</a:t>
            </a:r>
            <a:r>
              <a:rPr lang="vi-VN" sz="2400" i="1" dirty="0">
                <a:solidFill>
                  <a:prstClr val="black"/>
                </a:solidFill>
                <a:latin typeface="Times New Roman" panose="02020603050405020304" pitchFamily="18" charset="0"/>
                <a:cs typeface="Times New Roman" panose="02020603050405020304" pitchFamily="18" charset="0"/>
              </a:rPr>
              <a:t>àu, giấy đỏ</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Bên phố đông người qua</a:t>
            </a:r>
            <a:r>
              <a:rPr lang="en-US" sz="2400" i="1" dirty="0">
                <a:solidFill>
                  <a:prstClr val="black"/>
                </a:solidFill>
                <a:latin typeface="Times New Roman" panose="02020603050405020304" pitchFamily="18" charset="0"/>
                <a:cs typeface="Times New Roman" panose="02020603050405020304" pitchFamily="18" charset="0"/>
              </a:rPr>
              <a:t>.</a:t>
            </a:r>
          </a:p>
        </p:txBody>
      </p:sp>
      <p:pic>
        <p:nvPicPr>
          <p:cNvPr id="23" name="Picture 2" descr="HÃ¬nh áº£nh cÃ³ liÃªn quan"/>
          <p:cNvPicPr>
            <a:picLocks noChangeAspect="1" noChangeArrowheads="1"/>
          </p:cNvPicPr>
          <p:nvPr/>
        </p:nvPicPr>
        <p:blipFill>
          <a:blip r:embed="rId3"/>
          <a:srcRect/>
          <a:stretch>
            <a:fillRect/>
          </a:stretch>
        </p:blipFill>
        <p:spPr bwMode="auto">
          <a:xfrm>
            <a:off x="6183900" y="0"/>
            <a:ext cx="2941448" cy="1926836"/>
          </a:xfrm>
          <a:prstGeom prst="rect">
            <a:avLst/>
          </a:prstGeom>
          <a:noFill/>
        </p:spPr>
      </p:pic>
      <p:sp>
        <p:nvSpPr>
          <p:cNvPr id="24" name="Rectangle 23"/>
          <p:cNvSpPr/>
          <p:nvPr/>
        </p:nvSpPr>
        <p:spPr>
          <a:xfrm>
            <a:off x="3601381" y="2707815"/>
            <a:ext cx="2338771" cy="367991"/>
          </a:xfrm>
          <a:prstGeom prst="rect">
            <a:avLst/>
          </a:prstGeom>
          <a:solidFill>
            <a:schemeClr val="accent6">
              <a:lumMod val="40000"/>
              <a:lumOff val="6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2400" i="1" dirty="0" err="1">
                <a:solidFill>
                  <a:prstClr val="black"/>
                </a:solidFill>
                <a:latin typeface="Times New Roman" panose="02020603050405020304" pitchFamily="18" charset="0"/>
                <a:cs typeface="Times New Roman" panose="02020603050405020304" pitchFamily="18" charset="0"/>
              </a:rPr>
              <a:t>mực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tàu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giấy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đỏ</a:t>
            </a:r>
            <a:endParaRPr kumimoji="0" lang="en-US" sz="2400" b="0" i="0" u="none" strike="noStrike" kern="1200" cap="none" spc="0" normalizeH="0" baseline="0" noProof="0" dirty="0">
              <a:ln>
                <a:noFill/>
              </a:ln>
              <a:solidFill>
                <a:srgbClr val="294761"/>
              </a:solidFill>
              <a:effectLst/>
              <a:uLnTx/>
              <a:uFillTx/>
              <a:latin typeface="Arial"/>
            </a:endParaRPr>
          </a:p>
        </p:txBody>
      </p:sp>
    </p:spTree>
    <p:extLst>
      <p:ext uri="{BB962C8B-B14F-4D97-AF65-F5344CB8AC3E}">
        <p14:creationId xmlns:p14="http://schemas.microsoft.com/office/powerpoint/2010/main" val="204117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07504" y="123478"/>
            <a:ext cx="8928992" cy="4911204"/>
          </a:xfrm>
          <a:prstGeom prst="rect">
            <a:avLst/>
          </a:prstGeom>
          <a:ln w="88900" cap="sq" cmpd="thickThin">
            <a:solidFill>
              <a:srgbClr val="000000"/>
            </a:solidFill>
            <a:prstDash val="solid"/>
            <a:miter lim="800000"/>
          </a:ln>
          <a:effectLst>
            <a:innerShdw blurRad="76200">
              <a:srgbClr val="000000"/>
            </a:innerShdw>
          </a:effectLst>
        </p:spPr>
      </p:pic>
      <p:sp>
        <p:nvSpPr>
          <p:cNvPr id="2" name="Rounded Rectangle 1"/>
          <p:cNvSpPr/>
          <p:nvPr/>
        </p:nvSpPr>
        <p:spPr>
          <a:xfrm>
            <a:off x="251520" y="263716"/>
            <a:ext cx="8640960" cy="4684298"/>
          </a:xfrm>
          <a:prstGeom prst="round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3203848" y="203725"/>
            <a:ext cx="2952328" cy="461665"/>
          </a:xfrm>
          <a:prstGeom prst="rect">
            <a:avLst/>
          </a:prstGeom>
          <a:solidFill>
            <a:schemeClr val="accent6">
              <a:lumMod val="40000"/>
              <a:lumOff val="60000"/>
            </a:schemeClr>
          </a:solidFill>
        </p:spPr>
        <p:txBody>
          <a:bodyPr wrap="square">
            <a:spAutoFit/>
          </a:bodyPr>
          <a:lstStyle/>
          <a:p>
            <a:pPr defTabSz="685800"/>
            <a:r>
              <a:rPr lang="en-US" sz="2400" b="1" i="1" dirty="0">
                <a:solidFill>
                  <a:prstClr val="black"/>
                </a:solidFill>
                <a:latin typeface="Times New Roman" panose="02020603050405020304" pitchFamily="18" charset="0"/>
                <a:cs typeface="Times New Roman" panose="02020603050405020304" pitchFamily="18" charset="0"/>
              </a:rPr>
              <a:t>b. </a:t>
            </a:r>
            <a:r>
              <a:rPr lang="en-US" sz="2400" b="1" i="1" dirty="0" err="1">
                <a:solidFill>
                  <a:prstClr val="black"/>
                </a:solidFill>
                <a:latin typeface="Times New Roman" panose="02020603050405020304" pitchFamily="18" charset="0"/>
                <a:cs typeface="Times New Roman" panose="02020603050405020304" pitchFamily="18" charset="0"/>
              </a:rPr>
              <a:t>Hình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ảnh</a:t>
            </a:r>
            <a:r>
              <a:rPr lang="en-US" sz="2400" b="1" i="1" dirty="0">
                <a:solidFill>
                  <a:prstClr val="black"/>
                </a:solidFill>
                <a:latin typeface="Times New Roman" panose="02020603050405020304" pitchFamily="18" charset="0"/>
                <a:cs typeface="Times New Roman" panose="02020603050405020304" pitchFamily="18" charset="0"/>
              </a:rPr>
              <a:t> ô</a:t>
            </a:r>
            <a:r>
              <a:rPr lang="vi-VN" sz="2400" b="1" i="1" dirty="0">
                <a:solidFill>
                  <a:prstClr val="black"/>
                </a:solidFill>
                <a:latin typeface="Times New Roman" panose="02020603050405020304" pitchFamily="18" charset="0"/>
                <a:cs typeface="Times New Roman" panose="02020603050405020304" pitchFamily="18" charset="0"/>
              </a:rPr>
              <a:t>ng đồ</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456149" y="856259"/>
            <a:ext cx="2387659" cy="430887"/>
          </a:xfrm>
          <a:prstGeom prst="rect">
            <a:avLst/>
          </a:prstGeom>
        </p:spPr>
        <p:txBody>
          <a:bodyPr wrap="square">
            <a:spAutoFit/>
          </a:bodyPr>
          <a:lstStyle/>
          <a:p>
            <a:pPr defTabSz="685800"/>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Tài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năng</a:t>
            </a:r>
            <a:r>
              <a:rPr lang="en-US" sz="2200" i="1" dirty="0">
                <a:solidFill>
                  <a:srgbClr val="FF00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456149" y="1412360"/>
            <a:ext cx="4572000" cy="769441"/>
          </a:xfrm>
          <a:prstGeom prst="rect">
            <a:avLst/>
          </a:prstGeom>
        </p:spPr>
        <p:txBody>
          <a:bodyPr>
            <a:spAutoFit/>
          </a:bodyPr>
          <a:lstStyle/>
          <a:p>
            <a:pPr defTabSz="685800"/>
            <a:r>
              <a:rPr lang="vi-VN" sz="2200" i="1" dirty="0">
                <a:solidFill>
                  <a:prstClr val="black"/>
                </a:solidFill>
                <a:latin typeface="Times New Roman" panose="02020603050405020304" pitchFamily="18" charset="0"/>
                <a:cs typeface="Times New Roman" panose="02020603050405020304" pitchFamily="18" charset="0"/>
              </a:rPr>
              <a:t>“Hoa tay thảo những nét</a:t>
            </a:r>
            <a:br>
              <a:rPr lang="vi-VN" sz="2200" i="1" dirty="0">
                <a:solidFill>
                  <a:prstClr val="black"/>
                </a:solidFill>
                <a:latin typeface="Times New Roman" panose="02020603050405020304" pitchFamily="18" charset="0"/>
                <a:cs typeface="Times New Roman" panose="02020603050405020304" pitchFamily="18" charset="0"/>
              </a:rPr>
            </a:br>
            <a:r>
              <a:rPr lang="vi-VN" sz="2200" i="1" dirty="0">
                <a:solidFill>
                  <a:prstClr val="black"/>
                </a:solidFill>
                <a:latin typeface="Times New Roman" panose="02020603050405020304" pitchFamily="18" charset="0"/>
                <a:cs typeface="Times New Roman" panose="02020603050405020304" pitchFamily="18" charset="0"/>
              </a:rPr>
              <a:t>Như phượng múa, rồng bay”</a:t>
            </a:r>
            <a:r>
              <a:rPr lang="en-US" sz="2200" i="1" dirty="0">
                <a:solidFill>
                  <a:prstClr val="black"/>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323528" y="2520710"/>
            <a:ext cx="3802226" cy="1384995"/>
          </a:xfrm>
          <a:prstGeom prst="rect">
            <a:avLst/>
          </a:prstGeom>
        </p:spPr>
        <p:txBody>
          <a:bodyPr wrap="square">
            <a:spAutoFit/>
          </a:bodyPr>
          <a:lstStyle/>
          <a:p>
            <a:pPr algn="just" defTabSz="685800"/>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Nghệ</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thuật</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So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sánh</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hoán</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dụ</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thành</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ngữ</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là</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một</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tài</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hoa</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sang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tạo</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tác</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phẩm</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nghệ</a:t>
            </a:r>
            <a:r>
              <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thuật</a:t>
            </a:r>
            <a:endParaRPr lang="en-US"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Rectangle 10"/>
          <p:cNvSpPr/>
          <p:nvPr/>
        </p:nvSpPr>
        <p:spPr>
          <a:xfrm>
            <a:off x="5284624" y="843558"/>
            <a:ext cx="3539787" cy="415498"/>
          </a:xfrm>
          <a:prstGeom prst="rect">
            <a:avLst/>
          </a:prstGeom>
        </p:spPr>
        <p:txBody>
          <a:bodyPr wrap="square">
            <a:spAutoFit/>
          </a:bodyPr>
          <a:lstStyle/>
          <a:p>
            <a:pPr defTabSz="685800"/>
            <a:r>
              <a:rPr lang="en-US" sz="2100" i="1" dirty="0">
                <a:solidFill>
                  <a:srgbClr val="FF0000"/>
                </a:solidFill>
                <a:latin typeface="Times New Roman" panose="020206030504050203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cs typeface="Times New Roman" panose="02020603050405020304" pitchFamily="18" charset="0"/>
              </a:rPr>
              <a:t>Thái</a:t>
            </a:r>
            <a:r>
              <a:rPr lang="en-US" sz="2100" i="1" dirty="0">
                <a:solidFill>
                  <a:srgbClr val="FF0000"/>
                </a:solidFill>
                <a:latin typeface="Times New Roman" panose="020206030504050203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cs typeface="Times New Roman" panose="02020603050405020304" pitchFamily="18" charset="0"/>
              </a:rPr>
              <a:t>độ</a:t>
            </a:r>
            <a:r>
              <a:rPr lang="en-US" sz="2100" i="1" dirty="0">
                <a:solidFill>
                  <a:srgbClr val="FF0000"/>
                </a:solidFill>
                <a:latin typeface="Times New Roman" panose="020206030504050203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cs typeface="Times New Roman" panose="02020603050405020304" pitchFamily="18" charset="0"/>
              </a:rPr>
              <a:t>của</a:t>
            </a:r>
            <a:r>
              <a:rPr lang="en-US" sz="2100" i="1" dirty="0">
                <a:solidFill>
                  <a:srgbClr val="FF0000"/>
                </a:solidFill>
                <a:latin typeface="Times New Roman" panose="020206030504050203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cs typeface="Times New Roman" panose="02020603050405020304" pitchFamily="18" charset="0"/>
              </a:rPr>
              <a:t>mọi</a:t>
            </a:r>
            <a:r>
              <a:rPr lang="en-US" sz="2100" i="1" dirty="0">
                <a:solidFill>
                  <a:srgbClr val="FF0000"/>
                </a:solidFill>
                <a:latin typeface="Times New Roman" panose="020206030504050203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cs typeface="Times New Roman" panose="02020603050405020304" pitchFamily="18" charset="0"/>
              </a:rPr>
              <a:t>người</a:t>
            </a:r>
            <a:r>
              <a:rPr lang="en-US" sz="2100" i="1" dirty="0">
                <a:solidFill>
                  <a:srgbClr val="FF0000"/>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5284624" y="1443137"/>
            <a:ext cx="3133629" cy="738664"/>
          </a:xfrm>
          <a:prstGeom prst="rect">
            <a:avLst/>
          </a:prstGeom>
        </p:spPr>
        <p:txBody>
          <a:bodyPr wrap="square">
            <a:spAutoFit/>
          </a:bodyPr>
          <a:lstStyle/>
          <a:p>
            <a:pPr defTabSz="685800"/>
            <a:r>
              <a:rPr lang="en-US" sz="2100" i="1" dirty="0">
                <a:solidFill>
                  <a:prstClr val="black"/>
                </a:solidFill>
                <a:latin typeface="Times New Roman" panose="02020603050405020304" pitchFamily="18" charset="0"/>
                <a:cs typeface="Times New Roman" panose="02020603050405020304" pitchFamily="18" charset="0"/>
              </a:rPr>
              <a:t>“</a:t>
            </a:r>
            <a:r>
              <a:rPr lang="vi-VN" sz="2100" i="1" dirty="0">
                <a:solidFill>
                  <a:prstClr val="black"/>
                </a:solidFill>
                <a:latin typeface="Times New Roman" panose="02020603050405020304" pitchFamily="18" charset="0"/>
                <a:cs typeface="Times New Roman" panose="02020603050405020304" pitchFamily="18" charset="0"/>
              </a:rPr>
              <a:t>Bao nhiêu người thuê viết</a:t>
            </a:r>
            <a:br>
              <a:rPr lang="vi-VN" sz="2100" i="1" dirty="0">
                <a:solidFill>
                  <a:prstClr val="black"/>
                </a:solidFill>
                <a:latin typeface="Times New Roman" panose="02020603050405020304" pitchFamily="18" charset="0"/>
                <a:cs typeface="Times New Roman" panose="02020603050405020304" pitchFamily="18" charset="0"/>
              </a:rPr>
            </a:br>
            <a:r>
              <a:rPr lang="vi-VN" sz="2100" i="1" dirty="0">
                <a:solidFill>
                  <a:prstClr val="black"/>
                </a:solidFill>
                <a:latin typeface="Times New Roman" panose="02020603050405020304" pitchFamily="18" charset="0"/>
                <a:cs typeface="Times New Roman" panose="02020603050405020304" pitchFamily="18" charset="0"/>
              </a:rPr>
              <a:t>Tấm tắc ngợi khen tài</a:t>
            </a:r>
            <a:r>
              <a:rPr lang="en-US" sz="2100" i="1" dirty="0">
                <a:solidFill>
                  <a:prstClr val="black"/>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5044499" y="2476402"/>
            <a:ext cx="3919989" cy="1384995"/>
          </a:xfrm>
          <a:prstGeom prst="rect">
            <a:avLst/>
          </a:prstGeom>
        </p:spPr>
        <p:txBody>
          <a:bodyPr wrap="square">
            <a:spAutoFit/>
          </a:bodyPr>
          <a:lstStyle/>
          <a:p>
            <a:pPr algn="just" defTabSz="685800"/>
            <a:r>
              <a:rPr lang="de-DE"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de-DE"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Mọi người náo nức tìm đến ông để thuê viết chữ và ngưỡng mộ tài hoa của ông.</a:t>
            </a:r>
          </a:p>
          <a:p>
            <a:pPr algn="just" defTabSz="685800"/>
            <a:r>
              <a:rPr lang="de-DE"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de-DE"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Sự giao cảm, gặp gỡ, đồng điệu</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399481" y="4080477"/>
            <a:ext cx="6265811" cy="738664"/>
          </a:xfrm>
          <a:prstGeom prst="rect">
            <a:avLst/>
          </a:prstGeom>
        </p:spPr>
        <p:txBody>
          <a:bodyPr wrap="square">
            <a:spAutoFit/>
          </a:bodyPr>
          <a:lstStyle/>
          <a:p>
            <a:pPr algn="ctr" defTabSz="685800"/>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Ông</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đồ</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hình</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ảnh</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không</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thể</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thiếu</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trung</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tâm</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sự</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chú</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ý,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đối</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tượng</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sự</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ngưỡng</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mộ</a:t>
            </a:r>
            <a:r>
              <a:rPr lang="en-US" sz="21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p>
        </p:txBody>
      </p:sp>
      <p:pic>
        <p:nvPicPr>
          <p:cNvPr id="19" name="Picture 18" descr="cau-doi-tet-ky-hoi-hay.png"/>
          <p:cNvPicPr>
            <a:picLocks noChangeAspect="1"/>
          </p:cNvPicPr>
          <p:nvPr/>
        </p:nvPicPr>
        <p:blipFill>
          <a:blip r:embed="rId4"/>
          <a:stretch>
            <a:fillRect/>
          </a:stretch>
        </p:blipFill>
        <p:spPr>
          <a:xfrm>
            <a:off x="3813201" y="942715"/>
            <a:ext cx="1438372" cy="1322804"/>
          </a:xfrm>
          <a:prstGeom prst="rect">
            <a:avLst/>
          </a:prstGeom>
        </p:spPr>
      </p:pic>
      <p:cxnSp>
        <p:nvCxnSpPr>
          <p:cNvPr id="4" name="Straight Connector 3"/>
          <p:cNvCxnSpPr/>
          <p:nvPr/>
        </p:nvCxnSpPr>
        <p:spPr>
          <a:xfrm>
            <a:off x="4532387" y="2605865"/>
            <a:ext cx="0" cy="973997"/>
          </a:xfrm>
          <a:prstGeom prst="line">
            <a:avLst/>
          </a:prstGeom>
          <a:ln w="38100">
            <a:solidFill>
              <a:schemeClr val="accent6">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19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179512" y="555526"/>
            <a:ext cx="3987869" cy="4027666"/>
          </a:xfrm>
          <a:prstGeom prst="rect">
            <a:avLst/>
          </a:prstGeom>
          <a:ln>
            <a:noFill/>
          </a:ln>
          <a:effectLst>
            <a:softEdge rad="112500"/>
          </a:effectLst>
        </p:spPr>
      </p:pic>
      <p:sp>
        <p:nvSpPr>
          <p:cNvPr id="3" name="Rectangle 2"/>
          <p:cNvSpPr/>
          <p:nvPr/>
        </p:nvSpPr>
        <p:spPr>
          <a:xfrm>
            <a:off x="4283968" y="699542"/>
            <a:ext cx="4536504" cy="3586366"/>
          </a:xfrm>
          <a:prstGeom prst="rect">
            <a:avLst/>
          </a:prstGeom>
        </p:spPr>
        <p:txBody>
          <a:bodyPr wrap="square">
            <a:spAutoFit/>
          </a:bodyPr>
          <a:lstStyle/>
          <a:p>
            <a:pPr algn="just">
              <a:lnSpc>
                <a:spcPct val="150000"/>
              </a:lnSpc>
            </a:pPr>
            <a:r>
              <a:rPr lang="en-US" sz="2200" dirty="0">
                <a:latin typeface="Times New Roman" pitchFamily="18" charset="0"/>
                <a:cs typeface="Times New Roman" pitchFamily="18" charset="0"/>
                <a:sym typeface="Wingdings" pitchFamily="2" charset="2"/>
              </a:rPr>
              <a:t> Hai </a:t>
            </a:r>
            <a:r>
              <a:rPr lang="en-US" sz="2200" dirty="0" err="1">
                <a:latin typeface="Times New Roman" pitchFamily="18" charset="0"/>
                <a:cs typeface="Times New Roman" pitchFamily="18" charset="0"/>
                <a:sym typeface="Wingdings" pitchFamily="2" charset="2"/>
              </a:rPr>
              <a:t>khổ</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thơ</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đầu</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Ông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đồ</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là</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một</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hình</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ảnh</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trung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tâm</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làm</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nên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nét</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đẹp</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của</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văn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hóa</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truyền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thống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dân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tộc</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được</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mọi</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người</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mến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mộ</a:t>
            </a:r>
            <a:r>
              <a:rPr lang="en-US" sz="2200" dirty="0">
                <a:latin typeface="Times New Roman" pitchFamily="18" charset="0"/>
                <a:cs typeface="Times New Roman" pitchFamily="18" charset="0"/>
                <a:sym typeface="Wingdings" pitchFamily="2" charset="2"/>
              </a:rPr>
              <a:t>.</a:t>
            </a:r>
          </a:p>
          <a:p>
            <a:pPr algn="just">
              <a:lnSpc>
                <a:spcPct val="150000"/>
              </a:lnSpc>
            </a:pP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Sự</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hòa</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hợp</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giữa</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ông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đồ</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hoa</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đào</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công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chúng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Và</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đó</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cũng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là</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sự</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hòa</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hợp</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giữa</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thiên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nhiên</a:t>
            </a:r>
            <a:r>
              <a:rPr lang="en-US" sz="2200" dirty="0">
                <a:latin typeface="Times New Roman" pitchFamily="18" charset="0"/>
                <a:cs typeface="Times New Roman" pitchFamily="18" charset="0"/>
                <a:sym typeface="Wingdings" pitchFamily="2" charset="2"/>
              </a:rPr>
              <a:t>- con </a:t>
            </a:r>
            <a:r>
              <a:rPr lang="en-US" sz="2200" dirty="0" err="1">
                <a:latin typeface="Times New Roman" pitchFamily="18" charset="0"/>
                <a:cs typeface="Times New Roman" pitchFamily="18" charset="0"/>
                <a:sym typeface="Wingdings" pitchFamily="2" charset="2"/>
              </a:rPr>
              <a:t>người</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thời</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đại</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23452323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CHI TIẾT</a:t>
              </a:r>
            </a:p>
          </p:txBody>
        </p:sp>
      </p:grpSp>
      <p:grpSp>
        <p:nvGrpSpPr>
          <p:cNvPr id="15" name="Group 14"/>
          <p:cNvGrpSpPr/>
          <p:nvPr/>
        </p:nvGrpSpPr>
        <p:grpSpPr>
          <a:xfrm>
            <a:off x="179512" y="483518"/>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Ông</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đồ</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thời</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lụi</a:t>
              </a:r>
              <a:r>
                <a:rPr kumimoji="0" lang="en-US" sz="1800" b="1" i="1" u="none" strike="noStrike" kern="1200" cap="none" spc="0" normalizeH="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tàn</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19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4170716" y="627534"/>
            <a:ext cx="4595267" cy="4595267"/>
          </a:xfrm>
          <a:prstGeom prst="rect">
            <a:avLst/>
          </a:prstGeom>
        </p:spPr>
      </p:pic>
      <p:sp>
        <p:nvSpPr>
          <p:cNvPr id="18" name="Rectangle 17"/>
          <p:cNvSpPr/>
          <p:nvPr/>
        </p:nvSpPr>
        <p:spPr>
          <a:xfrm>
            <a:off x="252096" y="1217007"/>
            <a:ext cx="4577619" cy="3416320"/>
          </a:xfrm>
          <a:prstGeom prst="rect">
            <a:avLst/>
          </a:prstGeom>
        </p:spPr>
        <p:txBody>
          <a:bodyPr wrap="square">
            <a:spAutoFit/>
          </a:bodyPr>
          <a:lstStyle/>
          <a:p>
            <a:pPr defTabSz="685800"/>
            <a:r>
              <a:rPr lang="en-US" sz="2400" i="1" dirty="0" err="1">
                <a:solidFill>
                  <a:prstClr val="black"/>
                </a:solidFill>
                <a:latin typeface="Times New Roman" panose="02020603050405020304" pitchFamily="18" charset="0"/>
                <a:cs typeface="Times New Roman" panose="02020603050405020304" pitchFamily="18" charset="0"/>
              </a:rPr>
              <a:t>Nhưng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mỗi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năm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mỗi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vắng</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r>
              <a:rPr lang="en-US" sz="2400" i="1" dirty="0" err="1">
                <a:solidFill>
                  <a:prstClr val="black"/>
                </a:solidFill>
                <a:latin typeface="Times New Roman" panose="02020603050405020304" pitchFamily="18" charset="0"/>
                <a:cs typeface="Times New Roman" panose="02020603050405020304" pitchFamily="18" charset="0"/>
              </a:rPr>
              <a:t>Người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thuê</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viết</a:t>
            </a:r>
            <a:r>
              <a:rPr lang="en-US" sz="2400" i="1" dirty="0">
                <a:solidFill>
                  <a:prstClr val="black"/>
                </a:solidFill>
                <a:latin typeface="Times New Roman" panose="02020603050405020304" pitchFamily="18" charset="0"/>
                <a:cs typeface="Times New Roman" panose="02020603050405020304" pitchFamily="18" charset="0"/>
              </a:rPr>
              <a:t> nay </a:t>
            </a:r>
            <a:r>
              <a:rPr lang="en-US" sz="2400" i="1" dirty="0" err="1">
                <a:solidFill>
                  <a:prstClr val="black"/>
                </a:solidFill>
                <a:latin typeface="Times New Roman" panose="02020603050405020304" pitchFamily="18" charset="0"/>
                <a:cs typeface="Times New Roman" panose="02020603050405020304" pitchFamily="18" charset="0"/>
              </a:rPr>
              <a:t>đâu</a:t>
            </a:r>
            <a:r>
              <a:rPr lang="en-US" sz="2400" i="1" dirty="0">
                <a:solidFill>
                  <a:prstClr val="black"/>
                </a:solidFill>
                <a:latin typeface="Times New Roman" panose="02020603050405020304" pitchFamily="18" charset="0"/>
                <a:cs typeface="Times New Roman" panose="02020603050405020304" pitchFamily="18" charset="0"/>
              </a:rPr>
              <a:t>?</a:t>
            </a:r>
          </a:p>
          <a:p>
            <a:pPr defTabSz="685800"/>
            <a:r>
              <a:rPr lang="en-US" sz="2400" i="1" dirty="0" err="1">
                <a:solidFill>
                  <a:prstClr val="black"/>
                </a:solidFill>
                <a:latin typeface="Times New Roman" panose="02020603050405020304" pitchFamily="18" charset="0"/>
                <a:cs typeface="Times New Roman" panose="02020603050405020304" pitchFamily="18" charset="0"/>
              </a:rPr>
              <a:t>Giấy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đỏ</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buồn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không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thắm</a:t>
            </a:r>
            <a:r>
              <a:rPr lang="en-US" sz="2400" i="1" dirty="0">
                <a:solidFill>
                  <a:prstClr val="black"/>
                </a:solidFill>
                <a:latin typeface="Times New Roman" panose="02020603050405020304" pitchFamily="18" charset="0"/>
                <a:cs typeface="Times New Roman" panose="02020603050405020304" pitchFamily="18" charset="0"/>
              </a:rPr>
              <a:t>;</a:t>
            </a:r>
          </a:p>
          <a:p>
            <a:pPr defTabSz="685800"/>
            <a:r>
              <a:rPr lang="en-US" sz="2400" i="1" dirty="0" err="1">
                <a:solidFill>
                  <a:prstClr val="black"/>
                </a:solidFill>
                <a:latin typeface="Times New Roman" panose="02020603050405020304" pitchFamily="18" charset="0"/>
                <a:cs typeface="Times New Roman" panose="02020603050405020304" pitchFamily="18" charset="0"/>
              </a:rPr>
              <a:t>Mực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đọng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trong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nghiên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sầu</a:t>
            </a:r>
            <a:r>
              <a:rPr lang="en-US" sz="2400" i="1" dirty="0">
                <a:solidFill>
                  <a:prstClr val="black"/>
                </a:solidFill>
                <a:latin typeface="Times New Roman" panose="02020603050405020304" pitchFamily="18" charset="0"/>
                <a:cs typeface="Times New Roman" panose="02020603050405020304" pitchFamily="18" charset="0"/>
              </a:rPr>
              <a:t>... </a:t>
            </a:r>
          </a:p>
          <a:p>
            <a:pPr defTabSz="685800"/>
            <a:endParaRPr lang="en-US" sz="2400" i="1" dirty="0">
              <a:solidFill>
                <a:prstClr val="black"/>
              </a:solidFill>
              <a:latin typeface="Times New Roman" panose="02020603050405020304" pitchFamily="18" charset="0"/>
              <a:cs typeface="Times New Roman" panose="02020603050405020304" pitchFamily="18" charset="0"/>
            </a:endParaRPr>
          </a:p>
          <a:p>
            <a:pPr defTabSz="685800"/>
            <a:r>
              <a:rPr lang="en-US" sz="2400" i="1" dirty="0" err="1">
                <a:solidFill>
                  <a:prstClr val="black"/>
                </a:solidFill>
                <a:latin typeface="Times New Roman" panose="02020603050405020304" pitchFamily="18" charset="0"/>
                <a:cs typeface="Times New Roman" panose="02020603050405020304" pitchFamily="18" charset="0"/>
              </a:rPr>
              <a:t>Ông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đồ</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vẫn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ngồi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đấy</a:t>
            </a:r>
            <a:r>
              <a:rPr lang="en-US" sz="2400" i="1" dirty="0">
                <a:solidFill>
                  <a:prstClr val="black"/>
                </a:solidFill>
                <a:latin typeface="Times New Roman" panose="02020603050405020304" pitchFamily="18" charset="0"/>
                <a:cs typeface="Times New Roman" panose="02020603050405020304" pitchFamily="18" charset="0"/>
              </a:rPr>
              <a:t>,</a:t>
            </a:r>
          </a:p>
          <a:p>
            <a:pPr defTabSz="685800"/>
            <a:r>
              <a:rPr lang="en-US" sz="2400" i="1" dirty="0">
                <a:solidFill>
                  <a:prstClr val="black"/>
                </a:solidFill>
                <a:latin typeface="Times New Roman" panose="02020603050405020304" pitchFamily="18" charset="0"/>
                <a:cs typeface="Times New Roman" panose="02020603050405020304" pitchFamily="18" charset="0"/>
              </a:rPr>
              <a:t>Qua </a:t>
            </a:r>
            <a:r>
              <a:rPr lang="en-US" sz="2400" i="1" dirty="0" err="1">
                <a:solidFill>
                  <a:prstClr val="black"/>
                </a:solidFill>
                <a:latin typeface="Times New Roman" panose="02020603050405020304" pitchFamily="18" charset="0"/>
                <a:cs typeface="Times New Roman" panose="02020603050405020304" pitchFamily="18" charset="0"/>
              </a:rPr>
              <a:t>đường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không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ai</a:t>
            </a:r>
            <a:r>
              <a:rPr lang="en-US" sz="2400" i="1" dirty="0">
                <a:solidFill>
                  <a:prstClr val="black"/>
                </a:solidFill>
                <a:latin typeface="Times New Roman" panose="02020603050405020304" pitchFamily="18" charset="0"/>
                <a:cs typeface="Times New Roman" panose="02020603050405020304" pitchFamily="18" charset="0"/>
              </a:rPr>
              <a:t> hay,</a:t>
            </a:r>
          </a:p>
          <a:p>
            <a:pPr defTabSz="685800"/>
            <a:r>
              <a:rPr lang="en-US" sz="2400" i="1" dirty="0" err="1">
                <a:solidFill>
                  <a:prstClr val="black"/>
                </a:solidFill>
                <a:latin typeface="Times New Roman" panose="02020603050405020304" pitchFamily="18" charset="0"/>
                <a:cs typeface="Times New Roman" panose="02020603050405020304" pitchFamily="18" charset="0"/>
              </a:rPr>
              <a:t>Lá</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giấy</a:t>
            </a:r>
            <a:r>
              <a:rPr lang="en-US" sz="2400" i="1" dirty="0">
                <a:solidFill>
                  <a:prstClr val="black"/>
                </a:solidFill>
                <a:latin typeface="Times New Roman" panose="02020603050405020304" pitchFamily="18" charset="0"/>
                <a:cs typeface="Times New Roman" panose="02020603050405020304" pitchFamily="18" charset="0"/>
              </a:rPr>
              <a:t>;</a:t>
            </a:r>
          </a:p>
          <a:p>
            <a:pPr defTabSz="685800"/>
            <a:r>
              <a:rPr lang="en-US" sz="2400" i="1" dirty="0" err="1">
                <a:solidFill>
                  <a:prstClr val="black"/>
                </a:solidFill>
                <a:latin typeface="Times New Roman" panose="02020603050405020304" pitchFamily="18" charset="0"/>
                <a:cs typeface="Times New Roman" panose="02020603050405020304" pitchFamily="18" charset="0"/>
              </a:rPr>
              <a:t>Ngoài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giời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mưa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bụi</a:t>
            </a:r>
            <a:r>
              <a:rPr lang="en-US" sz="2400" i="1" dirty="0">
                <a:solidFill>
                  <a:prstClr val="black"/>
                </a:solidFill>
                <a:latin typeface="Times New Roman" panose="02020603050405020304" pitchFamily="18" charset="0"/>
                <a:cs typeface="Times New Roman" panose="02020603050405020304" pitchFamily="18" charset="0"/>
              </a:rPr>
              <a:t> bay.</a:t>
            </a:r>
          </a:p>
        </p:txBody>
      </p:sp>
    </p:spTree>
    <p:extLst>
      <p:ext uri="{BB962C8B-B14F-4D97-AF65-F5344CB8AC3E}">
        <p14:creationId xmlns:p14="http://schemas.microsoft.com/office/powerpoint/2010/main" val="313278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CHI TIẾT</a:t>
              </a:r>
            </a:p>
          </p:txBody>
        </p:sp>
      </p:grpSp>
      <p:grpSp>
        <p:nvGrpSpPr>
          <p:cNvPr id="15" name="Group 14"/>
          <p:cNvGrpSpPr/>
          <p:nvPr/>
        </p:nvGrpSpPr>
        <p:grpSpPr>
          <a:xfrm>
            <a:off x="157218" y="483518"/>
            <a:ext cx="6431005" cy="395616"/>
            <a:chOff x="585068" y="2766774"/>
            <a:chExt cx="17151578" cy="1054970"/>
          </a:xfrm>
        </p:grpSpPr>
        <p:sp>
          <p:nvSpPr>
            <p:cNvPr id="16" name="TextBox 15"/>
            <p:cNvSpPr txBox="1"/>
            <p:nvPr/>
          </p:nvSpPr>
          <p:spPr>
            <a:xfrm>
              <a:off x="1906584" y="2766774"/>
              <a:ext cx="15830062" cy="98488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Ông</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đồ</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thời</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lụi</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tàn</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nỗi</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lòng</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giả</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585068" y="2795827"/>
              <a:ext cx="1527116" cy="1025917"/>
            </a:xfrm>
            <a:prstGeom prst="rect">
              <a:avLst/>
            </a:prstGeom>
            <a:noFill/>
          </p:spPr>
          <p:txBody>
            <a:bodyPr wrap="non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2.3</a:t>
              </a:r>
            </a:p>
          </p:txBody>
        </p:sp>
      </p:gr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6558" t="4376" r="36079" b="73701"/>
          <a:stretch/>
        </p:blipFill>
        <p:spPr>
          <a:xfrm>
            <a:off x="669039" y="863745"/>
            <a:ext cx="4096903" cy="4617928"/>
          </a:xfrm>
          <a:prstGeom prst="rect">
            <a:avLst/>
          </a:prstGeom>
        </p:spPr>
      </p:pic>
    </p:spTree>
    <p:extLst>
      <p:ext uri="{BB962C8B-B14F-4D97-AF65-F5344CB8AC3E}">
        <p14:creationId xmlns:p14="http://schemas.microsoft.com/office/powerpoint/2010/main" val="2476259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5" name="Rectangle 4"/>
          <p:cNvSpPr/>
          <p:nvPr/>
        </p:nvSpPr>
        <p:spPr>
          <a:xfrm>
            <a:off x="3461353" y="0"/>
            <a:ext cx="5724128" cy="5143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4761"/>
              </a:solidFill>
              <a:effectLst/>
              <a:uLnTx/>
              <a:uFillTx/>
              <a:latin typeface="Arial"/>
              <a:ea typeface="+mn-ea"/>
              <a:cs typeface="+mn-cs"/>
            </a:endParaRPr>
          </a:p>
        </p:txBody>
      </p:sp>
      <p:sp>
        <p:nvSpPr>
          <p:cNvPr id="30" name="Rectangle 29"/>
          <p:cNvSpPr/>
          <p:nvPr/>
        </p:nvSpPr>
        <p:spPr>
          <a:xfrm>
            <a:off x="35496" y="253643"/>
            <a:ext cx="4577619" cy="2062872"/>
          </a:xfrm>
          <a:prstGeom prst="rect">
            <a:avLst/>
          </a:prstGeom>
        </p:spPr>
        <p:txBody>
          <a:bodyPr wrap="square">
            <a:spAutoFit/>
          </a:bodyPr>
          <a:lstStyle/>
          <a:p>
            <a:pPr defTabSz="685800">
              <a:lnSpc>
                <a:spcPct val="150000"/>
              </a:lnSpc>
            </a:pPr>
            <a:r>
              <a:rPr lang="en-US" sz="2200" i="1" dirty="0" err="1">
                <a:solidFill>
                  <a:prstClr val="black"/>
                </a:solidFill>
                <a:latin typeface="Times New Roman" panose="02020603050405020304" pitchFamily="18" charset="0"/>
                <a:cs typeface="Times New Roman" panose="02020603050405020304" pitchFamily="18" charset="0"/>
              </a:rPr>
              <a:t>Nhưng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mỗi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năm</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mỗi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vắng</a:t>
            </a:r>
            <a:endParaRPr lang="en-US" sz="22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200" i="1" dirty="0" err="1">
                <a:solidFill>
                  <a:prstClr val="black"/>
                </a:solidFill>
                <a:latin typeface="Times New Roman" panose="02020603050405020304" pitchFamily="18" charset="0"/>
                <a:cs typeface="Times New Roman" panose="02020603050405020304" pitchFamily="18" charset="0"/>
              </a:rPr>
              <a:t>Người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thuê</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viết</a:t>
            </a:r>
            <a:r>
              <a:rPr lang="en-US" sz="2200" i="1" dirty="0">
                <a:solidFill>
                  <a:prstClr val="black"/>
                </a:solidFill>
                <a:latin typeface="Times New Roman" panose="02020603050405020304" pitchFamily="18" charset="0"/>
                <a:cs typeface="Times New Roman" panose="02020603050405020304" pitchFamily="18" charset="0"/>
              </a:rPr>
              <a:t> nay </a:t>
            </a:r>
            <a:r>
              <a:rPr lang="en-US" sz="2200" i="1" dirty="0" err="1">
                <a:solidFill>
                  <a:prstClr val="black"/>
                </a:solidFill>
                <a:latin typeface="Times New Roman" panose="02020603050405020304" pitchFamily="18" charset="0"/>
                <a:cs typeface="Times New Roman" panose="02020603050405020304" pitchFamily="18" charset="0"/>
              </a:rPr>
              <a:t>đâu</a:t>
            </a:r>
            <a:r>
              <a:rPr lang="en-US" sz="22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200" i="1" dirty="0" err="1">
                <a:solidFill>
                  <a:prstClr val="black"/>
                </a:solidFill>
                <a:latin typeface="Times New Roman" panose="02020603050405020304" pitchFamily="18" charset="0"/>
                <a:cs typeface="Times New Roman" panose="02020603050405020304" pitchFamily="18" charset="0"/>
              </a:rPr>
              <a:t>Giấy</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đỏ</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buồn</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không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thắm</a:t>
            </a:r>
            <a:r>
              <a:rPr lang="en-US" sz="22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200" i="1" dirty="0" err="1">
                <a:solidFill>
                  <a:prstClr val="black"/>
                </a:solidFill>
                <a:latin typeface="Times New Roman" panose="02020603050405020304" pitchFamily="18" charset="0"/>
                <a:cs typeface="Times New Roman" panose="02020603050405020304" pitchFamily="18" charset="0"/>
              </a:rPr>
              <a:t>Mực</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đọng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trong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nghiên</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sầu</a:t>
            </a:r>
            <a:r>
              <a:rPr lang="en-US" sz="2200" i="1" dirty="0">
                <a:solidFill>
                  <a:prstClr val="black"/>
                </a:solidFill>
                <a:latin typeface="Times New Roman" panose="02020603050405020304" pitchFamily="18" charset="0"/>
                <a:cs typeface="Times New Roman" panose="02020603050405020304" pitchFamily="18" charset="0"/>
              </a:rPr>
              <a:t>... </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499742"/>
            <a:ext cx="3240360" cy="2232248"/>
          </a:xfrm>
          <a:prstGeom prst="rect">
            <a:avLst/>
          </a:prstGeom>
        </p:spPr>
      </p:pic>
      <p:sp>
        <p:nvSpPr>
          <p:cNvPr id="32" name="矩形 8">
            <a:extLst>
              <a:ext uri="{FF2B5EF4-FFF2-40B4-BE49-F238E27FC236}">
                <a16:creationId xmlns:a16="http://schemas.microsoft.com/office/drawing/2014/main" id="{6F247D3F-313D-41F8-BE7E-6CFCE322829E}"/>
              </a:ext>
            </a:extLst>
          </p:cNvPr>
          <p:cNvSpPr/>
          <p:nvPr/>
        </p:nvSpPr>
        <p:spPr>
          <a:xfrm>
            <a:off x="3707904" y="538658"/>
            <a:ext cx="5256584" cy="1107996"/>
          </a:xfrm>
          <a:prstGeom prst="rect">
            <a:avLst/>
          </a:prstGeom>
        </p:spPr>
        <p:txBody>
          <a:bodyPr wrap="square">
            <a:spAutoFit/>
          </a:bodyPr>
          <a:lstStyle/>
          <a:p>
            <a:pPr algn="just" defTabSz="685800"/>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Từ</a:t>
            </a:r>
            <a:r>
              <a:rPr lang="en-US" altLang="zh-CN" sz="2200"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“nhưng</a:t>
            </a:r>
            <a:r>
              <a:rPr lang="en-US" altLang="zh-CN" sz="2200"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a:t>
            </a:r>
          </a:p>
          <a:p>
            <a:pPr algn="just" defTabSz="685800"/>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Thể</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hiện</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sự</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tương</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phản</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đối</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lập</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giữa</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quá</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khứ</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và</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hiện</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tại</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p>
        </p:txBody>
      </p:sp>
      <p:sp>
        <p:nvSpPr>
          <p:cNvPr id="38" name="矩形 8">
            <a:extLst>
              <a:ext uri="{FF2B5EF4-FFF2-40B4-BE49-F238E27FC236}">
                <a16:creationId xmlns:a16="http://schemas.microsoft.com/office/drawing/2014/main" id="{6F247D3F-313D-41F8-BE7E-6CFCE322829E}"/>
              </a:ext>
            </a:extLst>
          </p:cNvPr>
          <p:cNvSpPr/>
          <p:nvPr/>
        </p:nvSpPr>
        <p:spPr>
          <a:xfrm>
            <a:off x="3707904" y="51470"/>
            <a:ext cx="5154313" cy="430887"/>
          </a:xfrm>
          <a:prstGeom prst="rect">
            <a:avLst/>
          </a:prstGeom>
        </p:spPr>
        <p:txBody>
          <a:bodyPr wrap="square">
            <a:spAutoFit/>
          </a:bodyPr>
          <a:lstStyle/>
          <a:p>
            <a:pPr algn="just" defTabSz="685800"/>
            <a:r>
              <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b="1"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Khung</a:t>
            </a:r>
            <a:r>
              <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b="1"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cảnh</a:t>
            </a:r>
            <a:r>
              <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b="1"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vắng</a:t>
            </a:r>
            <a:r>
              <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b="1"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vẻ</a:t>
            </a:r>
            <a:r>
              <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b="1"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tàn</a:t>
            </a:r>
            <a:r>
              <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b="1"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tạ</a:t>
            </a:r>
            <a:r>
              <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b="1"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thê</a:t>
            </a:r>
            <a:r>
              <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b="1"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thương</a:t>
            </a:r>
            <a:endPar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39" name="矩形 8">
            <a:extLst>
              <a:ext uri="{FF2B5EF4-FFF2-40B4-BE49-F238E27FC236}">
                <a16:creationId xmlns:a16="http://schemas.microsoft.com/office/drawing/2014/main" id="{6F247D3F-313D-41F8-BE7E-6CFCE322829E}"/>
              </a:ext>
            </a:extLst>
          </p:cNvPr>
          <p:cNvSpPr/>
          <p:nvPr/>
        </p:nvSpPr>
        <p:spPr>
          <a:xfrm>
            <a:off x="3707904" y="2626890"/>
            <a:ext cx="5256584" cy="1107996"/>
          </a:xfrm>
          <a:prstGeom prst="rect">
            <a:avLst/>
          </a:prstGeom>
        </p:spPr>
        <p:txBody>
          <a:bodyPr wrap="square">
            <a:spAutoFit/>
          </a:bodyPr>
          <a:lstStyle/>
          <a:p>
            <a:pPr algn="just" defTabSz="685800"/>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Câu</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hỏi</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tu</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từ</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a:t>
            </a:r>
            <a:r>
              <a:rPr lang="en-US" altLang="zh-CN" sz="2200"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Người</a:t>
            </a:r>
            <a:r>
              <a:rPr lang="en-US" altLang="zh-CN" sz="2200"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thuê</a:t>
            </a:r>
            <a:r>
              <a:rPr lang="en-US" altLang="zh-CN" sz="2200"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viết</a:t>
            </a:r>
            <a:r>
              <a:rPr lang="en-US" altLang="zh-CN" sz="2200"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nay </a:t>
            </a:r>
            <a:r>
              <a:rPr lang="en-US" altLang="zh-CN" sz="2200"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đâu</a:t>
            </a:r>
            <a:r>
              <a:rPr lang="en-US" altLang="zh-CN" sz="2200"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a:t>
            </a:r>
          </a:p>
          <a:p>
            <a:pPr algn="just" defTabSz="685800"/>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Buồn</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tủi</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xót</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xa</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cho</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thực</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tại</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hỏi</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tìm</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về</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quá</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khứ</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tươi</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đẹp</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endPar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40" name="矩形 8">
            <a:extLst>
              <a:ext uri="{FF2B5EF4-FFF2-40B4-BE49-F238E27FC236}">
                <a16:creationId xmlns:a16="http://schemas.microsoft.com/office/drawing/2014/main" id="{6F247D3F-313D-41F8-BE7E-6CFCE322829E}"/>
              </a:ext>
            </a:extLst>
          </p:cNvPr>
          <p:cNvSpPr/>
          <p:nvPr/>
        </p:nvSpPr>
        <p:spPr>
          <a:xfrm>
            <a:off x="3707904" y="3801665"/>
            <a:ext cx="5256584" cy="1107996"/>
          </a:xfrm>
          <a:prstGeom prst="rect">
            <a:avLst/>
          </a:prstGeom>
        </p:spPr>
        <p:txBody>
          <a:bodyPr wrap="square">
            <a:spAutoFit/>
          </a:bodyPr>
          <a:lstStyle/>
          <a:p>
            <a:pPr algn="just" defTabSz="685800"/>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Cảnh</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2200"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Giấy</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đỏ</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buồn</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không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thắm</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Mực</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đọng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trong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nghiên</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sầu</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thấm</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đẫm</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vào</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vô</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tri </a:t>
            </a:r>
            <a:r>
              <a:rPr lang="en-US" sz="2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vô</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giác</a:t>
            </a:r>
            <a:r>
              <a:rPr lang="en-US" sz="2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i="1" dirty="0">
              <a:solidFill>
                <a:prstClr val="black"/>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3707904" y="1766766"/>
            <a:ext cx="4529519" cy="769441"/>
          </a:xfrm>
          <a:prstGeom prst="rect">
            <a:avLst/>
          </a:prstGeom>
        </p:spPr>
        <p:txBody>
          <a:bodyPr wrap="square">
            <a:spAutoFit/>
          </a:bodyPr>
          <a:lstStyle/>
          <a:p>
            <a:pPr algn="just" defTabSz="685800"/>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Cặp</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từ</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hô</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ứng</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a:t>
            </a:r>
            <a:r>
              <a:rPr lang="en-US" altLang="zh-CN" sz="2200"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mỗi</a:t>
            </a:r>
            <a:r>
              <a:rPr lang="en-US" altLang="zh-CN" sz="2200"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mỗi</a:t>
            </a:r>
            <a:r>
              <a:rPr lang="en-US" altLang="zh-CN" sz="2200"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a:t>
            </a:r>
          </a:p>
          <a:p>
            <a:pPr algn="just" defTabSz="685800"/>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Bước</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đi</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sự</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trôi</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chảy</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của</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thời</a:t>
            </a:r>
            <a:r>
              <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 </a:t>
            </a:r>
            <a:r>
              <a:rPr lang="en-US" altLang="zh-CN" sz="2200"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anose="05000000000000000000" pitchFamily="2" charset="2"/>
              </a:rPr>
              <a:t>gian</a:t>
            </a:r>
            <a:endParaRPr lang="en-US" altLang="zh-CN"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31622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ppt_x"/>
                                          </p:val>
                                        </p:tav>
                                        <p:tav tm="100000">
                                          <p:val>
                                            <p:strVal val="#ppt_x"/>
                                          </p:val>
                                        </p:tav>
                                      </p:tavLst>
                                    </p:anim>
                                    <p:anim calcmode="lin" valueType="num">
                                      <p:cBhvr additive="base">
                                        <p:cTn id="3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circle(in)">
                                      <p:cBhvr>
                                        <p:cTn id="4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8" grpId="0"/>
      <p:bldP spid="39" grpId="0"/>
      <p:bldP spid="40"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6558" t="4376" r="36079" b="73701"/>
          <a:stretch/>
        </p:blipFill>
        <p:spPr>
          <a:xfrm>
            <a:off x="4984842" y="123478"/>
            <a:ext cx="3651807" cy="2571750"/>
          </a:xfrm>
          <a:prstGeom prst="rect">
            <a:avLst/>
          </a:prstGeom>
        </p:spPr>
      </p:pic>
      <p:sp>
        <p:nvSpPr>
          <p:cNvPr id="18" name="TextBox 17"/>
          <p:cNvSpPr txBox="1"/>
          <p:nvPr/>
        </p:nvSpPr>
        <p:spPr>
          <a:xfrm>
            <a:off x="251520" y="719427"/>
            <a:ext cx="8208912" cy="3647152"/>
          </a:xfrm>
          <a:prstGeom prst="rect">
            <a:avLst/>
          </a:prstGeom>
          <a:noFill/>
        </p:spPr>
        <p:txBody>
          <a:bodyPr wrap="square" rtlCol="0">
            <a:spAutoFit/>
          </a:bodyPr>
          <a:lstStyle/>
          <a:p>
            <a:pPr algn="just">
              <a:lnSpc>
                <a:spcPct val="150000"/>
              </a:lnSpc>
            </a:pP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Nghệ</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phản</a:t>
            </a:r>
            <a:r>
              <a:rPr lang="en-US" sz="2200" dirty="0">
                <a:latin typeface="Times New Roman" pitchFamily="18" charset="0"/>
                <a:cs typeface="Times New Roman" pitchFamily="18" charset="0"/>
              </a:rPr>
              <a:t> :</a:t>
            </a:r>
          </a:p>
          <a:p>
            <a:pPr algn="just">
              <a:lnSpc>
                <a:spcPct val="150000"/>
              </a:lnSpc>
            </a:pP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đồ</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ngồi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đấy</a:t>
            </a:r>
            <a:r>
              <a:rPr lang="en-US" sz="2200" dirty="0">
                <a:latin typeface="Times New Roman" pitchFamily="18" charset="0"/>
                <a:cs typeface="Times New Roman" pitchFamily="18" charset="0"/>
              </a:rPr>
              <a:t> &gt;&lt;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ai</a:t>
            </a:r>
            <a:r>
              <a:rPr lang="en-US" sz="2200" dirty="0">
                <a:latin typeface="Times New Roman" pitchFamily="18" charset="0"/>
                <a:cs typeface="Times New Roman" pitchFamily="18" charset="0"/>
              </a:rPr>
              <a:t> hay</a:t>
            </a:r>
          </a:p>
          <a:p>
            <a:pPr algn="just">
              <a:lnSpc>
                <a:spcPct val="150000"/>
              </a:lnSpc>
            </a:pP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Giấy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nằm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im</a:t>
            </a:r>
            <a:r>
              <a:rPr lang="en-US" sz="2200" dirty="0">
                <a:latin typeface="Times New Roman" pitchFamily="18" charset="0"/>
                <a:cs typeface="Times New Roman" pitchFamily="18" charset="0"/>
              </a:rPr>
              <a:t> &gt;&lt; </a:t>
            </a:r>
            <a:r>
              <a:rPr lang="en-US" sz="2200" dirty="0" err="1">
                <a:latin typeface="Times New Roman" pitchFamily="18" charset="0"/>
                <a:cs typeface="Times New Roman" pitchFamily="18" charset="0"/>
              </a:rPr>
              <a:t>lá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rơi</a:t>
            </a:r>
            <a:endParaRPr lang="en-US" sz="2200" dirty="0">
              <a:latin typeface="Times New Roman" pitchFamily="18" charset="0"/>
              <a:cs typeface="Times New Roman" pitchFamily="18" charset="0"/>
            </a:endParaRPr>
          </a:p>
          <a:p>
            <a:pPr algn="just">
              <a:lnSpc>
                <a:spcPct val="150000"/>
              </a:lnSpc>
            </a:pPr>
            <a:r>
              <a:rPr lang="en-US" sz="2200" dirty="0">
                <a:latin typeface="Times New Roman" pitchFamily="18" charset="0"/>
                <a:cs typeface="Times New Roman" pitchFamily="18" charset="0"/>
                <a:sym typeface="Wingdings" pitchFamily="2" charset="2"/>
              </a:rPr>
              <a:t> </a:t>
            </a:r>
            <a:r>
              <a:rPr lang="en-US" sz="2200" b="1" i="1" dirty="0" err="1">
                <a:latin typeface="Times New Roman" pitchFamily="18" charset="0"/>
                <a:cs typeface="Times New Roman" pitchFamily="18" charset="0"/>
                <a:sym typeface="Wingdings" pitchFamily="2" charset="2"/>
              </a:rPr>
              <a:t>Sự</a:t>
            </a:r>
            <a:r>
              <a:rPr lang="en-US" sz="2200" b="1" i="1" dirty="0">
                <a:latin typeface="Times New Roman" pitchFamily="18" charset="0"/>
                <a:cs typeface="Times New Roman" pitchFamily="18" charset="0"/>
                <a:sym typeface="Wingdings" pitchFamily="2" charset="2"/>
              </a:rPr>
              <a:t> </a:t>
            </a:r>
            <a:r>
              <a:rPr lang="en-US" sz="2200" b="1" i="1" dirty="0" err="1">
                <a:latin typeface="Times New Roman" pitchFamily="18" charset="0"/>
                <a:cs typeface="Times New Roman" pitchFamily="18" charset="0"/>
                <a:sym typeface="Wingdings" pitchFamily="2" charset="2"/>
              </a:rPr>
              <a:t>đối</a:t>
            </a:r>
            <a:r>
              <a:rPr lang="en-US" sz="2200" b="1" i="1" dirty="0">
                <a:latin typeface="Times New Roman" pitchFamily="18" charset="0"/>
                <a:cs typeface="Times New Roman" pitchFamily="18" charset="0"/>
                <a:sym typeface="Wingdings" pitchFamily="2" charset="2"/>
              </a:rPr>
              <a:t> </a:t>
            </a:r>
            <a:r>
              <a:rPr lang="en-US" sz="2200" b="1" i="1" dirty="0" err="1">
                <a:latin typeface="Times New Roman" pitchFamily="18" charset="0"/>
                <a:cs typeface="Times New Roman" pitchFamily="18" charset="0"/>
                <a:sym typeface="Wingdings" pitchFamily="2" charset="2"/>
              </a:rPr>
              <a:t>lập</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ông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đồ</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với</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cuộc</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đời</a:t>
            </a:r>
            <a:endParaRPr lang="en-US" sz="2200" dirty="0">
              <a:latin typeface="Times New Roman" pitchFamily="18" charset="0"/>
              <a:cs typeface="Times New Roman" pitchFamily="18" charset="0"/>
              <a:sym typeface="Wingdings" pitchFamily="2" charset="2"/>
            </a:endParaRPr>
          </a:p>
          <a:p>
            <a:pPr algn="just">
              <a:lnSpc>
                <a:spcPct val="150000"/>
              </a:lnSpc>
            </a:pP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Ông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đồ</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vẫn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cố</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gắng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níu</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kéo</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gìn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giữ</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những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giá</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trị</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của</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văn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hóa</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tinh</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thần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đẹp</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đẽ</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nhưng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cuộc</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đời</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và</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thời</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cuộc</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lại</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vô</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tình</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với</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ông</a:t>
            </a:r>
            <a:endParaRPr lang="en-US" sz="2200" dirty="0">
              <a:latin typeface="Times New Roman" pitchFamily="18" charset="0"/>
              <a:cs typeface="Times New Roman" pitchFamily="18" charset="0"/>
              <a:sym typeface="Wingdings" pitchFamily="2" charset="2"/>
            </a:endParaRPr>
          </a:p>
          <a:p>
            <a:pPr algn="just">
              <a:lnSpc>
                <a:spcPct val="150000"/>
              </a:lnSpc>
            </a:pPr>
            <a:r>
              <a:rPr lang="en-US" sz="2200" i="1" dirty="0">
                <a:solidFill>
                  <a:srgbClr val="FF0000"/>
                </a:solidFill>
                <a:latin typeface="Times New Roman" pitchFamily="18" charset="0"/>
                <a:cs typeface="Times New Roman" pitchFamily="18" charset="0"/>
                <a:sym typeface="Wingdings" pitchFamily="2" charset="2"/>
              </a:rPr>
              <a:t> </a:t>
            </a:r>
            <a:r>
              <a:rPr lang="en-US" sz="2200" i="1" dirty="0" err="1">
                <a:solidFill>
                  <a:srgbClr val="FF0000"/>
                </a:solidFill>
                <a:latin typeface="Times New Roman" pitchFamily="18" charset="0"/>
                <a:cs typeface="Times New Roman" pitchFamily="18" charset="0"/>
                <a:sym typeface="Wingdings" pitchFamily="2" charset="2"/>
              </a:rPr>
              <a:t>Ông</a:t>
            </a:r>
            <a:r>
              <a:rPr lang="en-US" sz="2200" i="1" dirty="0">
                <a:solidFill>
                  <a:srgbClr val="FF0000"/>
                </a:solidFill>
                <a:latin typeface="Times New Roman" pitchFamily="18" charset="0"/>
                <a:cs typeface="Times New Roman" pitchFamily="18" charset="0"/>
                <a:sym typeface="Wingdings" pitchFamily="2" charset="2"/>
              </a:rPr>
              <a:t> </a:t>
            </a:r>
            <a:r>
              <a:rPr lang="en-US" sz="2200" i="1" dirty="0" err="1">
                <a:solidFill>
                  <a:srgbClr val="FF0000"/>
                </a:solidFill>
                <a:latin typeface="Times New Roman" pitchFamily="18" charset="0"/>
                <a:cs typeface="Times New Roman" pitchFamily="18" charset="0"/>
                <a:sym typeface="Wingdings" pitchFamily="2" charset="2"/>
              </a:rPr>
              <a:t>đồ</a:t>
            </a:r>
            <a:r>
              <a:rPr lang="en-US" sz="2200" i="1" dirty="0">
                <a:solidFill>
                  <a:srgbClr val="FF0000"/>
                </a:solidFill>
                <a:latin typeface="Times New Roman" pitchFamily="18" charset="0"/>
                <a:cs typeface="Times New Roman" pitchFamily="18" charset="0"/>
                <a:sym typeface="Wingdings" pitchFamily="2" charset="2"/>
              </a:rPr>
              <a:t> </a:t>
            </a:r>
            <a:r>
              <a:rPr lang="en-US" sz="2200" i="1" dirty="0" err="1">
                <a:solidFill>
                  <a:srgbClr val="FF0000"/>
                </a:solidFill>
                <a:latin typeface="Times New Roman" pitchFamily="18" charset="0"/>
                <a:cs typeface="Times New Roman" pitchFamily="18" charset="0"/>
                <a:sym typeface="Wingdings" pitchFamily="2" charset="2"/>
              </a:rPr>
              <a:t>cô</a:t>
            </a:r>
            <a:r>
              <a:rPr lang="en-US" sz="2200" i="1" dirty="0">
                <a:solidFill>
                  <a:srgbClr val="FF0000"/>
                </a:solidFill>
                <a:latin typeface="Times New Roman" pitchFamily="18" charset="0"/>
                <a:cs typeface="Times New Roman" pitchFamily="18" charset="0"/>
                <a:sym typeface="Wingdings" pitchFamily="2" charset="2"/>
              </a:rPr>
              <a:t> </a:t>
            </a:r>
            <a:r>
              <a:rPr lang="en-US" sz="2200" i="1" dirty="0" err="1">
                <a:solidFill>
                  <a:srgbClr val="FF0000"/>
                </a:solidFill>
                <a:latin typeface="Times New Roman" pitchFamily="18" charset="0"/>
                <a:cs typeface="Times New Roman" pitchFamily="18" charset="0"/>
                <a:sym typeface="Wingdings" pitchFamily="2" charset="2"/>
              </a:rPr>
              <a:t>đơn</a:t>
            </a:r>
            <a:r>
              <a:rPr lang="en-US" sz="2200" i="1" dirty="0">
                <a:solidFill>
                  <a:srgbClr val="FF0000"/>
                </a:solidFill>
                <a:latin typeface="Times New Roman" pitchFamily="18" charset="0"/>
                <a:cs typeface="Times New Roman" pitchFamily="18" charset="0"/>
                <a:sym typeface="Wingdings" pitchFamily="2" charset="2"/>
              </a:rPr>
              <a:t> </a:t>
            </a:r>
            <a:r>
              <a:rPr lang="en-US" sz="2200" i="1" dirty="0" err="1">
                <a:solidFill>
                  <a:srgbClr val="FF0000"/>
                </a:solidFill>
                <a:latin typeface="Times New Roman" pitchFamily="18" charset="0"/>
                <a:cs typeface="Times New Roman" pitchFamily="18" charset="0"/>
                <a:sym typeface="Wingdings" pitchFamily="2" charset="2"/>
              </a:rPr>
              <a:t>lạc</a:t>
            </a:r>
            <a:r>
              <a:rPr lang="en-US" sz="2200" i="1" dirty="0">
                <a:solidFill>
                  <a:srgbClr val="FF0000"/>
                </a:solidFill>
                <a:latin typeface="Times New Roman" pitchFamily="18" charset="0"/>
                <a:cs typeface="Times New Roman" pitchFamily="18" charset="0"/>
                <a:sym typeface="Wingdings" pitchFamily="2" charset="2"/>
              </a:rPr>
              <a:t> </a:t>
            </a:r>
            <a:r>
              <a:rPr lang="en-US" sz="2200" i="1" dirty="0" err="1">
                <a:solidFill>
                  <a:srgbClr val="FF0000"/>
                </a:solidFill>
                <a:latin typeface="Times New Roman" pitchFamily="18" charset="0"/>
                <a:cs typeface="Times New Roman" pitchFamily="18" charset="0"/>
                <a:sym typeface="Wingdings" pitchFamily="2" charset="2"/>
              </a:rPr>
              <a:t>lõng</a:t>
            </a:r>
            <a:r>
              <a:rPr lang="en-US" sz="2200" i="1" dirty="0">
                <a:solidFill>
                  <a:srgbClr val="FF0000"/>
                </a:solidFill>
                <a:latin typeface="Times New Roman" pitchFamily="18" charset="0"/>
                <a:cs typeface="Times New Roman" pitchFamily="18" charset="0"/>
                <a:sym typeface="Wingdings" pitchFamily="2" charset="2"/>
              </a:rPr>
              <a:t> </a:t>
            </a:r>
            <a:r>
              <a:rPr lang="en-US" sz="2200" i="1" dirty="0" err="1">
                <a:solidFill>
                  <a:srgbClr val="FF0000"/>
                </a:solidFill>
                <a:latin typeface="Times New Roman" pitchFamily="18" charset="0"/>
                <a:cs typeface="Times New Roman" pitchFamily="18" charset="0"/>
                <a:sym typeface="Wingdings" pitchFamily="2" charset="2"/>
              </a:rPr>
              <a:t>giữa</a:t>
            </a:r>
            <a:r>
              <a:rPr lang="en-US" sz="2200" i="1" dirty="0">
                <a:solidFill>
                  <a:srgbClr val="FF0000"/>
                </a:solidFill>
                <a:latin typeface="Times New Roman" pitchFamily="18" charset="0"/>
                <a:cs typeface="Times New Roman" pitchFamily="18" charset="0"/>
                <a:sym typeface="Wingdings" pitchFamily="2" charset="2"/>
              </a:rPr>
              <a:t> </a:t>
            </a:r>
            <a:r>
              <a:rPr lang="en-US" sz="2200" i="1" dirty="0" err="1">
                <a:solidFill>
                  <a:srgbClr val="FF0000"/>
                </a:solidFill>
                <a:latin typeface="Times New Roman" pitchFamily="18" charset="0"/>
                <a:cs typeface="Times New Roman" pitchFamily="18" charset="0"/>
                <a:sym typeface="Wingdings" pitchFamily="2" charset="2"/>
              </a:rPr>
              <a:t>dòng</a:t>
            </a:r>
            <a:r>
              <a:rPr lang="en-US" sz="2200" i="1" dirty="0">
                <a:solidFill>
                  <a:srgbClr val="FF0000"/>
                </a:solidFill>
                <a:latin typeface="Times New Roman" pitchFamily="18" charset="0"/>
                <a:cs typeface="Times New Roman" pitchFamily="18" charset="0"/>
                <a:sym typeface="Wingdings" pitchFamily="2" charset="2"/>
              </a:rPr>
              <a:t> </a:t>
            </a:r>
            <a:r>
              <a:rPr lang="en-US" sz="2200" i="1" dirty="0" err="1">
                <a:solidFill>
                  <a:srgbClr val="FF0000"/>
                </a:solidFill>
                <a:latin typeface="Times New Roman" pitchFamily="18" charset="0"/>
                <a:cs typeface="Times New Roman" pitchFamily="18" charset="0"/>
                <a:sym typeface="Wingdings" pitchFamily="2" charset="2"/>
              </a:rPr>
              <a:t>đời</a:t>
            </a:r>
            <a:r>
              <a:rPr lang="en-US" sz="2200" i="1" dirty="0">
                <a:solidFill>
                  <a:srgbClr val="FF0000"/>
                </a:solidFill>
                <a:latin typeface="Times New Roman" pitchFamily="18" charset="0"/>
                <a:cs typeface="Times New Roman" pitchFamily="18" charset="0"/>
                <a:sym typeface="Wingdings" pitchFamily="2" charset="2"/>
              </a:rPr>
              <a:t> </a:t>
            </a:r>
            <a:r>
              <a:rPr lang="en-US" sz="2200" i="1" dirty="0" err="1">
                <a:solidFill>
                  <a:srgbClr val="FF0000"/>
                </a:solidFill>
                <a:latin typeface="Times New Roman" pitchFamily="18" charset="0"/>
                <a:cs typeface="Times New Roman" pitchFamily="18" charset="0"/>
                <a:sym typeface="Wingdings" pitchFamily="2" charset="2"/>
              </a:rPr>
              <a:t>hối</a:t>
            </a:r>
            <a:r>
              <a:rPr lang="en-US" sz="2200" i="1" dirty="0">
                <a:solidFill>
                  <a:srgbClr val="FF0000"/>
                </a:solidFill>
                <a:latin typeface="Times New Roman" pitchFamily="18" charset="0"/>
                <a:cs typeface="Times New Roman" pitchFamily="18" charset="0"/>
                <a:sym typeface="Wingdings" pitchFamily="2" charset="2"/>
              </a:rPr>
              <a:t> </a:t>
            </a:r>
            <a:r>
              <a:rPr lang="en-US" sz="2200" i="1" dirty="0" err="1">
                <a:solidFill>
                  <a:srgbClr val="FF0000"/>
                </a:solidFill>
                <a:latin typeface="Times New Roman" pitchFamily="18" charset="0"/>
                <a:cs typeface="Times New Roman" pitchFamily="18" charset="0"/>
                <a:sym typeface="Wingdings" pitchFamily="2" charset="2"/>
              </a:rPr>
              <a:t>hả</a:t>
            </a:r>
            <a:endParaRPr lang="en-US" sz="2200" i="1" dirty="0">
              <a:solidFill>
                <a:srgbClr val="FF0000"/>
              </a:solidFill>
              <a:latin typeface="Times New Roman" pitchFamily="18" charset="0"/>
              <a:cs typeface="Times New Roman" pitchFamily="18" charset="0"/>
            </a:endParaRPr>
          </a:p>
        </p:txBody>
      </p:sp>
      <p:sp>
        <p:nvSpPr>
          <p:cNvPr id="24" name="TextBox 23"/>
          <p:cNvSpPr txBox="1"/>
          <p:nvPr/>
        </p:nvSpPr>
        <p:spPr>
          <a:xfrm>
            <a:off x="1475656" y="4500863"/>
            <a:ext cx="6552728" cy="461665"/>
          </a:xfrm>
          <a:prstGeom prst="rect">
            <a:avLst/>
          </a:prstGeom>
          <a:solidFill>
            <a:schemeClr val="accent5">
              <a:lumMod val="40000"/>
              <a:lumOff val="60000"/>
            </a:schemeClr>
          </a:solid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sym typeface="Wingdings" pitchFamily="2" charset="2"/>
              </a:rPr>
              <a:t> </a:t>
            </a:r>
            <a:r>
              <a:rPr lang="en-US" sz="2400" i="1" dirty="0" err="1">
                <a:latin typeface="Times New Roman" panose="02020603050405020304" pitchFamily="18" charset="0"/>
                <a:cs typeface="Times New Roman" panose="02020603050405020304" pitchFamily="18" charset="0"/>
                <a:sym typeface="Wingdings" pitchFamily="2" charset="2"/>
              </a:rPr>
              <a:t>Ông</a:t>
            </a:r>
            <a:r>
              <a:rPr lang="en-US" sz="2400" i="1" dirty="0">
                <a:latin typeface="Times New Roman" panose="02020603050405020304" pitchFamily="18" charset="0"/>
                <a:cs typeface="Times New Roman" panose="02020603050405020304" pitchFamily="18" charset="0"/>
                <a:sym typeface="Wingdings" pitchFamily="2" charset="2"/>
              </a:rPr>
              <a:t> </a:t>
            </a:r>
            <a:r>
              <a:rPr lang="en-US" sz="2400" i="1" dirty="0" err="1">
                <a:latin typeface="Times New Roman" panose="02020603050405020304" pitchFamily="18" charset="0"/>
                <a:cs typeface="Times New Roman" panose="02020603050405020304" pitchFamily="18" charset="0"/>
                <a:sym typeface="Wingdings" pitchFamily="2" charset="2"/>
              </a:rPr>
              <a:t>đồ</a:t>
            </a:r>
            <a:r>
              <a:rPr lang="en-US" sz="2400" i="1" dirty="0">
                <a:latin typeface="Times New Roman" panose="02020603050405020304" pitchFamily="18" charset="0"/>
                <a:cs typeface="Times New Roman" panose="02020603050405020304" pitchFamily="18" charset="0"/>
                <a:sym typeface="Wingdings" pitchFamily="2" charset="2"/>
              </a:rPr>
              <a:t> </a:t>
            </a:r>
            <a:r>
              <a:rPr lang="en-US" sz="2400" i="1" dirty="0" err="1">
                <a:latin typeface="Times New Roman" panose="02020603050405020304" pitchFamily="18" charset="0"/>
                <a:cs typeface="Times New Roman" panose="02020603050405020304" pitchFamily="18" charset="0"/>
                <a:sym typeface="Wingdings" pitchFamily="2" charset="2"/>
              </a:rPr>
              <a:t>bị</a:t>
            </a:r>
            <a:r>
              <a:rPr lang="en-US" sz="2400" i="1" dirty="0">
                <a:latin typeface="Times New Roman" panose="02020603050405020304" pitchFamily="18" charset="0"/>
                <a:cs typeface="Times New Roman" panose="02020603050405020304" pitchFamily="18" charset="0"/>
                <a:sym typeface="Wingdings" pitchFamily="2" charset="2"/>
              </a:rPr>
              <a:t> </a:t>
            </a:r>
            <a:r>
              <a:rPr lang="en-US" sz="2400" i="1" dirty="0" err="1">
                <a:latin typeface="Times New Roman" panose="02020603050405020304" pitchFamily="18" charset="0"/>
                <a:cs typeface="Times New Roman" panose="02020603050405020304" pitchFamily="18" charset="0"/>
                <a:sym typeface="Wingdings" pitchFamily="2" charset="2"/>
              </a:rPr>
              <a:t>gạt</a:t>
            </a:r>
            <a:r>
              <a:rPr lang="en-US" sz="2400" i="1" dirty="0">
                <a:latin typeface="Times New Roman" panose="02020603050405020304" pitchFamily="18" charset="0"/>
                <a:cs typeface="Times New Roman" panose="02020603050405020304" pitchFamily="18" charset="0"/>
                <a:sym typeface="Wingdings" pitchFamily="2" charset="2"/>
              </a:rPr>
              <a:t> </a:t>
            </a:r>
            <a:r>
              <a:rPr lang="en-US" sz="2400" i="1" dirty="0" err="1">
                <a:latin typeface="Times New Roman" panose="02020603050405020304" pitchFamily="18" charset="0"/>
                <a:cs typeface="Times New Roman" panose="02020603050405020304" pitchFamily="18" charset="0"/>
                <a:sym typeface="Wingdings" pitchFamily="2" charset="2"/>
              </a:rPr>
              <a:t>ra</a:t>
            </a:r>
            <a:r>
              <a:rPr lang="en-US" sz="2400" i="1" dirty="0">
                <a:latin typeface="Times New Roman" panose="02020603050405020304" pitchFamily="18" charset="0"/>
                <a:cs typeface="Times New Roman" panose="02020603050405020304" pitchFamily="18" charset="0"/>
                <a:sym typeface="Wingdings" pitchFamily="2" charset="2"/>
              </a:rPr>
              <a:t> </a:t>
            </a:r>
            <a:r>
              <a:rPr lang="en-US" sz="2400" i="1" dirty="0" err="1">
                <a:latin typeface="Times New Roman" panose="02020603050405020304" pitchFamily="18" charset="0"/>
                <a:cs typeface="Times New Roman" panose="02020603050405020304" pitchFamily="18" charset="0"/>
                <a:sym typeface="Wingdings" pitchFamily="2" charset="2"/>
              </a:rPr>
              <a:t>bên</a:t>
            </a:r>
            <a:r>
              <a:rPr lang="en-US" sz="2400" i="1" dirty="0">
                <a:latin typeface="Times New Roman" panose="02020603050405020304" pitchFamily="18" charset="0"/>
                <a:cs typeface="Times New Roman" panose="02020603050405020304" pitchFamily="18" charset="0"/>
                <a:sym typeface="Wingdings" pitchFamily="2" charset="2"/>
              </a:rPr>
              <a:t> </a:t>
            </a:r>
            <a:r>
              <a:rPr lang="en-US" sz="2400" i="1" dirty="0" err="1">
                <a:latin typeface="Times New Roman" panose="02020603050405020304" pitchFamily="18" charset="0"/>
                <a:cs typeface="Times New Roman" panose="02020603050405020304" pitchFamily="18" charset="0"/>
                <a:sym typeface="Wingdings" pitchFamily="2" charset="2"/>
              </a:rPr>
              <a:t>lề</a:t>
            </a:r>
            <a:r>
              <a:rPr lang="en-US" sz="2400" i="1" dirty="0">
                <a:latin typeface="Times New Roman" panose="02020603050405020304" pitchFamily="18" charset="0"/>
                <a:cs typeface="Times New Roman" panose="02020603050405020304" pitchFamily="18" charset="0"/>
                <a:sym typeface="Wingdings" pitchFamily="2" charset="2"/>
              </a:rPr>
              <a:t> </a:t>
            </a:r>
            <a:r>
              <a:rPr lang="en-US" sz="2400" i="1" dirty="0" err="1">
                <a:latin typeface="Times New Roman" panose="02020603050405020304" pitchFamily="18" charset="0"/>
                <a:cs typeface="Times New Roman" panose="02020603050405020304" pitchFamily="18" charset="0"/>
                <a:sym typeface="Wingdings" pitchFamily="2" charset="2"/>
              </a:rPr>
              <a:t>của</a:t>
            </a:r>
            <a:r>
              <a:rPr lang="en-US" sz="2400" i="1" dirty="0">
                <a:latin typeface="Times New Roman" panose="02020603050405020304" pitchFamily="18" charset="0"/>
                <a:cs typeface="Times New Roman" panose="02020603050405020304" pitchFamily="18" charset="0"/>
                <a:sym typeface="Wingdings" pitchFamily="2" charset="2"/>
              </a:rPr>
              <a:t> </a:t>
            </a:r>
            <a:r>
              <a:rPr lang="en-US" sz="2400" i="1" dirty="0" err="1">
                <a:latin typeface="Times New Roman" panose="02020603050405020304" pitchFamily="18" charset="0"/>
                <a:cs typeface="Times New Roman" panose="02020603050405020304" pitchFamily="18" charset="0"/>
                <a:sym typeface="Wingdings" pitchFamily="2" charset="2"/>
              </a:rPr>
              <a:t>cuộc</a:t>
            </a:r>
            <a:r>
              <a:rPr lang="en-US" sz="2400" i="1" dirty="0">
                <a:latin typeface="Times New Roman" panose="02020603050405020304" pitchFamily="18" charset="0"/>
                <a:cs typeface="Times New Roman" panose="02020603050405020304" pitchFamily="18" charset="0"/>
                <a:sym typeface="Wingdings" pitchFamily="2" charset="2"/>
              </a:rPr>
              <a:t> </a:t>
            </a:r>
            <a:r>
              <a:rPr lang="en-US" sz="2400" i="1" dirty="0" err="1">
                <a:latin typeface="Times New Roman" panose="02020603050405020304" pitchFamily="18" charset="0"/>
                <a:cs typeface="Times New Roman" panose="02020603050405020304" pitchFamily="18" charset="0"/>
                <a:sym typeface="Wingdings" pitchFamily="2" charset="2"/>
              </a:rPr>
              <a:t>sống</a:t>
            </a:r>
            <a:endParaRPr lang="en-US" sz="2400" i="1" dirty="0">
              <a:latin typeface="Times New Roman" panose="02020603050405020304" pitchFamily="18" charset="0"/>
              <a:cs typeface="Times New Roman" panose="02020603050405020304" pitchFamily="18" charset="0"/>
            </a:endParaRPr>
          </a:p>
        </p:txBody>
      </p:sp>
      <p:sp>
        <p:nvSpPr>
          <p:cNvPr id="25" name="矩形 8">
            <a:extLst>
              <a:ext uri="{FF2B5EF4-FFF2-40B4-BE49-F238E27FC236}">
                <a16:creationId xmlns:a16="http://schemas.microsoft.com/office/drawing/2014/main" id="{6F247D3F-313D-41F8-BE7E-6CFCE322829E}"/>
              </a:ext>
            </a:extLst>
          </p:cNvPr>
          <p:cNvSpPr/>
          <p:nvPr/>
        </p:nvSpPr>
        <p:spPr>
          <a:xfrm>
            <a:off x="251520" y="288540"/>
            <a:ext cx="5154313" cy="430887"/>
          </a:xfrm>
          <a:prstGeom prst="rect">
            <a:avLst/>
          </a:prstGeom>
        </p:spPr>
        <p:txBody>
          <a:bodyPr wrap="square">
            <a:spAutoFit/>
          </a:bodyPr>
          <a:lstStyle/>
          <a:p>
            <a:pPr algn="just" defTabSz="685800"/>
            <a:r>
              <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b="1"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b="1"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ảnh</a:t>
            </a:r>
            <a:r>
              <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b="1"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ông</a:t>
            </a:r>
            <a:r>
              <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200" b="1" i="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đồ</a:t>
            </a:r>
            <a:endParaRPr lang="en-US" altLang="zh-CN" sz="2200" b="1" i="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363853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barn(inVertical)">
                                      <p:cBhvr>
                                        <p:cTn id="21" dur="500"/>
                                        <p:tgtEl>
                                          <p:spTgt spid="1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xEl>
                                              <p:pRg st="2" end="2"/>
                                            </p:txEl>
                                          </p:spTgt>
                                        </p:tgtEl>
                                        <p:attrNameLst>
                                          <p:attrName>style.visibility</p:attrName>
                                        </p:attrNameLst>
                                      </p:cBhvr>
                                      <p:to>
                                        <p:strVal val="visible"/>
                                      </p:to>
                                    </p:set>
                                    <p:animEffect transition="in" filter="wipe(down)">
                                      <p:cBhvr>
                                        <p:cTn id="26" dur="500"/>
                                        <p:tgtEl>
                                          <p:spTgt spid="1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Effect transition="in" filter="barn(inVertical)">
                                      <p:cBhvr>
                                        <p:cTn id="31" dur="500"/>
                                        <p:tgtEl>
                                          <p:spTgt spid="1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xEl>
                                              <p:pRg st="4" end="4"/>
                                            </p:txEl>
                                          </p:spTgt>
                                        </p:tgtEl>
                                        <p:attrNameLst>
                                          <p:attrName>style.visibility</p:attrName>
                                        </p:attrNameLst>
                                      </p:cBhvr>
                                      <p:to>
                                        <p:strVal val="visible"/>
                                      </p:to>
                                    </p:set>
                                    <p:animEffect transition="in" filter="wipe(down)">
                                      <p:cBhvr>
                                        <p:cTn id="36" dur="500"/>
                                        <p:tgtEl>
                                          <p:spTgt spid="1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animEffect transition="in" filter="wipe(down)">
                                      <p:cBhvr>
                                        <p:cTn id="41" dur="500"/>
                                        <p:tgtEl>
                                          <p:spTgt spid="18">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in)">
                                      <p:cBhvr>
                                        <p:cTn id="4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95536" y="555526"/>
            <a:ext cx="4032448" cy="4104887"/>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4139952" y="1074390"/>
            <a:ext cx="11049622" cy="2376264"/>
          </a:xfrm>
          <a:prstGeom prst="rect">
            <a:avLst/>
          </a:prstGeom>
        </p:spPr>
      </p:pic>
      <p:sp>
        <p:nvSpPr>
          <p:cNvPr id="5" name="TextBox 4"/>
          <p:cNvSpPr txBox="1"/>
          <p:nvPr/>
        </p:nvSpPr>
        <p:spPr>
          <a:xfrm>
            <a:off x="6899317" y="2988989"/>
            <a:ext cx="1944216" cy="461665"/>
          </a:xfrm>
          <a:prstGeom prst="rect">
            <a:avLst/>
          </a:prstGeom>
          <a:noFill/>
        </p:spPr>
        <p:txBody>
          <a:bodyPr wrap="square" rtlCol="0">
            <a:spAutoFit/>
          </a:bodyPr>
          <a:lstStyle/>
          <a:p>
            <a:r>
              <a:rPr lang="en-US" sz="2400" dirty="0"/>
              <a:t>-</a:t>
            </a:r>
            <a:r>
              <a:rPr lang="en-US" sz="2400" dirty="0" err="1"/>
              <a:t>Vũ</a:t>
            </a:r>
            <a:r>
              <a:rPr lang="en-US" sz="2400" dirty="0"/>
              <a:t> </a:t>
            </a:r>
            <a:r>
              <a:rPr lang="en-US" sz="2400" dirty="0" err="1"/>
              <a:t>Đình</a:t>
            </a:r>
            <a:r>
              <a:rPr lang="en-US" sz="2400" dirty="0"/>
              <a:t> </a:t>
            </a:r>
            <a:r>
              <a:rPr lang="en-US" sz="2400" dirty="0" err="1"/>
              <a:t>Liên</a:t>
            </a:r>
            <a:r>
              <a:rPr lang="en-US" sz="2400" dirty="0"/>
              <a:t>-</a:t>
            </a: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5" name="Rectangle 4"/>
          <p:cNvSpPr/>
          <p:nvPr/>
        </p:nvSpPr>
        <p:spPr>
          <a:xfrm>
            <a:off x="3461353" y="0"/>
            <a:ext cx="5724128" cy="5143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4761"/>
              </a:solidFill>
              <a:effectLst/>
              <a:uLnTx/>
              <a:uFillTx/>
              <a:latin typeface="Arial"/>
              <a:ea typeface="+mn-ea"/>
              <a:cs typeface="+mn-cs"/>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787774"/>
            <a:ext cx="3240360" cy="2232248"/>
          </a:xfrm>
          <a:prstGeom prst="rect">
            <a:avLst/>
          </a:prstGeom>
        </p:spPr>
      </p:pic>
      <p:pic>
        <p:nvPicPr>
          <p:cNvPr id="10" name="Picture 2" descr="Káº¿t quáº£ hÃ¬nh áº£nh cho Ã´ng Äá» thá»i tÃ n"/>
          <p:cNvPicPr>
            <a:picLocks noChangeAspect="1" noChangeArrowheads="1"/>
          </p:cNvPicPr>
          <p:nvPr/>
        </p:nvPicPr>
        <p:blipFill>
          <a:blip r:embed="rId4"/>
          <a:srcRect/>
          <a:stretch>
            <a:fillRect/>
          </a:stretch>
        </p:blipFill>
        <p:spPr bwMode="auto">
          <a:xfrm>
            <a:off x="107504" y="119902"/>
            <a:ext cx="3240360" cy="2534188"/>
          </a:xfrm>
          <a:prstGeom prst="rect">
            <a:avLst/>
          </a:prstGeom>
          <a:noFill/>
        </p:spPr>
      </p:pic>
      <p:sp>
        <p:nvSpPr>
          <p:cNvPr id="11" name="矩形 8">
            <a:extLst>
              <a:ext uri="{FF2B5EF4-FFF2-40B4-BE49-F238E27FC236}">
                <a16:creationId xmlns:a16="http://schemas.microsoft.com/office/drawing/2014/main" id="{6F247D3F-313D-41F8-BE7E-6CFCE322829E}"/>
              </a:ext>
            </a:extLst>
          </p:cNvPr>
          <p:cNvSpPr/>
          <p:nvPr/>
        </p:nvSpPr>
        <p:spPr>
          <a:xfrm>
            <a:off x="4567076" y="195486"/>
            <a:ext cx="3936148" cy="830997"/>
          </a:xfrm>
          <a:prstGeom prst="rect">
            <a:avLst/>
          </a:prstGeom>
        </p:spPr>
        <p:txBody>
          <a:bodyPr wrap="square">
            <a:spAutoFit/>
          </a:bodyPr>
          <a:lstStyle/>
          <a:p>
            <a:pPr defTabSz="685800"/>
            <a:r>
              <a:rPr lang="en-US" altLang="zh-CN" sz="2400" i="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a:t>
            </a:r>
            <a:r>
              <a:rPr lang="vi-VN" sz="2400" i="1" dirty="0">
                <a:solidFill>
                  <a:srgbClr val="FF0000"/>
                </a:solidFill>
                <a:latin typeface="Times New Roman" panose="02020603050405020304" pitchFamily="18" charset="0"/>
                <a:cs typeface="Times New Roman" panose="02020603050405020304" pitchFamily="18" charset="0"/>
              </a:rPr>
              <a:t>Lá vàng rơi trên giấy</a:t>
            </a:r>
            <a:br>
              <a:rPr lang="vi-VN" sz="2400" i="1" dirty="0">
                <a:solidFill>
                  <a:srgbClr val="FF0000"/>
                </a:solidFill>
                <a:latin typeface="Times New Roman" panose="02020603050405020304" pitchFamily="18" charset="0"/>
                <a:cs typeface="Times New Roman" panose="02020603050405020304" pitchFamily="18" charset="0"/>
              </a:rPr>
            </a:br>
            <a:r>
              <a:rPr lang="vi-VN" sz="2400" i="1" dirty="0">
                <a:solidFill>
                  <a:srgbClr val="FF0000"/>
                </a:solidFill>
                <a:latin typeface="Times New Roman" panose="02020603050405020304" pitchFamily="18" charset="0"/>
                <a:cs typeface="Times New Roman" panose="02020603050405020304" pitchFamily="18" charset="0"/>
              </a:rPr>
              <a:t>Ngoài trời mưa bụi bay</a:t>
            </a:r>
            <a:r>
              <a:rPr lang="en-US" sz="2400" i="1" dirty="0">
                <a:solidFill>
                  <a:srgbClr val="FF0000"/>
                </a:solidFill>
                <a:latin typeface="Times New Roman" panose="02020603050405020304" pitchFamily="18" charset="0"/>
                <a:cs typeface="Times New Roman" panose="02020603050405020304" pitchFamily="18" charset="0"/>
              </a:rPr>
              <a:t>”</a:t>
            </a:r>
            <a:endParaRPr lang="en-US" altLang="zh-CN" sz="2400" i="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2" name="矩形 8">
            <a:extLst>
              <a:ext uri="{FF2B5EF4-FFF2-40B4-BE49-F238E27FC236}">
                <a16:creationId xmlns:a16="http://schemas.microsoft.com/office/drawing/2014/main" id="{6F247D3F-313D-41F8-BE7E-6CFCE322829E}"/>
              </a:ext>
            </a:extLst>
          </p:cNvPr>
          <p:cNvSpPr/>
          <p:nvPr/>
        </p:nvSpPr>
        <p:spPr>
          <a:xfrm>
            <a:off x="3637845" y="1043523"/>
            <a:ext cx="5487748" cy="1107996"/>
          </a:xfrm>
          <a:prstGeom prst="rect">
            <a:avLst/>
          </a:prstGeom>
        </p:spPr>
        <p:txBody>
          <a:bodyPr wrap="square">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vi-VN" sz="2200" i="1" dirty="0">
                <a:solidFill>
                  <a:prstClr val="black"/>
                </a:solidFill>
                <a:latin typeface="Times New Roman" panose="02020603050405020304" pitchFamily="18" charset="0"/>
                <a:cs typeface="Times New Roman" panose="02020603050405020304" pitchFamily="18" charset="0"/>
              </a:rPr>
              <a:t>Lá vàng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rơi</a:t>
            </a:r>
            <a:r>
              <a:rPr lang="en-US" sz="2200" i="1" dirty="0">
                <a:solidFill>
                  <a:prstClr val="black"/>
                </a:solidFill>
                <a:latin typeface="Times New Roman" panose="02020603050405020304" pitchFamily="18" charset="0"/>
                <a:cs typeface="Times New Roman" panose="02020603050405020304" pitchFamily="18" charset="0"/>
              </a:rPr>
              <a:t>”</a:t>
            </a:r>
          </a:p>
          <a:p>
            <a:pPr defTabSz="685800"/>
            <a:r>
              <a:rPr lang="en-US" sz="2200" dirty="0">
                <a:solidFill>
                  <a:prstClr val="black"/>
                </a:solidFill>
                <a:latin typeface="Times New Roman" panose="02020603050405020304" pitchFamily="18" charset="0"/>
                <a:cs typeface="Times New Roman" panose="02020603050405020304" pitchFamily="18" charset="0"/>
                <a:sym typeface="Wingdings" pitchFamily="2" charset="2"/>
              </a:rPr>
              <a:t> G</a:t>
            </a:r>
            <a:r>
              <a:rPr lang="vi-VN" sz="2200" dirty="0">
                <a:solidFill>
                  <a:prstClr val="black"/>
                </a:solidFill>
                <a:latin typeface="Times New Roman" panose="02020603050405020304" pitchFamily="18" charset="0"/>
                <a:cs typeface="Times New Roman" panose="02020603050405020304" pitchFamily="18" charset="0"/>
              </a:rPr>
              <a:t>ợi sự tàn tạ, buồn bã, rơi rụng</a:t>
            </a:r>
            <a:r>
              <a:rPr lang="en-US" sz="2200" dirty="0">
                <a:solidFill>
                  <a:prstClr val="black"/>
                </a:solidFill>
                <a:latin typeface="Times New Roman" panose="02020603050405020304" pitchFamily="18" charset="0"/>
                <a:cs typeface="Times New Roman" panose="02020603050405020304" pitchFamily="18" charset="0"/>
              </a:rPr>
              <a:t> </a:t>
            </a:r>
          </a:p>
          <a:p>
            <a:pPr defTabSz="685800"/>
            <a:r>
              <a:rPr lang="en-US" sz="2200" dirty="0">
                <a:solidFill>
                  <a:prstClr val="black"/>
                </a:solidFill>
                <a:latin typeface="Times New Roman" panose="02020603050405020304" pitchFamily="18" charset="0"/>
                <a:cs typeface="Times New Roman" panose="02020603050405020304" pitchFamily="18" charset="0"/>
                <a:sym typeface="Wingdings" pitchFamily="2" charset="2"/>
              </a:rPr>
              <a:t> B</a:t>
            </a:r>
            <a:r>
              <a:rPr lang="vi-VN" sz="2200" dirty="0">
                <a:solidFill>
                  <a:prstClr val="black"/>
                </a:solidFill>
                <a:latin typeface="Times New Roman" panose="02020603050405020304" pitchFamily="18" charset="0"/>
                <a:cs typeface="Times New Roman" panose="02020603050405020304" pitchFamily="18" charset="0"/>
              </a:rPr>
              <a:t>áo hiệu một sự tàn tạ 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nền</a:t>
            </a:r>
            <a:r>
              <a:rPr lang="vi-VN" sz="2200" dirty="0">
                <a:solidFill>
                  <a:prstClr val="black"/>
                </a:solidFill>
                <a:latin typeface="Times New Roman" panose="02020603050405020304" pitchFamily="18" charset="0"/>
                <a:cs typeface="Times New Roman" panose="02020603050405020304" pitchFamily="18" charset="0"/>
              </a:rPr>
              <a:t> Nho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học</a:t>
            </a:r>
            <a:endParaRPr lang="zh-CN" altLang="en-US"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3" name="矩形 8">
            <a:extLst>
              <a:ext uri="{FF2B5EF4-FFF2-40B4-BE49-F238E27FC236}">
                <a16:creationId xmlns:a16="http://schemas.microsoft.com/office/drawing/2014/main" id="{6F247D3F-313D-41F8-BE7E-6CFCE322829E}"/>
              </a:ext>
            </a:extLst>
          </p:cNvPr>
          <p:cNvSpPr/>
          <p:nvPr/>
        </p:nvSpPr>
        <p:spPr>
          <a:xfrm>
            <a:off x="3658684" y="2217734"/>
            <a:ext cx="5329465" cy="769441"/>
          </a:xfrm>
          <a:prstGeom prst="rect">
            <a:avLst/>
          </a:prstGeom>
        </p:spPr>
        <p:txBody>
          <a:bodyPr wrap="square">
            <a:spAutoFit/>
          </a:bodyPr>
          <a:lstStyle/>
          <a:p>
            <a:pPr defTabSz="685800"/>
            <a:r>
              <a:rPr lang="en-US"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vi-VN" sz="2200" i="1" dirty="0">
                <a:solidFill>
                  <a:prstClr val="black"/>
                </a:solidFill>
                <a:latin typeface="Times New Roman" panose="02020603050405020304" pitchFamily="18" charset="0"/>
                <a:cs typeface="Times New Roman" panose="02020603050405020304" pitchFamily="18" charset="0"/>
              </a:rPr>
              <a:t>Mưa bụi</a:t>
            </a:r>
            <a:r>
              <a:rPr lang="en-US" sz="2200" i="1" dirty="0">
                <a:solidFill>
                  <a:prstClr val="black"/>
                </a:solidFill>
                <a:latin typeface="Times New Roman" panose="02020603050405020304" pitchFamily="18" charset="0"/>
                <a:cs typeface="Times New Roman" panose="02020603050405020304" pitchFamily="18" charset="0"/>
              </a:rPr>
              <a:t>” </a:t>
            </a:r>
            <a:r>
              <a:rPr lang="en-US" sz="2200" dirty="0">
                <a:solidFill>
                  <a:prstClr val="black"/>
                </a:solidFill>
                <a:latin typeface="Times New Roman" panose="02020603050405020304" pitchFamily="18" charset="0"/>
                <a:cs typeface="Times New Roman" panose="02020603050405020304" pitchFamily="18" charset="0"/>
                <a:sym typeface="Wingdings" pitchFamily="2" charset="2"/>
              </a:rPr>
              <a:t> G</a:t>
            </a:r>
            <a:r>
              <a:rPr lang="vi-VN" sz="2200" dirty="0">
                <a:solidFill>
                  <a:prstClr val="black"/>
                </a:solidFill>
                <a:latin typeface="Times New Roman" panose="02020603050405020304" pitchFamily="18" charset="0"/>
                <a:cs typeface="Times New Roman" panose="02020603050405020304" pitchFamily="18" charset="0"/>
              </a:rPr>
              <a:t>ợi sự </a:t>
            </a:r>
            <a:r>
              <a:rPr lang="en-US" sz="2200" dirty="0" err="1">
                <a:solidFill>
                  <a:prstClr val="black"/>
                </a:solidFill>
                <a:latin typeface="Times New Roman" panose="02020603050405020304" pitchFamily="18" charset="0"/>
                <a:cs typeface="Times New Roman" panose="02020603050405020304" pitchFamily="18" charset="0"/>
              </a:rPr>
              <a:t>ảm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lẽo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buốt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giá</a:t>
            </a:r>
            <a:r>
              <a:rPr lang="en-US" sz="2200" dirty="0">
                <a:solidFill>
                  <a:prstClr val="black"/>
                </a:solidFill>
                <a:latin typeface="Times New Roman" panose="02020603050405020304" pitchFamily="18" charset="0"/>
                <a:cs typeface="Times New Roman" panose="02020603050405020304" pitchFamily="18" charset="0"/>
              </a:rPr>
              <a:t>.</a:t>
            </a:r>
            <a:endParaRPr lang="zh-CN" altLang="en-US" sz="2200"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4" name="矩形 8">
            <a:extLst>
              <a:ext uri="{FF2B5EF4-FFF2-40B4-BE49-F238E27FC236}">
                <a16:creationId xmlns:a16="http://schemas.microsoft.com/office/drawing/2014/main" id="{6F247D3F-313D-41F8-BE7E-6CFCE322829E}"/>
              </a:ext>
            </a:extLst>
          </p:cNvPr>
          <p:cNvSpPr/>
          <p:nvPr/>
        </p:nvSpPr>
        <p:spPr>
          <a:xfrm>
            <a:off x="3491880" y="2987739"/>
            <a:ext cx="4773269" cy="430887"/>
          </a:xfrm>
          <a:prstGeom prst="rect">
            <a:avLst/>
          </a:prstGeom>
        </p:spPr>
        <p:txBody>
          <a:bodyPr wrap="square">
            <a:spAutoFit/>
          </a:bodyPr>
          <a:lstStyle/>
          <a:p>
            <a:pPr defTabSz="685800"/>
            <a:r>
              <a:rPr lang="en-US" altLang="zh-CN" sz="2200" b="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b="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Tả</a:t>
            </a:r>
            <a:r>
              <a:rPr lang="en-US" altLang="zh-CN" sz="2200" b="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b="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cảnh</a:t>
            </a:r>
            <a:r>
              <a:rPr lang="en-US" altLang="zh-CN" sz="2200" b="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b="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ngụ</a:t>
            </a:r>
            <a:r>
              <a:rPr lang="en-US" altLang="zh-CN" sz="2200" b="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 </a:t>
            </a:r>
            <a:r>
              <a:rPr lang="en-US" altLang="zh-CN" sz="2200" b="1" dirty="0" err="1">
                <a:solidFill>
                  <a:prstClr val="black"/>
                </a:solidFill>
                <a:latin typeface="Times New Roman" panose="02020603050405020304" pitchFamily="18" charset="0"/>
                <a:ea typeface="华文新魏" panose="02010800040101010101" pitchFamily="2" charset="-122"/>
                <a:cs typeface="Times New Roman" panose="02020603050405020304" pitchFamily="18" charset="0"/>
                <a:sym typeface="Wingdings" pitchFamily="2" charset="2"/>
              </a:rPr>
              <a:t>tình</a:t>
            </a:r>
            <a:endParaRPr lang="zh-CN" altLang="en-US" sz="2200" b="1"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5" name="Rectangle 14"/>
          <p:cNvSpPr/>
          <p:nvPr/>
        </p:nvSpPr>
        <p:spPr>
          <a:xfrm>
            <a:off x="3507128" y="3435846"/>
            <a:ext cx="5726858" cy="430887"/>
          </a:xfrm>
          <a:prstGeom prst="rect">
            <a:avLst/>
          </a:prstGeom>
        </p:spPr>
        <p:txBody>
          <a:bodyPr wrap="square">
            <a:spAutoFit/>
          </a:bodyPr>
          <a:lstStyle/>
          <a:p>
            <a:pPr defTabSz="685800"/>
            <a:r>
              <a:rPr lang="en-US" sz="2200" b="1"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200" b="1" dirty="0">
                <a:solidFill>
                  <a:prstClr val="black"/>
                </a:solidFill>
                <a:latin typeface="Times New Roman" panose="02020603050405020304" pitchFamily="18" charset="0"/>
                <a:cs typeface="Times New Roman" panose="02020603050405020304" pitchFamily="18" charset="0"/>
              </a:rPr>
              <a:t> Nhấn mạnh nỗi buồn, sự cô đơn của ông đồ</a:t>
            </a:r>
            <a:endParaRPr lang="en-US" sz="2200" b="1"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507128" y="3867894"/>
            <a:ext cx="5385352" cy="1200329"/>
          </a:xfrm>
          <a:prstGeom prst="rect">
            <a:avLst/>
          </a:prstGeom>
          <a:noFill/>
        </p:spPr>
        <p:txBody>
          <a:bodyPr wrap="square" rtlCol="0">
            <a:spAutoFit/>
          </a:bodyPr>
          <a:lstStyle/>
          <a:p>
            <a:pPr algn="just"/>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Ông</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đồ</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vốn</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là</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trung</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tâm</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của</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cuộc</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sống</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nay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bị</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gạt</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ra</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bên</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lề</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cuộc</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đời</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và</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dần</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dần</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chìm</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vào</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quên</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lãng</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601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ircle(in)">
                                      <p:cBhvr>
                                        <p:cTn id="4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9512" y="51470"/>
            <a:ext cx="8856984" cy="5020022"/>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6558" t="4376" r="36079" b="73701"/>
          <a:stretch/>
        </p:blipFill>
        <p:spPr>
          <a:xfrm>
            <a:off x="3375467" y="609052"/>
            <a:ext cx="2178057" cy="2455053"/>
          </a:xfrm>
          <a:prstGeom prst="ellipse">
            <a:avLst/>
          </a:prstGeom>
          <a:ln>
            <a:noFill/>
          </a:ln>
          <a:effectLst>
            <a:softEdge rad="112500"/>
          </a:effectLst>
        </p:spPr>
      </p:pic>
      <p:pic>
        <p:nvPicPr>
          <p:cNvPr id="2" name="Picture 1"/>
          <p:cNvPicPr>
            <a:picLocks noChangeAspect="1"/>
          </p:cNvPicPr>
          <p:nvPr/>
        </p:nvPicPr>
        <p:blipFill>
          <a:blip r:embed="rId4"/>
          <a:stretch>
            <a:fillRect/>
          </a:stretch>
        </p:blipFill>
        <p:spPr>
          <a:xfrm>
            <a:off x="1750221" y="-164554"/>
            <a:ext cx="5517358" cy="975445"/>
          </a:xfrm>
          <a:prstGeom prst="rect">
            <a:avLst/>
          </a:prstGeom>
        </p:spPr>
      </p:pic>
      <p:sp>
        <p:nvSpPr>
          <p:cNvPr id="18" name="TextBox 17"/>
          <p:cNvSpPr txBox="1"/>
          <p:nvPr/>
        </p:nvSpPr>
        <p:spPr>
          <a:xfrm>
            <a:off x="386409" y="604074"/>
            <a:ext cx="2736304" cy="461665"/>
          </a:xfrm>
          <a:prstGeom prst="rect">
            <a:avLst/>
          </a:prstGeom>
          <a:solidFill>
            <a:schemeClr val="accent6">
              <a:lumMod val="20000"/>
              <a:lumOff val="80000"/>
            </a:schemeClr>
          </a:solidFill>
          <a:ln>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đắc</a:t>
            </a:r>
            <a:r>
              <a:rPr lang="en-US" sz="2400" dirty="0">
                <a:latin typeface="Times New Roman" pitchFamily="18" charset="0"/>
                <a:cs typeface="Times New Roman" pitchFamily="18" charset="0"/>
              </a:rPr>
              <a:t> ý</a:t>
            </a:r>
          </a:p>
        </p:txBody>
      </p:sp>
      <p:sp>
        <p:nvSpPr>
          <p:cNvPr id="24" name="TextBox 23"/>
          <p:cNvSpPr txBox="1"/>
          <p:nvPr/>
        </p:nvSpPr>
        <p:spPr>
          <a:xfrm>
            <a:off x="5597929" y="645637"/>
            <a:ext cx="2952328" cy="461665"/>
          </a:xfrm>
          <a:prstGeom prst="rect">
            <a:avLst/>
          </a:prstGeom>
          <a:solidFill>
            <a:schemeClr val="accent6">
              <a:lumMod val="20000"/>
              <a:lumOff val="80000"/>
            </a:schemeClr>
          </a:solidFill>
          <a:ln>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tàn</a:t>
            </a:r>
            <a:endParaRPr lang="en-US" sz="2400" dirty="0">
              <a:latin typeface="Times New Roman" pitchFamily="18" charset="0"/>
              <a:cs typeface="Times New Roman" pitchFamily="18" charset="0"/>
            </a:endParaRPr>
          </a:p>
        </p:txBody>
      </p:sp>
      <p:sp>
        <p:nvSpPr>
          <p:cNvPr id="3" name="Rectangle 2"/>
          <p:cNvSpPr/>
          <p:nvPr/>
        </p:nvSpPr>
        <p:spPr>
          <a:xfrm>
            <a:off x="179513" y="1126277"/>
            <a:ext cx="3150096" cy="1015663"/>
          </a:xfrm>
          <a:prstGeom prst="rect">
            <a:avLst/>
          </a:prstGeom>
        </p:spPr>
        <p:txBody>
          <a:bodyPr wrap="square">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tắn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cảnh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endParaRPr lang="en-US" sz="2000" dirty="0">
              <a:latin typeface="Times New Roman" pitchFamily="18" charset="0"/>
              <a:cs typeface="Times New Roman" pitchFamily="18" charset="0"/>
            </a:endParaRPr>
          </a:p>
          <a:p>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Mỗi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năm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hoa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đào</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nở</a:t>
            </a:r>
            <a:endParaRPr lang="en-US" sz="2000" i="1" dirty="0">
              <a:latin typeface="Times New Roman" pitchFamily="18" charset="0"/>
              <a:cs typeface="Times New Roman" pitchFamily="18" charset="0"/>
            </a:endParaRPr>
          </a:p>
          <a:p>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Bày</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mực</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tàu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giấy</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đỏ</a:t>
            </a:r>
            <a:r>
              <a:rPr lang="en-US" sz="2000" i="1" dirty="0">
                <a:latin typeface="Times New Roman" pitchFamily="18" charset="0"/>
                <a:cs typeface="Times New Roman" pitchFamily="18" charset="0"/>
              </a:rPr>
              <a:t>”</a:t>
            </a:r>
          </a:p>
        </p:txBody>
      </p:sp>
      <p:sp>
        <p:nvSpPr>
          <p:cNvPr id="4" name="Rectangle 3"/>
          <p:cNvSpPr/>
          <p:nvPr/>
        </p:nvSpPr>
        <p:spPr>
          <a:xfrm>
            <a:off x="179512" y="2295520"/>
            <a:ext cx="3951313" cy="707886"/>
          </a:xfrm>
          <a:prstGeom prst="rect">
            <a:avLst/>
          </a:prstGeom>
        </p:spPr>
        <p:txBody>
          <a:bodyPr wrap="square">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nét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chữ</a:t>
            </a:r>
            <a:endParaRPr lang="en-US" sz="2000" dirty="0">
              <a:latin typeface="Times New Roman" pitchFamily="18" charset="0"/>
              <a:cs typeface="Times New Roman" pitchFamily="18" charset="0"/>
            </a:endParaRPr>
          </a:p>
          <a:p>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Như</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phượng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múa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rồng</a:t>
            </a:r>
            <a:r>
              <a:rPr lang="en-US" sz="2000" i="1" dirty="0">
                <a:latin typeface="Times New Roman" pitchFamily="18" charset="0"/>
                <a:cs typeface="Times New Roman" pitchFamily="18" charset="0"/>
              </a:rPr>
              <a:t> bay”</a:t>
            </a:r>
          </a:p>
        </p:txBody>
      </p:sp>
      <p:sp>
        <p:nvSpPr>
          <p:cNvPr id="6" name="Rectangle 5"/>
          <p:cNvSpPr/>
          <p:nvPr/>
        </p:nvSpPr>
        <p:spPr>
          <a:xfrm>
            <a:off x="179512" y="3126208"/>
            <a:ext cx="4572000" cy="1015663"/>
          </a:xfrm>
          <a:prstGeom prst="rect">
            <a:avLst/>
          </a:prstGeom>
        </p:spPr>
        <p:txBody>
          <a:bodyPr>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thắm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lòng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người</a:t>
            </a:r>
            <a:endParaRPr lang="en-US" sz="2000" dirty="0">
              <a:latin typeface="Times New Roman" pitchFamily="18" charset="0"/>
              <a:cs typeface="Times New Roman" pitchFamily="18" charset="0"/>
            </a:endParaRPr>
          </a:p>
          <a:p>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Bao</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nhiêu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người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thuê</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viết</a:t>
            </a:r>
            <a:endParaRPr lang="en-US" sz="2000" i="1" dirty="0">
              <a:latin typeface="Times New Roman" pitchFamily="18" charset="0"/>
              <a:cs typeface="Times New Roman" pitchFamily="18" charset="0"/>
            </a:endParaRPr>
          </a:p>
          <a:p>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Tấm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tắc</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ngợi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khen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tài</a:t>
            </a:r>
            <a:r>
              <a:rPr lang="en-US" sz="2000" i="1" dirty="0">
                <a:latin typeface="Times New Roman" pitchFamily="18" charset="0"/>
                <a:cs typeface="Times New Roman" pitchFamily="18" charset="0"/>
              </a:rPr>
              <a:t>”</a:t>
            </a:r>
          </a:p>
        </p:txBody>
      </p:sp>
      <p:sp>
        <p:nvSpPr>
          <p:cNvPr id="7" name="Rectangle 6"/>
          <p:cNvSpPr/>
          <p:nvPr/>
        </p:nvSpPr>
        <p:spPr>
          <a:xfrm>
            <a:off x="5472608" y="1145699"/>
            <a:ext cx="3366558" cy="1015663"/>
          </a:xfrm>
          <a:prstGeom prst="rect">
            <a:avLst/>
          </a:prstGeom>
        </p:spPr>
        <p:txBody>
          <a:bodyPr wrap="square">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úa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cảnh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endParaRPr lang="en-US" sz="2000" dirty="0">
              <a:latin typeface="Times New Roman" pitchFamily="18" charset="0"/>
              <a:cs typeface="Times New Roman" pitchFamily="18" charset="0"/>
            </a:endParaRPr>
          </a:p>
          <a:p>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Lá</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vàng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rơi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trên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giấy</a:t>
            </a:r>
            <a:endParaRPr lang="en-US" sz="2000" i="1" dirty="0">
              <a:latin typeface="Times New Roman" pitchFamily="18" charset="0"/>
              <a:cs typeface="Times New Roman" pitchFamily="18" charset="0"/>
            </a:endParaRPr>
          </a:p>
          <a:p>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Ngoài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trời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mưa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bụi</a:t>
            </a:r>
            <a:r>
              <a:rPr lang="en-US" sz="2000" i="1" dirty="0">
                <a:latin typeface="Times New Roman" pitchFamily="18" charset="0"/>
                <a:cs typeface="Times New Roman" pitchFamily="18" charset="0"/>
              </a:rPr>
              <a:t> bay”</a:t>
            </a:r>
          </a:p>
        </p:txBody>
      </p:sp>
      <p:sp>
        <p:nvSpPr>
          <p:cNvPr id="8" name="Rectangle 7"/>
          <p:cNvSpPr/>
          <p:nvPr/>
        </p:nvSpPr>
        <p:spPr>
          <a:xfrm>
            <a:off x="5472608" y="2276167"/>
            <a:ext cx="3563888" cy="1015663"/>
          </a:xfrm>
          <a:prstGeom prst="rect">
            <a:avLst/>
          </a:prstGeom>
        </p:spPr>
        <p:txBody>
          <a:bodyPr wrap="square">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Tàn</a:t>
            </a:r>
            <a:r>
              <a:rPr lang="en-US" sz="2000" dirty="0">
                <a:latin typeface="Times New Roman" pitchFamily="18" charset="0"/>
                <a:cs typeface="Times New Roman" pitchFamily="18" charset="0"/>
              </a:rPr>
              <a:t> ế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mực</a:t>
            </a:r>
            <a:endParaRPr lang="en-US" sz="2000" dirty="0">
              <a:latin typeface="Times New Roman" pitchFamily="18" charset="0"/>
              <a:cs typeface="Times New Roman" pitchFamily="18" charset="0"/>
            </a:endParaRPr>
          </a:p>
          <a:p>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Giấy</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đỏ</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buồn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không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thắm</a:t>
            </a:r>
            <a:endParaRPr lang="en-US" sz="2000" i="1" dirty="0">
              <a:latin typeface="Times New Roman" pitchFamily="18" charset="0"/>
              <a:cs typeface="Times New Roman" pitchFamily="18" charset="0"/>
            </a:endParaRPr>
          </a:p>
          <a:p>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Mực</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đọng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trong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nghiên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sầu</a:t>
            </a:r>
            <a:r>
              <a:rPr lang="en-US" sz="2000" i="1" dirty="0">
                <a:latin typeface="Times New Roman" pitchFamily="18" charset="0"/>
                <a:cs typeface="Times New Roman" pitchFamily="18" charset="0"/>
              </a:rPr>
              <a:t>”</a:t>
            </a:r>
          </a:p>
        </p:txBody>
      </p:sp>
      <p:sp>
        <p:nvSpPr>
          <p:cNvPr id="9" name="Rectangle 8"/>
          <p:cNvSpPr/>
          <p:nvPr/>
        </p:nvSpPr>
        <p:spPr>
          <a:xfrm>
            <a:off x="5436096" y="3363838"/>
            <a:ext cx="3600400" cy="1015663"/>
          </a:xfrm>
          <a:prstGeom prst="rect">
            <a:avLst/>
          </a:prstGeom>
        </p:spPr>
        <p:txBody>
          <a:bodyPr wrap="square">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lòng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người</a:t>
            </a:r>
            <a:endParaRPr lang="en-US" sz="2000" dirty="0">
              <a:latin typeface="Times New Roman" pitchFamily="18" charset="0"/>
              <a:cs typeface="Times New Roman" pitchFamily="18" charset="0"/>
            </a:endParaRPr>
          </a:p>
          <a:p>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Người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thuê</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viết</a:t>
            </a:r>
            <a:r>
              <a:rPr lang="en-US" sz="2000" i="1" dirty="0">
                <a:latin typeface="Times New Roman" pitchFamily="18" charset="0"/>
                <a:cs typeface="Times New Roman" pitchFamily="18" charset="0"/>
              </a:rPr>
              <a:t> nay </a:t>
            </a:r>
            <a:r>
              <a:rPr lang="en-US" sz="2000" i="1" dirty="0" err="1">
                <a:latin typeface="Times New Roman" pitchFamily="18" charset="0"/>
                <a:cs typeface="Times New Roman" pitchFamily="18" charset="0"/>
              </a:rPr>
              <a:t>đâu</a:t>
            </a:r>
            <a:endParaRPr lang="en-US" sz="2000" i="1" dirty="0">
              <a:latin typeface="Times New Roman" pitchFamily="18" charset="0"/>
              <a:cs typeface="Times New Roman" pitchFamily="18" charset="0"/>
            </a:endParaRPr>
          </a:p>
          <a:p>
            <a:r>
              <a:rPr lang="en-US" sz="2000" i="1" dirty="0">
                <a:latin typeface="Times New Roman" pitchFamily="18" charset="0"/>
                <a:cs typeface="Times New Roman" pitchFamily="18" charset="0"/>
              </a:rPr>
              <a:t>    Qua </a:t>
            </a:r>
            <a:r>
              <a:rPr lang="en-US" sz="2000" i="1" dirty="0" err="1">
                <a:latin typeface="Times New Roman" pitchFamily="18" charset="0"/>
                <a:cs typeface="Times New Roman" pitchFamily="18" charset="0"/>
              </a:rPr>
              <a:t>đường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không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ai</a:t>
            </a:r>
            <a:r>
              <a:rPr lang="en-US" sz="2000" i="1" dirty="0">
                <a:latin typeface="Times New Roman" pitchFamily="18" charset="0"/>
                <a:cs typeface="Times New Roman" pitchFamily="18" charset="0"/>
              </a:rPr>
              <a:t> hay”</a:t>
            </a:r>
          </a:p>
        </p:txBody>
      </p:sp>
      <p:sp>
        <p:nvSpPr>
          <p:cNvPr id="25" name="TextBox 24"/>
          <p:cNvSpPr txBox="1"/>
          <p:nvPr/>
        </p:nvSpPr>
        <p:spPr>
          <a:xfrm>
            <a:off x="251520" y="4384144"/>
            <a:ext cx="8587646" cy="707886"/>
          </a:xfrm>
          <a:prstGeom prst="rect">
            <a:avLst/>
          </a:prstGeom>
          <a:noFill/>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Sự</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tương</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phản</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làm</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nổi</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bật</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thăng</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trầm</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của</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số</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phận</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thể</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hiện</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cảm</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hứng</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nhân</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đạo</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và</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hoài</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cổ</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của</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tác</a:t>
            </a: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sym typeface="Wingdings" pitchFamily="2" charset="2"/>
              </a:rPr>
              <a:t>giả</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134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80">
                                          <p:stCondLst>
                                            <p:cond delay="0"/>
                                          </p:stCondLst>
                                        </p:cTn>
                                        <p:tgtEl>
                                          <p:spTgt spid="24"/>
                                        </p:tgtEl>
                                      </p:cBhvr>
                                    </p:animEffect>
                                    <p:anim calcmode="lin" valueType="num">
                                      <p:cBhvr>
                                        <p:cTn id="7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77" dur="26">
                                          <p:stCondLst>
                                            <p:cond delay="650"/>
                                          </p:stCondLst>
                                        </p:cTn>
                                        <p:tgtEl>
                                          <p:spTgt spid="24"/>
                                        </p:tgtEl>
                                      </p:cBhvr>
                                      <p:to x="100000" y="60000"/>
                                    </p:animScale>
                                    <p:animScale>
                                      <p:cBhvr>
                                        <p:cTn id="78" dur="166" decel="50000">
                                          <p:stCondLst>
                                            <p:cond delay="676"/>
                                          </p:stCondLst>
                                        </p:cTn>
                                        <p:tgtEl>
                                          <p:spTgt spid="24"/>
                                        </p:tgtEl>
                                      </p:cBhvr>
                                      <p:to x="100000" y="100000"/>
                                    </p:animScale>
                                    <p:animScale>
                                      <p:cBhvr>
                                        <p:cTn id="79" dur="26">
                                          <p:stCondLst>
                                            <p:cond delay="1312"/>
                                          </p:stCondLst>
                                        </p:cTn>
                                        <p:tgtEl>
                                          <p:spTgt spid="24"/>
                                        </p:tgtEl>
                                      </p:cBhvr>
                                      <p:to x="100000" y="80000"/>
                                    </p:animScale>
                                    <p:animScale>
                                      <p:cBhvr>
                                        <p:cTn id="80" dur="166" decel="50000">
                                          <p:stCondLst>
                                            <p:cond delay="1338"/>
                                          </p:stCondLst>
                                        </p:cTn>
                                        <p:tgtEl>
                                          <p:spTgt spid="24"/>
                                        </p:tgtEl>
                                      </p:cBhvr>
                                      <p:to x="100000" y="100000"/>
                                    </p:animScale>
                                    <p:animScale>
                                      <p:cBhvr>
                                        <p:cTn id="81" dur="26">
                                          <p:stCondLst>
                                            <p:cond delay="1642"/>
                                          </p:stCondLst>
                                        </p:cTn>
                                        <p:tgtEl>
                                          <p:spTgt spid="24"/>
                                        </p:tgtEl>
                                      </p:cBhvr>
                                      <p:to x="100000" y="90000"/>
                                    </p:animScale>
                                    <p:animScale>
                                      <p:cBhvr>
                                        <p:cTn id="82" dur="166" decel="50000">
                                          <p:stCondLst>
                                            <p:cond delay="1668"/>
                                          </p:stCondLst>
                                        </p:cTn>
                                        <p:tgtEl>
                                          <p:spTgt spid="24"/>
                                        </p:tgtEl>
                                      </p:cBhvr>
                                      <p:to x="100000" y="100000"/>
                                    </p:animScale>
                                    <p:animScale>
                                      <p:cBhvr>
                                        <p:cTn id="83" dur="26">
                                          <p:stCondLst>
                                            <p:cond delay="1808"/>
                                          </p:stCondLst>
                                        </p:cTn>
                                        <p:tgtEl>
                                          <p:spTgt spid="24"/>
                                        </p:tgtEl>
                                      </p:cBhvr>
                                      <p:to x="100000" y="95000"/>
                                    </p:animScale>
                                    <p:animScale>
                                      <p:cBhvr>
                                        <p:cTn id="84" dur="166" decel="50000">
                                          <p:stCondLst>
                                            <p:cond delay="1834"/>
                                          </p:stCondLst>
                                        </p:cTn>
                                        <p:tgtEl>
                                          <p:spTgt spid="24"/>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fade">
                                      <p:cBhvr>
                                        <p:cTn id="89" dur="1000"/>
                                        <p:tgtEl>
                                          <p:spTgt spid="3"/>
                                        </p:tgtEl>
                                      </p:cBhvr>
                                    </p:animEffect>
                                    <p:anim calcmode="lin" valueType="num">
                                      <p:cBhvr>
                                        <p:cTn id="90" dur="1000" fill="hold"/>
                                        <p:tgtEl>
                                          <p:spTgt spid="3"/>
                                        </p:tgtEl>
                                        <p:attrNameLst>
                                          <p:attrName>ppt_x</p:attrName>
                                        </p:attrNameLst>
                                      </p:cBhvr>
                                      <p:tavLst>
                                        <p:tav tm="0">
                                          <p:val>
                                            <p:strVal val="#ppt_x"/>
                                          </p:val>
                                        </p:tav>
                                        <p:tav tm="100000">
                                          <p:val>
                                            <p:strVal val="#ppt_x"/>
                                          </p:val>
                                        </p:tav>
                                      </p:tavLst>
                                    </p:anim>
                                    <p:anim calcmode="lin" valueType="num">
                                      <p:cBhvr>
                                        <p:cTn id="9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barn(inVertical)">
                                      <p:cBhvr>
                                        <p:cTn id="96" dur="500"/>
                                        <p:tgtEl>
                                          <p:spTgt spid="7"/>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wipe(down)">
                                      <p:cBhvr>
                                        <p:cTn id="101" dur="500"/>
                                        <p:tgtEl>
                                          <p:spTgt spid="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wipe(down)">
                                      <p:cBhvr>
                                        <p:cTn id="106" dur="500"/>
                                        <p:tgtEl>
                                          <p:spTgt spid="8"/>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barn(inVertical)">
                                      <p:cBhvr>
                                        <p:cTn id="111" dur="500"/>
                                        <p:tgtEl>
                                          <p:spTgt spid="6"/>
                                        </p:tgtEl>
                                      </p:cBhvr>
                                    </p:animEffect>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fade">
                                      <p:cBhvr>
                                        <p:cTn id="116" dur="1000"/>
                                        <p:tgtEl>
                                          <p:spTgt spid="9"/>
                                        </p:tgtEl>
                                      </p:cBhvr>
                                    </p:animEffect>
                                    <p:anim calcmode="lin" valueType="num">
                                      <p:cBhvr>
                                        <p:cTn id="117" dur="1000" fill="hold"/>
                                        <p:tgtEl>
                                          <p:spTgt spid="9"/>
                                        </p:tgtEl>
                                        <p:attrNameLst>
                                          <p:attrName>ppt_x</p:attrName>
                                        </p:attrNameLst>
                                      </p:cBhvr>
                                      <p:tavLst>
                                        <p:tav tm="0">
                                          <p:val>
                                            <p:strVal val="#ppt_x"/>
                                          </p:val>
                                        </p:tav>
                                        <p:tav tm="100000">
                                          <p:val>
                                            <p:strVal val="#ppt_x"/>
                                          </p:val>
                                        </p:tav>
                                      </p:tavLst>
                                    </p:anim>
                                    <p:anim calcmode="lin" valueType="num">
                                      <p:cBhvr>
                                        <p:cTn id="1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6" presetClass="entr" presetSubtype="16" fill="hold" grpId="0" nodeType="click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circle(in)">
                                      <p:cBhvr>
                                        <p:cTn id="12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24" grpId="0" animBg="1"/>
      <p:bldP spid="3" grpId="0"/>
      <p:bldP spid="4" grpId="0"/>
      <p:bldP spid="6" grpId="0"/>
      <p:bldP spid="7" grpId="0"/>
      <p:bldP spid="8" grpId="0"/>
      <p:bldP spid="9"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grpSp>
        <p:nvGrpSpPr>
          <p:cNvPr id="15" name="Group 14"/>
          <p:cNvGrpSpPr/>
          <p:nvPr/>
        </p:nvGrpSpPr>
        <p:grpSpPr>
          <a:xfrm>
            <a:off x="179512" y="483518"/>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1102285" y="2795827"/>
              <a:ext cx="492680" cy="1025917"/>
            </a:xfrm>
            <a:prstGeom prst="rect">
              <a:avLst/>
            </a:prstGeom>
            <a:noFill/>
          </p:spPr>
          <p:txBody>
            <a:bodyPr wrap="non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9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4170716" y="627534"/>
            <a:ext cx="4595267" cy="4595267"/>
          </a:xfrm>
          <a:prstGeom prst="rect">
            <a:avLst/>
          </a:prstGeom>
        </p:spPr>
      </p:pic>
      <p:sp>
        <p:nvSpPr>
          <p:cNvPr id="17" name="Rectangle 16"/>
          <p:cNvSpPr/>
          <p:nvPr/>
        </p:nvSpPr>
        <p:spPr>
          <a:xfrm>
            <a:off x="443515" y="1059582"/>
            <a:ext cx="3632444" cy="2862322"/>
          </a:xfrm>
          <a:prstGeom prst="rect">
            <a:avLst/>
          </a:prstGeom>
        </p:spPr>
        <p:txBody>
          <a:bodyPr wrap="square">
            <a:spAutoFit/>
          </a:bodyPr>
          <a:lstStyle/>
          <a:p>
            <a:pPr>
              <a:lnSpc>
                <a:spcPct val="150000"/>
              </a:lnSpc>
            </a:pPr>
            <a:br>
              <a:rPr lang="vi-VN" sz="2400" i="1" dirty="0">
                <a:latin typeface="+mj-lt"/>
              </a:rPr>
            </a:br>
            <a:r>
              <a:rPr lang="vi-VN" sz="2400" i="1" dirty="0">
                <a:latin typeface="+mj-lt"/>
              </a:rPr>
              <a:t>Năm nay đào lại nở</a:t>
            </a:r>
            <a:br>
              <a:rPr lang="vi-VN" sz="2400" i="1" dirty="0">
                <a:latin typeface="+mj-lt"/>
              </a:rPr>
            </a:br>
            <a:r>
              <a:rPr lang="vi-VN" sz="2400" i="1" dirty="0">
                <a:latin typeface="+mj-lt"/>
              </a:rPr>
              <a:t>Không thấy ông đồ xưa</a:t>
            </a:r>
            <a:br>
              <a:rPr lang="vi-VN" sz="2400" i="1" dirty="0">
                <a:latin typeface="+mj-lt"/>
              </a:rPr>
            </a:br>
            <a:r>
              <a:rPr lang="vi-VN" sz="2400" i="1" dirty="0">
                <a:latin typeface="+mj-lt"/>
              </a:rPr>
              <a:t>Những người muôn năm cũ</a:t>
            </a:r>
            <a:br>
              <a:rPr lang="vi-VN" sz="2400" i="1" dirty="0">
                <a:latin typeface="+mj-lt"/>
              </a:rPr>
            </a:br>
            <a:r>
              <a:rPr lang="vi-VN" sz="2400" i="1" dirty="0">
                <a:latin typeface="+mj-lt"/>
              </a:rPr>
              <a:t>Hồn ở đâu bây giờ?</a:t>
            </a:r>
            <a:endParaRPr lang="en-US" sz="2400" i="1" dirty="0">
              <a:latin typeface="+mj-lt"/>
            </a:endParaRPr>
          </a:p>
        </p:txBody>
      </p:sp>
    </p:spTree>
    <p:extLst>
      <p:ext uri="{BB962C8B-B14F-4D97-AF65-F5344CB8AC3E}">
        <p14:creationId xmlns:p14="http://schemas.microsoft.com/office/powerpoint/2010/main" val="77972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par>
                                <p:cTn id="15" presetID="6"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grpSp>
        <p:nvGrpSpPr>
          <p:cNvPr id="15" name="Group 14"/>
          <p:cNvGrpSpPr/>
          <p:nvPr/>
        </p:nvGrpSpPr>
        <p:grpSpPr>
          <a:xfrm>
            <a:off x="179512" y="483518"/>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Nỗi</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lòng</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giả</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1102287" y="2795827"/>
              <a:ext cx="492677" cy="1025917"/>
            </a:xfrm>
            <a:prstGeom prst="rect">
              <a:avLst/>
            </a:prstGeom>
            <a:noFill/>
          </p:spPr>
          <p:txBody>
            <a:bodyPr wrap="non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9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9631" y="68010"/>
            <a:ext cx="2080574" cy="2018255"/>
          </a:xfrm>
          <a:prstGeom prst="ellipse">
            <a:avLst/>
          </a:prstGeom>
          <a:ln>
            <a:noFill/>
          </a:ln>
          <a:effectLst>
            <a:softEdge rad="112500"/>
          </a:effectLst>
        </p:spPr>
      </p:pic>
      <p:sp>
        <p:nvSpPr>
          <p:cNvPr id="19" name="Rectangle 18"/>
          <p:cNvSpPr/>
          <p:nvPr/>
        </p:nvSpPr>
        <p:spPr>
          <a:xfrm>
            <a:off x="395536" y="1347601"/>
            <a:ext cx="5114732" cy="738664"/>
          </a:xfrm>
          <a:prstGeom prst="rect">
            <a:avLst/>
          </a:prstGeom>
        </p:spPr>
        <p:txBody>
          <a:bodyPr wrap="square">
            <a:spAutoFit/>
          </a:bodyPr>
          <a:lstStyle/>
          <a:p>
            <a:pPr defTabSz="685800"/>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Mỗi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năm</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hoa</a:t>
            </a:r>
            <a:r>
              <a:rPr lang="en-US" sz="2100" i="1" dirty="0">
                <a:solidFill>
                  <a:prstClr val="black"/>
                </a:solidFill>
                <a:latin typeface="Times New Roman" panose="02020603050405020304" pitchFamily="18" charset="0"/>
                <a:cs typeface="Times New Roman" panose="02020603050405020304" pitchFamily="18" charset="0"/>
              </a:rPr>
              <a:t> </a:t>
            </a:r>
            <a:r>
              <a:rPr lang="vi-VN" sz="2100" i="1" dirty="0">
                <a:solidFill>
                  <a:prstClr val="black"/>
                </a:solidFill>
                <a:latin typeface="Times New Roman" panose="02020603050405020304" pitchFamily="18" charset="0"/>
                <a:cs typeface="Times New Roman" panose="02020603050405020304" pitchFamily="18" charset="0"/>
              </a:rPr>
              <a:t>đào nở</a:t>
            </a:r>
            <a:br>
              <a:rPr lang="vi-VN" sz="2100" i="1" dirty="0">
                <a:solidFill>
                  <a:prstClr val="black"/>
                </a:solidFill>
                <a:latin typeface="Times New Roman" panose="02020603050405020304" pitchFamily="18" charset="0"/>
                <a:cs typeface="Times New Roman" panose="02020603050405020304" pitchFamily="18" charset="0"/>
              </a:rPr>
            </a:br>
            <a:r>
              <a:rPr lang="en-US" sz="2100" i="1" dirty="0" err="1">
                <a:solidFill>
                  <a:srgbClr val="FF0000"/>
                </a:solidFill>
                <a:latin typeface="Times New Roman" panose="02020603050405020304" pitchFamily="18" charset="0"/>
                <a:cs typeface="Times New Roman" panose="02020603050405020304" pitchFamily="18" charset="0"/>
              </a:rPr>
              <a:t>Lại</a:t>
            </a:r>
            <a:r>
              <a:rPr lang="en-US" sz="2100"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thấy</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cs typeface="Times New Roman" panose="02020603050405020304" pitchFamily="18" charset="0"/>
              </a:rPr>
              <a:t>ông</a:t>
            </a:r>
            <a:r>
              <a:rPr lang="en-US" sz="2100" i="1" dirty="0">
                <a:solidFill>
                  <a:srgbClr val="FF0000"/>
                </a:solidFill>
                <a:latin typeface="Times New Roman" panose="020206030504050203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cs typeface="Times New Roman" panose="02020603050405020304" pitchFamily="18" charset="0"/>
              </a:rPr>
              <a:t>đồ</a:t>
            </a:r>
            <a:r>
              <a:rPr lang="en-US" sz="2100" i="1" dirty="0">
                <a:solidFill>
                  <a:srgbClr val="FF0000"/>
                </a:solidFill>
                <a:latin typeface="Times New Roman" panose="020206030504050203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cs typeface="Times New Roman" panose="02020603050405020304" pitchFamily="18" charset="0"/>
              </a:rPr>
              <a:t>già</a:t>
            </a:r>
            <a:endParaRPr lang="en-US" sz="2100" i="1" dirty="0">
              <a:solidFill>
                <a:srgbClr val="FF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67953" y="2809515"/>
            <a:ext cx="5114732" cy="738664"/>
          </a:xfrm>
          <a:prstGeom prst="rect">
            <a:avLst/>
          </a:prstGeom>
        </p:spPr>
        <p:txBody>
          <a:bodyPr wrap="square">
            <a:spAutoFit/>
          </a:bodyPr>
          <a:lstStyle/>
          <a:p>
            <a:pPr defTabSz="685800"/>
            <a:r>
              <a:rPr lang="en-US" sz="2100" i="1" dirty="0">
                <a:solidFill>
                  <a:prstClr val="black"/>
                </a:solidFill>
                <a:latin typeface="Times New Roman" panose="02020603050405020304" pitchFamily="18" charset="0"/>
                <a:cs typeface="Times New Roman" panose="02020603050405020304" pitchFamily="18" charset="0"/>
              </a:rPr>
              <a:t>- </a:t>
            </a:r>
            <a:r>
              <a:rPr lang="vi-VN" sz="2100" i="1" dirty="0">
                <a:solidFill>
                  <a:prstClr val="black"/>
                </a:solidFill>
                <a:latin typeface="Times New Roman" panose="02020603050405020304" pitchFamily="18" charset="0"/>
                <a:cs typeface="Times New Roman" panose="02020603050405020304" pitchFamily="18" charset="0"/>
              </a:rPr>
              <a:t>Năm nay đào lại nở</a:t>
            </a:r>
            <a:br>
              <a:rPr lang="vi-VN" sz="2100" i="1" dirty="0">
                <a:solidFill>
                  <a:prstClr val="black"/>
                </a:solidFill>
                <a:latin typeface="Times New Roman" panose="02020603050405020304" pitchFamily="18" charset="0"/>
                <a:cs typeface="Times New Roman" panose="02020603050405020304" pitchFamily="18" charset="0"/>
              </a:rPr>
            </a:br>
            <a:r>
              <a:rPr lang="vi-VN" sz="2100" b="1" i="1" dirty="0">
                <a:solidFill>
                  <a:srgbClr val="FF0000"/>
                </a:solidFill>
                <a:latin typeface="Times New Roman" panose="02020603050405020304" pitchFamily="18" charset="0"/>
                <a:cs typeface="Times New Roman" panose="02020603050405020304" pitchFamily="18" charset="0"/>
              </a:rPr>
              <a:t>Không thấy </a:t>
            </a:r>
            <a:r>
              <a:rPr lang="vi-VN" sz="2100" i="1" dirty="0">
                <a:solidFill>
                  <a:srgbClr val="FF0000"/>
                </a:solidFill>
                <a:latin typeface="Times New Roman" panose="02020603050405020304" pitchFamily="18" charset="0"/>
                <a:cs typeface="Times New Roman" panose="02020603050405020304" pitchFamily="18" charset="0"/>
              </a:rPr>
              <a:t>ông đồ xưa</a:t>
            </a:r>
            <a:endParaRPr lang="en-US" sz="2100" i="1" dirty="0">
              <a:solidFill>
                <a:srgbClr val="FF0000"/>
              </a:solidFill>
              <a:latin typeface="Times New Roman" panose="02020603050405020304" pitchFamily="18" charset="0"/>
              <a:cs typeface="Times New Roman" panose="02020603050405020304" pitchFamily="18" charset="0"/>
            </a:endParaRPr>
          </a:p>
        </p:txBody>
      </p:sp>
      <p:sp>
        <p:nvSpPr>
          <p:cNvPr id="23" name="Right Brace 22"/>
          <p:cNvSpPr/>
          <p:nvPr/>
        </p:nvSpPr>
        <p:spPr>
          <a:xfrm>
            <a:off x="3164201" y="1547126"/>
            <a:ext cx="359928" cy="200105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210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601038" y="1534948"/>
            <a:ext cx="3622913" cy="415498"/>
          </a:xfrm>
          <a:prstGeom prst="rect">
            <a:avLst/>
          </a:prstGeom>
        </p:spPr>
        <p:txBody>
          <a:bodyPr wrap="square">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rPr>
              <a:t>Đối</a:t>
            </a:r>
            <a:r>
              <a:rPr lang="en-US" sz="2100"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thấy</a:t>
            </a:r>
            <a:r>
              <a:rPr lang="en-US" sz="2100" i="1" dirty="0">
                <a:solidFill>
                  <a:prstClr val="black"/>
                </a:solidFill>
                <a:latin typeface="Times New Roman" panose="02020603050405020304" pitchFamily="18" charset="0"/>
                <a:cs typeface="Times New Roman" panose="02020603050405020304" pitchFamily="18" charset="0"/>
              </a:rPr>
              <a:t> &gt;&lt; </a:t>
            </a:r>
            <a:r>
              <a:rPr lang="en-US" sz="2100" i="1" dirty="0" err="1">
                <a:solidFill>
                  <a:prstClr val="black"/>
                </a:solidFill>
                <a:latin typeface="Times New Roman" panose="02020603050405020304" pitchFamily="18" charset="0"/>
                <a:cs typeface="Times New Roman" panose="02020603050405020304" pitchFamily="18" charset="0"/>
              </a:rPr>
              <a:t>không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thấy</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5" name="Rectangle 24"/>
          <p:cNvSpPr/>
          <p:nvPr/>
        </p:nvSpPr>
        <p:spPr>
          <a:xfrm>
            <a:off x="3601038" y="2121499"/>
            <a:ext cx="3752948" cy="738664"/>
          </a:xfrm>
          <a:prstGeom prst="rect">
            <a:avLst/>
          </a:prstGeom>
        </p:spPr>
        <p:txBody>
          <a:bodyPr wrap="square">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cấu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đầu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ứng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ảnh</a:t>
            </a:r>
            <a:r>
              <a:rPr lang="en-US" sz="2100"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đồ</a:t>
            </a:r>
            <a:r>
              <a:rPr lang="en-US" sz="2100"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hoa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đào</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3601038" y="2920007"/>
            <a:ext cx="4427346" cy="738664"/>
          </a:xfrm>
          <a:prstGeom prst="rect">
            <a:avLst/>
          </a:prstGeom>
        </p:spPr>
        <p:txBody>
          <a:bodyPr wrap="square">
            <a:spAutoFit/>
          </a:bodyPr>
          <a:lstStyle/>
          <a:p>
            <a:pPr defTabSz="685800"/>
            <a:r>
              <a:rPr lang="en-US" sz="21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a:solidFill>
                  <a:srgbClr val="FF0000"/>
                </a:solidFill>
                <a:latin typeface="Times New Roman" panose="02020603050405020304" pitchFamily="18" charset="0"/>
                <a:cs typeface="Times New Roman" panose="02020603050405020304" pitchFamily="18" charset="0"/>
              </a:rPr>
              <a:t>Niềm</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xót</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xa</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hụt</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hẫng</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thương</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cảm</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của</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tác</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giả</a:t>
            </a:r>
            <a:endParaRPr lang="en-US" sz="2100" b="1" i="1" dirty="0">
              <a:solidFill>
                <a:srgbClr val="FF000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351200" y="4065334"/>
            <a:ext cx="8310450" cy="738664"/>
          </a:xfrm>
          <a:prstGeom prst="rect">
            <a:avLst/>
          </a:prstGeom>
        </p:spPr>
        <p:txBody>
          <a:bodyPr wrap="square">
            <a:spAutoFit/>
          </a:bodyPr>
          <a:lstStyle/>
          <a:p>
            <a:pPr algn="just" defTabSz="685800"/>
            <a:r>
              <a:rPr lang="de-DE" sz="21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100" i="1" dirty="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đồ</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xưa</a:t>
            </a:r>
            <a:r>
              <a:rPr lang="en-US" sz="2100" i="1" dirty="0">
                <a:solidFill>
                  <a:prstClr val="black"/>
                </a:solidFill>
                <a:latin typeface="Times New Roman" panose="02020603050405020304" pitchFamily="18" charset="0"/>
                <a:cs typeface="Times New Roman" panose="02020603050405020304" pitchFamily="18" charset="0"/>
              </a:rPr>
              <a:t>”</a:t>
            </a:r>
            <a:r>
              <a:rPr lang="de-DE" sz="21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de-DE" sz="21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Hình ảnh ông đồ đã trở thành dĩ vãng,  vắng bóng trong cuộc sống hiện đại.</a:t>
            </a:r>
            <a:endParaRPr lang="en-US"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866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Horizont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Horizont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animBg="1"/>
      <p:bldP spid="24" grpId="0"/>
      <p:bldP spid="25" grpId="0"/>
      <p:bldP spid="26"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57793"/>
            <a:ext cx="2311454" cy="3078053"/>
          </a:xfrm>
          <a:prstGeom prst="rect">
            <a:avLst/>
          </a:prstGeom>
        </p:spPr>
      </p:pic>
      <p:sp>
        <p:nvSpPr>
          <p:cNvPr id="29" name="Rectangle 28"/>
          <p:cNvSpPr/>
          <p:nvPr/>
        </p:nvSpPr>
        <p:spPr>
          <a:xfrm>
            <a:off x="3777749" y="342553"/>
            <a:ext cx="5114732" cy="830997"/>
          </a:xfrm>
          <a:prstGeom prst="rect">
            <a:avLst/>
          </a:prstGeom>
        </p:spPr>
        <p:txBody>
          <a:bodyPr wrap="square">
            <a:spAutoFit/>
          </a:bodyPr>
          <a:lstStyle/>
          <a:p>
            <a:pPr defTabSz="685800"/>
            <a:r>
              <a:rPr lang="vi-VN" sz="2400" i="1" dirty="0">
                <a:solidFill>
                  <a:srgbClr val="FF0000"/>
                </a:solidFill>
                <a:latin typeface="Times New Roman" panose="02020603050405020304" pitchFamily="18" charset="0"/>
                <a:cs typeface="Times New Roman" panose="02020603050405020304" pitchFamily="18" charset="0"/>
              </a:rPr>
              <a:t>Những người muôn năm cũ</a:t>
            </a:r>
            <a:br>
              <a:rPr lang="vi-VN" sz="2400" i="1" dirty="0">
                <a:solidFill>
                  <a:srgbClr val="FF0000"/>
                </a:solidFill>
                <a:latin typeface="Times New Roman" panose="02020603050405020304" pitchFamily="18" charset="0"/>
                <a:cs typeface="Times New Roman" panose="02020603050405020304" pitchFamily="18" charset="0"/>
              </a:rPr>
            </a:br>
            <a:r>
              <a:rPr lang="vi-VN" sz="2400" i="1" dirty="0">
                <a:solidFill>
                  <a:srgbClr val="FF0000"/>
                </a:solidFill>
                <a:latin typeface="Times New Roman" panose="02020603050405020304" pitchFamily="18" charset="0"/>
                <a:cs typeface="Times New Roman" panose="02020603050405020304" pitchFamily="18" charset="0"/>
              </a:rPr>
              <a:t>Hồn ở đâu bây giờ?</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2725664" y="1281562"/>
            <a:ext cx="6216904" cy="1061829"/>
          </a:xfrm>
          <a:prstGeom prst="rect">
            <a:avLst/>
          </a:prstGeom>
        </p:spPr>
        <p:txBody>
          <a:bodyPr wrap="square">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Người</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muôn</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năm</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cũ</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thế</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hệ</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nhà</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nho</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những</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người</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yêu</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chữ</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Nho</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những</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người</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tạo</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nên</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giá</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trị</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văn</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hóa</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 </a:t>
            </a:r>
            <a:r>
              <a:rPr lang="en-US" sz="2100" b="1" i="1" dirty="0" err="1">
                <a:solidFill>
                  <a:prstClr val="black"/>
                </a:solidFill>
                <a:latin typeface="Times New Roman" panose="02020603050405020304" pitchFamily="18" charset="0"/>
                <a:cs typeface="Times New Roman" panose="02020603050405020304" pitchFamily="18" charset="0"/>
                <a:sym typeface="Wingdings" pitchFamily="2" charset="2"/>
              </a:rPr>
              <a:t>tấm</a:t>
            </a:r>
            <a:r>
              <a:rPr lang="en-US" sz="2100" b="1"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b="1" i="1" dirty="0" err="1">
                <a:solidFill>
                  <a:prstClr val="black"/>
                </a:solidFill>
                <a:latin typeface="Times New Roman" panose="02020603050405020304" pitchFamily="18" charset="0"/>
                <a:cs typeface="Times New Roman" panose="02020603050405020304" pitchFamily="18" charset="0"/>
                <a:sym typeface="Wingdings" pitchFamily="2" charset="2"/>
              </a:rPr>
              <a:t>lòng</a:t>
            </a:r>
            <a:r>
              <a:rPr lang="en-US" sz="2100" b="1"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b="1" i="1" dirty="0" err="1">
                <a:solidFill>
                  <a:prstClr val="black"/>
                </a:solidFill>
                <a:latin typeface="Times New Roman" panose="02020603050405020304" pitchFamily="18" charset="0"/>
                <a:cs typeface="Times New Roman" panose="02020603050405020304" pitchFamily="18" charset="0"/>
                <a:sym typeface="Wingdings" pitchFamily="2" charset="2"/>
              </a:rPr>
              <a:t>quý</a:t>
            </a:r>
            <a:r>
              <a:rPr lang="en-US" sz="2100" b="1"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b="1" i="1" dirty="0" err="1">
                <a:solidFill>
                  <a:prstClr val="black"/>
                </a:solidFill>
                <a:latin typeface="Times New Roman" panose="02020603050405020304" pitchFamily="18" charset="0"/>
                <a:cs typeface="Times New Roman" panose="02020603050405020304" pitchFamily="18" charset="0"/>
                <a:sym typeface="Wingdings" pitchFamily="2" charset="2"/>
              </a:rPr>
              <a:t>trọng</a:t>
            </a:r>
            <a:r>
              <a:rPr lang="en-US" sz="2100" b="1"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b="1" i="1" dirty="0" err="1">
                <a:solidFill>
                  <a:prstClr val="black"/>
                </a:solidFill>
                <a:latin typeface="Times New Roman" panose="02020603050405020304" pitchFamily="18" charset="0"/>
                <a:cs typeface="Times New Roman" panose="02020603050405020304" pitchFamily="18" charset="0"/>
                <a:sym typeface="Wingdings" pitchFamily="2" charset="2"/>
              </a:rPr>
              <a:t>của</a:t>
            </a:r>
            <a:r>
              <a:rPr lang="en-US" sz="2100" b="1"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b="1" i="1" dirty="0" err="1">
                <a:solidFill>
                  <a:prstClr val="black"/>
                </a:solidFill>
                <a:latin typeface="Times New Roman" panose="02020603050405020304" pitchFamily="18" charset="0"/>
                <a:cs typeface="Times New Roman" panose="02020603050405020304" pitchFamily="18" charset="0"/>
                <a:sym typeface="Wingdings" pitchFamily="2" charset="2"/>
              </a:rPr>
              <a:t>tác</a:t>
            </a:r>
            <a:r>
              <a:rPr lang="en-US" sz="2100" b="1"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b="1" i="1" dirty="0" err="1">
                <a:solidFill>
                  <a:prstClr val="black"/>
                </a:solidFill>
                <a:latin typeface="Times New Roman" panose="02020603050405020304" pitchFamily="18" charset="0"/>
                <a:cs typeface="Times New Roman" panose="02020603050405020304" pitchFamily="18" charset="0"/>
                <a:sym typeface="Wingdings" pitchFamily="2" charset="2"/>
              </a:rPr>
              <a:t>giả</a:t>
            </a:r>
            <a:endParaRPr lang="en-US" sz="2100" b="1" i="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
        <p:nvSpPr>
          <p:cNvPr id="31" name="Rectangle 30"/>
          <p:cNvSpPr/>
          <p:nvPr/>
        </p:nvSpPr>
        <p:spPr>
          <a:xfrm>
            <a:off x="2725664" y="2374017"/>
            <a:ext cx="6216904" cy="1061829"/>
          </a:xfrm>
          <a:prstGeom prst="rect">
            <a:avLst/>
          </a:prstGeom>
        </p:spPr>
        <p:txBody>
          <a:bodyPr wrap="square">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Câu</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hỏi</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tu</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từ</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Hồn</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ở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đâu</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bây</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giờ</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sự</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tìm</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kiếm</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trong</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tuyệt</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vọng</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như</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gieo</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vào</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người</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đọc</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nỗi</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ngậm</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ngùi</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tiếc</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nuối</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khôn</a:t>
            </a:r>
            <a:r>
              <a:rPr lang="en-US" sz="21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itchFamily="2" charset="2"/>
              </a:rPr>
              <a:t>nguôi</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251521" y="3651870"/>
            <a:ext cx="8640960" cy="1154162"/>
          </a:xfrm>
          <a:prstGeom prst="rect">
            <a:avLst/>
          </a:prstGeom>
          <a:solidFill>
            <a:schemeClr val="accent5">
              <a:lumMod val="20000"/>
              <a:lumOff val="80000"/>
            </a:schemeClr>
          </a:solidFill>
        </p:spPr>
        <p:txBody>
          <a:bodyPr wrap="square">
            <a:spAutoFit/>
          </a:bodyPr>
          <a:lstStyle/>
          <a:p>
            <a:pPr algn="just" defTabSz="685800"/>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đang</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tàn</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đổi</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thay</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đó</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còn</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nhung</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luyến</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tiếc</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giá</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trị</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văn</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tinh</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nay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vắng</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3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bóng</a:t>
            </a:r>
            <a:r>
              <a:rPr lang="en-US" sz="23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3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481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Horizont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Horizont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Horizont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16558" t="4376" r="36079" b="73701"/>
          <a:stretch/>
        </p:blipFill>
        <p:spPr>
          <a:xfrm>
            <a:off x="3040101" y="1385173"/>
            <a:ext cx="2971992" cy="2801135"/>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2699792" y="444459"/>
            <a:ext cx="3402498" cy="1082306"/>
          </a:xfrm>
          <a:prstGeom prst="rect">
            <a:avLst/>
          </a:prstGeom>
        </p:spPr>
      </p:pic>
      <p:sp>
        <p:nvSpPr>
          <p:cNvPr id="32" name="TextBox 31"/>
          <p:cNvSpPr txBox="1"/>
          <p:nvPr/>
        </p:nvSpPr>
        <p:spPr>
          <a:xfrm>
            <a:off x="583326" y="1347614"/>
            <a:ext cx="2908554" cy="830997"/>
          </a:xfrm>
          <a:prstGeom prst="rect">
            <a:avLst/>
          </a:prstGeom>
          <a:noFill/>
        </p:spPr>
        <p:txBody>
          <a:bodyPr wrap="square" rtlCol="0">
            <a:spAutoFit/>
          </a:bodyPr>
          <a:lstStyle/>
          <a:p>
            <a:pPr marL="285750" indent="-285750">
              <a:buFont typeface="Wingdings" pitchFamily="2" charset="2"/>
              <a:buChar char="q"/>
            </a:pP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endParaRPr lang="en-US" sz="2400" dirty="0">
              <a:latin typeface="Times New Roman" pitchFamily="18" charset="0"/>
              <a:cs typeface="Times New Roman" pitchFamily="18" charset="0"/>
            </a:endParaRPr>
          </a:p>
        </p:txBody>
      </p:sp>
      <p:sp>
        <p:nvSpPr>
          <p:cNvPr id="33" name="TextBox 32"/>
          <p:cNvSpPr txBox="1"/>
          <p:nvPr/>
        </p:nvSpPr>
        <p:spPr>
          <a:xfrm>
            <a:off x="179512" y="2534429"/>
            <a:ext cx="2520280" cy="830997"/>
          </a:xfrm>
          <a:prstGeom prst="rect">
            <a:avLst/>
          </a:prstGeom>
          <a:noFill/>
        </p:spPr>
        <p:txBody>
          <a:bodyPr wrap="square" rtlCol="0">
            <a:spAutoFit/>
          </a:bodyPr>
          <a:lstStyle/>
          <a:p>
            <a:pPr marL="285750" indent="-285750">
              <a:buFont typeface="Wingdings" pitchFamily="2" charset="2"/>
              <a:buChar char="q"/>
            </a:pPr>
            <a:r>
              <a:rPr lang="en-US" sz="2400" dirty="0" err="1">
                <a:latin typeface="Times New Roman" pitchFamily="18" charset="0"/>
                <a:cs typeface="Times New Roman" pitchFamily="18" charset="0"/>
              </a:rPr>
              <a:t>Giọng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ngậm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ngùi</a:t>
            </a:r>
            <a:endParaRPr lang="en-US" sz="2400" dirty="0">
              <a:latin typeface="Times New Roman" pitchFamily="18" charset="0"/>
              <a:cs typeface="Times New Roman" pitchFamily="18" charset="0"/>
            </a:endParaRPr>
          </a:p>
        </p:txBody>
      </p:sp>
      <p:sp>
        <p:nvSpPr>
          <p:cNvPr id="34" name="TextBox 33"/>
          <p:cNvSpPr txBox="1"/>
          <p:nvPr/>
        </p:nvSpPr>
        <p:spPr>
          <a:xfrm>
            <a:off x="796833" y="3630376"/>
            <a:ext cx="2520280" cy="830997"/>
          </a:xfrm>
          <a:prstGeom prst="rect">
            <a:avLst/>
          </a:prstGeom>
          <a:noFill/>
        </p:spPr>
        <p:txBody>
          <a:bodyPr wrap="square" rtlCol="0">
            <a:spAutoFit/>
          </a:bodyPr>
          <a:lstStyle/>
          <a:p>
            <a:pPr marL="285750" indent="-285750">
              <a:buFont typeface="Wingdings" pitchFamily="2" charset="2"/>
              <a:buChar char="q"/>
            </a:pP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chẽ</a:t>
            </a:r>
            <a:endParaRPr lang="en-US" sz="2400" dirty="0">
              <a:latin typeface="Times New Roman" pitchFamily="18" charset="0"/>
              <a:cs typeface="Times New Roman" pitchFamily="18" charset="0"/>
            </a:endParaRPr>
          </a:p>
        </p:txBody>
      </p:sp>
      <p:sp>
        <p:nvSpPr>
          <p:cNvPr id="35" name="TextBox 34"/>
          <p:cNvSpPr txBox="1"/>
          <p:nvPr/>
        </p:nvSpPr>
        <p:spPr>
          <a:xfrm>
            <a:off x="5790751" y="1309621"/>
            <a:ext cx="2520280" cy="830997"/>
          </a:xfrm>
          <a:prstGeom prst="rect">
            <a:avLst/>
          </a:prstGeom>
          <a:noFill/>
        </p:spPr>
        <p:txBody>
          <a:bodyPr wrap="square" rtlCol="0">
            <a:spAutoFit/>
          </a:bodyPr>
          <a:lstStyle/>
          <a:p>
            <a:pPr marL="285750" indent="-285750">
              <a:buFont typeface="Wingdings" pitchFamily="2" charset="2"/>
              <a:buChar char="q"/>
            </a:pPr>
            <a:r>
              <a:rPr lang="en-US" sz="2400" dirty="0" err="1">
                <a:latin typeface="Times New Roman" pitchFamily="18" charset="0"/>
                <a:cs typeface="Times New Roman" pitchFamily="18" charset="0"/>
              </a:rPr>
              <a:t>Ngôn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dị</a:t>
            </a:r>
            <a:endParaRPr lang="en-US" sz="2400" dirty="0">
              <a:latin typeface="Times New Roman" pitchFamily="18" charset="0"/>
              <a:cs typeface="Times New Roman" pitchFamily="18" charset="0"/>
            </a:endParaRPr>
          </a:p>
        </p:txBody>
      </p:sp>
      <p:sp>
        <p:nvSpPr>
          <p:cNvPr id="36" name="TextBox 35"/>
          <p:cNvSpPr txBox="1"/>
          <p:nvPr/>
        </p:nvSpPr>
        <p:spPr>
          <a:xfrm>
            <a:off x="6352402" y="2445612"/>
            <a:ext cx="2520280" cy="830997"/>
          </a:xfrm>
          <a:prstGeom prst="rect">
            <a:avLst/>
          </a:prstGeom>
          <a:noFill/>
        </p:spPr>
        <p:txBody>
          <a:bodyPr wrap="square" rtlCol="0">
            <a:spAutoFit/>
          </a:bodyPr>
          <a:lstStyle/>
          <a:p>
            <a:pPr marL="285750" indent="-285750">
              <a:buFont typeface="Wingdings" pitchFamily="2" charset="2"/>
              <a:buChar char="q"/>
            </a:pPr>
            <a:r>
              <a:rPr lang="en-US" sz="2400">
                <a:latin typeface="Times New Roman" pitchFamily="18" charset="0"/>
                <a:cs typeface="Times New Roman" pitchFamily="18" charset="0"/>
              </a:rPr>
              <a:t>Hình ảnh thơ đầy sức gợi cảm</a:t>
            </a:r>
          </a:p>
        </p:txBody>
      </p:sp>
      <p:sp>
        <p:nvSpPr>
          <p:cNvPr id="37" name="TextBox 36"/>
          <p:cNvSpPr txBox="1"/>
          <p:nvPr/>
        </p:nvSpPr>
        <p:spPr>
          <a:xfrm>
            <a:off x="5790751" y="3630376"/>
            <a:ext cx="3032772" cy="830997"/>
          </a:xfrm>
          <a:prstGeom prst="rect">
            <a:avLst/>
          </a:prstGeom>
          <a:noFill/>
        </p:spPr>
        <p:txBody>
          <a:bodyPr wrap="square" rtlCol="0">
            <a:spAutoFit/>
          </a:bodyPr>
          <a:lstStyle/>
          <a:p>
            <a:pPr marL="285750" indent="-285750">
              <a:buFont typeface="Wingdings" pitchFamily="2" charset="2"/>
              <a:buChar char="q"/>
            </a:pPr>
            <a:r>
              <a:rPr lang="en-US" sz="2400" dirty="0" err="1">
                <a:latin typeface="Times New Roman" pitchFamily="18" charset="0"/>
                <a:cs typeface="Times New Roman" pitchFamily="18" charset="0"/>
              </a:rPr>
              <a:t>Nghệ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phản</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 calcmode="lin" valueType="num">
                                      <p:cBhvr>
                                        <p:cTn id="15" dur="1000" fill="hold"/>
                                        <p:tgtEl>
                                          <p:spTgt spid="33"/>
                                        </p:tgtEl>
                                        <p:attrNameLst>
                                          <p:attrName>style.rotation</p:attrName>
                                        </p:attrNameLst>
                                      </p:cBhvr>
                                      <p:tavLst>
                                        <p:tav tm="0">
                                          <p:val>
                                            <p:fltVal val="90"/>
                                          </p:val>
                                        </p:tav>
                                        <p:tav tm="100000">
                                          <p:val>
                                            <p:fltVal val="0"/>
                                          </p:val>
                                        </p:tav>
                                      </p:tavLst>
                                    </p:anim>
                                    <p:animEffect transition="in" filter="fade">
                                      <p:cBhvr>
                                        <p:cTn id="16" dur="1000"/>
                                        <p:tgtEl>
                                          <p:spTgt spid="3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1000" fill="hold"/>
                                        <p:tgtEl>
                                          <p:spTgt spid="34"/>
                                        </p:tgtEl>
                                        <p:attrNameLst>
                                          <p:attrName>ppt_w</p:attrName>
                                        </p:attrNameLst>
                                      </p:cBhvr>
                                      <p:tavLst>
                                        <p:tav tm="0">
                                          <p:val>
                                            <p:fltVal val="0"/>
                                          </p:val>
                                        </p:tav>
                                        <p:tav tm="100000">
                                          <p:val>
                                            <p:strVal val="#ppt_w"/>
                                          </p:val>
                                        </p:tav>
                                      </p:tavLst>
                                    </p:anim>
                                    <p:anim calcmode="lin" valueType="num">
                                      <p:cBhvr>
                                        <p:cTn id="20" dur="1000" fill="hold"/>
                                        <p:tgtEl>
                                          <p:spTgt spid="34"/>
                                        </p:tgtEl>
                                        <p:attrNameLst>
                                          <p:attrName>ppt_h</p:attrName>
                                        </p:attrNameLst>
                                      </p:cBhvr>
                                      <p:tavLst>
                                        <p:tav tm="0">
                                          <p:val>
                                            <p:fltVal val="0"/>
                                          </p:val>
                                        </p:tav>
                                        <p:tav tm="100000">
                                          <p:val>
                                            <p:strVal val="#ppt_h"/>
                                          </p:val>
                                        </p:tav>
                                      </p:tavLst>
                                    </p:anim>
                                    <p:anim calcmode="lin" valueType="num">
                                      <p:cBhvr>
                                        <p:cTn id="21" dur="1000" fill="hold"/>
                                        <p:tgtEl>
                                          <p:spTgt spid="34"/>
                                        </p:tgtEl>
                                        <p:attrNameLst>
                                          <p:attrName>style.rotation</p:attrName>
                                        </p:attrNameLst>
                                      </p:cBhvr>
                                      <p:tavLst>
                                        <p:tav tm="0">
                                          <p:val>
                                            <p:fltVal val="90"/>
                                          </p:val>
                                        </p:tav>
                                        <p:tav tm="100000">
                                          <p:val>
                                            <p:fltVal val="0"/>
                                          </p:val>
                                        </p:tav>
                                      </p:tavLst>
                                    </p:anim>
                                    <p:animEffect transition="in" filter="fade">
                                      <p:cBhvr>
                                        <p:cTn id="22" dur="1000"/>
                                        <p:tgtEl>
                                          <p:spTgt spid="3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1000" fill="hold"/>
                                        <p:tgtEl>
                                          <p:spTgt spid="37"/>
                                        </p:tgtEl>
                                        <p:attrNameLst>
                                          <p:attrName>ppt_w</p:attrName>
                                        </p:attrNameLst>
                                      </p:cBhvr>
                                      <p:tavLst>
                                        <p:tav tm="0">
                                          <p:val>
                                            <p:fltVal val="0"/>
                                          </p:val>
                                        </p:tav>
                                        <p:tav tm="100000">
                                          <p:val>
                                            <p:strVal val="#ppt_w"/>
                                          </p:val>
                                        </p:tav>
                                      </p:tavLst>
                                    </p:anim>
                                    <p:anim calcmode="lin" valueType="num">
                                      <p:cBhvr>
                                        <p:cTn id="26" dur="1000" fill="hold"/>
                                        <p:tgtEl>
                                          <p:spTgt spid="37"/>
                                        </p:tgtEl>
                                        <p:attrNameLst>
                                          <p:attrName>ppt_h</p:attrName>
                                        </p:attrNameLst>
                                      </p:cBhvr>
                                      <p:tavLst>
                                        <p:tav tm="0">
                                          <p:val>
                                            <p:fltVal val="0"/>
                                          </p:val>
                                        </p:tav>
                                        <p:tav tm="100000">
                                          <p:val>
                                            <p:strVal val="#ppt_h"/>
                                          </p:val>
                                        </p:tav>
                                      </p:tavLst>
                                    </p:anim>
                                    <p:anim calcmode="lin" valueType="num">
                                      <p:cBhvr>
                                        <p:cTn id="27" dur="1000" fill="hold"/>
                                        <p:tgtEl>
                                          <p:spTgt spid="37"/>
                                        </p:tgtEl>
                                        <p:attrNameLst>
                                          <p:attrName>style.rotation</p:attrName>
                                        </p:attrNameLst>
                                      </p:cBhvr>
                                      <p:tavLst>
                                        <p:tav tm="0">
                                          <p:val>
                                            <p:fltVal val="90"/>
                                          </p:val>
                                        </p:tav>
                                        <p:tav tm="100000">
                                          <p:val>
                                            <p:fltVal val="0"/>
                                          </p:val>
                                        </p:tav>
                                      </p:tavLst>
                                    </p:anim>
                                    <p:animEffect transition="in" filter="fade">
                                      <p:cBhvr>
                                        <p:cTn id="28" dur="1000"/>
                                        <p:tgtEl>
                                          <p:spTgt spid="3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1000" fill="hold"/>
                                        <p:tgtEl>
                                          <p:spTgt spid="36"/>
                                        </p:tgtEl>
                                        <p:attrNameLst>
                                          <p:attrName>ppt_w</p:attrName>
                                        </p:attrNameLst>
                                      </p:cBhvr>
                                      <p:tavLst>
                                        <p:tav tm="0">
                                          <p:val>
                                            <p:fltVal val="0"/>
                                          </p:val>
                                        </p:tav>
                                        <p:tav tm="100000">
                                          <p:val>
                                            <p:strVal val="#ppt_w"/>
                                          </p:val>
                                        </p:tav>
                                      </p:tavLst>
                                    </p:anim>
                                    <p:anim calcmode="lin" valueType="num">
                                      <p:cBhvr>
                                        <p:cTn id="32" dur="1000" fill="hold"/>
                                        <p:tgtEl>
                                          <p:spTgt spid="36"/>
                                        </p:tgtEl>
                                        <p:attrNameLst>
                                          <p:attrName>ppt_h</p:attrName>
                                        </p:attrNameLst>
                                      </p:cBhvr>
                                      <p:tavLst>
                                        <p:tav tm="0">
                                          <p:val>
                                            <p:fltVal val="0"/>
                                          </p:val>
                                        </p:tav>
                                        <p:tav tm="100000">
                                          <p:val>
                                            <p:strVal val="#ppt_h"/>
                                          </p:val>
                                        </p:tav>
                                      </p:tavLst>
                                    </p:anim>
                                    <p:anim calcmode="lin" valueType="num">
                                      <p:cBhvr>
                                        <p:cTn id="33" dur="1000" fill="hold"/>
                                        <p:tgtEl>
                                          <p:spTgt spid="36"/>
                                        </p:tgtEl>
                                        <p:attrNameLst>
                                          <p:attrName>style.rotation</p:attrName>
                                        </p:attrNameLst>
                                      </p:cBhvr>
                                      <p:tavLst>
                                        <p:tav tm="0">
                                          <p:val>
                                            <p:fltVal val="90"/>
                                          </p:val>
                                        </p:tav>
                                        <p:tav tm="100000">
                                          <p:val>
                                            <p:fltVal val="0"/>
                                          </p:val>
                                        </p:tav>
                                      </p:tavLst>
                                    </p:anim>
                                    <p:animEffect transition="in" filter="fade">
                                      <p:cBhvr>
                                        <p:cTn id="34" dur="1000"/>
                                        <p:tgtEl>
                                          <p:spTgt spid="3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2699792" y="296666"/>
            <a:ext cx="3298811" cy="1207803"/>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16558" t="4376" r="36079" b="73701"/>
          <a:stretch/>
        </p:blipFill>
        <p:spPr>
          <a:xfrm>
            <a:off x="178752" y="1275606"/>
            <a:ext cx="3651807" cy="3441868"/>
          </a:xfrm>
          <a:prstGeom prst="rect">
            <a:avLst/>
          </a:prstGeom>
        </p:spPr>
      </p:pic>
      <p:sp>
        <p:nvSpPr>
          <p:cNvPr id="29" name="Rectangle 1"/>
          <p:cNvSpPr>
            <a:spLocks noChangeArrowheads="1"/>
          </p:cNvSpPr>
          <p:nvPr/>
        </p:nvSpPr>
        <p:spPr bwMode="auto">
          <a:xfrm>
            <a:off x="3859962" y="1275606"/>
            <a:ext cx="5075526" cy="807897"/>
          </a:xfrm>
          <a:prstGeom prst="rect">
            <a:avLst/>
          </a:prstGeom>
          <a:noFill/>
          <a:ln w="9525">
            <a:noFill/>
            <a:miter lim="800000"/>
            <a:headEnd/>
            <a:tailEnd/>
          </a:ln>
          <a:effectLst/>
        </p:spPr>
        <p:txBody>
          <a:bodyPr vert="horz" wrap="square" lIns="68564" tIns="34282" rIns="68564" bIns="34282" numCol="1" anchor="ctr" anchorCtr="0" compatLnSpc="1">
            <a:prstTxWarp prst="textNoShape">
              <a:avLst/>
            </a:prstTxWarp>
            <a:spAutoFit/>
          </a:bodyPr>
          <a:lstStyle/>
          <a:p>
            <a:pPr marL="0" marR="0" lvl="0" indent="0" algn="just" defTabSz="6856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Niềm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lớp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đang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tàn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tạ</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1"/>
          <p:cNvSpPr>
            <a:spLocks noChangeArrowheads="1"/>
          </p:cNvSpPr>
          <p:nvPr/>
        </p:nvSpPr>
        <p:spPr bwMode="auto">
          <a:xfrm>
            <a:off x="3859962" y="2211710"/>
            <a:ext cx="5075526" cy="807897"/>
          </a:xfrm>
          <a:prstGeom prst="rect">
            <a:avLst/>
          </a:prstGeom>
          <a:noFill/>
          <a:ln w="9525">
            <a:noFill/>
            <a:miter lim="800000"/>
            <a:headEnd/>
            <a:tailEnd/>
          </a:ln>
          <a:effectLst/>
        </p:spPr>
        <p:txBody>
          <a:bodyPr vert="horz" wrap="square" lIns="68564" tIns="34282" rIns="68564" bIns="34282" numCol="1" anchor="ctr" anchorCtr="0" compatLnSpc="1">
            <a:prstTxWarp prst="textNoShape">
              <a:avLst/>
            </a:prstTxWarp>
            <a:spAutoFit/>
          </a:bodyPr>
          <a:lstStyle/>
          <a:p>
            <a:pPr marL="0" marR="0" lvl="0" indent="0" algn="just" defTabSz="6856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Tiếc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nuối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giá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trị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tinh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tốt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đang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bị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lãng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quên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0"/>
          <p:cNvSpPr/>
          <p:nvPr/>
        </p:nvSpPr>
        <p:spPr>
          <a:xfrm>
            <a:off x="3859962" y="3147814"/>
            <a:ext cx="5075526" cy="1569660"/>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de-DE" sz="2400" b="1"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Ý nghĩa:</a:t>
            </a:r>
            <a:r>
              <a:rPr kumimoji="0" lang="de-DE" sz="2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Khắc họa hình ảnh ông đồ, nhà thơ thể hiện nỗi tiếc nuối cho những giá trị văn hóa cổ truyền của dân tộc đang bị tàn phai.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555526"/>
            <a:ext cx="3987869" cy="4027666"/>
          </a:xfrm>
          <a:prstGeom prst="rect">
            <a:avLst/>
          </a:prstGeom>
          <a:ln>
            <a:noFill/>
          </a:ln>
          <a:effectLst>
            <a:softEdge rad="112500"/>
          </a:effectLst>
        </p:spPr>
      </p:pic>
      <p:sp>
        <p:nvSpPr>
          <p:cNvPr id="5" name="Rectangle 4"/>
          <p:cNvSpPr/>
          <p:nvPr/>
        </p:nvSpPr>
        <p:spPr>
          <a:xfrm>
            <a:off x="4283968" y="1347614"/>
            <a:ext cx="4536504" cy="2123658"/>
          </a:xfrm>
          <a:prstGeom prst="rect">
            <a:avLst/>
          </a:prstGeom>
        </p:spPr>
        <p:txBody>
          <a:bodyPr wrap="square">
            <a:spAutoFit/>
          </a:bodyPr>
          <a:lstStyle/>
          <a:p>
            <a:pPr algn="just">
              <a:lnSpc>
                <a:spcPct val="150000"/>
              </a:lnSpc>
            </a:pPr>
            <a:r>
              <a:rPr lang="en-US" sz="2200" dirty="0">
                <a:latin typeface="Times New Roman" pitchFamily="18" charset="0"/>
                <a:cs typeface="Times New Roman" pitchFamily="18" charset="0"/>
                <a:sym typeface="Wingdings" pitchFamily="2" charset="2"/>
              </a:rPr>
              <a:t>Qua </a:t>
            </a:r>
            <a:r>
              <a:rPr lang="en-US" sz="2200" dirty="0" err="1">
                <a:latin typeface="Times New Roman" pitchFamily="18" charset="0"/>
                <a:cs typeface="Times New Roman" pitchFamily="18" charset="0"/>
                <a:sym typeface="Wingdings" pitchFamily="2" charset="2"/>
              </a:rPr>
              <a:t>bài</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thơ</a:t>
            </a:r>
            <a:r>
              <a:rPr lang="en-US" sz="2200" dirty="0">
                <a:latin typeface="Times New Roman" pitchFamily="18" charset="0"/>
                <a:cs typeface="Times New Roman" pitchFamily="18" charset="0"/>
                <a:sym typeface="Wingdings" pitchFamily="2" charset="2"/>
              </a:rPr>
              <a:t> “ </a:t>
            </a:r>
            <a:r>
              <a:rPr lang="en-US" sz="2200" dirty="0" err="1">
                <a:latin typeface="Times New Roman" pitchFamily="18" charset="0"/>
                <a:cs typeface="Times New Roman" pitchFamily="18" charset="0"/>
                <a:sym typeface="Wingdings" pitchFamily="2" charset="2"/>
              </a:rPr>
              <a:t>Ông</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đồ</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em</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hiểu</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gì</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về</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tục</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xin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chữ</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mỗi</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dịp</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Tết</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đến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xuân</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về</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Nếu</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vẽ</a:t>
            </a:r>
            <a:r>
              <a:rPr lang="en-US" sz="2200" dirty="0">
                <a:latin typeface="Times New Roman" pitchFamily="18" charset="0"/>
                <a:cs typeface="Times New Roman" pitchFamily="18" charset="0"/>
                <a:sym typeface="Wingdings" pitchFamily="2" charset="2"/>
              </a:rPr>
              <a:t> minh </a:t>
            </a:r>
            <a:r>
              <a:rPr lang="en-US" sz="2200" dirty="0" err="1">
                <a:latin typeface="Times New Roman" pitchFamily="18" charset="0"/>
                <a:cs typeface="Times New Roman" pitchFamily="18" charset="0"/>
                <a:sym typeface="Wingdings" pitchFamily="2" charset="2"/>
              </a:rPr>
              <a:t>họa</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cho</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bài</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thơ</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em</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sẽ</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vẽ</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hình</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ảnh</a:t>
            </a: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nào</a:t>
            </a:r>
            <a:r>
              <a:rPr lang="en-US" sz="2200" dirty="0">
                <a:latin typeface="Times New Roman" pitchFamily="18" charset="0"/>
                <a:cs typeface="Times New Roman" pitchFamily="18" charset="0"/>
                <a:sym typeface="Wingdings" pitchFamily="2" charset="2"/>
              </a:rPr>
              <a:t>?</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212721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13746" y="2301720"/>
            <a:ext cx="2898650" cy="2958750"/>
          </a:xfrm>
          <a:prstGeom prst="rect">
            <a:avLst/>
          </a:prstGeom>
        </p:spPr>
      </p:pic>
      <p:pic>
        <p:nvPicPr>
          <p:cNvPr id="6" name="Picture 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85646" y="303498"/>
            <a:ext cx="2700300" cy="2700300"/>
          </a:xfrm>
          <a:prstGeom prst="rect">
            <a:avLst/>
          </a:prstGeom>
        </p:spPr>
      </p:pic>
      <p:pic>
        <p:nvPicPr>
          <p:cNvPr id="7" name="AI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002270" y="5596086"/>
            <a:ext cx="457200" cy="457200"/>
          </a:xfrm>
          <a:prstGeom prst="rect">
            <a:avLst/>
          </a:prstGeom>
        </p:spPr>
      </p:pic>
    </p:spTree>
    <p:extLst>
      <p:ext uri="{BB962C8B-B14F-4D97-AF65-F5344CB8AC3E}">
        <p14:creationId xmlns:p14="http://schemas.microsoft.com/office/powerpoint/2010/main" val="316864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70" fill="hold"/>
                                        <p:tgtEl>
                                          <p:spTgt spid="7"/>
                                        </p:tgtEl>
                                      </p:cBhvr>
                                    </p:cmd>
                                  </p:childTnLst>
                                </p:cTn>
                              </p:par>
                              <p:par>
                                <p:cTn id="7" presetID="26"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80">
                                          <p:stCondLst>
                                            <p:cond delay="0"/>
                                          </p:stCondLst>
                                        </p:cTn>
                                        <p:tgtEl>
                                          <p:spTgt spid="6"/>
                                        </p:tgtEl>
                                      </p:cBhvr>
                                    </p:animEffect>
                                    <p:anim calcmode="lin" valueType="num">
                                      <p:cBhvr>
                                        <p:cTn id="1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5" dur="26">
                                          <p:stCondLst>
                                            <p:cond delay="650"/>
                                          </p:stCondLst>
                                        </p:cTn>
                                        <p:tgtEl>
                                          <p:spTgt spid="6"/>
                                        </p:tgtEl>
                                      </p:cBhvr>
                                      <p:to x="100000" y="60000"/>
                                    </p:animScale>
                                    <p:animScale>
                                      <p:cBhvr>
                                        <p:cTn id="16" dur="166" decel="50000">
                                          <p:stCondLst>
                                            <p:cond delay="676"/>
                                          </p:stCondLst>
                                        </p:cTn>
                                        <p:tgtEl>
                                          <p:spTgt spid="6"/>
                                        </p:tgtEl>
                                      </p:cBhvr>
                                      <p:to x="100000" y="100000"/>
                                    </p:animScale>
                                    <p:animScale>
                                      <p:cBhvr>
                                        <p:cTn id="17" dur="26">
                                          <p:stCondLst>
                                            <p:cond delay="1312"/>
                                          </p:stCondLst>
                                        </p:cTn>
                                        <p:tgtEl>
                                          <p:spTgt spid="6"/>
                                        </p:tgtEl>
                                      </p:cBhvr>
                                      <p:to x="100000" y="80000"/>
                                    </p:animScale>
                                    <p:animScale>
                                      <p:cBhvr>
                                        <p:cTn id="18" dur="166" decel="50000">
                                          <p:stCondLst>
                                            <p:cond delay="1338"/>
                                          </p:stCondLst>
                                        </p:cTn>
                                        <p:tgtEl>
                                          <p:spTgt spid="6"/>
                                        </p:tgtEl>
                                      </p:cBhvr>
                                      <p:to x="100000" y="100000"/>
                                    </p:animScale>
                                    <p:animScale>
                                      <p:cBhvr>
                                        <p:cTn id="19" dur="26">
                                          <p:stCondLst>
                                            <p:cond delay="1642"/>
                                          </p:stCondLst>
                                        </p:cTn>
                                        <p:tgtEl>
                                          <p:spTgt spid="6"/>
                                        </p:tgtEl>
                                      </p:cBhvr>
                                      <p:to x="100000" y="90000"/>
                                    </p:animScale>
                                    <p:animScale>
                                      <p:cBhvr>
                                        <p:cTn id="20" dur="166" decel="50000">
                                          <p:stCondLst>
                                            <p:cond delay="1668"/>
                                          </p:stCondLst>
                                        </p:cTn>
                                        <p:tgtEl>
                                          <p:spTgt spid="6"/>
                                        </p:tgtEl>
                                      </p:cBhvr>
                                      <p:to x="100000" y="100000"/>
                                    </p:animScale>
                                    <p:animScale>
                                      <p:cBhvr>
                                        <p:cTn id="21" dur="26">
                                          <p:stCondLst>
                                            <p:cond delay="1808"/>
                                          </p:stCondLst>
                                        </p:cTn>
                                        <p:tgtEl>
                                          <p:spTgt spid="6"/>
                                        </p:tgtEl>
                                      </p:cBhvr>
                                      <p:to x="100000" y="95000"/>
                                    </p:animScale>
                                    <p:animScale>
                                      <p:cBhvr>
                                        <p:cTn id="22" dur="166" decel="50000">
                                          <p:stCondLst>
                                            <p:cond delay="1834"/>
                                          </p:stCondLst>
                                        </p:cTn>
                                        <p:tgtEl>
                                          <p:spTgt spid="6"/>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40"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Picture 15">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52118" t="34039" r="28122" b="37505"/>
          <a:stretch/>
        </p:blipFill>
        <p:spPr>
          <a:xfrm rot="20569265">
            <a:off x="1454737" y="2273371"/>
            <a:ext cx="1115075" cy="1456498"/>
          </a:xfrm>
          <a:prstGeom prst="rect">
            <a:avLst/>
          </a:prstGeom>
        </p:spPr>
      </p:pic>
      <p:pic>
        <p:nvPicPr>
          <p:cNvPr id="18" name="Picture 17">
            <a:hlinkClick r:id="" action="ppaction://noaction"/>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44108" y="228072"/>
            <a:ext cx="2005024" cy="2505696"/>
          </a:xfrm>
          <a:prstGeom prst="rect">
            <a:avLst/>
          </a:prstGeom>
        </p:spPr>
      </p:pic>
      <p:pic>
        <p:nvPicPr>
          <p:cNvPr id="15" name="Picture 1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81871" t="71416"/>
          <a:stretch/>
        </p:blipFill>
        <p:spPr>
          <a:xfrm rot="999292">
            <a:off x="3938901" y="2098136"/>
            <a:ext cx="956571" cy="1368008"/>
          </a:xfrm>
          <a:prstGeom prst="rect">
            <a:avLst/>
          </a:prstGeom>
        </p:spPr>
      </p:pic>
      <p:pic>
        <p:nvPicPr>
          <p:cNvPr id="12" name="Picture 11">
            <a:hlinkClick r:id="rId12"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t="70389" r="82531"/>
          <a:stretch/>
        </p:blipFill>
        <p:spPr>
          <a:xfrm rot="21177750">
            <a:off x="2897712" y="1809503"/>
            <a:ext cx="1069157" cy="1643868"/>
          </a:xfrm>
          <a:prstGeom prst="rect">
            <a:avLst/>
          </a:prstGeom>
        </p:spPr>
      </p:pic>
      <p:pic>
        <p:nvPicPr>
          <p:cNvPr id="6" name="Picture 5">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l="26239" t="32202" r="55419" b="37973"/>
          <a:stretch/>
        </p:blipFill>
        <p:spPr>
          <a:xfrm>
            <a:off x="2137797" y="2514964"/>
            <a:ext cx="1066324" cy="1572610"/>
          </a:xfrm>
          <a:prstGeom prst="rect">
            <a:avLst/>
          </a:prstGeom>
        </p:spPr>
      </p:pic>
      <p:pic>
        <p:nvPicPr>
          <p:cNvPr id="7" name="Picture 6">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81788" t="32562" b="37542"/>
          <a:stretch/>
        </p:blipFill>
        <p:spPr>
          <a:xfrm rot="514477">
            <a:off x="4075389" y="2754537"/>
            <a:ext cx="1012817" cy="1508092"/>
          </a:xfrm>
          <a:prstGeom prst="rect">
            <a:avLst/>
          </a:prstGeom>
        </p:spPr>
      </p:pic>
      <p:pic>
        <p:nvPicPr>
          <p:cNvPr id="10" name="Picture 9">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r="81876" b="71018"/>
          <a:stretch/>
        </p:blipFill>
        <p:spPr>
          <a:xfrm>
            <a:off x="3183907" y="2721977"/>
            <a:ext cx="1023116" cy="1483839"/>
          </a:xfrm>
          <a:prstGeom prst="rect">
            <a:avLst/>
          </a:prstGeom>
        </p:spPr>
      </p:pic>
      <p:pic>
        <p:nvPicPr>
          <p:cNvPr id="14" name="Picture 13">
            <a:hlinkClick r:id="rId1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81676" b="70484"/>
          <a:stretch/>
        </p:blipFill>
        <p:spPr>
          <a:xfrm rot="20642225">
            <a:off x="1243677" y="2960836"/>
            <a:ext cx="946128" cy="1382315"/>
          </a:xfrm>
          <a:prstGeom prst="rect">
            <a:avLst/>
          </a:prstGeom>
        </p:spPr>
      </p:pic>
      <p:pic>
        <p:nvPicPr>
          <p:cNvPr id="17" name="Picture 16"/>
          <p:cNvPicPr>
            <a:picLocks noChangeAspect="1"/>
          </p:cNvPicPr>
          <p:nvPr/>
        </p:nvPicPr>
        <p:blipFill rotWithShape="1">
          <a:blip r:embed="rId20" cstate="print">
            <a:extLst>
              <a:ext uri="{28A0092B-C50C-407E-A947-70E740481C1C}">
                <a14:useLocalDpi xmlns:a14="http://schemas.microsoft.com/office/drawing/2010/main" val="0"/>
              </a:ext>
            </a:extLst>
          </a:blip>
          <a:srcRect t="48738"/>
          <a:stretch/>
        </p:blipFill>
        <p:spPr>
          <a:xfrm>
            <a:off x="1118142" y="3730788"/>
            <a:ext cx="4171958" cy="1431625"/>
          </a:xfrm>
          <a:prstGeom prst="rect">
            <a:avLst/>
          </a:prstGeom>
        </p:spPr>
      </p:pic>
      <p:sp>
        <p:nvSpPr>
          <p:cNvPr id="21" name="Cloud Callout 20"/>
          <p:cNvSpPr/>
          <p:nvPr/>
        </p:nvSpPr>
        <p:spPr>
          <a:xfrm>
            <a:off x="3329862" y="181765"/>
            <a:ext cx="2322258" cy="1039835"/>
          </a:xfrm>
          <a:prstGeom prst="cloudCallout">
            <a:avLst>
              <a:gd name="adj1" fmla="val 66234"/>
              <a:gd name="adj2" fmla="val 43877"/>
            </a:avLst>
          </a:prstGeom>
          <a:solidFill>
            <a:schemeClr val="bg2">
              <a:lumMod val="10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685800"/>
            <a:r>
              <a:rPr lang="en-US">
                <a:solidFill>
                  <a:prstClr val="white"/>
                </a:solidFill>
                <a:latin typeface="Lucida Bright" pitchFamily="18" charset="0"/>
              </a:rPr>
              <a:t>Mời bạn chọn trứng</a:t>
            </a:r>
          </a:p>
        </p:txBody>
      </p:sp>
    </p:spTree>
    <p:extLst>
      <p:ext uri="{BB962C8B-B14F-4D97-AF65-F5344CB8AC3E}">
        <p14:creationId xmlns:p14="http://schemas.microsoft.com/office/powerpoint/2010/main" val="6698277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par>
                          <p:cTn id="11" fill="hold">
                            <p:stCondLst>
                              <p:cond delay="1000"/>
                            </p:stCondLst>
                            <p:childTnLst>
                              <p:par>
                                <p:cTn id="12" presetID="16" presetClass="entr" presetSubtype="42"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outHorizontal)">
                                      <p:cBhvr>
                                        <p:cTn id="14" dur="500"/>
                                        <p:tgtEl>
                                          <p:spTgt spid="21"/>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4"/>
                                        </p:tgtEl>
                                        <p:attrNameLst>
                                          <p:attrName>r</p:attrName>
                                        </p:attrNameLst>
                                      </p:cBhvr>
                                    </p:animRot>
                                    <p:animRot by="-240000">
                                      <p:cBhvr>
                                        <p:cTn id="17" dur="200" fill="hold">
                                          <p:stCondLst>
                                            <p:cond delay="200"/>
                                          </p:stCondLst>
                                        </p:cTn>
                                        <p:tgtEl>
                                          <p:spTgt spid="14"/>
                                        </p:tgtEl>
                                        <p:attrNameLst>
                                          <p:attrName>r</p:attrName>
                                        </p:attrNameLst>
                                      </p:cBhvr>
                                    </p:animRot>
                                    <p:animRot by="240000">
                                      <p:cBhvr>
                                        <p:cTn id="18" dur="200" fill="hold">
                                          <p:stCondLst>
                                            <p:cond delay="400"/>
                                          </p:stCondLst>
                                        </p:cTn>
                                        <p:tgtEl>
                                          <p:spTgt spid="14"/>
                                        </p:tgtEl>
                                        <p:attrNameLst>
                                          <p:attrName>r</p:attrName>
                                        </p:attrNameLst>
                                      </p:cBhvr>
                                    </p:animRot>
                                    <p:animRot by="-240000">
                                      <p:cBhvr>
                                        <p:cTn id="19" dur="200" fill="hold">
                                          <p:stCondLst>
                                            <p:cond delay="600"/>
                                          </p:stCondLst>
                                        </p:cTn>
                                        <p:tgtEl>
                                          <p:spTgt spid="14"/>
                                        </p:tgtEl>
                                        <p:attrNameLst>
                                          <p:attrName>r</p:attrName>
                                        </p:attrNameLst>
                                      </p:cBhvr>
                                    </p:animRot>
                                    <p:animRot by="120000">
                                      <p:cBhvr>
                                        <p:cTn id="20" dur="200" fill="hold">
                                          <p:stCondLst>
                                            <p:cond delay="800"/>
                                          </p:stCondLst>
                                        </p:cTn>
                                        <p:tgtEl>
                                          <p:spTgt spid="14"/>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5"/>
                                        </p:tgtEl>
                                        <p:attrNameLst>
                                          <p:attrName>r</p:attrName>
                                        </p:attrNameLst>
                                      </p:cBhvr>
                                    </p:animRot>
                                    <p:animRot by="-240000">
                                      <p:cBhvr>
                                        <p:cTn id="35" dur="200" fill="hold">
                                          <p:stCondLst>
                                            <p:cond delay="200"/>
                                          </p:stCondLst>
                                        </p:cTn>
                                        <p:tgtEl>
                                          <p:spTgt spid="15"/>
                                        </p:tgtEl>
                                        <p:attrNameLst>
                                          <p:attrName>r</p:attrName>
                                        </p:attrNameLst>
                                      </p:cBhvr>
                                    </p:animRot>
                                    <p:animRot by="240000">
                                      <p:cBhvr>
                                        <p:cTn id="36" dur="200" fill="hold">
                                          <p:stCondLst>
                                            <p:cond delay="400"/>
                                          </p:stCondLst>
                                        </p:cTn>
                                        <p:tgtEl>
                                          <p:spTgt spid="15"/>
                                        </p:tgtEl>
                                        <p:attrNameLst>
                                          <p:attrName>r</p:attrName>
                                        </p:attrNameLst>
                                      </p:cBhvr>
                                    </p:animRot>
                                    <p:animRot by="-240000">
                                      <p:cBhvr>
                                        <p:cTn id="37" dur="200" fill="hold">
                                          <p:stCondLst>
                                            <p:cond delay="600"/>
                                          </p:stCondLst>
                                        </p:cTn>
                                        <p:tgtEl>
                                          <p:spTgt spid="15"/>
                                        </p:tgtEl>
                                        <p:attrNameLst>
                                          <p:attrName>r</p:attrName>
                                        </p:attrNameLst>
                                      </p:cBhvr>
                                    </p:animRot>
                                    <p:animRot by="120000">
                                      <p:cBhvr>
                                        <p:cTn id="38" dur="200" fill="hold">
                                          <p:stCondLst>
                                            <p:cond delay="800"/>
                                          </p:stCondLst>
                                        </p:cTn>
                                        <p:tgtEl>
                                          <p:spTgt spid="1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
                                        </p:tgtEl>
                                        <p:attrNameLst>
                                          <p:attrName>r</p:attrName>
                                        </p:attrNameLst>
                                      </p:cBhvr>
                                    </p:animRot>
                                    <p:animRot by="-240000">
                                      <p:cBhvr>
                                        <p:cTn id="47" dur="200" fill="hold">
                                          <p:stCondLst>
                                            <p:cond delay="200"/>
                                          </p:stCondLst>
                                        </p:cTn>
                                        <p:tgtEl>
                                          <p:spTgt spid="16"/>
                                        </p:tgtEl>
                                        <p:attrNameLst>
                                          <p:attrName>r</p:attrName>
                                        </p:attrNameLst>
                                      </p:cBhvr>
                                    </p:animRot>
                                    <p:animRot by="240000">
                                      <p:cBhvr>
                                        <p:cTn id="48" dur="200" fill="hold">
                                          <p:stCondLst>
                                            <p:cond delay="400"/>
                                          </p:stCondLst>
                                        </p:cTn>
                                        <p:tgtEl>
                                          <p:spTgt spid="16"/>
                                        </p:tgtEl>
                                        <p:attrNameLst>
                                          <p:attrName>r</p:attrName>
                                        </p:attrNameLst>
                                      </p:cBhvr>
                                    </p:animRot>
                                    <p:animRot by="-240000">
                                      <p:cBhvr>
                                        <p:cTn id="49" dur="200" fill="hold">
                                          <p:stCondLst>
                                            <p:cond delay="600"/>
                                          </p:stCondLst>
                                        </p:cTn>
                                        <p:tgtEl>
                                          <p:spTgt spid="16"/>
                                        </p:tgtEl>
                                        <p:attrNameLst>
                                          <p:attrName>r</p:attrName>
                                        </p:attrNameLst>
                                      </p:cBhvr>
                                    </p:animRot>
                                    <p:animRot by="120000">
                                      <p:cBhvr>
                                        <p:cTn id="50" dur="200" fill="hold">
                                          <p:stCondLst>
                                            <p:cond delay="800"/>
                                          </p:stCondLst>
                                        </p:cTn>
                                        <p:tgtEl>
                                          <p:spTgt spid="16"/>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6"/>
                                        </p:tgtEl>
                                        <p:attrNameLst>
                                          <p:attrName>r</p:attrName>
                                        </p:attrNameLst>
                                      </p:cBhvr>
                                    </p:animRot>
                                    <p:animRot by="-240000">
                                      <p:cBhvr>
                                        <p:cTn id="53" dur="200" fill="hold">
                                          <p:stCondLst>
                                            <p:cond delay="200"/>
                                          </p:stCondLst>
                                        </p:cTn>
                                        <p:tgtEl>
                                          <p:spTgt spid="6"/>
                                        </p:tgtEl>
                                        <p:attrNameLst>
                                          <p:attrName>r</p:attrName>
                                        </p:attrNameLst>
                                      </p:cBhvr>
                                    </p:animRot>
                                    <p:animRot by="240000">
                                      <p:cBhvr>
                                        <p:cTn id="54" dur="200" fill="hold">
                                          <p:stCondLst>
                                            <p:cond delay="400"/>
                                          </p:stCondLst>
                                        </p:cTn>
                                        <p:tgtEl>
                                          <p:spTgt spid="6"/>
                                        </p:tgtEl>
                                        <p:attrNameLst>
                                          <p:attrName>r</p:attrName>
                                        </p:attrNameLst>
                                      </p:cBhvr>
                                    </p:animRot>
                                    <p:animRot by="-240000">
                                      <p:cBhvr>
                                        <p:cTn id="55" dur="200" fill="hold">
                                          <p:stCondLst>
                                            <p:cond delay="600"/>
                                          </p:stCondLst>
                                        </p:cTn>
                                        <p:tgtEl>
                                          <p:spTgt spid="6"/>
                                        </p:tgtEl>
                                        <p:attrNameLst>
                                          <p:attrName>r</p:attrName>
                                        </p:attrNameLst>
                                      </p:cBhvr>
                                    </p:animRot>
                                    <p:animRot by="120000">
                                      <p:cBhvr>
                                        <p:cTn id="5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4"/>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4"/>
                                        </p:tgtEl>
                                      </p:cBhvr>
                                    </p:animEffect>
                                    <p:anim calcmode="lin" valueType="num">
                                      <p:cBhvr>
                                        <p:cTn id="62" dur="1000"/>
                                        <p:tgtEl>
                                          <p:spTgt spid="14"/>
                                        </p:tgtEl>
                                        <p:attrNameLst>
                                          <p:attrName>ppt_x</p:attrName>
                                        </p:attrNameLst>
                                      </p:cBhvr>
                                      <p:tavLst>
                                        <p:tav tm="0">
                                          <p:val>
                                            <p:strVal val="ppt_x"/>
                                          </p:val>
                                        </p:tav>
                                        <p:tav tm="100000">
                                          <p:val>
                                            <p:strVal val="ppt_x"/>
                                          </p:val>
                                        </p:tav>
                                      </p:tavLst>
                                    </p:anim>
                                    <p:anim calcmode="lin" valueType="num">
                                      <p:cBhvr>
                                        <p:cTn id="63" dur="1000"/>
                                        <p:tgtEl>
                                          <p:spTgt spid="14"/>
                                        </p:tgtEl>
                                        <p:attrNameLst>
                                          <p:attrName>ppt_y</p:attrName>
                                        </p:attrNameLst>
                                      </p:cBhvr>
                                      <p:tavLst>
                                        <p:tav tm="0">
                                          <p:val>
                                            <p:strVal val="ppt_y"/>
                                          </p:val>
                                        </p:tav>
                                        <p:tav tm="100000">
                                          <p:val>
                                            <p:strVal val="ppt_y+.1"/>
                                          </p:val>
                                        </p:tav>
                                      </p:tavLst>
                                    </p:anim>
                                    <p:set>
                                      <p:cBhvr>
                                        <p:cTn id="64"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2"/>
                                        </p:tgtEl>
                                      </p:cBhvr>
                                    </p:animEffect>
                                    <p:anim calcmode="lin" valueType="num">
                                      <p:cBhvr>
                                        <p:cTn id="70" dur="1000"/>
                                        <p:tgtEl>
                                          <p:spTgt spid="12"/>
                                        </p:tgtEl>
                                        <p:attrNameLst>
                                          <p:attrName>ppt_x</p:attrName>
                                        </p:attrNameLst>
                                      </p:cBhvr>
                                      <p:tavLst>
                                        <p:tav tm="0">
                                          <p:val>
                                            <p:strVal val="ppt_x"/>
                                          </p:val>
                                        </p:tav>
                                        <p:tav tm="100000">
                                          <p:val>
                                            <p:strVal val="ppt_x"/>
                                          </p:val>
                                        </p:tav>
                                      </p:tavLst>
                                    </p:anim>
                                    <p:anim calcmode="lin" valueType="num">
                                      <p:cBhvr>
                                        <p:cTn id="71" dur="1000"/>
                                        <p:tgtEl>
                                          <p:spTgt spid="12"/>
                                        </p:tgtEl>
                                        <p:attrNameLst>
                                          <p:attrName>ppt_y</p:attrName>
                                        </p:attrNameLst>
                                      </p:cBhvr>
                                      <p:tavLst>
                                        <p:tav tm="0">
                                          <p:val>
                                            <p:strVal val="ppt_y"/>
                                          </p:val>
                                        </p:tav>
                                        <p:tav tm="100000">
                                          <p:val>
                                            <p:strVal val="ppt_y+.1"/>
                                          </p:val>
                                        </p:tav>
                                      </p:tavLst>
                                    </p:anim>
                                    <p:set>
                                      <p:cBhvr>
                                        <p:cTn id="72"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
                                        </p:tgtEl>
                                      </p:cBhvr>
                                    </p:animEffect>
                                    <p:anim calcmode="lin" valueType="num">
                                      <p:cBhvr>
                                        <p:cTn id="78" dur="1000"/>
                                        <p:tgtEl>
                                          <p:spTgt spid="10"/>
                                        </p:tgtEl>
                                        <p:attrNameLst>
                                          <p:attrName>ppt_x</p:attrName>
                                        </p:attrNameLst>
                                      </p:cBhvr>
                                      <p:tavLst>
                                        <p:tav tm="0">
                                          <p:val>
                                            <p:strVal val="ppt_x"/>
                                          </p:val>
                                        </p:tav>
                                        <p:tav tm="100000">
                                          <p:val>
                                            <p:strVal val="ppt_x"/>
                                          </p:val>
                                        </p:tav>
                                      </p:tavLst>
                                    </p:anim>
                                    <p:anim calcmode="lin" valueType="num">
                                      <p:cBhvr>
                                        <p:cTn id="79" dur="1000"/>
                                        <p:tgtEl>
                                          <p:spTgt spid="10"/>
                                        </p:tgtEl>
                                        <p:attrNameLst>
                                          <p:attrName>ppt_y</p:attrName>
                                        </p:attrNameLst>
                                      </p:cBhvr>
                                      <p:tavLst>
                                        <p:tav tm="0">
                                          <p:val>
                                            <p:strVal val="ppt_y"/>
                                          </p:val>
                                        </p:tav>
                                        <p:tav tm="100000">
                                          <p:val>
                                            <p:strVal val="ppt_y+.1"/>
                                          </p:val>
                                        </p:tav>
                                      </p:tavLst>
                                    </p:anim>
                                    <p:set>
                                      <p:cBhvr>
                                        <p:cTn id="8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nodeType="clickEffect">
                                  <p:stCondLst>
                                    <p:cond delay="0"/>
                                  </p:stCondLst>
                                  <p:childTnLst>
                                    <p:animEffect transition="out" filter="fade">
                                      <p:cBhvr>
                                        <p:cTn id="85" dur="1000"/>
                                        <p:tgtEl>
                                          <p:spTgt spid="15"/>
                                        </p:tgtEl>
                                      </p:cBhvr>
                                    </p:animEffect>
                                    <p:anim calcmode="lin" valueType="num">
                                      <p:cBhvr>
                                        <p:cTn id="86" dur="1000"/>
                                        <p:tgtEl>
                                          <p:spTgt spid="15"/>
                                        </p:tgtEl>
                                        <p:attrNameLst>
                                          <p:attrName>ppt_x</p:attrName>
                                        </p:attrNameLst>
                                      </p:cBhvr>
                                      <p:tavLst>
                                        <p:tav tm="0">
                                          <p:val>
                                            <p:strVal val="ppt_x"/>
                                          </p:val>
                                        </p:tav>
                                        <p:tav tm="100000">
                                          <p:val>
                                            <p:strVal val="ppt_x"/>
                                          </p:val>
                                        </p:tav>
                                      </p:tavLst>
                                    </p:anim>
                                    <p:anim calcmode="lin" valueType="num">
                                      <p:cBhvr>
                                        <p:cTn id="87" dur="1000"/>
                                        <p:tgtEl>
                                          <p:spTgt spid="15"/>
                                        </p:tgtEl>
                                        <p:attrNameLst>
                                          <p:attrName>ppt_y</p:attrName>
                                        </p:attrNameLst>
                                      </p:cBhvr>
                                      <p:tavLst>
                                        <p:tav tm="0">
                                          <p:val>
                                            <p:strVal val="ppt_y"/>
                                          </p:val>
                                        </p:tav>
                                        <p:tav tm="100000">
                                          <p:val>
                                            <p:strVal val="ppt_y+.1"/>
                                          </p:val>
                                        </p:tav>
                                      </p:tavLst>
                                    </p:anim>
                                    <p:set>
                                      <p:cBhvr>
                                        <p:cTn id="8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7"/>
                    </p:tgtEl>
                  </p:cond>
                </p:stCondLst>
                <p:endSync evt="end" delay="0">
                  <p:rtn val="all"/>
                </p:endSync>
                <p:childTnLst>
                  <p:par>
                    <p:cTn id="90" fill="hold">
                      <p:stCondLst>
                        <p:cond delay="0"/>
                      </p:stCondLst>
                      <p:childTnLst>
                        <p:par>
                          <p:cTn id="91" fill="hold">
                            <p:stCondLst>
                              <p:cond delay="0"/>
                            </p:stCondLst>
                            <p:childTnLst>
                              <p:par>
                                <p:cTn id="92" presetID="42" presetClass="exit" presetSubtype="0" fill="hold" nodeType="clickEffect">
                                  <p:stCondLst>
                                    <p:cond delay="0"/>
                                  </p:stCondLst>
                                  <p:childTnLst>
                                    <p:animEffect transition="out" filter="fade">
                                      <p:cBhvr>
                                        <p:cTn id="93" dur="1000"/>
                                        <p:tgtEl>
                                          <p:spTgt spid="7"/>
                                        </p:tgtEl>
                                      </p:cBhvr>
                                    </p:animEffect>
                                    <p:anim calcmode="lin" valueType="num">
                                      <p:cBhvr>
                                        <p:cTn id="94" dur="1000"/>
                                        <p:tgtEl>
                                          <p:spTgt spid="7"/>
                                        </p:tgtEl>
                                        <p:attrNameLst>
                                          <p:attrName>ppt_x</p:attrName>
                                        </p:attrNameLst>
                                      </p:cBhvr>
                                      <p:tavLst>
                                        <p:tav tm="0">
                                          <p:val>
                                            <p:strVal val="ppt_x"/>
                                          </p:val>
                                        </p:tav>
                                        <p:tav tm="100000">
                                          <p:val>
                                            <p:strVal val="ppt_x"/>
                                          </p:val>
                                        </p:tav>
                                      </p:tavLst>
                                    </p:anim>
                                    <p:anim calcmode="lin" valueType="num">
                                      <p:cBhvr>
                                        <p:cTn id="95" dur="1000"/>
                                        <p:tgtEl>
                                          <p:spTgt spid="7"/>
                                        </p:tgtEl>
                                        <p:attrNameLst>
                                          <p:attrName>ppt_y</p:attrName>
                                        </p:attrNameLst>
                                      </p:cBhvr>
                                      <p:tavLst>
                                        <p:tav tm="0">
                                          <p:val>
                                            <p:strVal val="ppt_y"/>
                                          </p:val>
                                        </p:tav>
                                        <p:tav tm="100000">
                                          <p:val>
                                            <p:strVal val="ppt_y+.1"/>
                                          </p:val>
                                        </p:tav>
                                      </p:tavLst>
                                    </p:anim>
                                    <p:set>
                                      <p:cBhvr>
                                        <p:cTn id="9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7"/>
                  </p:tgtEl>
                </p:cond>
              </p:nextCondLst>
            </p:seq>
            <p:seq concurrent="1" nextAc="seek">
              <p:cTn id="97" restart="whenNotActive" fill="hold" evtFilter="cancelBubble" nodeType="interactiveSeq">
                <p:stCondLst>
                  <p:cond evt="onClick" delay="0">
                    <p:tgtEl>
                      <p:spTgt spid="16"/>
                    </p:tgtEl>
                  </p:cond>
                </p:stCondLst>
                <p:endSync evt="end" delay="0">
                  <p:rtn val="all"/>
                </p:endSync>
                <p:childTnLst>
                  <p:par>
                    <p:cTn id="98" fill="hold">
                      <p:stCondLst>
                        <p:cond delay="0"/>
                      </p:stCondLst>
                      <p:childTnLst>
                        <p:par>
                          <p:cTn id="99" fill="hold">
                            <p:stCondLst>
                              <p:cond delay="0"/>
                            </p:stCondLst>
                            <p:childTnLst>
                              <p:par>
                                <p:cTn id="100" presetID="42" presetClass="exit" presetSubtype="0" fill="hold" nodeType="clickEffect">
                                  <p:stCondLst>
                                    <p:cond delay="0"/>
                                  </p:stCondLst>
                                  <p:childTnLst>
                                    <p:animEffect transition="out" filter="fade">
                                      <p:cBhvr>
                                        <p:cTn id="101" dur="1000"/>
                                        <p:tgtEl>
                                          <p:spTgt spid="16"/>
                                        </p:tgtEl>
                                      </p:cBhvr>
                                    </p:animEffect>
                                    <p:anim calcmode="lin" valueType="num">
                                      <p:cBhvr>
                                        <p:cTn id="102" dur="1000"/>
                                        <p:tgtEl>
                                          <p:spTgt spid="16"/>
                                        </p:tgtEl>
                                        <p:attrNameLst>
                                          <p:attrName>ppt_x</p:attrName>
                                        </p:attrNameLst>
                                      </p:cBhvr>
                                      <p:tavLst>
                                        <p:tav tm="0">
                                          <p:val>
                                            <p:strVal val="ppt_x"/>
                                          </p:val>
                                        </p:tav>
                                        <p:tav tm="100000">
                                          <p:val>
                                            <p:strVal val="ppt_x"/>
                                          </p:val>
                                        </p:tav>
                                      </p:tavLst>
                                    </p:anim>
                                    <p:anim calcmode="lin" valueType="num">
                                      <p:cBhvr>
                                        <p:cTn id="103" dur="1000"/>
                                        <p:tgtEl>
                                          <p:spTgt spid="16"/>
                                        </p:tgtEl>
                                        <p:attrNameLst>
                                          <p:attrName>ppt_y</p:attrName>
                                        </p:attrNameLst>
                                      </p:cBhvr>
                                      <p:tavLst>
                                        <p:tav tm="0">
                                          <p:val>
                                            <p:strVal val="ppt_y"/>
                                          </p:val>
                                        </p:tav>
                                        <p:tav tm="100000">
                                          <p:val>
                                            <p:strVal val="ppt_y+.1"/>
                                          </p:val>
                                        </p:tav>
                                      </p:tavLst>
                                    </p:anim>
                                    <p:set>
                                      <p:cBhvr>
                                        <p:cTn id="10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6"/>
                  </p:tgtEl>
                </p:cond>
              </p:nextCondLst>
            </p:seq>
            <p:seq concurrent="1" nextAc="seek">
              <p:cTn id="105" restart="whenNotActive" fill="hold" evtFilter="cancelBubble" nodeType="interactiveSeq">
                <p:stCondLst>
                  <p:cond evt="onClick" delay="0">
                    <p:tgtEl>
                      <p:spTgt spid="6"/>
                    </p:tgtEl>
                  </p:cond>
                </p:stCondLst>
                <p:endSync evt="end" delay="0">
                  <p:rtn val="all"/>
                </p:endSync>
                <p:childTnLst>
                  <p:par>
                    <p:cTn id="106" fill="hold">
                      <p:stCondLst>
                        <p:cond delay="0"/>
                      </p:stCondLst>
                      <p:childTnLst>
                        <p:par>
                          <p:cTn id="107" fill="hold">
                            <p:stCondLst>
                              <p:cond delay="0"/>
                            </p:stCondLst>
                            <p:childTnLst>
                              <p:par>
                                <p:cTn id="108" presetID="42" presetClass="exit" presetSubtype="0" fill="hold" nodeType="clickEffect">
                                  <p:stCondLst>
                                    <p:cond delay="0"/>
                                  </p:stCondLst>
                                  <p:childTnLst>
                                    <p:animEffect transition="out" filter="fade">
                                      <p:cBhvr>
                                        <p:cTn id="109" dur="1000"/>
                                        <p:tgtEl>
                                          <p:spTgt spid="6"/>
                                        </p:tgtEl>
                                      </p:cBhvr>
                                    </p:animEffect>
                                    <p:anim calcmode="lin" valueType="num">
                                      <p:cBhvr>
                                        <p:cTn id="110" dur="1000"/>
                                        <p:tgtEl>
                                          <p:spTgt spid="6"/>
                                        </p:tgtEl>
                                        <p:attrNameLst>
                                          <p:attrName>ppt_x</p:attrName>
                                        </p:attrNameLst>
                                      </p:cBhvr>
                                      <p:tavLst>
                                        <p:tav tm="0">
                                          <p:val>
                                            <p:strVal val="ppt_x"/>
                                          </p:val>
                                        </p:tav>
                                        <p:tav tm="100000">
                                          <p:val>
                                            <p:strVal val="ppt_x"/>
                                          </p:val>
                                        </p:tav>
                                      </p:tavLst>
                                    </p:anim>
                                    <p:anim calcmode="lin" valueType="num">
                                      <p:cBhvr>
                                        <p:cTn id="111" dur="1000"/>
                                        <p:tgtEl>
                                          <p:spTgt spid="6"/>
                                        </p:tgtEl>
                                        <p:attrNameLst>
                                          <p:attrName>ppt_y</p:attrName>
                                        </p:attrNameLst>
                                      </p:cBhvr>
                                      <p:tavLst>
                                        <p:tav tm="0">
                                          <p:val>
                                            <p:strVal val="ppt_y"/>
                                          </p:val>
                                        </p:tav>
                                        <p:tav tm="100000">
                                          <p:val>
                                            <p:strVal val="ppt_y+.1"/>
                                          </p:val>
                                        </p:tav>
                                      </p:tavLst>
                                    </p:anim>
                                    <p:set>
                                      <p:cBhvr>
                                        <p:cTn id="112"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6"/>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latin typeface="Calibri"/>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35" y="137759"/>
            <a:ext cx="3608127" cy="5143500"/>
          </a:xfrm>
          <a:prstGeom prst="rect">
            <a:avLst/>
          </a:prstGeom>
          <a:ln>
            <a:noFill/>
          </a:ln>
          <a:effectLst>
            <a:softEdge rad="112500"/>
          </a:effectLst>
        </p:spPr>
      </p:pic>
      <p:sp>
        <p:nvSpPr>
          <p:cNvPr id="12" name="TextBox 11"/>
          <p:cNvSpPr txBox="1"/>
          <p:nvPr/>
        </p:nvSpPr>
        <p:spPr>
          <a:xfrm>
            <a:off x="3851920" y="1131590"/>
            <a:ext cx="5184576" cy="800219"/>
          </a:xfrm>
          <a:prstGeom prst="rect">
            <a:avLst/>
          </a:prstGeom>
          <a:solidFill>
            <a:schemeClr val="accent4">
              <a:lumMod val="40000"/>
              <a:lumOff val="60000"/>
            </a:schemeClr>
          </a:solidFill>
        </p:spPr>
        <p:txBody>
          <a:bodyPr wrap="square" rtlCol="0">
            <a:spAutoFit/>
          </a:bodyPr>
          <a:lstStyle/>
          <a:p>
            <a:pPr algn="just"/>
            <a:r>
              <a:rPr lang="en-US" sz="2300" i="1" dirty="0" err="1">
                <a:solidFill>
                  <a:schemeClr val="bg1"/>
                </a:solidFill>
                <a:latin typeface="Times New Roman" pitchFamily="18" charset="0"/>
                <a:cs typeface="Times New Roman" pitchFamily="18" charset="0"/>
              </a:rPr>
              <a:t>Vũ</a:t>
            </a:r>
            <a:r>
              <a:rPr lang="en-US" sz="2300" i="1" dirty="0">
                <a:solidFill>
                  <a:schemeClr val="bg1"/>
                </a:solidFill>
                <a:latin typeface="Times New Roman" pitchFamily="18" charset="0"/>
                <a:cs typeface="Times New Roman" pitchFamily="18" charset="0"/>
              </a:rPr>
              <a:t> </a:t>
            </a:r>
            <a:r>
              <a:rPr lang="en-US" sz="2300" i="1" dirty="0" err="1">
                <a:solidFill>
                  <a:schemeClr val="bg1"/>
                </a:solidFill>
                <a:latin typeface="Times New Roman" pitchFamily="18" charset="0"/>
                <a:cs typeface="Times New Roman" pitchFamily="18" charset="0"/>
              </a:rPr>
              <a:t>Đình</a:t>
            </a:r>
            <a:r>
              <a:rPr lang="en-US" sz="2300" i="1" dirty="0">
                <a:solidFill>
                  <a:schemeClr val="bg1"/>
                </a:solidFill>
                <a:latin typeface="Times New Roman" pitchFamily="18" charset="0"/>
                <a:cs typeface="Times New Roman" pitchFamily="18" charset="0"/>
              </a:rPr>
              <a:t> </a:t>
            </a:r>
            <a:r>
              <a:rPr lang="en-US" sz="2300" i="1" dirty="0" err="1">
                <a:solidFill>
                  <a:schemeClr val="bg1"/>
                </a:solidFill>
                <a:latin typeface="Times New Roman" pitchFamily="18" charset="0"/>
                <a:cs typeface="Times New Roman" pitchFamily="18" charset="0"/>
              </a:rPr>
              <a:t>Liên</a:t>
            </a:r>
            <a:r>
              <a:rPr lang="en-US" sz="2300" i="1" dirty="0">
                <a:solidFill>
                  <a:schemeClr val="bg1"/>
                </a:solidFill>
                <a:latin typeface="Times New Roman" pitchFamily="18" charset="0"/>
                <a:cs typeface="Times New Roman" pitchFamily="18" charset="0"/>
              </a:rPr>
              <a:t> (1913-1996), </a:t>
            </a:r>
            <a:r>
              <a:rPr lang="en-US" sz="2300" i="1" dirty="0" err="1">
                <a:solidFill>
                  <a:schemeClr val="bg1"/>
                </a:solidFill>
                <a:latin typeface="Times New Roman" pitchFamily="18" charset="0"/>
                <a:cs typeface="Times New Roman" pitchFamily="18" charset="0"/>
              </a:rPr>
              <a:t>quê</a:t>
            </a:r>
            <a:r>
              <a:rPr lang="en-US" sz="2300" i="1" dirty="0">
                <a:solidFill>
                  <a:schemeClr val="bg1"/>
                </a:solidFill>
                <a:latin typeface="Times New Roman" pitchFamily="18" charset="0"/>
                <a:cs typeface="Times New Roman" pitchFamily="18" charset="0"/>
              </a:rPr>
              <a:t> ở </a:t>
            </a:r>
            <a:r>
              <a:rPr lang="en-US" sz="2300" i="1" dirty="0" err="1">
                <a:solidFill>
                  <a:schemeClr val="bg1"/>
                </a:solidFill>
                <a:latin typeface="Times New Roman" pitchFamily="18" charset="0"/>
                <a:cs typeface="Times New Roman" pitchFamily="18" charset="0"/>
              </a:rPr>
              <a:t>Hải</a:t>
            </a:r>
            <a:r>
              <a:rPr lang="en-US" sz="2300" i="1" dirty="0">
                <a:solidFill>
                  <a:schemeClr val="bg1"/>
                </a:solidFill>
                <a:latin typeface="Times New Roman" pitchFamily="18" charset="0"/>
                <a:cs typeface="Times New Roman" pitchFamily="18" charset="0"/>
              </a:rPr>
              <a:t> </a:t>
            </a:r>
            <a:r>
              <a:rPr lang="en-US" sz="2300" i="1" dirty="0" err="1">
                <a:solidFill>
                  <a:schemeClr val="bg1"/>
                </a:solidFill>
                <a:latin typeface="Times New Roman" pitchFamily="18" charset="0"/>
                <a:cs typeface="Times New Roman" pitchFamily="18" charset="0"/>
              </a:rPr>
              <a:t>Dương</a:t>
            </a:r>
            <a:r>
              <a:rPr lang="en-US" sz="2300" i="1" dirty="0">
                <a:solidFill>
                  <a:schemeClr val="bg1"/>
                </a:solidFill>
                <a:latin typeface="Times New Roman" pitchFamily="18" charset="0"/>
                <a:cs typeface="Times New Roman" pitchFamily="18" charset="0"/>
              </a:rPr>
              <a:t> </a:t>
            </a:r>
            <a:r>
              <a:rPr lang="en-US" sz="2300" i="1" dirty="0" err="1">
                <a:solidFill>
                  <a:schemeClr val="bg1"/>
                </a:solidFill>
                <a:latin typeface="Times New Roman" pitchFamily="18" charset="0"/>
                <a:cs typeface="Times New Roman" pitchFamily="18" charset="0"/>
              </a:rPr>
              <a:t>nhưng</a:t>
            </a:r>
            <a:r>
              <a:rPr lang="en-US" sz="2300" i="1" dirty="0">
                <a:solidFill>
                  <a:schemeClr val="bg1"/>
                </a:solidFill>
                <a:latin typeface="Times New Roman" pitchFamily="18" charset="0"/>
                <a:cs typeface="Times New Roman" pitchFamily="18" charset="0"/>
              </a:rPr>
              <a:t> </a:t>
            </a:r>
            <a:r>
              <a:rPr lang="en-US" sz="2300" i="1" dirty="0" err="1">
                <a:solidFill>
                  <a:schemeClr val="bg1"/>
                </a:solidFill>
                <a:latin typeface="Times New Roman" pitchFamily="18" charset="0"/>
                <a:cs typeface="Times New Roman" pitchFamily="18" charset="0"/>
              </a:rPr>
              <a:t>chủ</a:t>
            </a:r>
            <a:r>
              <a:rPr lang="en-US" sz="2300" i="1" dirty="0">
                <a:solidFill>
                  <a:schemeClr val="bg1"/>
                </a:solidFill>
                <a:latin typeface="Times New Roman" pitchFamily="18" charset="0"/>
                <a:cs typeface="Times New Roman" pitchFamily="18" charset="0"/>
              </a:rPr>
              <a:t> </a:t>
            </a:r>
            <a:r>
              <a:rPr lang="en-US" sz="2300" i="1" dirty="0" err="1">
                <a:solidFill>
                  <a:schemeClr val="bg1"/>
                </a:solidFill>
                <a:latin typeface="Times New Roman" pitchFamily="18" charset="0"/>
                <a:cs typeface="Times New Roman" pitchFamily="18" charset="0"/>
              </a:rPr>
              <a:t>yếu</a:t>
            </a:r>
            <a:r>
              <a:rPr lang="en-US" sz="2300" i="1" dirty="0">
                <a:solidFill>
                  <a:schemeClr val="bg1"/>
                </a:solidFill>
                <a:latin typeface="Times New Roman" pitchFamily="18" charset="0"/>
                <a:cs typeface="Times New Roman" pitchFamily="18" charset="0"/>
              </a:rPr>
              <a:t> </a:t>
            </a:r>
            <a:r>
              <a:rPr lang="en-US" sz="2300" i="1" dirty="0" err="1">
                <a:solidFill>
                  <a:schemeClr val="bg1"/>
                </a:solidFill>
                <a:latin typeface="Times New Roman" pitchFamily="18" charset="0"/>
                <a:cs typeface="Times New Roman" pitchFamily="18" charset="0"/>
              </a:rPr>
              <a:t>sống</a:t>
            </a:r>
            <a:r>
              <a:rPr lang="en-US" sz="2300" i="1" dirty="0">
                <a:solidFill>
                  <a:schemeClr val="bg1"/>
                </a:solidFill>
                <a:latin typeface="Times New Roman" pitchFamily="18" charset="0"/>
                <a:cs typeface="Times New Roman" pitchFamily="18" charset="0"/>
              </a:rPr>
              <a:t> ở </a:t>
            </a:r>
            <a:r>
              <a:rPr lang="en-US" sz="2300" i="1" dirty="0" err="1">
                <a:solidFill>
                  <a:schemeClr val="bg1"/>
                </a:solidFill>
                <a:latin typeface="Times New Roman" pitchFamily="18" charset="0"/>
                <a:cs typeface="Times New Roman" pitchFamily="18" charset="0"/>
              </a:rPr>
              <a:t>Hà</a:t>
            </a:r>
            <a:r>
              <a:rPr lang="en-US" sz="2300" i="1" dirty="0">
                <a:solidFill>
                  <a:schemeClr val="bg1"/>
                </a:solidFill>
                <a:latin typeface="Times New Roman" pitchFamily="18" charset="0"/>
                <a:cs typeface="Times New Roman" pitchFamily="18" charset="0"/>
              </a:rPr>
              <a:t> </a:t>
            </a:r>
            <a:r>
              <a:rPr lang="en-US" sz="2300" i="1" dirty="0" err="1">
                <a:solidFill>
                  <a:schemeClr val="bg1"/>
                </a:solidFill>
                <a:latin typeface="Times New Roman" pitchFamily="18" charset="0"/>
                <a:cs typeface="Times New Roman" pitchFamily="18" charset="0"/>
              </a:rPr>
              <a:t>Nội</a:t>
            </a:r>
            <a:endParaRPr lang="en-US" sz="2300" i="1" dirty="0">
              <a:solidFill>
                <a:schemeClr val="bg1"/>
              </a:solidFill>
              <a:latin typeface="Times New Roman" pitchFamily="18" charset="0"/>
              <a:cs typeface="Times New Roman" pitchFamily="18" charset="0"/>
            </a:endParaRPr>
          </a:p>
        </p:txBody>
      </p:sp>
      <p:sp>
        <p:nvSpPr>
          <p:cNvPr id="13" name="TextBox 12"/>
          <p:cNvSpPr txBox="1"/>
          <p:nvPr/>
        </p:nvSpPr>
        <p:spPr>
          <a:xfrm>
            <a:off x="3851920" y="2067694"/>
            <a:ext cx="5184576" cy="830997"/>
          </a:xfrm>
          <a:prstGeom prst="rect">
            <a:avLst/>
          </a:prstGeom>
          <a:solidFill>
            <a:schemeClr val="accent5">
              <a:lumMod val="20000"/>
              <a:lumOff val="80000"/>
            </a:schemeClr>
          </a:solidFill>
        </p:spPr>
        <p:txBody>
          <a:bodyPr wrap="square" rtlCol="0">
            <a:spAutoFit/>
          </a:bodyPr>
          <a:lstStyle/>
          <a:p>
            <a:pPr algn="just"/>
            <a:r>
              <a:rPr lang="en-US" sz="2300" i="1">
                <a:latin typeface="Times New Roman" pitchFamily="18" charset="0"/>
                <a:cs typeface="Times New Roman" pitchFamily="18" charset="0"/>
              </a:rPr>
              <a:t>Là</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một</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trong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những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nhà</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thơ</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đi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đầu</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của</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phong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trào</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Thơ</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mới</a:t>
            </a:r>
            <a:endParaRPr lang="en-US" sz="2300" i="1" dirty="0">
              <a:latin typeface="Times New Roman" pitchFamily="18" charset="0"/>
              <a:cs typeface="Times New Roman" pitchFamily="18" charset="0"/>
            </a:endParaRPr>
          </a:p>
        </p:txBody>
      </p:sp>
      <p:sp>
        <p:nvSpPr>
          <p:cNvPr id="14" name="TextBox 13"/>
          <p:cNvSpPr txBox="1"/>
          <p:nvPr/>
        </p:nvSpPr>
        <p:spPr>
          <a:xfrm>
            <a:off x="3851920" y="3003798"/>
            <a:ext cx="5184576" cy="830997"/>
          </a:xfrm>
          <a:prstGeom prst="rect">
            <a:avLst/>
          </a:prstGeom>
          <a:solidFill>
            <a:schemeClr val="accent6">
              <a:lumMod val="20000"/>
              <a:lumOff val="80000"/>
            </a:schemeClr>
          </a:solidFill>
        </p:spPr>
        <p:txBody>
          <a:bodyPr wrap="square" rtlCol="0">
            <a:spAutoFit/>
          </a:bodyPr>
          <a:lstStyle/>
          <a:p>
            <a:pPr algn="just"/>
            <a:r>
              <a:rPr lang="en-US" sz="2300" i="1" dirty="0" err="1">
                <a:latin typeface="Times New Roman" pitchFamily="18" charset="0"/>
                <a:cs typeface="Times New Roman" pitchFamily="18" charset="0"/>
              </a:rPr>
              <a:t>Phong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cách</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sáng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tác</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mang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nặng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lòng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thương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người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và</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niềm</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hoài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cổ</a:t>
            </a:r>
            <a:endParaRPr lang="en-US" sz="2300" i="1" dirty="0">
              <a:latin typeface="Times New Roman" pitchFamily="18" charset="0"/>
              <a:cs typeface="Times New Roman" pitchFamily="18" charset="0"/>
            </a:endParaRPr>
          </a:p>
        </p:txBody>
      </p:sp>
      <p:sp>
        <p:nvSpPr>
          <p:cNvPr id="18" name="TextBox 17"/>
          <p:cNvSpPr txBox="1"/>
          <p:nvPr/>
        </p:nvSpPr>
        <p:spPr>
          <a:xfrm>
            <a:off x="3851920" y="3945869"/>
            <a:ext cx="5184576" cy="1015663"/>
          </a:xfrm>
          <a:prstGeom prst="rect">
            <a:avLst/>
          </a:prstGeom>
          <a:solidFill>
            <a:schemeClr val="accent3">
              <a:lumMod val="20000"/>
              <a:lumOff val="80000"/>
            </a:schemeClr>
          </a:solidFill>
        </p:spPr>
        <p:txBody>
          <a:bodyPr wrap="square" rtlCol="0">
            <a:spAutoFit/>
          </a:bodyPr>
          <a:lstStyle/>
          <a:p>
            <a:pPr algn="just"/>
            <a:r>
              <a:rPr lang="en-US" sz="2000" b="1" i="1" dirty="0" err="1">
                <a:latin typeface="Times New Roman" pitchFamily="18" charset="0"/>
                <a:cs typeface="Times New Roman" pitchFamily="18" charset="0"/>
              </a:rPr>
              <a:t>Sáng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tác</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tiêu</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biểu</a:t>
            </a:r>
            <a:r>
              <a:rPr lang="en-US" sz="2000" b="1" i="1" dirty="0">
                <a:latin typeface="Times New Roman" pitchFamily="18" charset="0"/>
                <a:cs typeface="Times New Roman" pitchFamily="18" charset="0"/>
              </a:rPr>
              <a:t>: </a:t>
            </a:r>
            <a:r>
              <a:rPr lang="en-US" altLang="zh-CN" sz="2000" i="1" dirty="0" err="1">
                <a:latin typeface="Times New Roman" panose="02020603050405020304" pitchFamily="18" charset="0"/>
                <a:ea typeface="华文新魏" panose="02010800040101010101" pitchFamily="2" charset="-122"/>
                <a:cs typeface="Times New Roman" panose="02020603050405020304" pitchFamily="18" charset="0"/>
              </a:rPr>
              <a:t>Ông</a:t>
            </a:r>
            <a:r>
              <a:rPr lang="en-US" altLang="zh-CN" sz="2000" i="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i="1" dirty="0" err="1">
                <a:latin typeface="Times New Roman" panose="02020603050405020304" pitchFamily="18" charset="0"/>
                <a:ea typeface="华文新魏" panose="02010800040101010101" pitchFamily="2" charset="-122"/>
                <a:cs typeface="Times New Roman" panose="02020603050405020304" pitchFamily="18" charset="0"/>
              </a:rPr>
              <a:t>đồ</a:t>
            </a:r>
            <a:r>
              <a:rPr lang="en-US" altLang="zh-CN" sz="2000" i="1" dirty="0">
                <a:latin typeface="Times New Roman" panose="02020603050405020304" pitchFamily="18" charset="0"/>
                <a:ea typeface="华文新魏" panose="02010800040101010101" pitchFamily="2" charset="-122"/>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Lòng ta là những hàng thành quách cũ, Luỹ tre xanh, Người đàn bà điên ga Lưu xá</a:t>
            </a:r>
            <a:endParaRPr lang="en-US" sz="2000" i="1" dirty="0">
              <a:latin typeface="Times New Roman" pitchFamily="18" charset="0"/>
              <a:cs typeface="Times New Roman" pitchFamily="18" charset="0"/>
            </a:endParaRPr>
          </a:p>
        </p:txBody>
      </p:sp>
    </p:spTree>
    <p:extLst>
      <p:ext uri="{BB962C8B-B14F-4D97-AF65-F5344CB8AC3E}">
        <p14:creationId xmlns:p14="http://schemas.microsoft.com/office/powerpoint/2010/main" val="121379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3482" y="4032291"/>
            <a:ext cx="6817519" cy="132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3886762" y="3495323"/>
            <a:ext cx="1352069" cy="685800"/>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rgbClr val="00B0F0"/>
                </a:solidFill>
                <a:latin typeface="Times New Roman" panose="02020603050405020304" pitchFamily="18" charset="0"/>
                <a:cs typeface="Times New Roman" panose="02020603050405020304" pitchFamily="18" charset="0"/>
              </a:rPr>
              <a:t>2 Points</a:t>
            </a:r>
          </a:p>
        </p:txBody>
      </p:sp>
      <p:pic>
        <p:nvPicPr>
          <p:cNvPr id="4" name="Picture 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l="77699" t="14777" b="67242"/>
          <a:stretch/>
        </p:blipFill>
        <p:spPr>
          <a:xfrm>
            <a:off x="3335673" y="4086721"/>
            <a:ext cx="2003279" cy="1465070"/>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1852" y="-282130"/>
            <a:ext cx="2033820" cy="1016910"/>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5886" y="-268639"/>
            <a:ext cx="2033820" cy="101691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0132" y="-282130"/>
            <a:ext cx="2033820" cy="1016910"/>
          </a:xfrm>
          <a:prstGeom prst="rect">
            <a:avLst/>
          </a:prstGeom>
        </p:spPr>
      </p:pic>
      <p:sp>
        <p:nvSpPr>
          <p:cNvPr id="9" name="Rectangle 8"/>
          <p:cNvSpPr/>
          <p:nvPr/>
        </p:nvSpPr>
        <p:spPr>
          <a:xfrm>
            <a:off x="1983505" y="734781"/>
            <a:ext cx="5331580" cy="959383"/>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000" dirty="0">
                <a:latin typeface="Times New Roman" panose="02020603050405020304" pitchFamily="18" charset="0"/>
                <a:cs typeface="Times New Roman" panose="02020603050405020304" pitchFamily="18" charset="0"/>
              </a:rPr>
              <a:t> Hình ảnh nào lặp lại trong khổ thơ đầu và khổ thơ cuối của bài thơ "ông Đồ"?</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246442" y="1839347"/>
            <a:ext cx="4805704" cy="959383"/>
          </a:xfrm>
          <a:prstGeom prst="rect">
            <a:avLst/>
          </a:prstGeom>
          <a:solidFill>
            <a:srgbClr val="00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b="1" dirty="0" err="1">
                <a:solidFill>
                  <a:prstClr val="black"/>
                </a:solidFill>
                <a:latin typeface="Times New Roman" panose="02020603050405020304" pitchFamily="18" charset="0"/>
                <a:cs typeface="Times New Roman" panose="02020603050405020304" pitchFamily="18" charset="0"/>
              </a:rPr>
              <a:t>Hoa</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đào</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ông</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đồ</a:t>
            </a:r>
            <a:endParaRPr lang="en-US" sz="3300" b="1" dirty="0">
              <a:solidFill>
                <a:prstClr val="black"/>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l="77699" b="85223"/>
          <a:stretch/>
        </p:blipFill>
        <p:spPr>
          <a:xfrm>
            <a:off x="3335672" y="2893322"/>
            <a:ext cx="2003279" cy="1204001"/>
          </a:xfrm>
          <a:prstGeom prst="rect">
            <a:avLst/>
          </a:prstGeom>
        </p:spPr>
      </p:pic>
      <p:pic>
        <p:nvPicPr>
          <p:cNvPr id="14"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2"/>
          <a:stretch>
            <a:fillRect/>
          </a:stretch>
        </p:blipFill>
        <p:spPr>
          <a:xfrm>
            <a:off x="10305510" y="4249844"/>
            <a:ext cx="864096" cy="864096"/>
          </a:xfrm>
          <a:prstGeom prst="rect">
            <a:avLst/>
          </a:prstGeom>
        </p:spPr>
      </p:pic>
      <p:sp>
        <p:nvSpPr>
          <p:cNvPr id="2" name="Right Arrow 1">
            <a:hlinkClick r:id="rId8" action="ppaction://hlinksldjump"/>
          </p:cNvPr>
          <p:cNvSpPr/>
          <p:nvPr/>
        </p:nvSpPr>
        <p:spPr>
          <a:xfrm>
            <a:off x="7668344" y="4659982"/>
            <a:ext cx="1296144" cy="45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QUAY LẠI</a:t>
            </a:r>
          </a:p>
        </p:txBody>
      </p:sp>
    </p:spTree>
    <p:extLst>
      <p:ext uri="{BB962C8B-B14F-4D97-AF65-F5344CB8AC3E}">
        <p14:creationId xmlns:p14="http://schemas.microsoft.com/office/powerpoint/2010/main" val="350207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5" name="Dung.wav"/>
                                        </p:tgtEl>
                                      </p:cMediaNode>
                                    </p:audio>
                                  </p:sub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cTn>
                              </p:par>
                            </p:childTnLst>
                          </p:cTn>
                        </p:par>
                        <p:par>
                          <p:cTn id="29" fill="hold">
                            <p:stCondLst>
                              <p:cond delay="1000"/>
                            </p:stCondLst>
                            <p:childTnLst>
                              <p:par>
                                <p:cTn id="30" presetID="42" presetClass="path" presetSubtype="0" accel="50000" decel="50000" fill="hold" nodeType="afterEffect">
                                  <p:stCondLst>
                                    <p:cond delay="0"/>
                                  </p:stCondLst>
                                  <p:childTnLst>
                                    <p:animMotion origin="layout" path="M -8.33333E-7 3.7037E-6 L 0.00573 -0.11181 " pathEditMode="relative" rAng="0" ptsTypes="AA">
                                      <p:cBhvr>
                                        <p:cTn id="31" dur="2000" fill="hold"/>
                                        <p:tgtEl>
                                          <p:spTgt spid="11"/>
                                        </p:tgtEl>
                                        <p:attrNameLst>
                                          <p:attrName>ppt_x</p:attrName>
                                          <p:attrName>ppt_y</p:attrName>
                                        </p:attrNameLst>
                                      </p:cBhvr>
                                      <p:rCtr x="278" y="-5602"/>
                                    </p:animMotion>
                                  </p:childTnLst>
                                </p:cTn>
                              </p:par>
                              <p:par>
                                <p:cTn id="32" presetID="1" presetClass="mediacall" presetSubtype="0" fill="hold" nodeType="withEffect">
                                  <p:stCondLst>
                                    <p:cond delay="0"/>
                                  </p:stCondLst>
                                  <p:childTnLst>
                                    <p:cmd type="call" cmd="playFrom(0.0)">
                                      <p:cBhvr>
                                        <p:cTn id="33" dur="3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4"/>
                </p:tgtEl>
              </p:cMediaNode>
            </p:audio>
          </p:childTnLst>
        </p:cTn>
      </p:par>
    </p:tnLst>
    <p:bldLst>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3482" y="4032291"/>
            <a:ext cx="6817519" cy="132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3886762" y="3495323"/>
            <a:ext cx="1352069" cy="685800"/>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rgbClr val="00B0F0"/>
                </a:solidFill>
                <a:latin typeface="Times New Roman" panose="02020603050405020304" pitchFamily="18" charset="0"/>
                <a:cs typeface="Times New Roman" panose="02020603050405020304" pitchFamily="18" charset="0"/>
              </a:rPr>
              <a:t>3 Points</a:t>
            </a:r>
          </a:p>
        </p:txBody>
      </p:sp>
      <p:pic>
        <p:nvPicPr>
          <p:cNvPr id="4" name="Picture 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t="56587"/>
          <a:stretch/>
        </p:blipFill>
        <p:spPr>
          <a:xfrm>
            <a:off x="3545886" y="4031778"/>
            <a:ext cx="2333261" cy="1218163"/>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1852" y="-282130"/>
            <a:ext cx="2033820" cy="1016910"/>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5886" y="-268639"/>
            <a:ext cx="2033820" cy="101691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0132" y="-282130"/>
            <a:ext cx="2033820" cy="1016910"/>
          </a:xfrm>
          <a:prstGeom prst="rect">
            <a:avLst/>
          </a:prstGeom>
        </p:spPr>
      </p:pic>
      <p:sp>
        <p:nvSpPr>
          <p:cNvPr id="9" name="Rectangle 8"/>
          <p:cNvSpPr/>
          <p:nvPr/>
        </p:nvSpPr>
        <p:spPr>
          <a:xfrm>
            <a:off x="1983505" y="734781"/>
            <a:ext cx="5331580" cy="959383"/>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000" dirty="0">
                <a:latin typeface="Times New Roman" panose="02020603050405020304" pitchFamily="18" charset="0"/>
                <a:cs typeface="Times New Roman" panose="02020603050405020304" pitchFamily="18" charset="0"/>
              </a:rPr>
              <a:t>Ngày nay, cách viết chữ, câu đối, câu thơ trên các trang giấy thường được gọi là gì?</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246442" y="1839347"/>
            <a:ext cx="4805704" cy="959383"/>
          </a:xfrm>
          <a:prstGeom prst="rect">
            <a:avLst/>
          </a:prstGeom>
          <a:solidFill>
            <a:srgbClr val="00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b="1" dirty="0" err="1">
                <a:solidFill>
                  <a:prstClr val="black"/>
                </a:solidFill>
                <a:latin typeface="Times New Roman" panose="02020603050405020304" pitchFamily="18" charset="0"/>
                <a:cs typeface="Times New Roman" panose="02020603050405020304" pitchFamily="18" charset="0"/>
              </a:rPr>
              <a:t>Nghệ</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thuật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thư</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pháp</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b="44193"/>
          <a:stretch/>
        </p:blipFill>
        <p:spPr>
          <a:xfrm>
            <a:off x="3534883" y="2517973"/>
            <a:ext cx="2333261" cy="1565945"/>
          </a:xfrm>
          <a:prstGeom prst="rect">
            <a:avLst/>
          </a:prstGeom>
        </p:spPr>
      </p:pic>
      <p:pic>
        <p:nvPicPr>
          <p:cNvPr id="14"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3"/>
          <a:stretch>
            <a:fillRect/>
          </a:stretch>
        </p:blipFill>
        <p:spPr>
          <a:xfrm>
            <a:off x="10305510" y="4249844"/>
            <a:ext cx="864096" cy="864096"/>
          </a:xfrm>
          <a:prstGeom prst="rect">
            <a:avLst/>
          </a:prstGeom>
        </p:spPr>
      </p:pic>
      <p:sp>
        <p:nvSpPr>
          <p:cNvPr id="15" name="Right Arrow 14">
            <a:hlinkClick r:id="rId8" action="ppaction://hlinksldjump"/>
          </p:cNvPr>
          <p:cNvSpPr/>
          <p:nvPr/>
        </p:nvSpPr>
        <p:spPr>
          <a:xfrm>
            <a:off x="7668344" y="4659982"/>
            <a:ext cx="1296144" cy="45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QUAY LẠI</a:t>
            </a:r>
          </a:p>
        </p:txBody>
      </p:sp>
    </p:spTree>
    <p:extLst>
      <p:ext uri="{BB962C8B-B14F-4D97-AF65-F5344CB8AC3E}">
        <p14:creationId xmlns:p14="http://schemas.microsoft.com/office/powerpoint/2010/main" val="18080497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5" name="Dung.wav"/>
                                        </p:tgtEl>
                                      </p:cMediaNode>
                                    </p:audio>
                                  </p:sub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cTn>
                              </p:par>
                            </p:childTnLst>
                          </p:cTn>
                        </p:par>
                        <p:par>
                          <p:cTn id="29" fill="hold">
                            <p:stCondLst>
                              <p:cond delay="1000"/>
                            </p:stCondLst>
                            <p:childTnLst>
                              <p:par>
                                <p:cTn id="30" presetID="42" presetClass="path" presetSubtype="0" accel="50000" decel="50000" fill="hold" nodeType="afterEffect">
                                  <p:stCondLst>
                                    <p:cond delay="0"/>
                                  </p:stCondLst>
                                  <p:childTnLst>
                                    <p:animMotion origin="layout" path="M -8.33333E-7 3.7037E-6 L 0.00573 -0.11181 " pathEditMode="relative" rAng="0" ptsTypes="AA">
                                      <p:cBhvr>
                                        <p:cTn id="31" dur="2000" fill="hold"/>
                                        <p:tgtEl>
                                          <p:spTgt spid="11"/>
                                        </p:tgtEl>
                                        <p:attrNameLst>
                                          <p:attrName>ppt_x</p:attrName>
                                          <p:attrName>ppt_y</p:attrName>
                                        </p:attrNameLst>
                                      </p:cBhvr>
                                      <p:rCtr x="278" y="-5602"/>
                                    </p:animMotion>
                                  </p:childTnLst>
                                </p:cTn>
                              </p:par>
                              <p:par>
                                <p:cTn id="32" presetID="1" presetClass="mediacall" presetSubtype="0" fill="hold" nodeType="withEffect">
                                  <p:stCondLst>
                                    <p:cond delay="0"/>
                                  </p:stCondLst>
                                  <p:childTnLst>
                                    <p:cmd type="call" cmd="playFrom(0.0)">
                                      <p:cBhvr>
                                        <p:cTn id="33" dur="3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4"/>
                </p:tgtEl>
              </p:cMediaNode>
            </p:audio>
          </p:childTnLst>
        </p:cTn>
      </p:par>
    </p:tnLst>
    <p:bldLst>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3482" y="4032291"/>
            <a:ext cx="6817519" cy="132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3886762" y="3495323"/>
            <a:ext cx="1352069" cy="685800"/>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rgbClr val="00B0F0"/>
                </a:solidFill>
                <a:latin typeface="Times New Roman" panose="02020603050405020304" pitchFamily="18" charset="0"/>
                <a:cs typeface="Times New Roman" panose="02020603050405020304" pitchFamily="18" charset="0"/>
              </a:rPr>
              <a:t>2 Points</a:t>
            </a:r>
          </a:p>
        </p:txBody>
      </p:sp>
      <p:pic>
        <p:nvPicPr>
          <p:cNvPr id="4" name="Picture 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t="51802"/>
          <a:stretch/>
        </p:blipFill>
        <p:spPr>
          <a:xfrm>
            <a:off x="3820553" y="4031779"/>
            <a:ext cx="1657481" cy="1148386"/>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1852" y="-282130"/>
            <a:ext cx="2033820" cy="1016910"/>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5886" y="-268639"/>
            <a:ext cx="2033820" cy="101691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0132" y="-282130"/>
            <a:ext cx="2033820" cy="1016910"/>
          </a:xfrm>
          <a:prstGeom prst="rect">
            <a:avLst/>
          </a:prstGeom>
        </p:spPr>
      </p:pic>
      <p:sp>
        <p:nvSpPr>
          <p:cNvPr id="9" name="Rectangle 8"/>
          <p:cNvSpPr/>
          <p:nvPr/>
        </p:nvSpPr>
        <p:spPr>
          <a:xfrm>
            <a:off x="1983505" y="734781"/>
            <a:ext cx="5331580" cy="959383"/>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000" dirty="0">
                <a:latin typeface="Times New Roman" panose="02020603050405020304" pitchFamily="18" charset="0"/>
                <a:cs typeface="Times New Roman" panose="02020603050405020304" pitchFamily="18" charset="0"/>
              </a:rPr>
              <a:t>Trong bài thơ, hình ảnh ông đồ già thường xuất hiện trên phố vào thời điểm nào?</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983505" y="1839347"/>
            <a:ext cx="5331579" cy="959383"/>
          </a:xfrm>
          <a:prstGeom prst="rect">
            <a:avLst/>
          </a:prstGeom>
          <a:solidFill>
            <a:srgbClr val="00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b="1" dirty="0" err="1">
                <a:solidFill>
                  <a:prstClr val="black"/>
                </a:solidFill>
                <a:latin typeface="Times New Roman" panose="02020603050405020304" pitchFamily="18" charset="0"/>
                <a:cs typeface="Times New Roman" panose="02020603050405020304" pitchFamily="18" charset="0"/>
              </a:rPr>
              <a:t>Mùa</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xuân</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về</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hoa</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đào</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nở</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rộ</a:t>
            </a:r>
            <a:endParaRPr lang="en-US" sz="3300" b="1" dirty="0">
              <a:solidFill>
                <a:prstClr val="black"/>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b="48444"/>
          <a:stretch/>
        </p:blipFill>
        <p:spPr>
          <a:xfrm>
            <a:off x="3839161" y="2880086"/>
            <a:ext cx="1638873" cy="1151693"/>
          </a:xfrm>
          <a:prstGeom prst="rect">
            <a:avLst/>
          </a:prstGeom>
        </p:spPr>
      </p:pic>
      <p:pic>
        <p:nvPicPr>
          <p:cNvPr id="14"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2"/>
          <a:stretch>
            <a:fillRect/>
          </a:stretch>
        </p:blipFill>
        <p:spPr>
          <a:xfrm>
            <a:off x="10305510" y="4249844"/>
            <a:ext cx="864096" cy="864096"/>
          </a:xfrm>
          <a:prstGeom prst="rect">
            <a:avLst/>
          </a:prstGeom>
        </p:spPr>
      </p:pic>
      <p:sp>
        <p:nvSpPr>
          <p:cNvPr id="12" name="Right Arrow 11">
            <a:hlinkClick r:id="rId8" action="ppaction://hlinksldjump"/>
          </p:cNvPr>
          <p:cNvSpPr/>
          <p:nvPr/>
        </p:nvSpPr>
        <p:spPr>
          <a:xfrm>
            <a:off x="7668344" y="4659982"/>
            <a:ext cx="1296144" cy="45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QUAY LẠI</a:t>
            </a:r>
          </a:p>
        </p:txBody>
      </p:sp>
    </p:spTree>
    <p:extLst>
      <p:ext uri="{BB962C8B-B14F-4D97-AF65-F5344CB8AC3E}">
        <p14:creationId xmlns:p14="http://schemas.microsoft.com/office/powerpoint/2010/main" val="42760854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5" name="Dung.wav"/>
                                        </p:tgtEl>
                                      </p:cMediaNode>
                                    </p:audio>
                                  </p:sub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cTn>
                              </p:par>
                            </p:childTnLst>
                          </p:cTn>
                        </p:par>
                        <p:par>
                          <p:cTn id="29" fill="hold">
                            <p:stCondLst>
                              <p:cond delay="1000"/>
                            </p:stCondLst>
                            <p:childTnLst>
                              <p:par>
                                <p:cTn id="30" presetID="42" presetClass="path" presetSubtype="0" accel="50000" decel="50000" fill="hold" nodeType="afterEffect">
                                  <p:stCondLst>
                                    <p:cond delay="0"/>
                                  </p:stCondLst>
                                  <p:childTnLst>
                                    <p:animMotion origin="layout" path="M -8.33333E-7 3.7037E-6 L 0.00573 -0.11181 " pathEditMode="relative" rAng="0" ptsTypes="AA">
                                      <p:cBhvr>
                                        <p:cTn id="31" dur="2000" fill="hold"/>
                                        <p:tgtEl>
                                          <p:spTgt spid="11"/>
                                        </p:tgtEl>
                                        <p:attrNameLst>
                                          <p:attrName>ppt_x</p:attrName>
                                          <p:attrName>ppt_y</p:attrName>
                                        </p:attrNameLst>
                                      </p:cBhvr>
                                      <p:rCtr x="278" y="-5602"/>
                                    </p:animMotion>
                                  </p:childTnLst>
                                </p:cTn>
                              </p:par>
                              <p:par>
                                <p:cTn id="32" presetID="1" presetClass="mediacall" presetSubtype="0" fill="hold" nodeType="withEffect">
                                  <p:stCondLst>
                                    <p:cond delay="0"/>
                                  </p:stCondLst>
                                  <p:childTnLst>
                                    <p:cmd type="call" cmd="playFrom(0.0)">
                                      <p:cBhvr>
                                        <p:cTn id="33" dur="3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4"/>
                </p:tgtEl>
              </p:cMediaNode>
            </p:audio>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3482" y="4032291"/>
            <a:ext cx="6817519" cy="132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3886762" y="3495323"/>
            <a:ext cx="1352069" cy="685800"/>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rgbClr val="00B0F0"/>
                </a:solidFill>
                <a:latin typeface="Times New Roman" panose="02020603050405020304" pitchFamily="18" charset="0"/>
                <a:cs typeface="Times New Roman" panose="02020603050405020304" pitchFamily="18" charset="0"/>
              </a:rPr>
              <a:t>1 Points</a:t>
            </a:r>
          </a:p>
        </p:txBody>
      </p:sp>
      <p:pic>
        <p:nvPicPr>
          <p:cNvPr id="4" name="Picture 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05" b="89593" l="9497" r="98883"/>
                    </a14:imgEffect>
                  </a14:imgLayer>
                </a14:imgProps>
              </a:ext>
              <a:ext uri="{28A0092B-C50C-407E-A947-70E740481C1C}">
                <a14:useLocalDpi xmlns:a14="http://schemas.microsoft.com/office/drawing/2010/main" val="0"/>
              </a:ext>
            </a:extLst>
          </a:blip>
          <a:srcRect t="58103"/>
          <a:stretch/>
        </p:blipFill>
        <p:spPr>
          <a:xfrm rot="21309066">
            <a:off x="3260551" y="4215069"/>
            <a:ext cx="2342567" cy="1211752"/>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1852" y="-282130"/>
            <a:ext cx="2033820" cy="1016910"/>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5886" y="-268639"/>
            <a:ext cx="2033820" cy="101691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0132" y="-282130"/>
            <a:ext cx="2033820" cy="1016910"/>
          </a:xfrm>
          <a:prstGeom prst="rect">
            <a:avLst/>
          </a:prstGeom>
        </p:spPr>
      </p:pic>
      <p:sp>
        <p:nvSpPr>
          <p:cNvPr id="9" name="Rectangle 8"/>
          <p:cNvSpPr/>
          <p:nvPr/>
        </p:nvSpPr>
        <p:spPr>
          <a:xfrm>
            <a:off x="1983505" y="734781"/>
            <a:ext cx="5331580" cy="959383"/>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Times New Roman" panose="02020603050405020304" pitchFamily="18" charset="0"/>
                <a:cs typeface="Times New Roman" panose="02020603050405020304" pitchFamily="18" charset="0"/>
              </a:rPr>
              <a:t>Hình ảnh ông đồ già </a:t>
            </a:r>
            <a:r>
              <a:rPr lang="en-US" sz="2400" dirty="0" err="1">
                <a:solidFill>
                  <a:schemeClr val="bg1"/>
                </a:solidFill>
                <a:latin typeface="Times New Roman" panose="02020603050405020304" pitchFamily="18" charset="0"/>
                <a:cs typeface="Times New Roman" panose="02020603050405020304" pitchFamily="18" charset="0"/>
              </a:rPr>
              <a:t>thường</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gắn bó với </a:t>
            </a:r>
            <a:r>
              <a:rPr lang="en-US" sz="2400" dirty="0" err="1">
                <a:solidFill>
                  <a:schemeClr val="bg1"/>
                </a:solidFill>
                <a:latin typeface="Times New Roman" panose="02020603050405020304" pitchFamily="18" charset="0"/>
                <a:cs typeface="Times New Roman" panose="02020603050405020304" pitchFamily="18" charset="0"/>
              </a:rPr>
              <a:t>đồ</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vật dụng</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nào?</a:t>
            </a:r>
          </a:p>
        </p:txBody>
      </p:sp>
      <p:sp>
        <p:nvSpPr>
          <p:cNvPr id="10" name="Rectangle 9"/>
          <p:cNvSpPr/>
          <p:nvPr/>
        </p:nvSpPr>
        <p:spPr>
          <a:xfrm>
            <a:off x="2246442" y="1839347"/>
            <a:ext cx="4805704" cy="959383"/>
          </a:xfrm>
          <a:prstGeom prst="rect">
            <a:avLst/>
          </a:prstGeom>
          <a:solidFill>
            <a:srgbClr val="00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b="1" dirty="0" err="1">
                <a:solidFill>
                  <a:prstClr val="black"/>
                </a:solidFill>
                <a:latin typeface="Times New Roman" panose="02020603050405020304" pitchFamily="18" charset="0"/>
                <a:cs typeface="Times New Roman" panose="02020603050405020304" pitchFamily="18" charset="0"/>
              </a:rPr>
              <a:t>Nghiên</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bút</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mực</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tàu</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giấy</a:t>
            </a:r>
            <a:r>
              <a:rPr lang="en-US" sz="3300" b="1" dirty="0">
                <a:solidFill>
                  <a:prstClr val="black"/>
                </a:solidFill>
                <a:latin typeface="Times New Roman" panose="02020603050405020304" pitchFamily="18" charset="0"/>
                <a:cs typeface="Times New Roman" panose="02020603050405020304" pitchFamily="18" charset="0"/>
              </a:rPr>
              <a:t> </a:t>
            </a:r>
            <a:r>
              <a:rPr lang="en-US" sz="3300" b="1" dirty="0" err="1">
                <a:solidFill>
                  <a:prstClr val="black"/>
                </a:solidFill>
                <a:latin typeface="Times New Roman" panose="02020603050405020304" pitchFamily="18" charset="0"/>
                <a:cs typeface="Times New Roman" panose="02020603050405020304" pitchFamily="18" charset="0"/>
              </a:rPr>
              <a:t>đỏ</a:t>
            </a:r>
            <a:r>
              <a:rPr lang="en-US" sz="3300" b="1" dirty="0">
                <a:solidFill>
                  <a:prstClr val="black"/>
                </a:solidFill>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b="43236"/>
          <a:stretch/>
        </p:blipFill>
        <p:spPr>
          <a:xfrm rot="21068736">
            <a:off x="3072560" y="2541157"/>
            <a:ext cx="2347478" cy="1750568"/>
          </a:xfrm>
          <a:prstGeom prst="rect">
            <a:avLst/>
          </a:prstGeom>
        </p:spPr>
      </p:pic>
      <p:pic>
        <p:nvPicPr>
          <p:cNvPr id="14"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3"/>
          <a:stretch>
            <a:fillRect/>
          </a:stretch>
        </p:blipFill>
        <p:spPr>
          <a:xfrm>
            <a:off x="10305510" y="4249844"/>
            <a:ext cx="864096" cy="864096"/>
          </a:xfrm>
          <a:prstGeom prst="rect">
            <a:avLst/>
          </a:prstGeom>
        </p:spPr>
      </p:pic>
      <p:sp>
        <p:nvSpPr>
          <p:cNvPr id="15" name="Right Arrow 14">
            <a:hlinkClick r:id="rId8" action="ppaction://hlinksldjump"/>
          </p:cNvPr>
          <p:cNvSpPr/>
          <p:nvPr/>
        </p:nvSpPr>
        <p:spPr>
          <a:xfrm>
            <a:off x="7668344" y="4659982"/>
            <a:ext cx="1296144" cy="45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QUAY LẠI</a:t>
            </a:r>
          </a:p>
        </p:txBody>
      </p:sp>
    </p:spTree>
    <p:extLst>
      <p:ext uri="{BB962C8B-B14F-4D97-AF65-F5344CB8AC3E}">
        <p14:creationId xmlns:p14="http://schemas.microsoft.com/office/powerpoint/2010/main" val="12778818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5" name="Dung.wav"/>
                                        </p:tgtEl>
                                      </p:cMediaNode>
                                    </p:audio>
                                  </p:sub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cTn>
                              </p:par>
                            </p:childTnLst>
                          </p:cTn>
                        </p:par>
                        <p:par>
                          <p:cTn id="29" fill="hold">
                            <p:stCondLst>
                              <p:cond delay="1000"/>
                            </p:stCondLst>
                            <p:childTnLst>
                              <p:par>
                                <p:cTn id="30" presetID="42" presetClass="path" presetSubtype="0" accel="50000" decel="50000" fill="hold" nodeType="afterEffect">
                                  <p:stCondLst>
                                    <p:cond delay="0"/>
                                  </p:stCondLst>
                                  <p:childTnLst>
                                    <p:animMotion origin="layout" path="M -8.33333E-7 3.7037E-6 L 0.00573 -0.11181 " pathEditMode="relative" rAng="0" ptsTypes="AA">
                                      <p:cBhvr>
                                        <p:cTn id="31" dur="2000" fill="hold"/>
                                        <p:tgtEl>
                                          <p:spTgt spid="11"/>
                                        </p:tgtEl>
                                        <p:attrNameLst>
                                          <p:attrName>ppt_x</p:attrName>
                                          <p:attrName>ppt_y</p:attrName>
                                        </p:attrNameLst>
                                      </p:cBhvr>
                                      <p:rCtr x="278" y="-5602"/>
                                    </p:animMotion>
                                  </p:childTnLst>
                                </p:cTn>
                              </p:par>
                              <p:par>
                                <p:cTn id="32" presetID="1" presetClass="mediacall" presetSubtype="0" fill="hold" nodeType="withEffect">
                                  <p:stCondLst>
                                    <p:cond delay="0"/>
                                  </p:stCondLst>
                                  <p:childTnLst>
                                    <p:cmd type="call" cmd="playFrom(0.0)">
                                      <p:cBhvr>
                                        <p:cTn id="33" dur="3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4"/>
                </p:tgtEl>
              </p:cMediaNode>
            </p:audio>
          </p:childTnLst>
        </p:cTn>
      </p:par>
    </p:tnLst>
    <p:bldLst>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3482" y="4032291"/>
            <a:ext cx="6817519" cy="132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3815917" y="3504035"/>
            <a:ext cx="1352069" cy="685800"/>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rgbClr val="00B0F0"/>
                </a:solidFill>
                <a:latin typeface="Times New Roman" panose="02020603050405020304" pitchFamily="18" charset="0"/>
                <a:cs typeface="Times New Roman" panose="02020603050405020304" pitchFamily="18" charset="0"/>
              </a:rPr>
              <a:t>1 Points</a:t>
            </a:r>
          </a:p>
        </p:txBody>
      </p:sp>
      <p:pic>
        <p:nvPicPr>
          <p:cNvPr id="4" name="Picture 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9804" r="88889"/>
                    </a14:imgEffect>
                  </a14:imgLayer>
                </a14:imgProps>
              </a:ext>
              <a:ext uri="{28A0092B-C50C-407E-A947-70E740481C1C}">
                <a14:useLocalDpi xmlns:a14="http://schemas.microsoft.com/office/drawing/2010/main" val="0"/>
              </a:ext>
            </a:extLst>
          </a:blip>
          <a:srcRect t="54303"/>
          <a:stretch/>
        </p:blipFill>
        <p:spPr>
          <a:xfrm>
            <a:off x="3250541" y="4031779"/>
            <a:ext cx="2232687" cy="1153637"/>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1852" y="-282130"/>
            <a:ext cx="2033820" cy="1016910"/>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5886" y="-268639"/>
            <a:ext cx="2033820" cy="101691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0132" y="-282130"/>
            <a:ext cx="2033820" cy="1016910"/>
          </a:xfrm>
          <a:prstGeom prst="rect">
            <a:avLst/>
          </a:prstGeom>
        </p:spPr>
      </p:pic>
      <p:sp>
        <p:nvSpPr>
          <p:cNvPr id="9" name="Rectangle 8"/>
          <p:cNvSpPr/>
          <p:nvPr/>
        </p:nvSpPr>
        <p:spPr>
          <a:xfrm>
            <a:off x="1983505" y="734781"/>
            <a:ext cx="5331580" cy="959383"/>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000" dirty="0">
                <a:latin typeface="Times New Roman" panose="02020603050405020304" pitchFamily="18" charset="0"/>
                <a:cs typeface="Times New Roman" panose="02020603050405020304" pitchFamily="18" charset="0"/>
              </a:rPr>
              <a:t>Hai câu thơ: “Hoa tay thảo những nét/ Như phượng múa rồng bay” nói lên điều gì?</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246442" y="1839347"/>
            <a:ext cx="4805704" cy="959383"/>
          </a:xfrm>
          <a:prstGeom prst="rect">
            <a:avLst/>
          </a:prstGeom>
          <a:solidFill>
            <a:srgbClr val="00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b="1" dirty="0" err="1">
                <a:solidFill>
                  <a:prstClr val="black"/>
                </a:solidFill>
                <a:latin typeface="Times New Roman" panose="02020603050405020304" pitchFamily="18" charset="0"/>
                <a:cs typeface="Times New Roman" panose="02020603050405020304" pitchFamily="18" charset="0"/>
              </a:rPr>
              <a:t>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có</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hoa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tay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đối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đẹp</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9804" r="88889"/>
                    </a14:imgEffect>
                  </a14:imgLayer>
                </a14:imgProps>
              </a:ext>
              <a:ext uri="{28A0092B-C50C-407E-A947-70E740481C1C}">
                <a14:useLocalDpi xmlns:a14="http://schemas.microsoft.com/office/drawing/2010/main" val="0"/>
              </a:ext>
            </a:extLst>
          </a:blip>
          <a:srcRect l="209" r="-209" b="38105"/>
          <a:stretch/>
        </p:blipFill>
        <p:spPr>
          <a:xfrm>
            <a:off x="3289407" y="2637747"/>
            <a:ext cx="2220711" cy="1554183"/>
          </a:xfrm>
          <a:prstGeom prst="rect">
            <a:avLst/>
          </a:prstGeom>
        </p:spPr>
      </p:pic>
      <p:pic>
        <p:nvPicPr>
          <p:cNvPr id="14"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2"/>
          <a:stretch>
            <a:fillRect/>
          </a:stretch>
        </p:blipFill>
        <p:spPr>
          <a:xfrm>
            <a:off x="10305510" y="4249844"/>
            <a:ext cx="864096" cy="864096"/>
          </a:xfrm>
          <a:prstGeom prst="rect">
            <a:avLst/>
          </a:prstGeom>
        </p:spPr>
      </p:pic>
      <p:sp>
        <p:nvSpPr>
          <p:cNvPr id="15" name="Right Arrow 14">
            <a:hlinkClick r:id="rId8" action="ppaction://hlinksldjump"/>
          </p:cNvPr>
          <p:cNvSpPr/>
          <p:nvPr/>
        </p:nvSpPr>
        <p:spPr>
          <a:xfrm>
            <a:off x="7668344" y="4659982"/>
            <a:ext cx="1296144" cy="45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QUAY LẠI</a:t>
            </a:r>
          </a:p>
        </p:txBody>
      </p:sp>
    </p:spTree>
    <p:extLst>
      <p:ext uri="{BB962C8B-B14F-4D97-AF65-F5344CB8AC3E}">
        <p14:creationId xmlns:p14="http://schemas.microsoft.com/office/powerpoint/2010/main" val="3726210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5" name="Dung.wav"/>
                                        </p:tgtEl>
                                      </p:cMediaNode>
                                    </p:audio>
                                  </p:sub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cTn>
                              </p:par>
                            </p:childTnLst>
                          </p:cTn>
                        </p:par>
                        <p:par>
                          <p:cTn id="29" fill="hold">
                            <p:stCondLst>
                              <p:cond delay="1000"/>
                            </p:stCondLst>
                            <p:childTnLst>
                              <p:par>
                                <p:cTn id="30" presetID="42" presetClass="path" presetSubtype="0" accel="50000" decel="50000" fill="hold" nodeType="afterEffect">
                                  <p:stCondLst>
                                    <p:cond delay="0"/>
                                  </p:stCondLst>
                                  <p:childTnLst>
                                    <p:animMotion origin="layout" path="M -8.33333E-7 3.7037E-6 L 0.00573 -0.11181 " pathEditMode="relative" rAng="0" ptsTypes="AA">
                                      <p:cBhvr>
                                        <p:cTn id="31" dur="2000" fill="hold"/>
                                        <p:tgtEl>
                                          <p:spTgt spid="11"/>
                                        </p:tgtEl>
                                        <p:attrNameLst>
                                          <p:attrName>ppt_x</p:attrName>
                                          <p:attrName>ppt_y</p:attrName>
                                        </p:attrNameLst>
                                      </p:cBhvr>
                                      <p:rCtr x="278" y="-5602"/>
                                    </p:animMotion>
                                  </p:childTnLst>
                                </p:cTn>
                              </p:par>
                              <p:par>
                                <p:cTn id="32" presetID="1" presetClass="mediacall" presetSubtype="0" fill="hold" nodeType="withEffect">
                                  <p:stCondLst>
                                    <p:cond delay="0"/>
                                  </p:stCondLst>
                                  <p:childTnLst>
                                    <p:cmd type="call" cmd="playFrom(0.0)">
                                      <p:cBhvr>
                                        <p:cTn id="33" dur="3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4"/>
                </p:tgtEl>
              </p:cMediaNode>
            </p:audio>
          </p:childTnLst>
        </p:cTn>
      </p:par>
    </p:tnLst>
    <p:bldLst>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3482" y="4032291"/>
            <a:ext cx="6817519" cy="132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3886762" y="3495323"/>
            <a:ext cx="1352069" cy="685800"/>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rgbClr val="00B0F0"/>
                </a:solidFill>
                <a:latin typeface="Calibri"/>
              </a:rPr>
              <a:t>2 Points</a:t>
            </a:r>
          </a:p>
        </p:txBody>
      </p:sp>
      <p:pic>
        <p:nvPicPr>
          <p:cNvPr id="4" name="Picture 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827" b="100000" l="10000" r="90000"/>
                    </a14:imgEffect>
                  </a14:imgLayer>
                </a14:imgProps>
              </a:ext>
              <a:ext uri="{28A0092B-C50C-407E-A947-70E740481C1C}">
                <a14:useLocalDpi xmlns:a14="http://schemas.microsoft.com/office/drawing/2010/main" val="0"/>
              </a:ext>
            </a:extLst>
          </a:blip>
          <a:srcRect t="56729"/>
          <a:stretch/>
        </p:blipFill>
        <p:spPr>
          <a:xfrm>
            <a:off x="3653899" y="4102937"/>
            <a:ext cx="1970624" cy="1229323"/>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1852" y="-282130"/>
            <a:ext cx="2033820" cy="1016910"/>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5886" y="-268639"/>
            <a:ext cx="2033820" cy="101691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0132" y="-282130"/>
            <a:ext cx="2033820" cy="1016910"/>
          </a:xfrm>
          <a:prstGeom prst="rect">
            <a:avLst/>
          </a:prstGeom>
        </p:spPr>
      </p:pic>
      <p:sp>
        <p:nvSpPr>
          <p:cNvPr id="9" name="Rectangle 8"/>
          <p:cNvSpPr/>
          <p:nvPr/>
        </p:nvSpPr>
        <p:spPr>
          <a:xfrm>
            <a:off x="1983505" y="734781"/>
            <a:ext cx="5331580" cy="959383"/>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dirty="0"/>
              <a:t>Bài thơ “Ông đồ” viết theo thể thơ gì?</a:t>
            </a:r>
            <a:endParaRPr lang="en-US" sz="4000" b="1" dirty="0">
              <a:solidFill>
                <a:prstClr val="white"/>
              </a:solidFill>
              <a:latin typeface="Lucida Bright" pitchFamily="18" charset="0"/>
            </a:endParaRPr>
          </a:p>
        </p:txBody>
      </p:sp>
      <p:sp>
        <p:nvSpPr>
          <p:cNvPr id="10" name="Rectangle 9"/>
          <p:cNvSpPr/>
          <p:nvPr/>
        </p:nvSpPr>
        <p:spPr>
          <a:xfrm>
            <a:off x="2246442" y="1839347"/>
            <a:ext cx="4805704" cy="959383"/>
          </a:xfrm>
          <a:prstGeom prst="rect">
            <a:avLst/>
          </a:prstGeom>
          <a:solidFill>
            <a:srgbClr val="00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b="1" dirty="0" err="1">
                <a:solidFill>
                  <a:prstClr val="black"/>
                </a:solidFill>
                <a:latin typeface="Lucida Bright" pitchFamily="18" charset="0"/>
              </a:rPr>
              <a:t>Ngũ</a:t>
            </a:r>
            <a:r>
              <a:rPr lang="en-US" sz="3300" b="1" dirty="0">
                <a:solidFill>
                  <a:prstClr val="black"/>
                </a:solidFill>
                <a:latin typeface="Lucida Bright" pitchFamily="18" charset="0"/>
              </a:rPr>
              <a:t> </a:t>
            </a:r>
            <a:r>
              <a:rPr lang="en-US" sz="3300" b="1" dirty="0" err="1">
                <a:solidFill>
                  <a:prstClr val="black"/>
                </a:solidFill>
                <a:latin typeface="Lucida Bright" pitchFamily="18" charset="0"/>
              </a:rPr>
              <a:t>ngôn</a:t>
            </a:r>
            <a:endParaRPr lang="en-US" sz="3300" b="1" dirty="0">
              <a:solidFill>
                <a:prstClr val="black"/>
              </a:solidFill>
              <a:latin typeface="Lucida Bright" pitchFamily="18" charset="0"/>
            </a:endParaRPr>
          </a:p>
        </p:txBody>
      </p:sp>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9827" b="100000" l="10000" r="90000"/>
                    </a14:imgEffect>
                  </a14:imgLayer>
                </a14:imgProps>
              </a:ext>
              <a:ext uri="{28A0092B-C50C-407E-A947-70E740481C1C}">
                <a14:useLocalDpi xmlns:a14="http://schemas.microsoft.com/office/drawing/2010/main" val="0"/>
              </a:ext>
            </a:extLst>
          </a:blip>
          <a:srcRect b="41873"/>
          <a:stretch/>
        </p:blipFill>
        <p:spPr>
          <a:xfrm>
            <a:off x="3666609" y="2517744"/>
            <a:ext cx="1957913" cy="1640714"/>
          </a:xfrm>
          <a:prstGeom prst="rect">
            <a:avLst/>
          </a:prstGeom>
        </p:spPr>
      </p:pic>
      <p:pic>
        <p:nvPicPr>
          <p:cNvPr id="14"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2"/>
          <a:stretch>
            <a:fillRect/>
          </a:stretch>
        </p:blipFill>
        <p:spPr>
          <a:xfrm>
            <a:off x="10305510" y="4249844"/>
            <a:ext cx="864096" cy="864096"/>
          </a:xfrm>
          <a:prstGeom prst="rect">
            <a:avLst/>
          </a:prstGeom>
        </p:spPr>
      </p:pic>
      <p:sp>
        <p:nvSpPr>
          <p:cNvPr id="15" name="Right Arrow 14">
            <a:hlinkClick r:id="rId8" action="ppaction://hlinksldjump"/>
          </p:cNvPr>
          <p:cNvSpPr/>
          <p:nvPr/>
        </p:nvSpPr>
        <p:spPr>
          <a:xfrm>
            <a:off x="7668344" y="4659982"/>
            <a:ext cx="1296144" cy="45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QUAY LẠI</a:t>
            </a:r>
          </a:p>
        </p:txBody>
      </p:sp>
    </p:spTree>
    <p:extLst>
      <p:ext uri="{BB962C8B-B14F-4D97-AF65-F5344CB8AC3E}">
        <p14:creationId xmlns:p14="http://schemas.microsoft.com/office/powerpoint/2010/main" val="3248943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5" name="Dung.wav"/>
                                        </p:tgtEl>
                                      </p:cMediaNode>
                                    </p:audio>
                                  </p:sub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cTn>
                              </p:par>
                            </p:childTnLst>
                          </p:cTn>
                        </p:par>
                        <p:par>
                          <p:cTn id="29" fill="hold">
                            <p:stCondLst>
                              <p:cond delay="1000"/>
                            </p:stCondLst>
                            <p:childTnLst>
                              <p:par>
                                <p:cTn id="30" presetID="42" presetClass="path" presetSubtype="0" accel="50000" decel="50000" fill="hold" nodeType="afterEffect">
                                  <p:stCondLst>
                                    <p:cond delay="0"/>
                                  </p:stCondLst>
                                  <p:childTnLst>
                                    <p:animMotion origin="layout" path="M -8.33333E-7 3.7037E-6 L 0.00573 -0.11181 " pathEditMode="relative" rAng="0" ptsTypes="AA">
                                      <p:cBhvr>
                                        <p:cTn id="31" dur="2000" fill="hold"/>
                                        <p:tgtEl>
                                          <p:spTgt spid="11"/>
                                        </p:tgtEl>
                                        <p:attrNameLst>
                                          <p:attrName>ppt_x</p:attrName>
                                          <p:attrName>ppt_y</p:attrName>
                                        </p:attrNameLst>
                                      </p:cBhvr>
                                      <p:rCtr x="278" y="-5602"/>
                                    </p:animMotion>
                                  </p:childTnLst>
                                </p:cTn>
                              </p:par>
                              <p:par>
                                <p:cTn id="32" presetID="1" presetClass="mediacall" presetSubtype="0" fill="hold" nodeType="withEffect">
                                  <p:stCondLst>
                                    <p:cond delay="0"/>
                                  </p:stCondLst>
                                  <p:childTnLst>
                                    <p:cmd type="call" cmd="playFrom(0.0)">
                                      <p:cBhvr>
                                        <p:cTn id="33" dur="3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4"/>
                </p:tgtEl>
              </p:cMediaNode>
            </p:audio>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3482" y="4032291"/>
            <a:ext cx="6817519" cy="132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3886762" y="3495323"/>
            <a:ext cx="1352069" cy="685800"/>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rgbClr val="00B0F0"/>
                </a:solidFill>
                <a:latin typeface="Times New Roman" panose="02020603050405020304" pitchFamily="18" charset="0"/>
                <a:cs typeface="Times New Roman" panose="02020603050405020304" pitchFamily="18" charset="0"/>
              </a:rPr>
              <a:t>2 Points</a:t>
            </a:r>
          </a:p>
        </p:txBody>
      </p:sp>
      <p:pic>
        <p:nvPicPr>
          <p:cNvPr id="4" name="Picture 3">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100000" l="8955" r="97015"/>
                    </a14:imgEffect>
                  </a14:imgLayer>
                </a14:imgProps>
              </a:ext>
              <a:ext uri="{28A0092B-C50C-407E-A947-70E740481C1C}">
                <a14:useLocalDpi xmlns:a14="http://schemas.microsoft.com/office/drawing/2010/main" val="0"/>
              </a:ext>
            </a:extLst>
          </a:blip>
          <a:srcRect t="59980"/>
          <a:stretch/>
        </p:blipFill>
        <p:spPr>
          <a:xfrm>
            <a:off x="3335673" y="4146064"/>
            <a:ext cx="2062946" cy="917995"/>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1852" y="-282130"/>
            <a:ext cx="2033820" cy="101691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5886" y="-268639"/>
            <a:ext cx="2033820" cy="1016910"/>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60132" y="-282130"/>
            <a:ext cx="2033820" cy="1016910"/>
          </a:xfrm>
          <a:prstGeom prst="rect">
            <a:avLst/>
          </a:prstGeom>
        </p:spPr>
      </p:pic>
      <p:sp>
        <p:nvSpPr>
          <p:cNvPr id="9" name="Rectangle 8"/>
          <p:cNvSpPr/>
          <p:nvPr/>
        </p:nvSpPr>
        <p:spPr>
          <a:xfrm>
            <a:off x="1983505" y="734781"/>
            <a:ext cx="5331580" cy="1620945"/>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b="1" dirty="0" err="1">
                <a:solidFill>
                  <a:prstClr val="white"/>
                </a:solidFill>
                <a:latin typeface="Times New Roman" panose="02020603050405020304" pitchFamily="18" charset="0"/>
                <a:cs typeface="Times New Roman" panose="02020603050405020304" pitchFamily="18" charset="0"/>
              </a:rPr>
              <a:t>Hãy</a:t>
            </a:r>
            <a:r>
              <a:rPr lang="en-US" sz="3300" b="1" dirty="0">
                <a:solidFill>
                  <a:prstClr val="white"/>
                </a:solidFill>
                <a:latin typeface="Times New Roman" panose="02020603050405020304" pitchFamily="18" charset="0"/>
                <a:cs typeface="Times New Roman" panose="02020603050405020304" pitchFamily="18" charset="0"/>
              </a:rPr>
              <a:t> </a:t>
            </a:r>
            <a:r>
              <a:rPr lang="en-US" sz="3300" b="1" dirty="0" err="1">
                <a:solidFill>
                  <a:prstClr val="white"/>
                </a:solidFill>
                <a:latin typeface="Times New Roman" panose="02020603050405020304" pitchFamily="18" charset="0"/>
                <a:cs typeface="Times New Roman" panose="02020603050405020304" pitchFamily="18" charset="0"/>
              </a:rPr>
              <a:t>đọc</a:t>
            </a:r>
            <a:r>
              <a:rPr lang="en-US" sz="3300" b="1" dirty="0">
                <a:solidFill>
                  <a:prstClr val="white"/>
                </a:solidFill>
                <a:latin typeface="Times New Roman" panose="02020603050405020304" pitchFamily="18" charset="0"/>
                <a:cs typeface="Times New Roman" panose="02020603050405020304" pitchFamily="18" charset="0"/>
              </a:rPr>
              <a:t> </a:t>
            </a:r>
            <a:r>
              <a:rPr lang="en-US" sz="3300" b="1" dirty="0" err="1">
                <a:solidFill>
                  <a:prstClr val="white"/>
                </a:solidFill>
                <a:latin typeface="Times New Roman" panose="02020603050405020304" pitchFamily="18" charset="0"/>
                <a:cs typeface="Times New Roman" panose="02020603050405020304" pitchFamily="18" charset="0"/>
              </a:rPr>
              <a:t>thuộc</a:t>
            </a:r>
            <a:r>
              <a:rPr lang="en-US" sz="3300" b="1" dirty="0">
                <a:solidFill>
                  <a:prstClr val="white"/>
                </a:solidFill>
                <a:latin typeface="Times New Roman" panose="02020603050405020304" pitchFamily="18" charset="0"/>
                <a:cs typeface="Times New Roman" panose="02020603050405020304" pitchFamily="18" charset="0"/>
              </a:rPr>
              <a:t> </a:t>
            </a:r>
            <a:r>
              <a:rPr lang="en-US" sz="3300" b="1" dirty="0" err="1">
                <a:solidFill>
                  <a:prstClr val="white"/>
                </a:solidFill>
                <a:latin typeface="Times New Roman" panose="02020603050405020304" pitchFamily="18" charset="0"/>
                <a:cs typeface="Times New Roman" panose="02020603050405020304" pitchFamily="18" charset="0"/>
              </a:rPr>
              <a:t>lòng</a:t>
            </a:r>
            <a:r>
              <a:rPr lang="en-US" sz="3300" b="1" dirty="0">
                <a:solidFill>
                  <a:prstClr val="white"/>
                </a:solidFill>
                <a:latin typeface="Times New Roman" panose="02020603050405020304" pitchFamily="18" charset="0"/>
                <a:cs typeface="Times New Roman" panose="02020603050405020304" pitchFamily="18" charset="0"/>
              </a:rPr>
              <a:t> </a:t>
            </a:r>
            <a:r>
              <a:rPr lang="en-US" sz="3300" b="1" dirty="0" err="1">
                <a:solidFill>
                  <a:prstClr val="white"/>
                </a:solidFill>
                <a:latin typeface="Times New Roman" panose="02020603050405020304" pitchFamily="18" charset="0"/>
                <a:cs typeface="Times New Roman" panose="02020603050405020304" pitchFamily="18" charset="0"/>
              </a:rPr>
              <a:t>bài</a:t>
            </a:r>
            <a:r>
              <a:rPr lang="en-US" sz="3300" b="1" dirty="0">
                <a:solidFill>
                  <a:prstClr val="white"/>
                </a:solidFill>
                <a:latin typeface="Times New Roman" panose="02020603050405020304" pitchFamily="18" charset="0"/>
                <a:cs typeface="Times New Roman" panose="02020603050405020304" pitchFamily="18" charset="0"/>
              </a:rPr>
              <a:t> </a:t>
            </a:r>
            <a:r>
              <a:rPr lang="en-US" sz="3300" b="1" dirty="0" err="1">
                <a:solidFill>
                  <a:prstClr val="white"/>
                </a:solidFill>
                <a:latin typeface="Times New Roman" panose="02020603050405020304" pitchFamily="18" charset="0"/>
                <a:cs typeface="Times New Roman" panose="02020603050405020304" pitchFamily="18" charset="0"/>
              </a:rPr>
              <a:t>thơ</a:t>
            </a:r>
            <a:r>
              <a:rPr lang="en-US" sz="3300" b="1" dirty="0">
                <a:solidFill>
                  <a:prstClr val="white"/>
                </a:solidFill>
                <a:latin typeface="Times New Roman" panose="02020603050405020304" pitchFamily="18" charset="0"/>
                <a:cs typeface="Times New Roman" panose="02020603050405020304" pitchFamily="18" charset="0"/>
              </a:rPr>
              <a:t> “</a:t>
            </a:r>
            <a:r>
              <a:rPr lang="en-US" sz="3300" b="1" dirty="0" err="1">
                <a:solidFill>
                  <a:prstClr val="white"/>
                </a:solidFill>
                <a:latin typeface="Times New Roman" panose="02020603050405020304" pitchFamily="18" charset="0"/>
                <a:cs typeface="Times New Roman" panose="02020603050405020304" pitchFamily="18" charset="0"/>
              </a:rPr>
              <a:t>ông</a:t>
            </a:r>
            <a:r>
              <a:rPr lang="en-US" sz="3300" b="1" dirty="0">
                <a:solidFill>
                  <a:prstClr val="white"/>
                </a:solidFill>
                <a:latin typeface="Times New Roman" panose="02020603050405020304" pitchFamily="18" charset="0"/>
                <a:cs typeface="Times New Roman" panose="02020603050405020304" pitchFamily="18" charset="0"/>
              </a:rPr>
              <a:t> </a:t>
            </a:r>
            <a:r>
              <a:rPr lang="en-US" sz="3300" b="1" dirty="0" err="1">
                <a:solidFill>
                  <a:prstClr val="white"/>
                </a:solidFill>
                <a:latin typeface="Times New Roman" panose="02020603050405020304" pitchFamily="18" charset="0"/>
                <a:cs typeface="Times New Roman" panose="02020603050405020304" pitchFamily="18" charset="0"/>
              </a:rPr>
              <a:t>đồ</a:t>
            </a:r>
            <a:r>
              <a:rPr lang="en-US" sz="3300" b="1" dirty="0">
                <a:solidFill>
                  <a:prstClr val="white"/>
                </a:solidFill>
                <a:latin typeface="Times New Roman" panose="02020603050405020304" pitchFamily="18" charset="0"/>
                <a:cs typeface="Times New Roman" panose="02020603050405020304" pitchFamily="18" charset="0"/>
              </a:rPr>
              <a:t>”- </a:t>
            </a:r>
            <a:r>
              <a:rPr lang="en-US" sz="3300" b="1" dirty="0" err="1">
                <a:solidFill>
                  <a:prstClr val="white"/>
                </a:solidFill>
                <a:latin typeface="Times New Roman" panose="02020603050405020304" pitchFamily="18" charset="0"/>
                <a:cs typeface="Times New Roman" panose="02020603050405020304" pitchFamily="18" charset="0"/>
              </a:rPr>
              <a:t>Vũ</a:t>
            </a:r>
            <a:r>
              <a:rPr lang="en-US" sz="3300" b="1" dirty="0">
                <a:solidFill>
                  <a:prstClr val="white"/>
                </a:solidFill>
                <a:latin typeface="Times New Roman" panose="02020603050405020304" pitchFamily="18" charset="0"/>
                <a:cs typeface="Times New Roman" panose="02020603050405020304" pitchFamily="18" charset="0"/>
              </a:rPr>
              <a:t> </a:t>
            </a:r>
            <a:r>
              <a:rPr lang="en-US" sz="3300" b="1" dirty="0" err="1">
                <a:solidFill>
                  <a:prstClr val="white"/>
                </a:solidFill>
                <a:latin typeface="Times New Roman" panose="02020603050405020304" pitchFamily="18" charset="0"/>
                <a:cs typeface="Times New Roman" panose="02020603050405020304" pitchFamily="18" charset="0"/>
              </a:rPr>
              <a:t>Đình</a:t>
            </a:r>
            <a:r>
              <a:rPr lang="en-US" sz="3300" b="1" dirty="0">
                <a:solidFill>
                  <a:prstClr val="white"/>
                </a:solidFill>
                <a:latin typeface="Times New Roman" panose="02020603050405020304" pitchFamily="18" charset="0"/>
                <a:cs typeface="Times New Roman" panose="02020603050405020304" pitchFamily="18" charset="0"/>
              </a:rPr>
              <a:t> </a:t>
            </a:r>
            <a:r>
              <a:rPr lang="en-US" sz="3300" b="1" dirty="0" err="1">
                <a:solidFill>
                  <a:prstClr val="white"/>
                </a:solidFill>
                <a:latin typeface="Times New Roman" panose="02020603050405020304" pitchFamily="18" charset="0"/>
                <a:cs typeface="Times New Roman" panose="02020603050405020304" pitchFamily="18" charset="0"/>
              </a:rPr>
              <a:t>Liên</a:t>
            </a:r>
            <a:endParaRPr lang="en-US" sz="3300" b="1" dirty="0">
              <a:solidFill>
                <a:prstClr val="white"/>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11">
            <a:extLst>
              <a:ext uri="{BEBA8EAE-BF5A-486C-A8C5-ECC9F3942E4B}">
                <a14:imgProps xmlns:a14="http://schemas.microsoft.com/office/drawing/2010/main">
                  <a14:imgLayer r:embed="rId9">
                    <a14:imgEffect>
                      <a14:backgroundRemoval t="0" b="100000" l="8209" r="100000"/>
                    </a14:imgEffect>
                  </a14:imgLayer>
                </a14:imgProps>
              </a:ext>
              <a:ext uri="{28A0092B-C50C-407E-A947-70E740481C1C}">
                <a14:useLocalDpi xmlns:a14="http://schemas.microsoft.com/office/drawing/2010/main" val="0"/>
              </a:ext>
            </a:extLst>
          </a:blip>
          <a:srcRect b="38514"/>
          <a:stretch/>
        </p:blipFill>
        <p:spPr>
          <a:xfrm>
            <a:off x="3368223" y="2837137"/>
            <a:ext cx="1997844" cy="1365894"/>
          </a:xfrm>
          <a:prstGeom prst="rect">
            <a:avLst/>
          </a:prstGeom>
        </p:spPr>
      </p:pic>
      <p:pic>
        <p:nvPicPr>
          <p:cNvPr id="14"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2"/>
          <a:stretch>
            <a:fillRect/>
          </a:stretch>
        </p:blipFill>
        <p:spPr>
          <a:xfrm>
            <a:off x="10305510" y="4249844"/>
            <a:ext cx="864096" cy="864096"/>
          </a:xfrm>
          <a:prstGeom prst="rect">
            <a:avLst/>
          </a:prstGeom>
        </p:spPr>
      </p:pic>
      <p:sp>
        <p:nvSpPr>
          <p:cNvPr id="15" name="Right Arrow 14">
            <a:hlinkClick r:id="rId7" action="ppaction://hlinksldjump"/>
          </p:cNvPr>
          <p:cNvSpPr/>
          <p:nvPr/>
        </p:nvSpPr>
        <p:spPr>
          <a:xfrm>
            <a:off x="7668344" y="4659982"/>
            <a:ext cx="1296144" cy="45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QUAY LẠI</a:t>
            </a:r>
          </a:p>
        </p:txBody>
      </p:sp>
    </p:spTree>
    <p:extLst>
      <p:ext uri="{BB962C8B-B14F-4D97-AF65-F5344CB8AC3E}">
        <p14:creationId xmlns:p14="http://schemas.microsoft.com/office/powerpoint/2010/main" val="37206937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par>
                          <p:cTn id="22" fill="hold">
                            <p:stCondLst>
                              <p:cond delay="1000"/>
                            </p:stCondLst>
                            <p:childTnLst>
                              <p:par>
                                <p:cTn id="23" presetID="42" presetClass="path" presetSubtype="0" accel="50000" decel="50000" fill="hold" nodeType="afterEffect">
                                  <p:stCondLst>
                                    <p:cond delay="0"/>
                                  </p:stCondLst>
                                  <p:childTnLst>
                                    <p:animMotion origin="layout" path="M 0.0184 -0.03611 L 0.02413 -0.14792 " pathEditMode="relative" rAng="0" ptsTypes="AA">
                                      <p:cBhvr>
                                        <p:cTn id="24" dur="2000" fill="hold"/>
                                        <p:tgtEl>
                                          <p:spTgt spid="11"/>
                                        </p:tgtEl>
                                        <p:attrNameLst>
                                          <p:attrName>ppt_x</p:attrName>
                                          <p:attrName>ppt_y</p:attrName>
                                        </p:attrNameLst>
                                      </p:cBhvr>
                                      <p:rCtr x="278" y="-5602"/>
                                    </p:animMotion>
                                  </p:childTnLst>
                                </p:cTn>
                              </p:par>
                              <p:par>
                                <p:cTn id="25" presetID="1" presetClass="mediacall" presetSubtype="0" fill="hold" nodeType="withEffect">
                                  <p:stCondLst>
                                    <p:cond delay="0"/>
                                  </p:stCondLst>
                                  <p:childTnLst>
                                    <p:cmd type="call" cmd="playFrom(0.0)">
                                      <p:cBhvr>
                                        <p:cTn id="26" dur="3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4"/>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07504" y="123478"/>
            <a:ext cx="8928992" cy="4911204"/>
          </a:xfrm>
          <a:prstGeom prst="rect">
            <a:avLst/>
          </a:prstGeom>
          <a:ln w="88900" cap="sq" cmpd="thickThin">
            <a:solidFill>
              <a:srgbClr val="000000"/>
            </a:solidFill>
            <a:prstDash val="solid"/>
            <a:miter lim="800000"/>
          </a:ln>
          <a:effectLst>
            <a:innerShdw blurRad="76200">
              <a:srgbClr val="000000"/>
            </a:innerShdw>
          </a:effectLst>
        </p:spPr>
      </p:pic>
      <p:sp>
        <p:nvSpPr>
          <p:cNvPr id="2" name="Rounded Rectangle 1"/>
          <p:cNvSpPr/>
          <p:nvPr/>
        </p:nvSpPr>
        <p:spPr>
          <a:xfrm>
            <a:off x="1115616" y="263716"/>
            <a:ext cx="6912768" cy="4684298"/>
          </a:xfrm>
          <a:prstGeom prst="round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59632" y="1880701"/>
            <a:ext cx="3816424" cy="3139321"/>
          </a:xfrm>
          <a:prstGeom prst="rect">
            <a:avLst/>
          </a:prstGeom>
        </p:spPr>
        <p:txBody>
          <a:bodyPr wrap="square">
            <a:spAutoFit/>
          </a:bodyPr>
          <a:lstStyle/>
          <a:p>
            <a:r>
              <a:rPr lang="vi-VN" sz="2200" i="1" dirty="0">
                <a:latin typeface="+mj-lt"/>
              </a:rPr>
              <a:t>Mỗi năm hoa đào nở</a:t>
            </a:r>
            <a:br>
              <a:rPr lang="vi-VN" sz="2200" i="1" dirty="0">
                <a:latin typeface="+mj-lt"/>
              </a:rPr>
            </a:br>
            <a:r>
              <a:rPr lang="vi-VN" sz="2200" i="1" dirty="0">
                <a:latin typeface="+mj-lt"/>
              </a:rPr>
              <a:t>Lại thấy ông đồ già</a:t>
            </a:r>
            <a:br>
              <a:rPr lang="vi-VN" sz="2200" i="1" dirty="0">
                <a:latin typeface="+mj-lt"/>
              </a:rPr>
            </a:br>
            <a:r>
              <a:rPr lang="vi-VN" sz="2200" i="1" dirty="0">
                <a:latin typeface="+mj-lt"/>
              </a:rPr>
              <a:t>Bày mực Tàu, giấy đỏ</a:t>
            </a:r>
            <a:br>
              <a:rPr lang="vi-VN" sz="2200" i="1" dirty="0">
                <a:latin typeface="+mj-lt"/>
              </a:rPr>
            </a:br>
            <a:r>
              <a:rPr lang="vi-VN" sz="2200" i="1" dirty="0">
                <a:latin typeface="+mj-lt"/>
              </a:rPr>
              <a:t>Bên phố đông người qua</a:t>
            </a:r>
            <a:br>
              <a:rPr lang="vi-VN" sz="2200" i="1" dirty="0">
                <a:latin typeface="+mj-lt"/>
              </a:rPr>
            </a:br>
            <a:br>
              <a:rPr lang="vi-VN" sz="2200" i="1" dirty="0">
                <a:latin typeface="+mj-lt"/>
              </a:rPr>
            </a:br>
            <a:r>
              <a:rPr lang="vi-VN" sz="2200" i="1" dirty="0">
                <a:latin typeface="+mj-lt"/>
              </a:rPr>
              <a:t>Bao nhiêu người thuê viết</a:t>
            </a:r>
            <a:br>
              <a:rPr lang="vi-VN" sz="2200" i="1" dirty="0">
                <a:latin typeface="+mj-lt"/>
              </a:rPr>
            </a:br>
            <a:r>
              <a:rPr lang="vi-VN" sz="2200" i="1" dirty="0">
                <a:latin typeface="+mj-lt"/>
              </a:rPr>
              <a:t>Tấm tắc ngợi khen tài:</a:t>
            </a:r>
            <a:br>
              <a:rPr lang="vi-VN" sz="2200" i="1" dirty="0">
                <a:latin typeface="+mj-lt"/>
              </a:rPr>
            </a:br>
            <a:r>
              <a:rPr lang="vi-VN" sz="2200" i="1" dirty="0">
                <a:latin typeface="+mj-lt"/>
              </a:rPr>
              <a:t>“Hoa tay thảo những nét</a:t>
            </a:r>
            <a:br>
              <a:rPr lang="vi-VN" sz="2200" i="1" dirty="0">
                <a:latin typeface="+mj-lt"/>
              </a:rPr>
            </a:br>
            <a:r>
              <a:rPr lang="vi-VN" sz="2200" i="1" dirty="0">
                <a:latin typeface="+mj-lt"/>
              </a:rPr>
              <a:t>Như phượng múa, rồng bay”</a:t>
            </a:r>
            <a:endParaRPr lang="en-US" sz="2200" i="1" dirty="0">
              <a:latin typeface="+mj-lt"/>
            </a:endParaRPr>
          </a:p>
        </p:txBody>
      </p:sp>
      <p:sp>
        <p:nvSpPr>
          <p:cNvPr id="17" name="Rectangle 16"/>
          <p:cNvSpPr/>
          <p:nvPr/>
        </p:nvSpPr>
        <p:spPr>
          <a:xfrm>
            <a:off x="4683972" y="202590"/>
            <a:ext cx="3632444" cy="4832092"/>
          </a:xfrm>
          <a:prstGeom prst="rect">
            <a:avLst/>
          </a:prstGeom>
        </p:spPr>
        <p:txBody>
          <a:bodyPr wrap="square">
            <a:spAutoFit/>
          </a:bodyPr>
          <a:lstStyle/>
          <a:p>
            <a:r>
              <a:rPr lang="vi-VN" sz="2200" i="1" dirty="0">
                <a:latin typeface="+mj-lt"/>
              </a:rPr>
              <a:t>Nhưng mỗi năm mỗi vắng</a:t>
            </a:r>
            <a:br>
              <a:rPr lang="vi-VN" sz="2200" i="1" dirty="0">
                <a:latin typeface="+mj-lt"/>
              </a:rPr>
            </a:br>
            <a:r>
              <a:rPr lang="vi-VN" sz="2200" i="1" dirty="0">
                <a:latin typeface="+mj-lt"/>
              </a:rPr>
              <a:t>Người thuê viết nay đâu?</a:t>
            </a:r>
            <a:br>
              <a:rPr lang="vi-VN" sz="2200" i="1" dirty="0">
                <a:latin typeface="+mj-lt"/>
              </a:rPr>
            </a:br>
            <a:r>
              <a:rPr lang="vi-VN" sz="2200" i="1" dirty="0">
                <a:latin typeface="+mj-lt"/>
              </a:rPr>
              <a:t>Giấy đỏ buồn không thắm</a:t>
            </a:r>
            <a:br>
              <a:rPr lang="vi-VN" sz="2200" i="1" dirty="0">
                <a:latin typeface="+mj-lt"/>
              </a:rPr>
            </a:br>
            <a:r>
              <a:rPr lang="vi-VN" sz="2200" i="1" dirty="0">
                <a:latin typeface="+mj-lt"/>
              </a:rPr>
              <a:t>Mực đọng trong nghiên sầu...</a:t>
            </a:r>
            <a:br>
              <a:rPr lang="vi-VN" sz="2200" i="1" dirty="0">
                <a:latin typeface="+mj-lt"/>
              </a:rPr>
            </a:br>
            <a:br>
              <a:rPr lang="vi-VN" sz="2200" i="1" dirty="0">
                <a:latin typeface="+mj-lt"/>
              </a:rPr>
            </a:br>
            <a:r>
              <a:rPr lang="vi-VN" sz="2200" i="1" dirty="0">
                <a:latin typeface="+mj-lt"/>
              </a:rPr>
              <a:t>Ông đồ vẫn ngồi đấy</a:t>
            </a:r>
            <a:br>
              <a:rPr lang="vi-VN" sz="2200" i="1" dirty="0">
                <a:latin typeface="+mj-lt"/>
              </a:rPr>
            </a:br>
            <a:r>
              <a:rPr lang="vi-VN" sz="2200" i="1" dirty="0">
                <a:latin typeface="+mj-lt"/>
              </a:rPr>
              <a:t>Qua đường không ai hay</a:t>
            </a:r>
            <a:br>
              <a:rPr lang="vi-VN" sz="2200" i="1" dirty="0">
                <a:latin typeface="+mj-lt"/>
              </a:rPr>
            </a:br>
            <a:r>
              <a:rPr lang="vi-VN" sz="2200" i="1" dirty="0">
                <a:latin typeface="+mj-lt"/>
              </a:rPr>
              <a:t>Lá vàng rơi trên giấy</a:t>
            </a:r>
            <a:br>
              <a:rPr lang="vi-VN" sz="2200" i="1" dirty="0">
                <a:latin typeface="+mj-lt"/>
              </a:rPr>
            </a:br>
            <a:r>
              <a:rPr lang="vi-VN" sz="2200" i="1" dirty="0">
                <a:latin typeface="+mj-lt"/>
              </a:rPr>
              <a:t>Ngoài trời mưa bụi bay</a:t>
            </a:r>
            <a:br>
              <a:rPr lang="vi-VN" sz="2200" i="1" dirty="0">
                <a:latin typeface="+mj-lt"/>
              </a:rPr>
            </a:br>
            <a:br>
              <a:rPr lang="vi-VN" sz="2200" i="1" dirty="0">
                <a:latin typeface="+mj-lt"/>
              </a:rPr>
            </a:br>
            <a:r>
              <a:rPr lang="vi-VN" sz="2200" i="1" dirty="0">
                <a:latin typeface="+mj-lt"/>
              </a:rPr>
              <a:t>Năm nay đào lại nở</a:t>
            </a:r>
            <a:br>
              <a:rPr lang="vi-VN" sz="2200" i="1" dirty="0">
                <a:latin typeface="+mj-lt"/>
              </a:rPr>
            </a:br>
            <a:r>
              <a:rPr lang="vi-VN" sz="2200" i="1" dirty="0">
                <a:latin typeface="+mj-lt"/>
              </a:rPr>
              <a:t>Không thấy ông đồ xưa</a:t>
            </a:r>
            <a:br>
              <a:rPr lang="vi-VN" sz="2200" i="1" dirty="0">
                <a:latin typeface="+mj-lt"/>
              </a:rPr>
            </a:br>
            <a:r>
              <a:rPr lang="vi-VN" sz="2200" i="1" dirty="0">
                <a:latin typeface="+mj-lt"/>
              </a:rPr>
              <a:t>Những người muôn năm cũ</a:t>
            </a:r>
            <a:br>
              <a:rPr lang="vi-VN" sz="2200" i="1" dirty="0">
                <a:latin typeface="+mj-lt"/>
              </a:rPr>
            </a:br>
            <a:r>
              <a:rPr lang="vi-VN" sz="2200" i="1" dirty="0">
                <a:latin typeface="+mj-lt"/>
              </a:rPr>
              <a:t>Hồn ở đâu bây giờ?</a:t>
            </a:r>
            <a:endParaRPr lang="en-US" sz="2200" i="1" dirty="0">
              <a:latin typeface="+mj-lt"/>
            </a:endParaRPr>
          </a:p>
        </p:txBody>
      </p:sp>
      <p:pic>
        <p:nvPicPr>
          <p:cNvPr id="18" name="Picture 17"/>
          <p:cNvPicPr>
            <a:picLocks noChangeAspect="1"/>
          </p:cNvPicPr>
          <p:nvPr/>
        </p:nvPicPr>
        <p:blipFill>
          <a:blip r:embed="rId4"/>
          <a:stretch>
            <a:fillRect/>
          </a:stretch>
        </p:blipFill>
        <p:spPr>
          <a:xfrm>
            <a:off x="1131880" y="483518"/>
            <a:ext cx="7488832" cy="1610502"/>
          </a:xfrm>
          <a:prstGeom prst="rect">
            <a:avLst/>
          </a:prstGeom>
        </p:spPr>
      </p:pic>
    </p:spTree>
    <p:extLst>
      <p:ext uri="{BB962C8B-B14F-4D97-AF65-F5344CB8AC3E}">
        <p14:creationId xmlns:p14="http://schemas.microsoft.com/office/powerpoint/2010/main" val="164267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5285021" y="1491630"/>
            <a:ext cx="3391435" cy="3155509"/>
          </a:xfrm>
          <a:prstGeom prst="rect">
            <a:avLst/>
          </a:prstGeom>
        </p:spPr>
      </p:pic>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latin typeface="Calibri"/>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179512" y="483518"/>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83326" y="2122791"/>
            <a:ext cx="4779087" cy="1133965"/>
          </a:xfrm>
          <a:prstGeom prst="rect">
            <a:avLst/>
          </a:prstGeom>
        </p:spPr>
        <p:txBody>
          <a:bodyPr wrap="square">
            <a:spAutoFit/>
          </a:bodyPr>
          <a:lstStyle/>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xứ</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Hoàn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cảnh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tác</a:t>
            </a:r>
            <a:r>
              <a:rPr lang="en-US" sz="2400" i="1" dirty="0">
                <a:solidFill>
                  <a:prstClr val="black"/>
                </a:solidFill>
                <a:latin typeface="Times New Roman" panose="02020603050405020304" pitchFamily="18" charset="0"/>
                <a:cs typeface="Times New Roman" panose="02020603050405020304" pitchFamily="18" charset="0"/>
              </a:rPr>
              <a:t> ………..</a:t>
            </a:r>
          </a:p>
        </p:txBody>
      </p:sp>
      <p:pic>
        <p:nvPicPr>
          <p:cNvPr id="9" name="Picture 8"/>
          <p:cNvPicPr>
            <a:picLocks noChangeAspect="1"/>
          </p:cNvPicPr>
          <p:nvPr/>
        </p:nvPicPr>
        <p:blipFill>
          <a:blip r:embed="rId4"/>
          <a:stretch>
            <a:fillRect/>
          </a:stretch>
        </p:blipFill>
        <p:spPr>
          <a:xfrm>
            <a:off x="351200" y="1179741"/>
            <a:ext cx="2677861" cy="1275172"/>
          </a:xfrm>
          <a:prstGeom prst="rect">
            <a:avLst/>
          </a:prstGeom>
        </p:spPr>
      </p:pic>
    </p:spTree>
    <p:extLst>
      <p:ext uri="{BB962C8B-B14F-4D97-AF65-F5344CB8AC3E}">
        <p14:creationId xmlns:p14="http://schemas.microsoft.com/office/powerpoint/2010/main" val="1306245410"/>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83518"/>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phẩm</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pic>
        <p:nvPicPr>
          <p:cNvPr id="25" name="Picture 24"/>
          <p:cNvPicPr>
            <a:picLocks noChangeAspect="1"/>
          </p:cNvPicPr>
          <p:nvPr/>
        </p:nvPicPr>
        <p:blipFill>
          <a:blip r:embed="rId3"/>
          <a:stretch>
            <a:fillRect/>
          </a:stretch>
        </p:blipFill>
        <p:spPr>
          <a:xfrm>
            <a:off x="292621" y="1206418"/>
            <a:ext cx="3960440" cy="3684931"/>
          </a:xfrm>
          <a:prstGeom prst="ellipse">
            <a:avLst/>
          </a:prstGeom>
          <a:ln>
            <a:noFill/>
          </a:ln>
          <a:effectLst>
            <a:softEdge rad="112500"/>
          </a:effectLst>
        </p:spPr>
      </p:pic>
      <p:sp>
        <p:nvSpPr>
          <p:cNvPr id="17" name="TextBox 16"/>
          <p:cNvSpPr txBox="1"/>
          <p:nvPr/>
        </p:nvSpPr>
        <p:spPr>
          <a:xfrm>
            <a:off x="4139952" y="3521583"/>
            <a:ext cx="4504198" cy="830997"/>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Xuất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năm</a:t>
            </a:r>
            <a:r>
              <a:rPr lang="en-US" sz="2400" i="1" dirty="0">
                <a:latin typeface="Times New Roman" panose="02020603050405020304" pitchFamily="18" charset="0"/>
                <a:cs typeface="Times New Roman" panose="02020603050405020304" pitchFamily="18" charset="0"/>
              </a:rPr>
              <a:t> 1936, </a:t>
            </a:r>
            <a:r>
              <a:rPr lang="en-US" sz="2400" i="1" dirty="0" err="1">
                <a:latin typeface="Times New Roman" panose="02020603050405020304" pitchFamily="18" charset="0"/>
                <a:cs typeface="Times New Roman" panose="02020603050405020304" pitchFamily="18" charset="0"/>
              </a:rPr>
              <a:t>đăng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tạp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hoa</a:t>
            </a:r>
            <a:endParaRPr lang="en-US" sz="2400" i="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4232511" y="1234345"/>
            <a:ext cx="4432190" cy="2308324"/>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HCST: </a:t>
            </a:r>
            <a:r>
              <a:rPr lang="de-DE" sz="2400" i="1" dirty="0">
                <a:latin typeface="Times New Roman" panose="02020603050405020304" pitchFamily="18" charset="0"/>
                <a:cs typeface="Times New Roman" panose="02020603050405020304" pitchFamily="18" charset="0"/>
              </a:rPr>
              <a:t> TK XIX, chế độ thực dân phong kiến khi chế độ thi cử bằng chữ Hán bị bãi bỏ - khi nền Hán học suy tàn thì nhà nho và chữ Nho không còn được coi trọng nữa. </a:t>
            </a:r>
            <a:endParaRPr lang="en-US" sz="2400" i="1" dirty="0">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stretch>
            <a:fillRect/>
          </a:stretch>
        </p:blipFill>
        <p:spPr>
          <a:xfrm>
            <a:off x="2009950" y="52256"/>
            <a:ext cx="2677861" cy="1275172"/>
          </a:xfrm>
          <a:prstGeom prst="rect">
            <a:avLst/>
          </a:prstGeom>
        </p:spPr>
      </p:pic>
      <p:grpSp>
        <p:nvGrpSpPr>
          <p:cNvPr id="23" name="Group 22"/>
          <p:cNvGrpSpPr/>
          <p:nvPr/>
        </p:nvGrpSpPr>
        <p:grpSpPr>
          <a:xfrm>
            <a:off x="-127354" y="112000"/>
            <a:ext cx="7146789" cy="369332"/>
            <a:chOff x="-178462" y="1828800"/>
            <a:chExt cx="19060588" cy="984870"/>
          </a:xfrm>
        </p:grpSpPr>
        <p:sp>
          <p:nvSpPr>
            <p:cNvPr id="24" name="Round Same Side Corner Rectangle 2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latin typeface="Calibri"/>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6058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5" name="Rectangle 4"/>
          <p:cNvSpPr/>
          <p:nvPr/>
        </p:nvSpPr>
        <p:spPr>
          <a:xfrm>
            <a:off x="0" y="0"/>
            <a:ext cx="4592457" cy="5143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6" name="Group 5"/>
          <p:cNvGrpSpPr/>
          <p:nvPr/>
        </p:nvGrpSpPr>
        <p:grpSpPr>
          <a:xfrm>
            <a:off x="-126517" y="137759"/>
            <a:ext cx="7146789" cy="369332"/>
            <a:chOff x="-178462" y="1828800"/>
            <a:chExt cx="19060588" cy="984870"/>
          </a:xfrm>
        </p:grpSpPr>
        <p:sp>
          <p:nvSpPr>
            <p:cNvPr id="7" name="Round Same Side Corner Rectangle 6"/>
            <p:cNvSpPr/>
            <p:nvPr/>
          </p:nvSpPr>
          <p:spPr>
            <a:xfrm rot="5400000">
              <a:off x="440265" y="1210077"/>
              <a:ext cx="886537" cy="2123991"/>
            </a:xfrm>
            <a:prstGeom prst="round2SameRect">
              <a:avLst/>
            </a:prstGeom>
            <a:solidFill>
              <a:schemeClr val="accent2">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478765" y="1828800"/>
              <a:ext cx="1238167"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TÌM HIỂU CHUNG</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grpSp>
        <p:nvGrpSpPr>
          <p:cNvPr id="10" name="Group 9"/>
          <p:cNvGrpSpPr/>
          <p:nvPr/>
        </p:nvGrpSpPr>
        <p:grpSpPr>
          <a:xfrm>
            <a:off x="180349" y="509277"/>
            <a:ext cx="4332065" cy="395616"/>
            <a:chOff x="644526" y="2766774"/>
            <a:chExt cx="11553677" cy="1054970"/>
          </a:xfrm>
        </p:grpSpPr>
        <p:sp>
          <p:nvSpPr>
            <p:cNvPr id="11" name="TextBox 10"/>
            <p:cNvSpPr txBox="1"/>
            <p:nvPr/>
          </p:nvSpPr>
          <p:spPr>
            <a:xfrm>
              <a:off x="1906586" y="2766774"/>
              <a:ext cx="10291617" cy="98488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a:t>
              </a:r>
              <a:r>
                <a:rPr kumimoji="0" lang="en-US"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phẩm</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895023" y="2795827"/>
              <a:ext cx="907206" cy="1025917"/>
            </a:xfrm>
            <a:prstGeom prst="rect">
              <a:avLst/>
            </a:prstGeom>
            <a:noFill/>
          </p:spPr>
          <p:txBody>
            <a:bodyPr wrap="non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19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2145177" y="2571750"/>
            <a:ext cx="2377696" cy="2212291"/>
          </a:xfrm>
          <a:prstGeom prst="rect">
            <a:avLst/>
          </a:prstGeom>
        </p:spPr>
      </p:pic>
      <p:pic>
        <p:nvPicPr>
          <p:cNvPr id="4" name="Picture 3"/>
          <p:cNvPicPr>
            <a:picLocks noChangeAspect="1"/>
          </p:cNvPicPr>
          <p:nvPr/>
        </p:nvPicPr>
        <p:blipFill>
          <a:blip r:embed="rId4"/>
          <a:stretch>
            <a:fillRect/>
          </a:stretch>
        </p:blipFill>
        <p:spPr>
          <a:xfrm>
            <a:off x="5084136" y="998936"/>
            <a:ext cx="3520312" cy="1842297"/>
          </a:xfrm>
          <a:prstGeom prst="rect">
            <a:avLst/>
          </a:prstGeom>
        </p:spPr>
      </p:pic>
      <p:sp>
        <p:nvSpPr>
          <p:cNvPr id="16" name="TextBox 15"/>
          <p:cNvSpPr txBox="1"/>
          <p:nvPr/>
        </p:nvSpPr>
        <p:spPr>
          <a:xfrm>
            <a:off x="27647" y="2064389"/>
            <a:ext cx="2077862" cy="2862322"/>
          </a:xfrm>
          <a:prstGeom prst="rect">
            <a:avLst/>
          </a:prstGeom>
          <a:noFill/>
        </p:spPr>
        <p:txBody>
          <a:bodyPr wrap="square" rtlCol="0">
            <a:spAutoFit/>
          </a:bodyPr>
          <a:lstStyle/>
          <a:p>
            <a:pPr marL="342900" indent="-342900" algn="just">
              <a:buFont typeface="Wingdings" pitchFamily="2" charset="2"/>
              <a:buChar char="ü"/>
            </a:pPr>
            <a:r>
              <a:rPr lang="en-US" sz="2000" dirty="0" err="1">
                <a:solidFill>
                  <a:schemeClr val="tx1">
                    <a:lumMod val="50000"/>
                  </a:schemeClr>
                </a:solidFill>
                <a:latin typeface="Times New Roman" pitchFamily="18" charset="0"/>
                <a:cs typeface="Times New Roman" pitchFamily="18" charset="0"/>
              </a:rPr>
              <a:t>Là</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người</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đỗ</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đạt</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dạy</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chữ</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Nho</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rất</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được</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vọng</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trọng</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Mỗi</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dịp</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Tết</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đến</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người</a:t>
            </a:r>
            <a:r>
              <a:rPr lang="en-US" sz="2000" dirty="0">
                <a:solidFill>
                  <a:schemeClr val="tx1">
                    <a:lumMod val="50000"/>
                  </a:schemeClr>
                </a:solidFill>
                <a:latin typeface="Times New Roman" pitchFamily="18" charset="0"/>
                <a:cs typeface="Times New Roman" pitchFamily="18" charset="0"/>
              </a:rPr>
              <a:t> ta </a:t>
            </a:r>
            <a:r>
              <a:rPr lang="en-US" sz="2000" dirty="0" err="1">
                <a:solidFill>
                  <a:schemeClr val="tx1">
                    <a:lumMod val="50000"/>
                  </a:schemeClr>
                </a:solidFill>
                <a:latin typeface="Times New Roman" pitchFamily="18" charset="0"/>
                <a:cs typeface="Times New Roman" pitchFamily="18" charset="0"/>
              </a:rPr>
              <a:t>thường</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thuê</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ông</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viết</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chữ</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câu</a:t>
            </a:r>
            <a:r>
              <a:rPr lang="en-US" sz="2000" dirty="0">
                <a:solidFill>
                  <a:schemeClr val="tx1">
                    <a:lumMod val="50000"/>
                  </a:schemeClr>
                </a:solidFill>
                <a:latin typeface="Times New Roman" pitchFamily="18" charset="0"/>
                <a:cs typeface="Times New Roman" pitchFamily="18" charset="0"/>
              </a:rPr>
              <a:t> </a:t>
            </a:r>
            <a:r>
              <a:rPr lang="en-US" sz="2000" dirty="0" err="1">
                <a:solidFill>
                  <a:schemeClr val="tx1">
                    <a:lumMod val="50000"/>
                  </a:schemeClr>
                </a:solidFill>
                <a:latin typeface="Times New Roman" pitchFamily="18" charset="0"/>
                <a:cs typeface="Times New Roman" pitchFamily="18" charset="0"/>
              </a:rPr>
              <a:t>đối</a:t>
            </a:r>
            <a:r>
              <a:rPr lang="en-US" sz="2000" dirty="0">
                <a:solidFill>
                  <a:schemeClr val="tx1">
                    <a:lumMod val="50000"/>
                  </a:schemeClr>
                </a:solidFill>
                <a:latin typeface="Times New Roman" pitchFamily="18" charset="0"/>
                <a:cs typeface="Times New Roman" pitchFamily="18" charset="0"/>
              </a:rPr>
              <a:t>.</a:t>
            </a:r>
          </a:p>
        </p:txBody>
      </p:sp>
      <p:sp>
        <p:nvSpPr>
          <p:cNvPr id="17" name="TextBox 16"/>
          <p:cNvSpPr txBox="1"/>
          <p:nvPr/>
        </p:nvSpPr>
        <p:spPr>
          <a:xfrm>
            <a:off x="4740078" y="3007726"/>
            <a:ext cx="4208428" cy="1785104"/>
          </a:xfrm>
          <a:prstGeom prst="rect">
            <a:avLst/>
          </a:prstGeom>
          <a:noFill/>
        </p:spPr>
        <p:txBody>
          <a:bodyPr wrap="square" rtlCol="0">
            <a:spAutoFit/>
          </a:bodyPr>
          <a:lstStyle/>
          <a:p>
            <a:pPr marL="342900" indent="-342900" algn="just">
              <a:buFont typeface="Wingdings" pitchFamily="2" charset="2"/>
              <a:buChar char="ü"/>
            </a:pPr>
            <a:r>
              <a:rPr lang="en-US" sz="2200" i="1" dirty="0" err="1">
                <a:solidFill>
                  <a:schemeClr val="accent1">
                    <a:lumMod val="50000"/>
                  </a:schemeClr>
                </a:solidFill>
                <a:latin typeface="Times New Roman" pitchFamily="18" charset="0"/>
                <a:cs typeface="Times New Roman" pitchFamily="18" charset="0"/>
              </a:rPr>
              <a:t>Là</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thú</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vui</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thường</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thấy</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khi</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mỗi</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dịp</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Tết</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đến</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Xuân</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về</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Dùng</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để</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trang</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trí</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cầu</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nguyện</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và</a:t>
            </a:r>
            <a:r>
              <a:rPr lang="en-US" sz="2200" i="1" dirty="0">
                <a:solidFill>
                  <a:schemeClr val="accent1">
                    <a:lumMod val="50000"/>
                  </a:schemeClr>
                </a:solidFill>
                <a:latin typeface="Times New Roman" pitchFamily="18" charset="0"/>
                <a:cs typeface="Times New Roman" pitchFamily="18" charset="0"/>
              </a:rPr>
              <a:t> may </a:t>
            </a:r>
            <a:r>
              <a:rPr lang="en-US" sz="2200" i="1" dirty="0" err="1">
                <a:solidFill>
                  <a:schemeClr val="accent1">
                    <a:lumMod val="50000"/>
                  </a:schemeClr>
                </a:solidFill>
                <a:latin typeface="Times New Roman" pitchFamily="18" charset="0"/>
                <a:cs typeface="Times New Roman" pitchFamily="18" charset="0"/>
              </a:rPr>
              <a:t>mắn</a:t>
            </a:r>
            <a:endParaRPr lang="en-US" sz="2200" i="1" dirty="0">
              <a:solidFill>
                <a:schemeClr val="accent1">
                  <a:lumMod val="50000"/>
                </a:schemeClr>
              </a:solidFill>
              <a:latin typeface="Times New Roman" pitchFamily="18" charset="0"/>
              <a:cs typeface="Times New Roman" pitchFamily="18" charset="0"/>
            </a:endParaRPr>
          </a:p>
          <a:p>
            <a:pPr marL="342900" indent="-342900" algn="just">
              <a:buFont typeface="Wingdings" pitchFamily="2" charset="2"/>
              <a:buChar char="ü"/>
            </a:pPr>
            <a:r>
              <a:rPr lang="en-US" sz="2200" i="1" dirty="0" err="1">
                <a:solidFill>
                  <a:schemeClr val="accent1">
                    <a:lumMod val="50000"/>
                  </a:schemeClr>
                </a:solidFill>
                <a:latin typeface="Times New Roman" pitchFamily="18" charset="0"/>
                <a:cs typeface="Times New Roman" pitchFamily="18" charset="0"/>
              </a:rPr>
              <a:t>Là</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một</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nét</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đẹp</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văn</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hóa</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dân</a:t>
            </a:r>
            <a:r>
              <a:rPr lang="en-US" sz="2200" i="1" dirty="0">
                <a:solidFill>
                  <a:schemeClr val="accent1">
                    <a:lumMod val="50000"/>
                  </a:schemeClr>
                </a:solidFill>
                <a:latin typeface="Times New Roman" pitchFamily="18" charset="0"/>
                <a:cs typeface="Times New Roman" pitchFamily="18" charset="0"/>
              </a:rPr>
              <a:t> </a:t>
            </a:r>
            <a:r>
              <a:rPr lang="en-US" sz="2200" i="1" dirty="0" err="1">
                <a:solidFill>
                  <a:schemeClr val="accent1">
                    <a:lumMod val="50000"/>
                  </a:schemeClr>
                </a:solidFill>
                <a:latin typeface="Times New Roman" pitchFamily="18" charset="0"/>
                <a:cs typeface="Times New Roman" pitchFamily="18" charset="0"/>
              </a:rPr>
              <a:t>tộc</a:t>
            </a:r>
            <a:endParaRPr lang="en-US" sz="2200" i="1" dirty="0">
              <a:solidFill>
                <a:schemeClr val="accent1">
                  <a:lumMod val="50000"/>
                </a:schemeClr>
              </a:solidFill>
              <a:latin typeface="Times New Roman" pitchFamily="18" charset="0"/>
              <a:cs typeface="Times New Roman" pitchFamily="18" charset="0"/>
            </a:endParaRPr>
          </a:p>
        </p:txBody>
      </p:sp>
      <p:sp>
        <p:nvSpPr>
          <p:cNvPr id="18" name="TextBox 17"/>
          <p:cNvSpPr txBox="1"/>
          <p:nvPr/>
        </p:nvSpPr>
        <p:spPr>
          <a:xfrm>
            <a:off x="706452" y="1094958"/>
            <a:ext cx="2877450" cy="646331"/>
          </a:xfrm>
          <a:prstGeom prst="rect">
            <a:avLst/>
          </a:prstGeom>
          <a:noFill/>
        </p:spPr>
        <p:txBody>
          <a:bodyPr wrap="square" rtlCol="0">
            <a:spAutoFit/>
          </a:bodyPr>
          <a:lstStyle/>
          <a:p>
            <a:pPr algn="ctr"/>
            <a:r>
              <a:rPr lang="en-US" sz="3600" i="1" dirty="0" err="1">
                <a:solidFill>
                  <a:srgbClr val="FF0000"/>
                </a:solidFill>
                <a:latin typeface="Times New Roman" panose="02020603050405020304" pitchFamily="18" charset="0"/>
                <a:cs typeface="Times New Roman" panose="02020603050405020304" pitchFamily="18" charset="0"/>
              </a:rPr>
              <a:t>Ông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đồ</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ai</a:t>
            </a:r>
            <a:r>
              <a:rPr lang="en-US" sz="3600" i="1" dirty="0">
                <a:solidFill>
                  <a:srgbClr val="FF0000"/>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4866730" y="186113"/>
            <a:ext cx="392933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i="1" dirty="0" err="1">
                <a:solidFill>
                  <a:srgbClr val="FF0000"/>
                </a:solidFill>
                <a:latin typeface="Times New Roman" panose="02020603050405020304" pitchFamily="18" charset="0"/>
                <a:cs typeface="Times New Roman" panose="02020603050405020304" pitchFamily="18" charset="0"/>
              </a:rPr>
              <a:t>Thú</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chơi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chữ</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gì</a:t>
            </a:r>
            <a:r>
              <a:rPr lang="en-US" sz="36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202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83518"/>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1102287" y="2795827"/>
              <a:ext cx="492677" cy="1025917"/>
            </a:xfrm>
            <a:prstGeom prst="rect">
              <a:avLst/>
            </a:prstGeom>
            <a:noFill/>
          </p:spPr>
          <p:txBody>
            <a:bodyPr wrap="non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9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2" name="Picture 21"/>
          <p:cNvPicPr>
            <a:picLocks noChangeAspect="1"/>
          </p:cNvPicPr>
          <p:nvPr/>
        </p:nvPicPr>
        <p:blipFill>
          <a:blip r:embed="rId3"/>
          <a:stretch>
            <a:fillRect/>
          </a:stretch>
        </p:blipFill>
        <p:spPr>
          <a:xfrm>
            <a:off x="3491880" y="296666"/>
            <a:ext cx="2677861" cy="1275172"/>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3" y="1382289"/>
            <a:ext cx="2653615" cy="2571116"/>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987337950"/>
              </p:ext>
            </p:extLst>
          </p:nvPr>
        </p:nvGraphicFramePr>
        <p:xfrm>
          <a:off x="2848289" y="1419622"/>
          <a:ext cx="6059352" cy="2533782"/>
        </p:xfrm>
        <a:graphic>
          <a:graphicData uri="http://schemas.openxmlformats.org/drawingml/2006/table">
            <a:tbl>
              <a:tblPr firstRow="1" bandRow="1">
                <a:tableStyleId>{5C22544A-7EE6-4342-B048-85BDC9FD1C3A}</a:tableStyleId>
              </a:tblPr>
              <a:tblGrid>
                <a:gridCol w="2019784">
                  <a:extLst>
                    <a:ext uri="{9D8B030D-6E8A-4147-A177-3AD203B41FA5}">
                      <a16:colId xmlns:a16="http://schemas.microsoft.com/office/drawing/2014/main" val="1730186264"/>
                    </a:ext>
                  </a:extLst>
                </a:gridCol>
                <a:gridCol w="2019784">
                  <a:extLst>
                    <a:ext uri="{9D8B030D-6E8A-4147-A177-3AD203B41FA5}">
                      <a16:colId xmlns:a16="http://schemas.microsoft.com/office/drawing/2014/main" val="1729452965"/>
                    </a:ext>
                  </a:extLst>
                </a:gridCol>
                <a:gridCol w="2019784">
                  <a:extLst>
                    <a:ext uri="{9D8B030D-6E8A-4147-A177-3AD203B41FA5}">
                      <a16:colId xmlns:a16="http://schemas.microsoft.com/office/drawing/2014/main" val="1706562063"/>
                    </a:ext>
                  </a:extLst>
                </a:gridCol>
              </a:tblGrid>
              <a:tr h="720080">
                <a:tc>
                  <a:txBody>
                    <a:bodyPr/>
                    <a:lstStyle/>
                    <a:p>
                      <a:pPr algn="ct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baseline="0" dirty="0">
                          <a:solidFill>
                            <a:schemeClr val="tx1"/>
                          </a:solidFill>
                          <a:latin typeface="Times New Roman" panose="02020603050405020304" pitchFamily="18" charset="0"/>
                          <a:cs typeface="Times New Roman" panose="02020603050405020304" pitchFamily="18" charset="0"/>
                        </a:rPr>
                        <a:t> </a:t>
                      </a:r>
                      <a:r>
                        <a:rPr lang="en-US" sz="2400" i="1" baseline="0" dirty="0" err="1">
                          <a:solidFill>
                            <a:schemeClr val="tx1"/>
                          </a:solidFill>
                          <a:latin typeface="Times New Roman" panose="02020603050405020304" pitchFamily="18" charset="0"/>
                          <a:cs typeface="Times New Roman" panose="02020603050405020304" pitchFamily="18" charset="0"/>
                        </a:rPr>
                        <a:t>tiếng</a:t>
                      </a:r>
                      <a:endParaRPr lang="en-US" sz="2400" i="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i="1" dirty="0" err="1">
                          <a:solidFill>
                            <a:schemeClr val="tx1"/>
                          </a:solidFill>
                          <a:latin typeface="Times New Roman" panose="02020603050405020304" pitchFamily="18" charset="0"/>
                          <a:cs typeface="Times New Roman" panose="02020603050405020304" pitchFamily="18" charset="0"/>
                        </a:rPr>
                        <a:t>Vần</a:t>
                      </a:r>
                      <a:endParaRPr lang="en-US" sz="2400" i="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i="1" dirty="0" err="1">
                          <a:solidFill>
                            <a:schemeClr val="tx1"/>
                          </a:solidFill>
                          <a:latin typeface="Times New Roman" panose="02020603050405020304" pitchFamily="18" charset="0"/>
                          <a:cs typeface="Times New Roman" panose="02020603050405020304" pitchFamily="18" charset="0"/>
                        </a:rPr>
                        <a:t>Nhịp</a:t>
                      </a:r>
                      <a:endParaRPr lang="en-US" sz="2400" i="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85975334"/>
                  </a:ext>
                </a:extLst>
              </a:tr>
              <a:tr h="1813702">
                <a:tc>
                  <a:txBody>
                    <a:bodyPr/>
                    <a:lstStyle/>
                    <a:p>
                      <a:pPr algn="ctr"/>
                      <a:r>
                        <a:rPr lang="en-US" sz="2400" i="1" dirty="0" err="1">
                          <a:solidFill>
                            <a:schemeClr val="tx1"/>
                          </a:solidFill>
                          <a:latin typeface="Times New Roman" panose="02020603050405020304" pitchFamily="18" charset="0"/>
                          <a:cs typeface="Times New Roman" panose="02020603050405020304" pitchFamily="18" charset="0"/>
                        </a:rPr>
                        <a:t>Năm</a:t>
                      </a:r>
                      <a:r>
                        <a:rPr lang="en-US" sz="2400" i="1" baseline="0" dirty="0">
                          <a:solidFill>
                            <a:schemeClr val="tx1"/>
                          </a:solidFill>
                          <a:latin typeface="Times New Roman" panose="02020603050405020304" pitchFamily="18" charset="0"/>
                          <a:cs typeface="Times New Roman" panose="02020603050405020304" pitchFamily="18" charset="0"/>
                        </a:rPr>
                        <a:t> </a:t>
                      </a:r>
                      <a:r>
                        <a:rPr lang="en-US" sz="2400" i="1" baseline="0" dirty="0" err="1">
                          <a:solidFill>
                            <a:schemeClr val="tx1"/>
                          </a:solidFill>
                          <a:latin typeface="Times New Roman" panose="02020603050405020304" pitchFamily="18" charset="0"/>
                          <a:cs typeface="Times New Roman" panose="02020603050405020304" pitchFamily="18" charset="0"/>
                        </a:rPr>
                        <a:t>tiếng</a:t>
                      </a:r>
                      <a:r>
                        <a:rPr lang="en-US" sz="2400" i="1" baseline="0" dirty="0">
                          <a:solidFill>
                            <a:schemeClr val="tx1"/>
                          </a:solidFill>
                          <a:latin typeface="Times New Roman" panose="02020603050405020304" pitchFamily="18" charset="0"/>
                          <a:cs typeface="Times New Roman" panose="02020603050405020304" pitchFamily="18" charset="0"/>
                        </a:rPr>
                        <a:t>/</a:t>
                      </a:r>
                      <a:r>
                        <a:rPr lang="en-US" sz="2400" i="1" baseline="0" dirty="0" err="1">
                          <a:solidFill>
                            <a:schemeClr val="tx1"/>
                          </a:solidFill>
                          <a:latin typeface="Times New Roman" panose="02020603050405020304" pitchFamily="18" charset="0"/>
                          <a:cs typeface="Times New Roman" panose="02020603050405020304" pitchFamily="18" charset="0"/>
                        </a:rPr>
                        <a:t>dòng</a:t>
                      </a:r>
                      <a:endParaRPr lang="en-US" sz="2400" i="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1" dirty="0" err="1">
                          <a:solidFill>
                            <a:schemeClr val="tx1"/>
                          </a:solidFill>
                          <a:latin typeface="Times New Roman" panose="02020603050405020304" pitchFamily="18" charset="0"/>
                          <a:cs typeface="Times New Roman" panose="02020603050405020304" pitchFamily="18" charset="0"/>
                        </a:rPr>
                        <a:t>Vần</a:t>
                      </a:r>
                      <a:r>
                        <a:rPr lang="en-US" sz="2400" i="1" baseline="0" dirty="0">
                          <a:solidFill>
                            <a:schemeClr val="tx1"/>
                          </a:solidFill>
                          <a:latin typeface="Times New Roman" panose="02020603050405020304" pitchFamily="18" charset="0"/>
                          <a:cs typeface="Times New Roman" panose="02020603050405020304" pitchFamily="18" charset="0"/>
                        </a:rPr>
                        <a:t> </a:t>
                      </a:r>
                      <a:r>
                        <a:rPr lang="en-US" sz="2400" i="1" baseline="0" dirty="0" err="1">
                          <a:solidFill>
                            <a:schemeClr val="tx1"/>
                          </a:solidFill>
                          <a:latin typeface="Times New Roman" panose="02020603050405020304" pitchFamily="18" charset="0"/>
                          <a:cs typeface="Times New Roman" panose="02020603050405020304" pitchFamily="18" charset="0"/>
                        </a:rPr>
                        <a:t>chân</a:t>
                      </a:r>
                      <a:endParaRPr lang="en-US" sz="2400" i="1" baseline="0" dirty="0">
                        <a:solidFill>
                          <a:schemeClr val="tx1"/>
                        </a:solidFill>
                        <a:latin typeface="Times New Roman" panose="02020603050405020304" pitchFamily="18" charset="0"/>
                        <a:cs typeface="Times New Roman" panose="02020603050405020304" pitchFamily="18" charset="0"/>
                      </a:endParaRPr>
                    </a:p>
                    <a:p>
                      <a:pPr algn="ctr"/>
                      <a:r>
                        <a:rPr lang="en-US" sz="2400" i="1" baseline="0" dirty="0" err="1">
                          <a:solidFill>
                            <a:schemeClr val="tx1"/>
                          </a:solidFill>
                          <a:latin typeface="Times New Roman" panose="02020603050405020304" pitchFamily="18" charset="0"/>
                          <a:cs typeface="Times New Roman" panose="02020603050405020304" pitchFamily="18" charset="0"/>
                        </a:rPr>
                        <a:t>Vần</a:t>
                      </a:r>
                      <a:r>
                        <a:rPr lang="en-US" sz="2400" i="1" baseline="0" dirty="0">
                          <a:solidFill>
                            <a:schemeClr val="tx1"/>
                          </a:solidFill>
                          <a:latin typeface="Times New Roman" panose="02020603050405020304" pitchFamily="18" charset="0"/>
                          <a:cs typeface="Times New Roman" panose="02020603050405020304" pitchFamily="18" charset="0"/>
                        </a:rPr>
                        <a:t> </a:t>
                      </a:r>
                      <a:r>
                        <a:rPr lang="en-US" sz="2400" i="1" baseline="0" dirty="0" err="1">
                          <a:solidFill>
                            <a:schemeClr val="tx1"/>
                          </a:solidFill>
                          <a:latin typeface="Times New Roman" panose="02020603050405020304" pitchFamily="18" charset="0"/>
                          <a:cs typeface="Times New Roman" panose="02020603050405020304" pitchFamily="18" charset="0"/>
                        </a:rPr>
                        <a:t>cách</a:t>
                      </a:r>
                      <a:endParaRPr lang="en-US" sz="2400" i="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1" dirty="0">
                          <a:solidFill>
                            <a:schemeClr val="tx1"/>
                          </a:solidFill>
                          <a:latin typeface="Times New Roman" panose="02020603050405020304" pitchFamily="18" charset="0"/>
                          <a:cs typeface="Times New Roman" panose="02020603050405020304" pitchFamily="18" charset="0"/>
                        </a:rPr>
                        <a:t>2/3</a:t>
                      </a:r>
                    </a:p>
                    <a:p>
                      <a:pPr algn="ctr"/>
                      <a:r>
                        <a:rPr lang="en-US" sz="2400" i="1" dirty="0">
                          <a:solidFill>
                            <a:schemeClr val="tx1"/>
                          </a:solidFill>
                          <a:latin typeface="Times New Roman" panose="02020603050405020304" pitchFamily="18" charset="0"/>
                          <a:cs typeface="Times New Roman" panose="02020603050405020304" pitchFamily="18" charset="0"/>
                        </a:rPr>
                        <a:t>3/2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5396350"/>
                  </a:ext>
                </a:extLst>
              </a:tr>
            </a:tbl>
          </a:graphicData>
        </a:graphic>
      </p:graphicFrame>
      <p:grpSp>
        <p:nvGrpSpPr>
          <p:cNvPr id="17" name="Group 16"/>
          <p:cNvGrpSpPr/>
          <p:nvPr/>
        </p:nvGrpSpPr>
        <p:grpSpPr>
          <a:xfrm>
            <a:off x="-127354" y="112000"/>
            <a:ext cx="7146789" cy="369332"/>
            <a:chOff x="-178462" y="1828800"/>
            <a:chExt cx="19060588" cy="984870"/>
          </a:xfrm>
        </p:grpSpPr>
        <p:sp>
          <p:nvSpPr>
            <p:cNvPr id="18" name="Round Same Side Corner Rectangle 1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latin typeface="Calibri"/>
              </a:endParaRPr>
            </a:p>
          </p:txBody>
        </p:sp>
        <p:sp>
          <p:nvSpPr>
            <p:cNvPr id="25" name="TextBox 24"/>
            <p:cNvSpPr txBox="1"/>
            <p:nvPr/>
          </p:nvSpPr>
          <p:spPr>
            <a:xfrm>
              <a:off x="2067735" y="1828800"/>
              <a:ext cx="16814391" cy="984870"/>
            </a:xfrm>
            <a:prstGeom prst="rect">
              <a:avLst/>
            </a:prstGeom>
            <a:noFill/>
          </p:spPr>
          <p:txBody>
            <a:bodyPr wrap="square" rtlCol="0">
              <a:spAutoFit/>
            </a:bodyPr>
            <a:lstStyle/>
            <a:p>
              <a:pPr defTabSz="807402"/>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6086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2793</TotalTime>
  <Words>4047</Words>
  <Application>Microsoft Office PowerPoint</Application>
  <PresentationFormat>On-screen Show (16:9)</PresentationFormat>
  <Paragraphs>396</Paragraphs>
  <Slides>46</Slides>
  <Notes>29</Notes>
  <HiddenSlides>0</HiddenSlides>
  <MMClips>8</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46</vt:i4>
      </vt:variant>
    </vt:vector>
  </HeadingPairs>
  <TitlesOfParts>
    <vt:vector size="59" baseType="lpstr">
      <vt:lpstr>Arial</vt:lpstr>
      <vt:lpstr>Calibri</vt:lpstr>
      <vt:lpstr>Concert One</vt:lpstr>
      <vt:lpstr>Lora</vt:lpstr>
      <vt:lpstr>Lucida Bright</vt:lpstr>
      <vt:lpstr>Tahoma</vt:lpstr>
      <vt:lpstr>Times New Roman</vt:lpstr>
      <vt:lpstr>UVN Dzung Dakao</vt:lpstr>
      <vt:lpstr>Wingdings</vt:lpstr>
      <vt:lpstr>Office Theme</vt:lpstr>
      <vt:lpstr>Summer Campaign by Slidesgo</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Thông điệp: -  Hãy biết giữ gìn và phát huy truyền thống, bản sắc dân tộc, đừng để những truyền thống đó bị mai một. - Bài thơ nhắc nhở chúng ta về sự vô thường của cuộc sống. Mọi thứ đều trôi qua và không còn mãi mãi, do đó, chúng ta nên trân trọng từng khoảnh khắc và giá trị của cuộc sống hiện tại. - Tầm quan trọng của lòng biết ơn: Bài thơ nhấn mạnh tầm quan trọng của lòng biết ơn và sự tôn trọng đối với người khác. Chúng ta nên biết đánh giá và cảm kích những điều tốt đẹp mà người khác đã làm cho chúng ta, và không quên bày tỏ lòng biết ơn của mình. - Sự đồng cảm và thông cảm: Bài thơ nhắc nhở chúng ta về sự đồng cảm và thông cảm đối với những khó khăn và nỗi đau của người khác. Chúng ta nên luôn cố gắng hiểu và chia sẻ nỗi buồn, niềm vui và khó khăn của người khác, để xây dựng một cộng đồng đoàn kết và ấm áp hơn. - Bài thơ khuyến khích chúng ta hãy sống với lòng nhân ái và giúp đỡ những người xung quanh. Sự nhân ái không chỉ làm cho người khác hạnh phúc, mà còn mang lại sự thăng hoa và ý nghĩa cho chính cuộc sống của chúng 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Tuấn Linh Phạm</cp:lastModifiedBy>
  <cp:revision>241</cp:revision>
  <dcterms:created xsi:type="dcterms:W3CDTF">2021-08-18T15:50:38Z</dcterms:created>
  <dcterms:modified xsi:type="dcterms:W3CDTF">2024-10-12T12:56:58Z</dcterms:modified>
</cp:coreProperties>
</file>