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08" r:id="rId2"/>
    <p:sldId id="309" r:id="rId3"/>
    <p:sldId id="310" r:id="rId4"/>
    <p:sldId id="256" r:id="rId5"/>
    <p:sldId id="322" r:id="rId6"/>
    <p:sldId id="259" r:id="rId7"/>
    <p:sldId id="312" r:id="rId8"/>
    <p:sldId id="272" r:id="rId9"/>
    <p:sldId id="274" r:id="rId10"/>
    <p:sldId id="313" r:id="rId11"/>
    <p:sldId id="314" r:id="rId12"/>
    <p:sldId id="282" r:id="rId13"/>
    <p:sldId id="293" r:id="rId14"/>
    <p:sldId id="317" r:id="rId15"/>
    <p:sldId id="284" r:id="rId16"/>
    <p:sldId id="260" r:id="rId17"/>
    <p:sldId id="261" r:id="rId18"/>
    <p:sldId id="289" r:id="rId19"/>
    <p:sldId id="315" r:id="rId20"/>
    <p:sldId id="320" r:id="rId21"/>
    <p:sldId id="316" r:id="rId22"/>
    <p:sldId id="321" r:id="rId23"/>
    <p:sldId id="318" r:id="rId24"/>
    <p:sldId id="298" r:id="rId25"/>
    <p:sldId id="299" r:id="rId26"/>
    <p:sldId id="300" r:id="rId27"/>
    <p:sldId id="302" r:id="rId28"/>
    <p:sldId id="304" r:id="rId29"/>
    <p:sldId id="288" r:id="rId30"/>
    <p:sldId id="305" r:id="rId31"/>
    <p:sldId id="301" r:id="rId32"/>
    <p:sldId id="290" r:id="rId33"/>
    <p:sldId id="291" r:id="rId34"/>
  </p:sldIdLst>
  <p:sldSz cx="18288000" cy="10287000"/>
  <p:notesSz cx="6797675" cy="9926638"/>
  <p:embeddedFontLst>
    <p:embeddedFont>
      <p:font typeface="#9Slide05 Fourth Medium" panose="020B0604020202020204" charset="0"/>
      <p:bold r:id="rId36"/>
    </p:embeddedFont>
    <p:embeddedFont>
      <p:font typeface="#9Slide05 IcielSanelma" panose="020B0604020202020204" charset="0"/>
      <p:regular r:id="rId37"/>
    </p:embeddedFont>
    <p:embeddedFont>
      <p:font typeface="#9Slide05 Thunder" panose="020B0604020202020204" charset="0"/>
      <p:regular r:id="rId38"/>
    </p:embeddedFont>
    <p:embeddedFont>
      <p:font typeface="#9Slide07 SVNRevolution" panose="02040603050506020204" charset="0"/>
      <p:regular r:id="rId39"/>
    </p:embeddedFont>
    <p:embeddedFont>
      <p:font typeface="#9Slide07 SVNUT Triumph Press" panose="00000500000000000000" charset="0"/>
      <p:boldItalic r:id="rId40"/>
    </p:embeddedFont>
    <p:embeddedFont>
      <p:font typeface="Calibri" panose="020F0502020204030204" pitchFamily="34" charset="0"/>
      <p:regular r:id="rId41"/>
      <p:bold r:id="rId42"/>
      <p:italic r:id="rId43"/>
      <p:boldItalic r:id="rId44"/>
    </p:embeddedFont>
    <p:embeddedFont>
      <p:font typeface="Fraunces Bold" panose="020B0604020202020204" charset="0"/>
      <p:regular r:id="rId45"/>
    </p:embeddedFont>
    <p:embeddedFont>
      <p:font typeface="Roboto Condensed" panose="02000000000000000000" pitchFamily="2" charset="0"/>
      <p:regular r:id="rId46"/>
      <p:bold r:id="rId47"/>
      <p:italic r:id="rId48"/>
      <p:boldItalic r:id="rId49"/>
    </p:embeddedFont>
    <p:embeddedFont>
      <p:font typeface="Roboto Condensed Bold" panose="02000000000000000000" charset="0"/>
      <p:regular r:id="rId50"/>
      <p:bold r:id="rId51"/>
    </p:embeddedFont>
    <p:embeddedFont>
      <p:font typeface="Roboto Condensed Bold Italics"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3557" autoAdjust="0"/>
  </p:normalViewPr>
  <p:slideViewPr>
    <p:cSldViewPr>
      <p:cViewPr>
        <p:scale>
          <a:sx n="50" d="100"/>
          <a:sy n="50" d="100"/>
        </p:scale>
        <p:origin x="1085" y="101"/>
      </p:cViewPr>
      <p:guideLst>
        <p:guide orient="horz" pos="2160"/>
        <p:guide pos="2880"/>
      </p:guideLst>
    </p:cSldViewPr>
  </p:slideViewPr>
  <p:outlineViewPr>
    <p:cViewPr>
      <p:scale>
        <a:sx n="33" d="100"/>
        <a:sy n="33" d="100"/>
      </p:scale>
      <p:origin x="0" y="-264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79524E-5631-4878-9003-FEAA3E82DB89}" type="datetimeFigureOut">
              <a:rPr lang="en-US" smtClean="0"/>
              <a:t>11/14/2024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E35A986-E89D-4ED5-A4D5-C29421307AD2}" type="slidenum">
              <a:rPr lang="en-US" smtClean="0"/>
              <a:t>‹#›</a:t>
            </a:fld>
            <a:endParaRPr lang="en-US"/>
          </a:p>
        </p:txBody>
      </p:sp>
    </p:spTree>
    <p:extLst>
      <p:ext uri="{BB962C8B-B14F-4D97-AF65-F5344CB8AC3E}">
        <p14:creationId xmlns:p14="http://schemas.microsoft.com/office/powerpoint/2010/main" val="304897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12</a:t>
            </a:fld>
            <a:endParaRPr lang="en-US"/>
          </a:p>
        </p:txBody>
      </p:sp>
    </p:spTree>
    <p:extLst>
      <p:ext uri="{BB962C8B-B14F-4D97-AF65-F5344CB8AC3E}">
        <p14:creationId xmlns:p14="http://schemas.microsoft.com/office/powerpoint/2010/main" val="1104383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14</a:t>
            </a:fld>
            <a:endParaRPr lang="en-US"/>
          </a:p>
        </p:txBody>
      </p:sp>
    </p:spTree>
    <p:extLst>
      <p:ext uri="{BB962C8B-B14F-4D97-AF65-F5344CB8AC3E}">
        <p14:creationId xmlns:p14="http://schemas.microsoft.com/office/powerpoint/2010/main" val="29034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15</a:t>
            </a:fld>
            <a:endParaRPr lang="en-US"/>
          </a:p>
        </p:txBody>
      </p:sp>
    </p:spTree>
    <p:extLst>
      <p:ext uri="{BB962C8B-B14F-4D97-AF65-F5344CB8AC3E}">
        <p14:creationId xmlns:p14="http://schemas.microsoft.com/office/powerpoint/2010/main" val="191752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16</a:t>
            </a:fld>
            <a:endParaRPr lang="en-US"/>
          </a:p>
        </p:txBody>
      </p:sp>
    </p:spTree>
    <p:extLst>
      <p:ext uri="{BB962C8B-B14F-4D97-AF65-F5344CB8AC3E}">
        <p14:creationId xmlns:p14="http://schemas.microsoft.com/office/powerpoint/2010/main" val="51086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17</a:t>
            </a:fld>
            <a:endParaRPr lang="en-US"/>
          </a:p>
        </p:txBody>
      </p:sp>
    </p:spTree>
    <p:extLst>
      <p:ext uri="{BB962C8B-B14F-4D97-AF65-F5344CB8AC3E}">
        <p14:creationId xmlns:p14="http://schemas.microsoft.com/office/powerpoint/2010/main" val="3883587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19</a:t>
            </a:fld>
            <a:endParaRPr lang="en-US"/>
          </a:p>
        </p:txBody>
      </p:sp>
    </p:spTree>
    <p:extLst>
      <p:ext uri="{BB962C8B-B14F-4D97-AF65-F5344CB8AC3E}">
        <p14:creationId xmlns:p14="http://schemas.microsoft.com/office/powerpoint/2010/main" val="427832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20</a:t>
            </a:fld>
            <a:endParaRPr lang="en-US"/>
          </a:p>
        </p:txBody>
      </p:sp>
    </p:spTree>
    <p:extLst>
      <p:ext uri="{BB962C8B-B14F-4D97-AF65-F5344CB8AC3E}">
        <p14:creationId xmlns:p14="http://schemas.microsoft.com/office/powerpoint/2010/main" val="110581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21</a:t>
            </a:fld>
            <a:endParaRPr lang="en-US"/>
          </a:p>
        </p:txBody>
      </p:sp>
    </p:spTree>
    <p:extLst>
      <p:ext uri="{BB962C8B-B14F-4D97-AF65-F5344CB8AC3E}">
        <p14:creationId xmlns:p14="http://schemas.microsoft.com/office/powerpoint/2010/main" val="325747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23</a:t>
            </a:fld>
            <a:endParaRPr lang="en-US"/>
          </a:p>
        </p:txBody>
      </p:sp>
    </p:spTree>
    <p:extLst>
      <p:ext uri="{BB962C8B-B14F-4D97-AF65-F5344CB8AC3E}">
        <p14:creationId xmlns:p14="http://schemas.microsoft.com/office/powerpoint/2010/main" val="21015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29</a:t>
            </a:fld>
            <a:endParaRPr lang="en-US"/>
          </a:p>
        </p:txBody>
      </p:sp>
    </p:spTree>
    <p:extLst>
      <p:ext uri="{BB962C8B-B14F-4D97-AF65-F5344CB8AC3E}">
        <p14:creationId xmlns:p14="http://schemas.microsoft.com/office/powerpoint/2010/main" val="30257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Cho </a:t>
            </a:r>
            <a:r>
              <a:rPr lang="en-US" dirty="0" err="1"/>
              <a:t>cô</a:t>
            </a:r>
            <a:r>
              <a:rPr lang="en-US" baseline="0" dirty="0"/>
              <a:t> </a:t>
            </a:r>
            <a:r>
              <a:rPr lang="en-US" baseline="0" dirty="0" err="1"/>
              <a:t>biết</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khóa</a:t>
            </a:r>
            <a:r>
              <a:rPr lang="en-US" baseline="0" dirty="0"/>
              <a:t> </a:t>
            </a:r>
            <a:r>
              <a:rPr lang="en-US" baseline="0" dirty="0" err="1"/>
              <a:t>trên</a:t>
            </a:r>
            <a:r>
              <a:rPr lang="en-US" baseline="0" dirty="0"/>
              <a:t> </a:t>
            </a:r>
            <a:r>
              <a:rPr lang="en-US" baseline="0" dirty="0" err="1"/>
              <a:t>có</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gì</a:t>
            </a:r>
            <a:r>
              <a:rPr lang="en-US" baseline="0" dirty="0"/>
              <a:t> </a:t>
            </a:r>
            <a:r>
              <a:rPr lang="en-US" baseline="0" dirty="0" err="1"/>
              <a:t>chung</a:t>
            </a:r>
            <a:r>
              <a:rPr lang="en-US" baseline="0" dirty="0"/>
              <a:t>? </a:t>
            </a:r>
            <a:r>
              <a:rPr lang="en-US" baseline="0" dirty="0" err="1"/>
              <a:t>Vai</a:t>
            </a:r>
            <a:r>
              <a:rPr lang="en-US" baseline="0" dirty="0"/>
              <a:t> </a:t>
            </a:r>
            <a:r>
              <a:rPr lang="en-US" baseline="0" dirty="0" err="1"/>
              <a:t>trò</a:t>
            </a:r>
            <a:r>
              <a:rPr lang="en-US" baseline="0" dirty="0"/>
              <a:t> </a:t>
            </a:r>
            <a:r>
              <a:rPr lang="en-US" baseline="0" dirty="0" err="1"/>
              <a:t>của</a:t>
            </a:r>
            <a:r>
              <a:rPr lang="en-US" baseline="0" dirty="0"/>
              <a:t> </a:t>
            </a:r>
            <a:r>
              <a:rPr lang="en-US" baseline="0" dirty="0" err="1"/>
              <a:t>chúng</a:t>
            </a:r>
            <a:r>
              <a:rPr lang="en-US" baseline="0" dirty="0"/>
              <a:t> </a:t>
            </a:r>
            <a:r>
              <a:rPr lang="en-US" baseline="0" dirty="0" err="1"/>
              <a:t>trong</a:t>
            </a:r>
            <a:r>
              <a:rPr lang="en-US" baseline="0" dirty="0"/>
              <a:t> </a:t>
            </a:r>
            <a:r>
              <a:rPr lang="en-US" baseline="0" dirty="0" err="1"/>
              <a:t>Vb</a:t>
            </a:r>
            <a:r>
              <a:rPr lang="en-US" baseline="0" dirty="0"/>
              <a:t>? </a:t>
            </a:r>
          </a:p>
          <a:p>
            <a:pPr marL="171450" indent="-171450">
              <a:buFontTx/>
              <a:buChar char="-"/>
            </a:pPr>
            <a:r>
              <a:rPr lang="en-US" baseline="0" dirty="0" err="1"/>
              <a:t>Những</a:t>
            </a:r>
            <a:r>
              <a:rPr lang="en-US" baseline="0" dirty="0"/>
              <a:t> </a:t>
            </a:r>
            <a:r>
              <a:rPr lang="en-US" baseline="0" dirty="0" err="1"/>
              <a:t>yếu</a:t>
            </a:r>
            <a:r>
              <a:rPr lang="en-US" baseline="0" dirty="0"/>
              <a:t> </a:t>
            </a:r>
            <a:r>
              <a:rPr lang="en-US" baseline="0" dirty="0" err="1"/>
              <a:t>tố</a:t>
            </a:r>
            <a:r>
              <a:rPr lang="en-US" baseline="0" dirty="0"/>
              <a:t> </a:t>
            </a:r>
            <a:r>
              <a:rPr lang="en-US" baseline="0" dirty="0" err="1"/>
              <a:t>đặc</a:t>
            </a:r>
            <a:r>
              <a:rPr lang="en-US" baseline="0" dirty="0"/>
              <a:t> </a:t>
            </a:r>
            <a:r>
              <a:rPr lang="en-US" baseline="0" dirty="0" err="1"/>
              <a:t>trưng</a:t>
            </a:r>
            <a:r>
              <a:rPr lang="en-US" baseline="0" dirty="0"/>
              <a:t> </a:t>
            </a:r>
            <a:r>
              <a:rPr lang="en-US" baseline="0" dirty="0" err="1"/>
              <a:t>của</a:t>
            </a:r>
            <a:r>
              <a:rPr lang="en-US" baseline="0" dirty="0"/>
              <a:t> VBTT </a:t>
            </a:r>
            <a:r>
              <a:rPr lang="en-US" baseline="0" dirty="0" err="1"/>
              <a:t>đã</a:t>
            </a:r>
            <a:r>
              <a:rPr lang="en-US" baseline="0" dirty="0"/>
              <a:t> </a:t>
            </a:r>
            <a:r>
              <a:rPr lang="en-US" baseline="0" dirty="0" err="1"/>
              <a:t>tìm</a:t>
            </a:r>
            <a:r>
              <a:rPr lang="en-US" baseline="0" dirty="0"/>
              <a:t> </a:t>
            </a:r>
            <a:r>
              <a:rPr lang="en-US" baseline="0" dirty="0" err="1"/>
              <a:t>hiểu</a:t>
            </a:r>
            <a:r>
              <a:rPr lang="en-US" baseline="0" dirty="0"/>
              <a:t> ở </a:t>
            </a:r>
            <a:r>
              <a:rPr lang="en-US" baseline="0" dirty="0" err="1"/>
              <a:t>tiết</a:t>
            </a:r>
            <a:r>
              <a:rPr lang="en-US" baseline="0" dirty="0"/>
              <a:t> </a:t>
            </a:r>
            <a:r>
              <a:rPr lang="en-US" baseline="0" dirty="0" err="1"/>
              <a:t>trước</a:t>
            </a:r>
            <a:r>
              <a:rPr lang="en-US" baseline="0" dirty="0"/>
              <a:t> </a:t>
            </a:r>
          </a:p>
          <a:p>
            <a:pPr marL="171450" indent="-171450">
              <a:buFontTx/>
              <a:buChar char="-"/>
            </a:pPr>
            <a:r>
              <a:rPr lang="en-US" baseline="0" dirty="0" err="1"/>
              <a:t>Vai</a:t>
            </a:r>
            <a:r>
              <a:rPr lang="en-US" baseline="0" dirty="0"/>
              <a:t> </a:t>
            </a:r>
            <a:r>
              <a:rPr lang="en-US" baseline="0" dirty="0" err="1"/>
              <a:t>trò</a:t>
            </a:r>
            <a:r>
              <a:rPr lang="en-US" baseline="0" dirty="0"/>
              <a:t> – </a:t>
            </a:r>
            <a:r>
              <a:rPr lang="en-US" baseline="0" dirty="0" err="1"/>
              <a:t>tác</a:t>
            </a:r>
            <a:r>
              <a:rPr lang="en-US" baseline="0" dirty="0"/>
              <a:t> </a:t>
            </a:r>
            <a:r>
              <a:rPr lang="en-US" baseline="0" dirty="0" err="1"/>
              <a:t>dụng</a:t>
            </a:r>
            <a:r>
              <a:rPr lang="en-US" baseline="0" dirty="0"/>
              <a:t> </a:t>
            </a:r>
            <a:r>
              <a:rPr lang="en-US" baseline="0" dirty="0" err="1"/>
              <a:t>góp</a:t>
            </a:r>
            <a:r>
              <a:rPr lang="en-US" baseline="0" dirty="0"/>
              <a:t> </a:t>
            </a:r>
            <a:r>
              <a:rPr lang="en-US" baseline="0" dirty="0" err="1"/>
              <a:t>phần</a:t>
            </a:r>
            <a:r>
              <a:rPr lang="en-US" baseline="0" dirty="0"/>
              <a:t> </a:t>
            </a:r>
            <a:r>
              <a:rPr lang="en-US" baseline="0" dirty="0" err="1"/>
              <a:t>làm</a:t>
            </a:r>
            <a:r>
              <a:rPr lang="en-US" baseline="0" dirty="0"/>
              <a:t> </a:t>
            </a:r>
            <a:r>
              <a:rPr lang="en-US" baseline="0" dirty="0" err="1"/>
              <a:t>rõ</a:t>
            </a:r>
            <a:r>
              <a:rPr lang="en-US" baseline="0" dirty="0"/>
              <a:t> </a:t>
            </a:r>
            <a:r>
              <a:rPr lang="en-US" baseline="0" dirty="0" err="1"/>
              <a:t>các</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các</a:t>
            </a:r>
            <a:r>
              <a:rPr lang="en-US" baseline="0" dirty="0"/>
              <a:t> </a:t>
            </a:r>
            <a:r>
              <a:rPr lang="en-US" baseline="0" dirty="0" err="1"/>
              <a:t>thông</a:t>
            </a:r>
            <a:r>
              <a:rPr lang="en-US" baseline="0" dirty="0"/>
              <a:t> tin </a:t>
            </a:r>
            <a:r>
              <a:rPr lang="en-US" baseline="0" dirty="0" err="1"/>
              <a:t>mà</a:t>
            </a:r>
            <a:r>
              <a:rPr lang="en-US" baseline="0" dirty="0"/>
              <a:t> </a:t>
            </a:r>
            <a:r>
              <a:rPr lang="en-US" baseline="0" dirty="0" err="1"/>
              <a:t>vb</a:t>
            </a:r>
            <a:r>
              <a:rPr lang="en-US" baseline="0" dirty="0"/>
              <a:t> </a:t>
            </a:r>
            <a:r>
              <a:rPr lang="en-US" baseline="0" dirty="0" err="1"/>
              <a:t>cung</a:t>
            </a:r>
            <a:r>
              <a:rPr lang="en-US" baseline="0" dirty="0"/>
              <a:t> </a:t>
            </a:r>
            <a:r>
              <a:rPr lang="en-US" baseline="0" dirty="0" err="1"/>
              <a:t>cấp</a:t>
            </a:r>
            <a:r>
              <a:rPr lang="en-US" baseline="0" dirty="0"/>
              <a:t>. </a:t>
            </a:r>
            <a:endParaRPr lang="vi-VN" dirty="0"/>
          </a:p>
        </p:txBody>
      </p:sp>
      <p:sp>
        <p:nvSpPr>
          <p:cNvPr id="4" name="Slide Number Placeholder 3"/>
          <p:cNvSpPr>
            <a:spLocks noGrp="1"/>
          </p:cNvSpPr>
          <p:nvPr>
            <p:ph type="sldNum" sz="quarter" idx="10"/>
          </p:nvPr>
        </p:nvSpPr>
        <p:spPr/>
        <p:txBody>
          <a:bodyPr/>
          <a:lstStyle/>
          <a:p>
            <a:fld id="{9E35A986-E89D-4ED5-A4D5-C29421307AD2}" type="slidenum">
              <a:rPr lang="en-US" smtClean="0"/>
              <a:t>33</a:t>
            </a:fld>
            <a:endParaRPr lang="en-US"/>
          </a:p>
        </p:txBody>
      </p:sp>
    </p:spTree>
    <p:extLst>
      <p:ext uri="{BB962C8B-B14F-4D97-AF65-F5344CB8AC3E}">
        <p14:creationId xmlns:p14="http://schemas.microsoft.com/office/powerpoint/2010/main" val="194359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4409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4</a:t>
            </a:fld>
            <a:endParaRPr lang="en-US"/>
          </a:p>
        </p:txBody>
      </p:sp>
    </p:spTree>
    <p:extLst>
      <p:ext uri="{BB962C8B-B14F-4D97-AF65-F5344CB8AC3E}">
        <p14:creationId xmlns:p14="http://schemas.microsoft.com/office/powerpoint/2010/main" val="335407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6</a:t>
            </a:fld>
            <a:endParaRPr lang="en-US"/>
          </a:p>
        </p:txBody>
      </p:sp>
    </p:spTree>
    <p:extLst>
      <p:ext uri="{BB962C8B-B14F-4D97-AF65-F5344CB8AC3E}">
        <p14:creationId xmlns:p14="http://schemas.microsoft.com/office/powerpoint/2010/main" val="271324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8</a:t>
            </a:fld>
            <a:endParaRPr lang="en-US"/>
          </a:p>
        </p:txBody>
      </p:sp>
    </p:spTree>
    <p:extLst>
      <p:ext uri="{BB962C8B-B14F-4D97-AF65-F5344CB8AC3E}">
        <p14:creationId xmlns:p14="http://schemas.microsoft.com/office/powerpoint/2010/main" val="1078181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9</a:t>
            </a:fld>
            <a:endParaRPr lang="en-US"/>
          </a:p>
        </p:txBody>
      </p:sp>
    </p:spTree>
    <p:extLst>
      <p:ext uri="{BB962C8B-B14F-4D97-AF65-F5344CB8AC3E}">
        <p14:creationId xmlns:p14="http://schemas.microsoft.com/office/powerpoint/2010/main" val="428472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10</a:t>
            </a:fld>
            <a:endParaRPr lang="en-US"/>
          </a:p>
        </p:txBody>
      </p:sp>
    </p:spTree>
    <p:extLst>
      <p:ext uri="{BB962C8B-B14F-4D97-AF65-F5344CB8AC3E}">
        <p14:creationId xmlns:p14="http://schemas.microsoft.com/office/powerpoint/2010/main" val="51863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11</a:t>
            </a:fld>
            <a:endParaRPr lang="en-US"/>
          </a:p>
        </p:txBody>
      </p:sp>
    </p:spTree>
    <p:extLst>
      <p:ext uri="{BB962C8B-B14F-4D97-AF65-F5344CB8AC3E}">
        <p14:creationId xmlns:p14="http://schemas.microsoft.com/office/powerpoint/2010/main" val="275237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36.png"/><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8.png"/><Relationship Id="rId5" Type="http://schemas.openxmlformats.org/officeDocument/2006/relationships/image" Target="../media/image7.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6.svg"/><Relationship Id="rId5" Type="http://schemas.openxmlformats.org/officeDocument/2006/relationships/image" Target="../media/image48.svg"/><Relationship Id="rId10"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image" Target="../media/image31.png"/><Relationship Id="rId10" Type="http://schemas.openxmlformats.org/officeDocument/2006/relationships/image" Target="../media/image54.svg"/><Relationship Id="rId4" Type="http://schemas.openxmlformats.org/officeDocument/2006/relationships/image" Target="../media/image46.svg"/><Relationship Id="rId9" Type="http://schemas.openxmlformats.org/officeDocument/2006/relationships/image" Target="../media/image53.png"/><Relationship Id="rId14"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svg"/><Relationship Id="rId7" Type="http://schemas.openxmlformats.org/officeDocument/2006/relationships/image" Target="../media/image60.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19604" y="2701886"/>
            <a:ext cx="13736409" cy="6178795"/>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dirty="0"/>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err="1">
                <a:solidFill>
                  <a:srgbClr val="6B7063"/>
                </a:solidFill>
                <a:latin typeface="Roboto Condensed"/>
              </a:rPr>
              <a:t>Nhiệm</a:t>
            </a:r>
            <a:r>
              <a:rPr lang="en-US" sz="4999" dirty="0">
                <a:solidFill>
                  <a:srgbClr val="6B7063"/>
                </a:solidFill>
                <a:latin typeface="Roboto Condensed"/>
              </a:rPr>
              <a:t> </a:t>
            </a:r>
            <a:r>
              <a:rPr lang="en-US" sz="4999" dirty="0" err="1">
                <a:solidFill>
                  <a:srgbClr val="6B7063"/>
                </a:solidFill>
                <a:latin typeface="Roboto Condensed"/>
              </a:rPr>
              <a:t>vụ</a:t>
            </a:r>
            <a:r>
              <a:rPr lang="en-US" sz="4999" dirty="0">
                <a:solidFill>
                  <a:srgbClr val="6B7063"/>
                </a:solidFill>
                <a:latin typeface="Roboto Condensed"/>
              </a:rPr>
              <a:t> </a:t>
            </a:r>
            <a:r>
              <a:rPr lang="en-US" sz="4999" dirty="0" err="1">
                <a:solidFill>
                  <a:srgbClr val="6B7063"/>
                </a:solidFill>
                <a:latin typeface="Roboto Condensed"/>
              </a:rPr>
              <a:t>cá</a:t>
            </a:r>
            <a:r>
              <a:rPr lang="en-US" sz="4999" dirty="0">
                <a:solidFill>
                  <a:srgbClr val="6B7063"/>
                </a:solidFill>
                <a:latin typeface="Roboto Condensed"/>
              </a:rPr>
              <a:t> </a:t>
            </a:r>
            <a:r>
              <a:rPr lang="en-US" sz="4999" dirty="0" err="1">
                <a:solidFill>
                  <a:srgbClr val="6B7063"/>
                </a:solidFill>
                <a:latin typeface="Roboto Condensed"/>
              </a:rPr>
              <a:t>nhân</a:t>
            </a:r>
            <a:r>
              <a:rPr lang="en-US" sz="4999" dirty="0">
                <a:solidFill>
                  <a:srgbClr val="6B7063"/>
                </a:solidFill>
                <a:latin typeface="Roboto Condensed"/>
              </a:rPr>
              <a:t>: Qua </a:t>
            </a:r>
            <a:r>
              <a:rPr lang="en-US" sz="4999" dirty="0" err="1">
                <a:solidFill>
                  <a:srgbClr val="6B7063"/>
                </a:solidFill>
                <a:latin typeface="Roboto Condensed"/>
              </a:rPr>
              <a:t>các</a:t>
            </a:r>
            <a:r>
              <a:rPr lang="en-US" sz="4999" dirty="0">
                <a:solidFill>
                  <a:srgbClr val="6B7063"/>
                </a:solidFill>
                <a:latin typeface="Roboto Condensed"/>
              </a:rPr>
              <a:t> </a:t>
            </a:r>
            <a:r>
              <a:rPr lang="en-US" sz="4999" dirty="0" err="1">
                <a:solidFill>
                  <a:srgbClr val="6B7063"/>
                </a:solidFill>
                <a:latin typeface="Roboto Condensed"/>
              </a:rPr>
              <a:t>văn</a:t>
            </a:r>
            <a:r>
              <a:rPr lang="en-US" sz="4999" dirty="0">
                <a:solidFill>
                  <a:srgbClr val="6B7063"/>
                </a:solidFill>
                <a:latin typeface="Roboto Condensed"/>
              </a:rPr>
              <a:t> </a:t>
            </a:r>
            <a:r>
              <a:rPr lang="en-US" sz="4999" dirty="0" err="1">
                <a:solidFill>
                  <a:srgbClr val="6B7063"/>
                </a:solidFill>
                <a:latin typeface="Roboto Condensed"/>
              </a:rPr>
              <a:t>bản</a:t>
            </a:r>
            <a:r>
              <a:rPr lang="en-US" sz="4999" dirty="0">
                <a:solidFill>
                  <a:srgbClr val="6B7063"/>
                </a:solidFill>
                <a:latin typeface="Roboto Condensed"/>
              </a:rPr>
              <a:t> </a:t>
            </a:r>
            <a:r>
              <a:rPr lang="en-US" sz="4999" dirty="0" err="1">
                <a:solidFill>
                  <a:srgbClr val="6B7063"/>
                </a:solidFill>
                <a:latin typeface="Roboto Condensed"/>
              </a:rPr>
              <a:t>đã</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hoàn</a:t>
            </a:r>
            <a:r>
              <a:rPr lang="en-US" sz="4999" dirty="0">
                <a:solidFill>
                  <a:srgbClr val="6B7063"/>
                </a:solidFill>
                <a:latin typeface="Roboto Condensed"/>
              </a:rPr>
              <a:t> </a:t>
            </a:r>
            <a:r>
              <a:rPr lang="en-US" sz="4999" dirty="0" err="1">
                <a:solidFill>
                  <a:srgbClr val="6B7063"/>
                </a:solidFill>
                <a:latin typeface="Roboto Condensed"/>
              </a:rPr>
              <a:t>thành</a:t>
            </a:r>
            <a:r>
              <a:rPr lang="en-US" sz="4999" dirty="0">
                <a:solidFill>
                  <a:srgbClr val="6B7063"/>
                </a:solidFill>
                <a:latin typeface="Roboto Condensed"/>
              </a:rPr>
              <a:t> </a:t>
            </a:r>
            <a:r>
              <a:rPr lang="en-US" sz="4999" dirty="0" err="1">
                <a:solidFill>
                  <a:srgbClr val="6B7063"/>
                </a:solidFill>
                <a:latin typeface="Roboto Condensed"/>
              </a:rPr>
              <a:t>phiếu</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tập</a:t>
            </a:r>
            <a:r>
              <a:rPr lang="en-US" sz="4999" dirty="0">
                <a:solidFill>
                  <a:srgbClr val="6B7063"/>
                </a:solidFill>
                <a:latin typeface="Roboto Condensed"/>
              </a:rPr>
              <a:t> </a:t>
            </a:r>
            <a:r>
              <a:rPr lang="en-US" sz="4999" dirty="0" err="1">
                <a:solidFill>
                  <a:srgbClr val="6B7063"/>
                </a:solidFill>
                <a:latin typeface="Roboto Condensed"/>
              </a:rPr>
              <a:t>về</a:t>
            </a:r>
            <a:r>
              <a:rPr lang="en-US" sz="4999" dirty="0">
                <a:solidFill>
                  <a:srgbClr val="6B7063"/>
                </a:solidFill>
                <a:latin typeface="Roboto Condensed"/>
              </a:rPr>
              <a:t> </a:t>
            </a:r>
            <a:r>
              <a:rPr lang="en-US" sz="4999" dirty="0" err="1">
                <a:solidFill>
                  <a:srgbClr val="6B7063"/>
                </a:solidFill>
                <a:latin typeface="Roboto Condensed"/>
              </a:rPr>
              <a:t>nhà</a:t>
            </a:r>
            <a:r>
              <a:rPr lang="en-US" sz="4999" dirty="0">
                <a:solidFill>
                  <a:srgbClr val="6B7063"/>
                </a:solidFill>
                <a:latin typeface="Roboto Condensed"/>
              </a:rPr>
              <a:t> qua google form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2410395" y="492784"/>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F7C8506-80BA-A64F-38B2-6FBD3942A1C3}"/>
              </a:ext>
            </a:extLst>
          </p:cNvPr>
          <p:cNvGrpSpPr/>
          <p:nvPr/>
        </p:nvGrpSpPr>
        <p:grpSpPr>
          <a:xfrm>
            <a:off x="12192000" y="1638300"/>
            <a:ext cx="5876554" cy="8648700"/>
            <a:chOff x="1057646" y="2499374"/>
            <a:chExt cx="5973122" cy="5826364"/>
          </a:xfrm>
        </p:grpSpPr>
        <p:sp>
          <p:nvSpPr>
            <p:cNvPr id="12" name="Freeform 10">
              <a:extLst>
                <a:ext uri="{FF2B5EF4-FFF2-40B4-BE49-F238E27FC236}">
                  <a16:creationId xmlns:a16="http://schemas.microsoft.com/office/drawing/2014/main"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6" name="TextBox 5">
            <a:extLst>
              <a:ext uri="{FF2B5EF4-FFF2-40B4-BE49-F238E27FC236}">
                <a16:creationId xmlns:a16="http://schemas.microsoft.com/office/drawing/2014/main" id="{27C7B9DF-B4E8-EBE1-D187-2FED5AF33DD2}"/>
              </a:ext>
            </a:extLst>
          </p:cNvPr>
          <p:cNvSpPr txBox="1"/>
          <p:nvPr/>
        </p:nvSpPr>
        <p:spPr>
          <a:xfrm>
            <a:off x="2737799" y="2349053"/>
            <a:ext cx="10668000" cy="2003497"/>
          </a:xfrm>
          <a:prstGeom prst="rect">
            <a:avLst/>
          </a:prstGeom>
          <a:noFill/>
        </p:spPr>
        <p:txBody>
          <a:bodyPr wrap="square">
            <a:spAutoFit/>
          </a:bodyPr>
          <a:lstStyle/>
          <a:p>
            <a:pPr algn="just">
              <a:lnSpc>
                <a:spcPct val="115000"/>
              </a:lnSpc>
              <a:spcAft>
                <a:spcPts val="800"/>
              </a:spcAft>
            </a:pPr>
            <a:r>
              <a:rPr lang="en-US" sz="3500" b="1" i="1" dirty="0">
                <a:latin typeface="Times New Roman" panose="02020603050405020304" pitchFamily="18" charset="0"/>
                <a:ea typeface="Times New Roman" panose="02020603050405020304" pitchFamily="18" charset="0"/>
                <a:cs typeface="Times New Roman" panose="02020603050405020304" pitchFamily="18" charset="0"/>
              </a:rPr>
              <a:t>b.</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E637E2E-6904-1B82-6905-BEA56279A801}"/>
              </a:ext>
            </a:extLst>
          </p:cNvPr>
          <p:cNvSpPr txBox="1"/>
          <p:nvPr/>
        </p:nvSpPr>
        <p:spPr>
          <a:xfrm>
            <a:off x="2778824" y="4686170"/>
            <a:ext cx="10668000" cy="2246769"/>
          </a:xfrm>
          <a:prstGeom prst="rect">
            <a:avLst/>
          </a:prstGeom>
          <a:noFill/>
        </p:spPr>
        <p:txBody>
          <a:bodyPr wrap="square">
            <a:spAutoFit/>
          </a:bodyPr>
          <a:lstStyle/>
          <a:p>
            <a:pPr algn="just"/>
            <a:r>
              <a:rPr lang="en-US" sz="3500" kern="0" dirty="0">
                <a:effectLst/>
                <a:latin typeface="Times New Roman" panose="02020603050405020304" pitchFamily="18" charset="0"/>
                <a:ea typeface="Times New Roman" panose="02020603050405020304" pitchFamily="18" charset="0"/>
              </a:rPr>
              <a:t>-&gt; </a:t>
            </a:r>
            <a:r>
              <a:rPr lang="en-US" sz="3500" kern="0" dirty="0" err="1">
                <a:effectLst/>
                <a:latin typeface="Times New Roman" panose="02020603050405020304" pitchFamily="18" charset="0"/>
                <a:ea typeface="Times New Roman" panose="02020603050405020304" pitchFamily="18" charset="0"/>
              </a:rPr>
              <a:t>Tác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dụng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Giúp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người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đọc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dung </a:t>
            </a:r>
            <a:r>
              <a:rPr lang="en-US" sz="3500" kern="0" dirty="0" err="1">
                <a:effectLst/>
                <a:latin typeface="Times New Roman" panose="02020603050405020304" pitchFamily="18" charset="0"/>
                <a:ea typeface="Times New Roman" panose="02020603050405020304" pitchFamily="18" charset="0"/>
              </a:rPr>
              <a:t>rõ</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hơn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về</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ảnh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loài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Minh </a:t>
            </a:r>
            <a:r>
              <a:rPr lang="en-US" sz="3500" kern="0" dirty="0" err="1">
                <a:effectLst/>
                <a:latin typeface="Times New Roman" panose="02020603050405020304" pitchFamily="18" charset="0"/>
                <a:ea typeface="Times New Roman" panose="02020603050405020304" pitchFamily="18" charset="0"/>
              </a:rPr>
              <a:t>chứng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phương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tiện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của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đối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tượng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minh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vườn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quốc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Tràm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Chim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---&gt; </a:t>
            </a:r>
            <a:r>
              <a:rPr lang="en-US" sz="3500" kern="0" dirty="0" err="1">
                <a:effectLst/>
                <a:latin typeface="Times New Roman" panose="02020603050405020304" pitchFamily="18" charset="0"/>
                <a:ea typeface="Times New Roman" panose="02020603050405020304" pitchFamily="18" charset="0"/>
              </a:rPr>
              <a:t>Tăng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tính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xác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thực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phục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và</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hấp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dẫn</a:t>
            </a:r>
            <a:endParaRPr lang="en-US" sz="3500" dirty="0"/>
          </a:p>
        </p:txBody>
      </p:sp>
    </p:spTree>
    <p:extLst>
      <p:ext uri="{BB962C8B-B14F-4D97-AF65-F5344CB8AC3E}">
        <p14:creationId xmlns:p14="http://schemas.microsoft.com/office/powerpoint/2010/main" val="274866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F7C8506-80BA-A64F-38B2-6FBD3942A1C3}"/>
              </a:ext>
            </a:extLst>
          </p:cNvPr>
          <p:cNvGrpSpPr/>
          <p:nvPr/>
        </p:nvGrpSpPr>
        <p:grpSpPr>
          <a:xfrm>
            <a:off x="7924800" y="2086404"/>
            <a:ext cx="10143754" cy="5826364"/>
            <a:chOff x="1057646" y="2499374"/>
            <a:chExt cx="5973122" cy="5826364"/>
          </a:xfrm>
        </p:grpSpPr>
        <p:sp>
          <p:nvSpPr>
            <p:cNvPr id="12" name="Freeform 10">
              <a:extLst>
                <a:ext uri="{FF2B5EF4-FFF2-40B4-BE49-F238E27FC236}">
                  <a16:creationId xmlns:a16="http://schemas.microsoft.com/office/drawing/2014/main"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10" name="TextBox 9">
            <a:extLst>
              <a:ext uri="{FF2B5EF4-FFF2-40B4-BE49-F238E27FC236}">
                <a16:creationId xmlns:a16="http://schemas.microsoft.com/office/drawing/2014/main" id="{C8A05204-621C-4AE8-99DF-7797A0BC3919}"/>
              </a:ext>
            </a:extLst>
          </p:cNvPr>
          <p:cNvSpPr txBox="1"/>
          <p:nvPr/>
        </p:nvSpPr>
        <p:spPr>
          <a:xfrm>
            <a:off x="838200" y="1666503"/>
            <a:ext cx="16383000" cy="79099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15000"/>
              </a:lnSpc>
              <a:spcAft>
                <a:spcPts val="800"/>
              </a:spcAft>
            </a:pPr>
            <a:r>
              <a:rPr lang="en-US" sz="4800" b="1" dirty="0">
                <a:solidFill>
                  <a:schemeClr val="tx1"/>
                </a:solidFill>
                <a:effectLst/>
                <a:latin typeface="Times New Roman" panose="02020603050405020304" pitchFamily="18" charset="0"/>
                <a:cs typeface="Times New Roman" panose="02020603050405020304" pitchFamily="18" charset="0"/>
              </a:rPr>
              <a:t>a. </a:t>
            </a:r>
            <a:r>
              <a:rPr lang="en-US" sz="4800" b="1" dirty="0" err="1">
                <a:solidFill>
                  <a:schemeClr val="tx1"/>
                </a:solidFill>
                <a:effectLst/>
                <a:latin typeface="Times New Roman" panose="02020603050405020304" pitchFamily="18" charset="0"/>
                <a:cs typeface="Times New Roman" panose="02020603050405020304" pitchFamily="18" charset="0"/>
              </a:rPr>
              <a:t>Thông</a:t>
            </a:r>
            <a:r>
              <a:rPr lang="en-US" sz="4800" b="1" dirty="0">
                <a:solidFill>
                  <a:schemeClr val="tx1"/>
                </a:solidFill>
                <a:effectLst/>
                <a:latin typeface="Times New Roman" panose="02020603050405020304" pitchFamily="18" charset="0"/>
                <a:cs typeface="Times New Roman" panose="02020603050405020304" pitchFamily="18" charset="0"/>
              </a:rPr>
              <a:t> tin </a:t>
            </a:r>
            <a:r>
              <a:rPr lang="en-US" sz="4800" b="1" dirty="0" err="1">
                <a:solidFill>
                  <a:schemeClr val="tx1"/>
                </a:solidFill>
                <a:effectLst/>
                <a:latin typeface="Times New Roman" panose="02020603050405020304" pitchFamily="18" charset="0"/>
                <a:cs typeface="Times New Roman" panose="02020603050405020304" pitchFamily="18" charset="0"/>
              </a:rPr>
              <a:t>về</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Vườn</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quốc</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gia</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Tràm</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Chim</a:t>
            </a:r>
            <a:r>
              <a:rPr lang="en-US" sz="4800" b="1" dirty="0">
                <a:solidFill>
                  <a:schemeClr val="tx1"/>
                </a:solidFill>
                <a:effectLst/>
                <a:latin typeface="Times New Roman" panose="02020603050405020304" pitchFamily="18" charset="0"/>
                <a:cs typeface="Times New Roman" panose="02020603050405020304" pitchFamily="18" charset="0"/>
              </a:rPr>
              <a:t> – Tam </a:t>
            </a:r>
            <a:r>
              <a:rPr lang="en-US" sz="4800" b="1" dirty="0" err="1">
                <a:solidFill>
                  <a:schemeClr val="tx1"/>
                </a:solidFill>
                <a:effectLst/>
                <a:latin typeface="Times New Roman" panose="02020603050405020304" pitchFamily="18" charset="0"/>
                <a:cs typeface="Times New Roman" panose="02020603050405020304" pitchFamily="18" charset="0"/>
              </a:rPr>
              <a:t>Nông</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Địa</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chỉ</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vị</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trí</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tên</a:t>
            </a:r>
            <a:r>
              <a:rPr lang="en-US" sz="4800" b="1" dirty="0">
                <a:solidFill>
                  <a:schemeClr val="tx1"/>
                </a:solidFill>
                <a:effectLst/>
                <a:latin typeface="Times New Roman" panose="02020603050405020304" pitchFamily="18" charset="0"/>
                <a:cs typeface="Times New Roman" panose="02020603050405020304" pitchFamily="18" charset="0"/>
              </a:rPr>
              <a:t> </a:t>
            </a:r>
            <a:r>
              <a:rPr lang="en-US" sz="4800" b="1" dirty="0" err="1">
                <a:solidFill>
                  <a:schemeClr val="tx1"/>
                </a:solidFill>
                <a:effectLst/>
                <a:latin typeface="Times New Roman" panose="02020603050405020304" pitchFamily="18" charset="0"/>
                <a:cs typeface="Times New Roman" panose="02020603050405020304" pitchFamily="18" charset="0"/>
              </a:rPr>
              <a:t>gọi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cảnh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quan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sinh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thái</a:t>
            </a:r>
            <a:r>
              <a:rPr lang="en-US" sz="4800" b="1" dirty="0">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4800" b="1" dirty="0">
                <a:solidFill>
                  <a:schemeClr val="tx1"/>
                </a:solidFill>
                <a:latin typeface="Times New Roman" panose="02020603050405020304" pitchFamily="18" charset="0"/>
                <a:cs typeface="Times New Roman" panose="02020603050405020304" pitchFamily="18" charset="0"/>
              </a:rPr>
              <a:t>b. </a:t>
            </a:r>
            <a:r>
              <a:rPr lang="en-US" sz="4800" b="1" dirty="0" err="1">
                <a:solidFill>
                  <a:schemeClr val="tx1"/>
                </a:solidFill>
                <a:latin typeface="Times New Roman" panose="02020603050405020304" pitchFamily="18" charset="0"/>
                <a:cs typeface="Times New Roman" panose="02020603050405020304" pitchFamily="18" charset="0"/>
              </a:rPr>
              <a:t>Đặc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điểm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thức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sinh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chiều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nặng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kêu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động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vòng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nơi</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tính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hàng</a:t>
            </a:r>
            <a:endParaRPr lang="en-US" sz="4800" b="1" dirty="0">
              <a:latin typeface="Times New Roman" panose="02020603050405020304" pitchFamily="18" charset="0"/>
              <a:cs typeface="Times New Roman" panose="02020603050405020304" pitchFamily="18" charset="0"/>
            </a:endParaRPr>
          </a:p>
          <a:p>
            <a:pPr algn="just">
              <a:lnSpc>
                <a:spcPct val="115000"/>
              </a:lnSpc>
              <a:spcAft>
                <a:spcPts val="800"/>
              </a:spcAft>
            </a:pP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ên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a:p>
            <a:pPr algn="just">
              <a:lnSpc>
                <a:spcPct val="115000"/>
              </a:lnSpc>
              <a:spcAft>
                <a:spcPts val="800"/>
              </a:spcAft>
            </a:pPr>
            <a:endParaRPr lang="en-US" b="1" dirty="0">
              <a:latin typeface="Times New Roman" panose="02020603050405020304" pitchFamily="18" charset="0"/>
              <a:cs typeface="Times New Roman" panose="02020603050405020304" pitchFamily="18" charset="0"/>
            </a:endParaRPr>
          </a:p>
          <a:p>
            <a:pPr algn="just">
              <a:lnSpc>
                <a:spcPct val="115000"/>
              </a:lnSpc>
              <a:spcAft>
                <a:spcPts val="800"/>
              </a:spcAft>
            </a:pPr>
            <a:r>
              <a:rPr lang="en-US" b="1" dirty="0">
                <a:latin typeface="Times New Roman" panose="02020603050405020304" pitchFamily="18" charset="0"/>
                <a:cs typeface="Times New Roman" panose="02020603050405020304" pitchFamily="18" charset="0"/>
              </a:rPr>
              <a:t> </a:t>
            </a:r>
            <a:r>
              <a:rPr lang="en-US" sz="1800" b="1" dirty="0">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008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93DC3A-9148-426E-860C-28E2848BA98C}"/>
              </a:ext>
            </a:extLst>
          </p:cNvPr>
          <p:cNvSpPr txBox="1"/>
          <p:nvPr/>
        </p:nvSpPr>
        <p:spPr>
          <a:xfrm>
            <a:off x="1524000" y="647700"/>
            <a:ext cx="15849600" cy="9452011"/>
          </a:xfrm>
          <a:prstGeom prst="rect">
            <a:avLst/>
          </a:prstGeom>
          <a:noFill/>
        </p:spPr>
        <p:txBody>
          <a:bodyPr wrap="square">
            <a:spAutoFit/>
          </a:bodyPr>
          <a:lstStyle/>
          <a:p>
            <a:pPr algn="just">
              <a:lnSpc>
                <a:spcPct val="115000"/>
              </a:lnSpc>
              <a:spcAft>
                <a:spcPts val="800"/>
              </a:spcAft>
            </a:pPr>
            <a:r>
              <a:rPr lang="en-US" sz="3600" b="1" dirty="0">
                <a:solidFill>
                  <a:schemeClr val="tx1"/>
                </a:solidFill>
                <a:effectLst/>
                <a:latin typeface="Times New Roman" panose="02020603050405020304" pitchFamily="18" charset="0"/>
                <a:cs typeface="Times New Roman" panose="02020603050405020304" pitchFamily="18" charset="0"/>
              </a:rPr>
              <a:t>a. </a:t>
            </a:r>
            <a:r>
              <a:rPr lang="en-US" sz="3600" b="1" dirty="0" err="1">
                <a:solidFill>
                  <a:schemeClr val="tx1"/>
                </a:solidFill>
                <a:effectLst/>
                <a:latin typeface="Times New Roman" panose="02020603050405020304" pitchFamily="18" charset="0"/>
                <a:cs typeface="Times New Roman" panose="02020603050405020304" pitchFamily="18" charset="0"/>
              </a:rPr>
              <a:t>Thông</a:t>
            </a:r>
            <a:r>
              <a:rPr lang="en-US" sz="3600" b="1" dirty="0">
                <a:solidFill>
                  <a:schemeClr val="tx1"/>
                </a:solidFill>
                <a:effectLst/>
                <a:latin typeface="Times New Roman" panose="02020603050405020304" pitchFamily="18" charset="0"/>
                <a:cs typeface="Times New Roman" panose="02020603050405020304" pitchFamily="18" charset="0"/>
              </a:rPr>
              <a:t> tin </a:t>
            </a:r>
            <a:r>
              <a:rPr lang="en-US" sz="3600" b="1" dirty="0" err="1">
                <a:solidFill>
                  <a:schemeClr val="tx1"/>
                </a:solidFill>
                <a:effectLst/>
                <a:latin typeface="Times New Roman" panose="02020603050405020304" pitchFamily="18" charset="0"/>
                <a:cs typeface="Times New Roman" panose="02020603050405020304" pitchFamily="18" charset="0"/>
              </a:rPr>
              <a:t>về</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Vườn</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quốc</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gia</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Tràm</a:t>
            </a:r>
            <a:r>
              <a:rPr lang="en-US" sz="3600" b="1" dirty="0">
                <a:solidFill>
                  <a:schemeClr val="tx1"/>
                </a:solidFill>
                <a:effectLst/>
                <a:latin typeface="Times New Roman" panose="02020603050405020304" pitchFamily="18" charset="0"/>
                <a:cs typeface="Times New Roman" panose="02020603050405020304" pitchFamily="18" charset="0"/>
              </a:rPr>
              <a:t> </a:t>
            </a:r>
            <a:r>
              <a:rPr lang="en-US" sz="3600" b="1" dirty="0" err="1">
                <a:solidFill>
                  <a:schemeClr val="tx1"/>
                </a:solidFill>
                <a:effectLst/>
                <a:latin typeface="Times New Roman" panose="02020603050405020304" pitchFamily="18" charset="0"/>
                <a:cs typeface="Times New Roman" panose="02020603050405020304" pitchFamily="18" charset="0"/>
              </a:rPr>
              <a:t>Chim</a:t>
            </a:r>
            <a:r>
              <a:rPr lang="en-US" sz="3600" b="1" dirty="0">
                <a:solidFill>
                  <a:schemeClr val="tx1"/>
                </a:solidFill>
                <a:effectLst/>
                <a:latin typeface="Times New Roman" panose="02020603050405020304" pitchFamily="18" charset="0"/>
                <a:cs typeface="Times New Roman" panose="02020603050405020304" pitchFamily="18" charset="0"/>
              </a:rPr>
              <a:t> – Tam </a:t>
            </a:r>
            <a:r>
              <a:rPr lang="en-US" sz="3600" b="1" dirty="0" err="1">
                <a:solidFill>
                  <a:schemeClr val="tx1"/>
                </a:solidFill>
                <a:effectLst/>
                <a:latin typeface="Times New Roman" panose="02020603050405020304" pitchFamily="18" charset="0"/>
                <a:cs typeface="Times New Roman" panose="02020603050405020304" pitchFamily="18" charset="0"/>
              </a:rPr>
              <a:t>Nông</a:t>
            </a:r>
            <a:endParaRPr lang="en-US" sz="3600" b="1" dirty="0">
              <a:solidFill>
                <a:schemeClr val="tx1"/>
              </a:solidFill>
              <a:effectLst/>
              <a:latin typeface="Times New Roman" panose="02020603050405020304" pitchFamily="18"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Địa</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chỉ</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Tại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huyện</a:t>
            </a:r>
            <a:r>
              <a:rPr lang="en-US" sz="3600" b="0" dirty="0">
                <a:solidFill>
                  <a:schemeClr val="tx1"/>
                </a:solidFill>
                <a:effectLst/>
                <a:latin typeface="Times New Roman" panose="02020603050405020304" pitchFamily="18" charset="0"/>
                <a:cs typeface="Times New Roman" panose="02020603050405020304" pitchFamily="18" charset="0"/>
              </a:rPr>
              <a:t> Tam </a:t>
            </a:r>
            <a:r>
              <a:rPr lang="en-US" sz="3600" b="0" dirty="0" err="1">
                <a:solidFill>
                  <a:schemeClr val="tx1"/>
                </a:solidFill>
                <a:effectLst/>
                <a:latin typeface="Times New Roman" panose="02020603050405020304" pitchFamily="18" charset="0"/>
                <a:cs typeface="Times New Roman" panose="02020603050405020304" pitchFamily="18" charset="0"/>
              </a:rPr>
              <a:t>Nông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Đồng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Tháp</a:t>
            </a:r>
            <a:r>
              <a:rPr lang="en-US" sz="36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Vị</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trí</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nằm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giữa</a:t>
            </a:r>
            <a:r>
              <a:rPr lang="en-US" sz="3600" b="0" dirty="0">
                <a:solidFill>
                  <a:schemeClr val="tx1"/>
                </a:solidFill>
                <a:effectLst/>
                <a:latin typeface="Times New Roman" panose="02020603050405020304" pitchFamily="18" charset="0"/>
                <a:cs typeface="Times New Roman" panose="02020603050405020304" pitchFamily="18" charset="0"/>
              </a:rPr>
              <a:t> 4 </a:t>
            </a:r>
            <a:r>
              <a:rPr lang="en-US" sz="3600" b="0" dirty="0" err="1">
                <a:solidFill>
                  <a:schemeClr val="tx1"/>
                </a:solidFill>
                <a:effectLst/>
                <a:latin typeface="Times New Roman" panose="02020603050405020304" pitchFamily="18" charset="0"/>
                <a:cs typeface="Times New Roman" panose="02020603050405020304" pitchFamily="18" charset="0"/>
              </a:rPr>
              <a:t>xã</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Phúc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Đức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Phú</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Hiệp</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Phú</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Thọ</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và</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Tân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Công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Sinh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cách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thị</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trấn</a:t>
            </a:r>
            <a:r>
              <a:rPr lang="en-US" sz="3600" b="0" dirty="0">
                <a:solidFill>
                  <a:schemeClr val="tx1"/>
                </a:solidFill>
                <a:effectLst/>
                <a:latin typeface="Times New Roman" panose="02020603050405020304" pitchFamily="18" charset="0"/>
                <a:cs typeface="Times New Roman" panose="02020603050405020304" pitchFamily="18" charset="0"/>
              </a:rPr>
              <a:t> Tam </a:t>
            </a:r>
            <a:r>
              <a:rPr lang="en-US" sz="3600" b="0" dirty="0" err="1">
                <a:solidFill>
                  <a:schemeClr val="tx1"/>
                </a:solidFill>
                <a:effectLst/>
                <a:latin typeface="Times New Roman" panose="02020603050405020304" pitchFamily="18" charset="0"/>
                <a:cs typeface="Times New Roman" panose="02020603050405020304" pitchFamily="18" charset="0"/>
              </a:rPr>
              <a:t>Nông</a:t>
            </a:r>
            <a:r>
              <a:rPr lang="en-US" sz="3600" b="0" dirty="0">
                <a:solidFill>
                  <a:schemeClr val="tx1"/>
                </a:solidFill>
                <a:effectLst/>
                <a:latin typeface="Times New Roman" panose="02020603050405020304" pitchFamily="18" charset="0"/>
                <a:cs typeface="Times New Roman" panose="02020603050405020304" pitchFamily="18" charset="0"/>
              </a:rPr>
              <a:t> 800 </a:t>
            </a:r>
            <a:r>
              <a:rPr lang="en-US" sz="3600" b="0" dirty="0" err="1">
                <a:solidFill>
                  <a:schemeClr val="tx1"/>
                </a:solidFill>
                <a:effectLst/>
                <a:latin typeface="Times New Roman" panose="02020603050405020304" pitchFamily="18" charset="0"/>
                <a:cs typeface="Times New Roman" panose="02020603050405020304" pitchFamily="18" charset="0"/>
              </a:rPr>
              <a:t>mét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đường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bay</a:t>
            </a: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Tên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gọi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Tràm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Khu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rừng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tràm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có</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sinh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sống</a:t>
            </a:r>
            <a:r>
              <a:rPr lang="en-US" sz="36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Đây</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là</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một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khu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bảo</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tồn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thiên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nhiên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ngập</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nước</a:t>
            </a:r>
            <a:r>
              <a:rPr lang="en-US" sz="36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Diện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tích</a:t>
            </a:r>
            <a:r>
              <a:rPr lang="en-US" sz="3600" b="0" dirty="0">
                <a:solidFill>
                  <a:schemeClr val="tx1"/>
                </a:solidFill>
                <a:effectLst/>
                <a:latin typeface="Times New Roman" panose="02020603050405020304" pitchFamily="18" charset="0"/>
                <a:cs typeface="Times New Roman" panose="02020603050405020304" pitchFamily="18" charset="0"/>
              </a:rPr>
              <a:t>: 7.612 </a:t>
            </a:r>
            <a:r>
              <a:rPr lang="en-US" sz="3600" b="0" dirty="0" err="1">
                <a:solidFill>
                  <a:schemeClr val="tx1"/>
                </a:solidFill>
                <a:effectLst/>
                <a:latin typeface="Times New Roman" panose="02020603050405020304" pitchFamily="18" charset="0"/>
                <a:cs typeface="Times New Roman" panose="02020603050405020304" pitchFamily="18" charset="0"/>
              </a:rPr>
              <a:t>héc</a:t>
            </a:r>
            <a:r>
              <a:rPr lang="en-US" sz="3600" b="0" dirty="0">
                <a:solidFill>
                  <a:schemeClr val="tx1"/>
                </a:solidFill>
                <a:effectLst/>
                <a:latin typeface="Times New Roman" panose="02020603050405020304" pitchFamily="18" charset="0"/>
                <a:cs typeface="Times New Roman" panose="02020603050405020304" pitchFamily="18" charset="0"/>
              </a:rPr>
              <a:t>-ta</a:t>
            </a:r>
          </a:p>
          <a:p>
            <a:pPr marL="342900" lvl="0" indent="-342900" algn="just">
              <a:lnSpc>
                <a:spcPct val="115000"/>
              </a:lnSpc>
              <a:spcAft>
                <a:spcPts val="800"/>
              </a:spcAft>
              <a:buFont typeface="Arial" panose="020B0604020202020204" pitchFamily="34" charset="0"/>
              <a:buChar char="✔"/>
            </a:pPr>
            <a:r>
              <a:rPr lang="en-US" sz="3600" b="0" dirty="0" err="1">
                <a:solidFill>
                  <a:schemeClr val="tx1"/>
                </a:solidFill>
                <a:effectLst/>
                <a:latin typeface="Times New Roman" panose="02020603050405020304" pitchFamily="18" charset="0"/>
                <a:cs typeface="Times New Roman" panose="02020603050405020304" pitchFamily="18" charset="0"/>
              </a:rPr>
              <a:t>Cảnh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quan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hệ</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sinh</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thái</a:t>
            </a:r>
            <a:endParaRPr lang="en-US" sz="36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Đám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rừng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câu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sậy</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lau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sen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súng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lúa</a:t>
            </a:r>
            <a:r>
              <a:rPr lang="en-US" sz="3600" b="0" dirty="0">
                <a:solidFill>
                  <a:schemeClr val="tx1"/>
                </a:solidFill>
                <a:effectLst/>
                <a:latin typeface="Times New Roman" panose="02020603050405020304" pitchFamily="18" charset="0"/>
                <a:cs typeface="Times New Roman" panose="02020603050405020304" pitchFamily="18" charset="0"/>
              </a:rPr>
              <a:t> ma, </a:t>
            </a:r>
            <a:r>
              <a:rPr lang="en-US" sz="3600" b="0" dirty="0" err="1">
                <a:solidFill>
                  <a:schemeClr val="tx1"/>
                </a:solidFill>
                <a:effectLst/>
                <a:latin typeface="Times New Roman" panose="02020603050405020304" pitchFamily="18" charset="0"/>
                <a:cs typeface="Times New Roman" panose="02020603050405020304" pitchFamily="18" charset="0"/>
              </a:rPr>
              <a:t>lác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năng</a:t>
            </a:r>
            <a:r>
              <a:rPr lang="en-US" sz="36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Động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vật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bò</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sát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trăn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rắn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lươn</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rùa</a:t>
            </a:r>
            <a:endParaRPr lang="en-US" sz="36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Các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loại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cá</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đồng</a:t>
            </a:r>
            <a:endParaRPr lang="en-US" sz="36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Loài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họ</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nước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cò</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vịt</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trời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diệc</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cồng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cộc</a:t>
            </a:r>
            <a:r>
              <a:rPr lang="en-US" sz="36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Nhiều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loại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sếu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trong</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đó</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có</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nhiều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sếu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cổ</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trụi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đầu</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đỏ</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là</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loại</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chim</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quý</a:t>
            </a:r>
            <a:r>
              <a:rPr lang="en-US" sz="3600" b="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chemeClr val="tx1"/>
                </a:solidFill>
                <a:effectLst/>
                <a:latin typeface="Times New Roman" panose="02020603050405020304" pitchFamily="18" charset="0"/>
                <a:cs typeface="Times New Roman" panose="02020603050405020304" pitchFamily="18" charset="0"/>
              </a:rPr>
              <a:t>hiếm</a:t>
            </a:r>
            <a:r>
              <a:rPr lang="en-US" sz="3600" b="0" dirty="0">
                <a:solidFill>
                  <a:schemeClr val="tx1"/>
                </a:solidFill>
                <a:effectLst/>
                <a:latin typeface="Times New Roman" panose="02020603050405020304" pitchFamily="18" charset="0"/>
                <a:cs typeface="Times New Roman" panose="02020603050405020304" pitchFamily="18" charset="0"/>
              </a:rPr>
              <a:t>.</a:t>
            </a:r>
            <a:endParaRPr lang="en-US" sz="3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11">
            <a:extLst>
              <a:ext uri="{FF2B5EF4-FFF2-40B4-BE49-F238E27FC236}">
                <a16:creationId xmlns:a16="http://schemas.microsoft.com/office/drawing/2014/main" id="{236269C3-9021-449B-8F98-33CCE42FF2DD}"/>
              </a:ext>
            </a:extLst>
          </p:cNvPr>
          <p:cNvSpPr/>
          <p:nvPr/>
        </p:nvSpPr>
        <p:spPr>
          <a:xfrm>
            <a:off x="12801600" y="3162300"/>
            <a:ext cx="5257800" cy="56593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3"/>
            <a:stretch>
              <a:fillRect/>
            </a:stretch>
          </a:blipFill>
        </p:spPr>
        <p:txBody>
          <a:bodyPr/>
          <a:lstStyle/>
          <a:p>
            <a:endParaRPr lang="vi-VN" dirty="0"/>
          </a:p>
        </p:txBody>
      </p:sp>
    </p:spTree>
    <p:extLst>
      <p:ext uri="{BB962C8B-B14F-4D97-AF65-F5344CB8AC3E}">
        <p14:creationId xmlns:p14="http://schemas.microsoft.com/office/powerpoint/2010/main" val="118226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6ADE88E-D08A-EDB8-1593-CE1BDD8FBDDF}"/>
              </a:ext>
            </a:extLst>
          </p:cNvPr>
          <p:cNvGraphicFramePr>
            <a:graphicFrameLocks noGrp="1"/>
          </p:cNvGraphicFramePr>
          <p:nvPr>
            <p:extLst>
              <p:ext uri="{D42A27DB-BD31-4B8C-83A1-F6EECF244321}">
                <p14:modId xmlns:p14="http://schemas.microsoft.com/office/powerpoint/2010/main" val="1369315818"/>
              </p:ext>
            </p:extLst>
          </p:nvPr>
        </p:nvGraphicFramePr>
        <p:xfrm>
          <a:off x="7086600" y="1189439"/>
          <a:ext cx="10896600" cy="8830861"/>
        </p:xfrm>
        <a:graphic>
          <a:graphicData uri="http://schemas.openxmlformats.org/drawingml/2006/table">
            <a:tbl>
              <a:tblPr bandRow="1">
                <a:tableStyleId>{5C22544A-7EE6-4342-B048-85BDC9FD1C3A}</a:tableStyleId>
              </a:tblPr>
              <a:tblGrid>
                <a:gridCol w="2533739">
                  <a:extLst>
                    <a:ext uri="{9D8B030D-6E8A-4147-A177-3AD203B41FA5}">
                      <a16:colId xmlns:a16="http://schemas.microsoft.com/office/drawing/2014/main" val="3339873592"/>
                    </a:ext>
                  </a:extLst>
                </a:gridCol>
                <a:gridCol w="8362861">
                  <a:extLst>
                    <a:ext uri="{9D8B030D-6E8A-4147-A177-3AD203B41FA5}">
                      <a16:colId xmlns:a16="http://schemas.microsoft.com/office/drawing/2014/main" val="157832462"/>
                    </a:ext>
                  </a:extLst>
                </a:gridCol>
              </a:tblGrid>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Toàn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xám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nhạt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phơn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phớt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xanh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ngọc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phần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trụi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da </a:t>
                      </a:r>
                      <a:r>
                        <a:rPr lang="en-US" sz="2500" kern="100" dirty="0" err="1">
                          <a:effectLst/>
                          <a:latin typeface="Times New Roman" panose="02020603050405020304" pitchFamily="18" charset="0"/>
                          <a:cs typeface="Times New Roman" panose="02020603050405020304" pitchFamily="18" charset="0"/>
                        </a:rPr>
                        <a:t>đỏ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sẫm</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út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ngắn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nhô</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so </a:t>
                      </a:r>
                      <a:r>
                        <a:rPr lang="en-US" sz="2500" kern="100" dirty="0" err="1">
                          <a:effectLst/>
                          <a:latin typeface="Times New Roman" panose="02020603050405020304" pitchFamily="18" charset="0"/>
                          <a:cs typeface="Times New Roman" panose="02020603050405020304" pitchFamily="18" charset="0"/>
                        </a:rPr>
                        <a:t>với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khác</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5736902"/>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Chiều cao</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1,5 – 1,6 mét</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630676962"/>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Cân nặng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10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15 ki – </a:t>
                      </a:r>
                      <a:r>
                        <a:rPr lang="en-US" sz="2500" kern="100" dirty="0" err="1">
                          <a:effectLst/>
                          <a:latin typeface="Times New Roman" panose="02020603050405020304" pitchFamily="18" charset="0"/>
                          <a:cs typeface="Times New Roman" panose="02020603050405020304" pitchFamily="18" charset="0"/>
                        </a:rPr>
                        <a:t>lô</a:t>
                      </a:r>
                      <a:r>
                        <a:rPr lang="en-US" sz="2500" kern="100" dirty="0">
                          <a:effectLst/>
                          <a:latin typeface="Times New Roman" panose="02020603050405020304" pitchFamily="18" charset="0"/>
                          <a:cs typeface="Times New Roman" panose="02020603050405020304" pitchFamily="18" charset="0"/>
                        </a:rPr>
                        <a:t> - gam</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77577680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Số lượng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15 </a:t>
                      </a:r>
                      <a:r>
                        <a:rPr lang="en-US" sz="2500" kern="100" dirty="0" err="1">
                          <a:effectLst/>
                          <a:latin typeface="Times New Roman" panose="02020603050405020304" pitchFamily="18" charset="0"/>
                          <a:cs typeface="Times New Roman" panose="02020603050405020304" pitchFamily="18" charset="0"/>
                        </a:rPr>
                        <a:t>loài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thống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kê</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1131349323"/>
                  </a:ext>
                </a:extLst>
              </a:tr>
              <a:tr h="1154334">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Tiếng kêu (ngôn ngữ thông tin 1)</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Có 15 cách thông tin khác nhau qua tiếng kêu -&gt; kết bầy khi bay, gọi nhau, chào hỏi, tỏ tình, biểu hiện thái độ khi báo nguy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1608151"/>
                  </a:ext>
                </a:extLst>
              </a:tr>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Hành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endParaRPr lang="en-US" sz="2500" kern="100" dirty="0">
                        <a:effectLst/>
                        <a:latin typeface="Times New Roman" panose="02020603050405020304" pitchFamily="18" charset="0"/>
                        <a:cs typeface="Times New Roman" panose="02020603050405020304" pitchFamily="18" charset="0"/>
                      </a:endParaRPr>
                    </a:p>
                    <a:p>
                      <a:pPr algn="ctr">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a:t>
                      </a:r>
                      <a:r>
                        <a:rPr lang="en-US" sz="2500" kern="100" dirty="0" err="1">
                          <a:effectLst/>
                          <a:latin typeface="Times New Roman" panose="02020603050405020304" pitchFamily="18" charset="0"/>
                          <a:cs typeface="Times New Roman" panose="02020603050405020304" pitchFamily="18" charset="0"/>
                        </a:rPr>
                        <a:t>ngôn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ngữ</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thông</a:t>
                      </a:r>
                      <a:r>
                        <a:rPr lang="en-US" sz="2500" kern="100" dirty="0">
                          <a:effectLst/>
                          <a:latin typeface="Times New Roman" panose="02020603050405020304" pitchFamily="18" charset="0"/>
                          <a:cs typeface="Times New Roman" panose="02020603050405020304" pitchFamily="18" charset="0"/>
                        </a:rPr>
                        <a:t> tin 2)</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Vận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cơ</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thể</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giẫm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vỗ</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dùng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điểm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Điệu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luân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vũ</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xòe</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chạy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vòng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rồi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cúi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nhảy</a:t>
                      </a:r>
                      <a:r>
                        <a:rPr lang="en-US" sz="2500" kern="100" dirty="0">
                          <a:effectLst/>
                          <a:latin typeface="Times New Roman" panose="02020603050405020304" pitchFamily="18" charset="0"/>
                          <a:cs typeface="Times New Roman" panose="02020603050405020304" pitchFamily="18" charset="0"/>
                        </a:rPr>
                        <a:t> tung </a:t>
                      </a:r>
                      <a:r>
                        <a:rPr lang="en-US" sz="2500" kern="100" dirty="0" err="1">
                          <a:effectLst/>
                          <a:latin typeface="Times New Roman" panose="02020603050405020304" pitchFamily="18" charset="0"/>
                          <a:cs typeface="Times New Roman" panose="02020603050405020304" pitchFamily="18" charset="0"/>
                        </a:rPr>
                        <a:t>lên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xoay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741258569"/>
                  </a:ext>
                </a:extLst>
              </a:tr>
              <a:tr h="1246006">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Sinh sản</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Phân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lãnh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cặp</a:t>
                      </a:r>
                      <a:endParaRPr lang="en-US" sz="2500" kern="1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Đẻ</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hoặc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ấp</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a:t>
                      </a:r>
                      <a:r>
                        <a:rPr lang="en-US" sz="2500" kern="100" dirty="0">
                          <a:effectLst/>
                          <a:latin typeface="Times New Roman" panose="02020603050405020304" pitchFamily="18" charset="0"/>
                          <a:cs typeface="Times New Roman" panose="02020603050405020304" pitchFamily="18" charset="0"/>
                        </a:rPr>
                        <a:t> 28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32 </a:t>
                      </a:r>
                      <a:r>
                        <a:rPr lang="en-US" sz="2500" kern="100" dirty="0" err="1">
                          <a:effectLst/>
                          <a:latin typeface="Times New Roman" panose="02020603050405020304" pitchFamily="18" charset="0"/>
                          <a:cs typeface="Times New Roman" panose="02020603050405020304" pitchFamily="18" charset="0"/>
                        </a:rPr>
                        <a:t>ngày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thường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chỉ</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con.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417478629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Vòng đời</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Khoảng 30 năm</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89550700"/>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Nơi ở</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Mặt đất, đâm lầy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3160354699"/>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Tính cách</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Nóng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nảy</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val="266301715"/>
                  </a:ext>
                </a:extLst>
              </a:tr>
            </a:tbl>
          </a:graphicData>
        </a:graphic>
      </p:graphicFrame>
      <p:sp>
        <p:nvSpPr>
          <p:cNvPr id="6" name="Rectangle 5">
            <a:extLst>
              <a:ext uri="{FF2B5EF4-FFF2-40B4-BE49-F238E27FC236}">
                <a16:creationId xmlns:a16="http://schemas.microsoft.com/office/drawing/2014/main" id="{A9911189-9D8F-25B9-974F-D862EA54B5E9}"/>
              </a:ext>
            </a:extLst>
          </p:cNvPr>
          <p:cNvSpPr/>
          <p:nvPr/>
        </p:nvSpPr>
        <p:spPr>
          <a:xfrm>
            <a:off x="148389" y="266700"/>
            <a:ext cx="89916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6781C3C-7173-DCCC-A1CE-769F6F9C5019}"/>
              </a:ext>
            </a:extLst>
          </p:cNvPr>
          <p:cNvSpPr txBox="1"/>
          <p:nvPr/>
        </p:nvSpPr>
        <p:spPr>
          <a:xfrm>
            <a:off x="312821" y="2247900"/>
            <a:ext cx="6248400" cy="640835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800"/>
              </a:spcAft>
              <a:buFont typeface="Arial" panose="020B0604020202020204" pitchFamily="34" charset="0"/>
              <a:buChar char="✔"/>
            </a:pPr>
            <a:r>
              <a:rPr lang="en-US" sz="3300" b="1" dirty="0" err="1">
                <a:effectLst/>
                <a:latin typeface="Times New Roman" panose="02020603050405020304" pitchFamily="18" charset="0"/>
                <a:ea typeface="Times New Roman" panose="02020603050405020304" pitchFamily="18" charset="0"/>
                <a:cs typeface="Noto Sans Symbols"/>
              </a:rPr>
              <a:t>Đặc</a:t>
            </a:r>
            <a:r>
              <a:rPr lang="en-US" sz="3300" b="1" dirty="0">
                <a:effectLst/>
                <a:latin typeface="Times New Roman" panose="02020603050405020304" pitchFamily="18" charset="0"/>
                <a:ea typeface="Times New Roman" panose="02020603050405020304" pitchFamily="18" charset="0"/>
                <a:cs typeface="Noto Sans Symbols"/>
              </a:rPr>
              <a:t> </a:t>
            </a:r>
            <a:r>
              <a:rPr lang="en-US" sz="3300" b="1" dirty="0" err="1">
                <a:effectLst/>
                <a:latin typeface="Times New Roman" panose="02020603050405020304" pitchFamily="18" charset="0"/>
                <a:ea typeface="Times New Roman" panose="02020603050405020304" pitchFamily="18" charset="0"/>
                <a:cs typeface="Noto Sans Symbols"/>
              </a:rPr>
              <a:t>điểm</a:t>
            </a:r>
            <a:endParaRPr lang="en-US" sz="3300" b="1" dirty="0">
              <a:effectLst/>
              <a:latin typeface="Noto Sans Symbols"/>
              <a:ea typeface="Noto Sans Symbols"/>
              <a:cs typeface="Noto Sans Symbols"/>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3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1,7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mét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xám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mượt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dang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bay.</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0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01482" y="4147106"/>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B4ABA4FB-CEAF-C14F-1F6B-B5CE9994CF50}"/>
              </a:ext>
            </a:extLst>
          </p:cNvPr>
          <p:cNvSpPr txBox="1"/>
          <p:nvPr/>
        </p:nvSpPr>
        <p:spPr>
          <a:xfrm>
            <a:off x="6477000" y="2911641"/>
            <a:ext cx="11430000" cy="66890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800"/>
              </a:spcAft>
              <a:buFont typeface="Arial" panose="020B0604020202020204" pitchFamily="34" charset="0"/>
              <a:buChar char="✔"/>
            </a:pPr>
            <a:r>
              <a:rPr lang="en-US" sz="4000" dirty="0">
                <a:effectLst/>
                <a:latin typeface="Times New Roman" panose="02020603050405020304" pitchFamily="18" charset="0"/>
                <a:ea typeface="Times New Roman" panose="02020603050405020304" pitchFamily="18" charset="0"/>
                <a:cs typeface="Noto Sans Symbols"/>
              </a:rPr>
              <a:t> Ý </a:t>
            </a:r>
            <a:r>
              <a:rPr lang="en-US" sz="4000" dirty="0" err="1">
                <a:effectLst/>
                <a:latin typeface="Times New Roman" panose="02020603050405020304" pitchFamily="18" charset="0"/>
                <a:ea typeface="Times New Roman" panose="02020603050405020304" pitchFamily="18" charset="0"/>
                <a:cs typeface="Noto Sans Symbols"/>
              </a:rPr>
              <a:t>nghĩa</a:t>
            </a:r>
            <a:r>
              <a:rPr lang="en-US" sz="4000" dirty="0">
                <a:effectLst/>
                <a:latin typeface="Times New Roman" panose="02020603050405020304" pitchFamily="18" charset="0"/>
                <a:ea typeface="Times New Roman" panose="02020603050405020304" pitchFamily="18" charset="0"/>
                <a:cs typeface="Noto Sans Symbols"/>
              </a:rPr>
              <a:t>: </a:t>
            </a:r>
            <a:endParaRPr lang="en-US" sz="4000" dirty="0">
              <a:effectLst/>
              <a:latin typeface="Noto Sans Symbols"/>
              <a:ea typeface="Noto Sans Symbols"/>
              <a:cs typeface="Noto Sans Symbols"/>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chầu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Được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coi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sứ</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thần</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của</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môi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sinh</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gọi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nhà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quý</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tộc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đáng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yêu</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trong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các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loài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chim</a:t>
            </a:r>
            <a:r>
              <a:rPr lang="en-US" sz="4000" kern="0" dirty="0">
                <a:effectLst/>
                <a:latin typeface="Times New Roman" panose="02020603050405020304" pitchFamily="18" charset="0"/>
                <a:ea typeface="Times New Roman" panose="02020603050405020304" pitchFamily="18" charset="0"/>
              </a:rPr>
              <a:t>”</a:t>
            </a:r>
            <a:endParaRPr lang="en-US" sz="4000" dirty="0"/>
          </a:p>
        </p:txBody>
      </p:sp>
      <p:sp>
        <p:nvSpPr>
          <p:cNvPr id="4" name="Rectangle 3">
            <a:extLst>
              <a:ext uri="{FF2B5EF4-FFF2-40B4-BE49-F238E27FC236}">
                <a16:creationId xmlns:a16="http://schemas.microsoft.com/office/drawing/2014/main" id="{31AEB6EE-CCCB-146F-7A4E-4B4C48D033BA}"/>
              </a:ext>
            </a:extLst>
          </p:cNvPr>
          <p:cNvSpPr/>
          <p:nvPr/>
        </p:nvSpPr>
        <p:spPr>
          <a:xfrm>
            <a:off x="1066800" y="1602770"/>
            <a:ext cx="80772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9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4DC534-6676-F623-45A6-9D7EE2A32BD4}"/>
              </a:ext>
            </a:extLst>
          </p:cNvPr>
          <p:cNvSpPr/>
          <p:nvPr/>
        </p:nvSpPr>
        <p:spPr>
          <a:xfrm>
            <a:off x="481263" y="2324100"/>
            <a:ext cx="5410200" cy="618697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ồ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1B8B0C7-7181-97F3-689B-816D15B7E7E1}"/>
              </a:ext>
            </a:extLst>
          </p:cNvPr>
          <p:cNvSpPr/>
          <p:nvPr/>
        </p:nvSpPr>
        <p:spPr>
          <a:xfrm>
            <a:off x="6858000" y="266700"/>
            <a:ext cx="10972800" cy="93726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khẩn</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Quy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10 000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héc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0CAB6D7-E72C-DF48-BDBB-8975C6C25E4A}"/>
              </a:ext>
            </a:extLst>
          </p:cNvPr>
          <p:cNvSpPr txBox="1"/>
          <p:nvPr/>
        </p:nvSpPr>
        <p:spPr>
          <a:xfrm>
            <a:off x="152400" y="296779"/>
            <a:ext cx="6324600" cy="1463286"/>
          </a:xfrm>
          <a:prstGeom prst="rect">
            <a:avLst/>
          </a:prstGeom>
          <a:noFill/>
        </p:spPr>
        <p:txBody>
          <a:bodyPr wrap="square">
            <a:spAutoFit/>
          </a:bodyPr>
          <a:lstStyle/>
          <a:p>
            <a:pPr algn="just">
              <a:lnSpc>
                <a:spcPct val="115000"/>
              </a:lnSpc>
              <a:spcAft>
                <a:spcPts val="80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B819D55-DC93-EFE2-8F93-FA9282B4DDAA}"/>
              </a:ext>
            </a:extLst>
          </p:cNvPr>
          <p:cNvGrpSpPr/>
          <p:nvPr/>
        </p:nvGrpSpPr>
        <p:grpSpPr>
          <a:xfrm>
            <a:off x="3145001" y="2255357"/>
            <a:ext cx="11496378" cy="5747483"/>
            <a:chOff x="0" y="0"/>
            <a:chExt cx="3027853" cy="1513740"/>
          </a:xfrm>
        </p:grpSpPr>
        <p:sp>
          <p:nvSpPr>
            <p:cNvPr id="25" name="Freeform 5">
              <a:extLst>
                <a:ext uri="{FF2B5EF4-FFF2-40B4-BE49-F238E27FC236}">
                  <a16:creationId xmlns:a16="http://schemas.microsoft.com/office/drawing/2014/main" id="{72291669-83EC-339A-522C-D20E76C442A5}"/>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26" name="TextBox 6">
              <a:extLst>
                <a:ext uri="{FF2B5EF4-FFF2-40B4-BE49-F238E27FC236}">
                  <a16:creationId xmlns:a16="http://schemas.microsoft.com/office/drawing/2014/main" id="{6584FE85-7B22-63D5-413E-218A89FA913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7">
            <a:extLst>
              <a:ext uri="{FF2B5EF4-FFF2-40B4-BE49-F238E27FC236}">
                <a16:creationId xmlns:a16="http://schemas.microsoft.com/office/drawing/2014/main" id="{BCA2C4D7-E861-2FFF-323E-A92AB0D5AC42}"/>
              </a:ext>
            </a:extLst>
          </p:cNvPr>
          <p:cNvGrpSpPr/>
          <p:nvPr/>
        </p:nvGrpSpPr>
        <p:grpSpPr>
          <a:xfrm>
            <a:off x="3327265" y="2102957"/>
            <a:ext cx="11633471" cy="5744912"/>
            <a:chOff x="0" y="0"/>
            <a:chExt cx="3063959" cy="1513063"/>
          </a:xfrm>
        </p:grpSpPr>
        <p:sp>
          <p:nvSpPr>
            <p:cNvPr id="28" name="Freeform 8">
              <a:extLst>
                <a:ext uri="{FF2B5EF4-FFF2-40B4-BE49-F238E27FC236}">
                  <a16:creationId xmlns:a16="http://schemas.microsoft.com/office/drawing/2014/main" id="{25D17A0B-3394-00D7-D96C-592C5BE8E98B}"/>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sp>
        <p:sp>
          <p:nvSpPr>
            <p:cNvPr id="29" name="TextBox 9">
              <a:extLst>
                <a:ext uri="{FF2B5EF4-FFF2-40B4-BE49-F238E27FC236}">
                  <a16:creationId xmlns:a16="http://schemas.microsoft.com/office/drawing/2014/main" id="{59384E73-5DFB-B38B-C511-A786CC9F4BA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2" name="Picture 31">
            <a:extLst>
              <a:ext uri="{FF2B5EF4-FFF2-40B4-BE49-F238E27FC236}">
                <a16:creationId xmlns:a16="http://schemas.microsoft.com/office/drawing/2014/main" id="{AA2676C4-C9F6-B02C-86E1-005E9AAC71C9}"/>
              </a:ext>
            </a:extLst>
          </p:cNvPr>
          <p:cNvPicPr>
            <a:picLocks noChangeAspect="1"/>
          </p:cNvPicPr>
          <p:nvPr/>
        </p:nvPicPr>
        <p:blipFill>
          <a:blip r:embed="rId3"/>
          <a:stretch>
            <a:fillRect/>
          </a:stretch>
        </p:blipFill>
        <p:spPr>
          <a:xfrm>
            <a:off x="645439" y="3293203"/>
            <a:ext cx="16997121" cy="3700593"/>
          </a:xfrm>
          <a:prstGeom prst="rect">
            <a:avLst/>
          </a:prstGeom>
        </p:spPr>
      </p:pic>
      <p:sp>
        <p:nvSpPr>
          <p:cNvPr id="2" name="Freeform 5">
            <a:extLst>
              <a:ext uri="{FF2B5EF4-FFF2-40B4-BE49-F238E27FC236}">
                <a16:creationId xmlns:a16="http://schemas.microsoft.com/office/drawing/2014/main" id="{D764F700-69EA-D457-BC4B-96967A218C8A}"/>
              </a:ext>
            </a:extLst>
          </p:cNvPr>
          <p:cNvSpPr/>
          <p:nvPr/>
        </p:nvSpPr>
        <p:spPr>
          <a:xfrm rot="-546046">
            <a:off x="430081" y="3744610"/>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4"/>
            <a:stretch>
              <a:fillRect/>
            </a:stretch>
          </a:blipFill>
        </p:spPr>
      </p:sp>
      <p:sp>
        <p:nvSpPr>
          <p:cNvPr id="3" name="Freeform 11">
            <a:extLst>
              <a:ext uri="{FF2B5EF4-FFF2-40B4-BE49-F238E27FC236}">
                <a16:creationId xmlns:a16="http://schemas.microsoft.com/office/drawing/2014/main" id="{8A1766F0-66D9-3920-0610-A2476FBD299D}"/>
              </a:ext>
            </a:extLst>
          </p:cNvPr>
          <p:cNvSpPr/>
          <p:nvPr/>
        </p:nvSpPr>
        <p:spPr>
          <a:xfrm>
            <a:off x="12382267" y="3276600"/>
            <a:ext cx="5257800"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5"/>
            <a:stretch>
              <a:fillRect/>
            </a:stretch>
          </a:blipFill>
        </p:spPr>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1624;p58">
            <a:extLst>
              <a:ext uri="{FF2B5EF4-FFF2-40B4-BE49-F238E27FC236}">
                <a16:creationId xmlns:a16="http://schemas.microsoft.com/office/drawing/2014/main" id="{D1799A1A-4D4E-7C3F-0A22-F14C9E9AF936}"/>
              </a:ext>
            </a:extLst>
          </p:cNvPr>
          <p:cNvSpPr txBox="1">
            <a:spLocks/>
          </p:cNvSpPr>
          <p:nvPr/>
        </p:nvSpPr>
        <p:spPr>
          <a:xfrm>
            <a:off x="551700" y="3360055"/>
            <a:ext cx="9107400" cy="401782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endParaRPr lang="vi-VN" sz="4400" dirty="0">
              <a:latin typeface="+mj-lt"/>
              <a:ea typeface="Cambria" panose="02040503050406030204" pitchFamily="18" charset="0"/>
            </a:endParaRPr>
          </a:p>
        </p:txBody>
      </p:sp>
      <p:sp>
        <p:nvSpPr>
          <p:cNvPr id="43" name="Rectangle: Rounded Corners 1">
            <a:extLst>
              <a:ext uri="{FF2B5EF4-FFF2-40B4-BE49-F238E27FC236}">
                <a16:creationId xmlns:a16="http://schemas.microsoft.com/office/drawing/2014/main" id="{CE42487A-4CA8-CA68-A1DE-2ED28F04D843}"/>
              </a:ext>
            </a:extLst>
          </p:cNvPr>
          <p:cNvSpPr/>
          <p:nvPr/>
        </p:nvSpPr>
        <p:spPr>
          <a:xfrm>
            <a:off x="9001203" y="2726814"/>
            <a:ext cx="8420523" cy="60633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400" kern="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2" name="Group 1">
            <a:extLst>
              <a:ext uri="{FF2B5EF4-FFF2-40B4-BE49-F238E27FC236}">
                <a16:creationId xmlns:a16="http://schemas.microsoft.com/office/drawing/2014/main" id="{F2BD3F6A-84F6-6741-574D-C774E5EB63D0}"/>
              </a:ext>
            </a:extLst>
          </p:cNvPr>
          <p:cNvGrpSpPr/>
          <p:nvPr/>
        </p:nvGrpSpPr>
        <p:grpSpPr>
          <a:xfrm>
            <a:off x="377560" y="1428812"/>
            <a:ext cx="8001000" cy="7661996"/>
            <a:chOff x="377560" y="1428812"/>
            <a:chExt cx="8001000" cy="7661996"/>
          </a:xfrm>
        </p:grpSpPr>
        <p:grpSp>
          <p:nvGrpSpPr>
            <p:cNvPr id="32" name="Group 31">
              <a:extLst>
                <a:ext uri="{FF2B5EF4-FFF2-40B4-BE49-F238E27FC236}">
                  <a16:creationId xmlns:a16="http://schemas.microsoft.com/office/drawing/2014/main" id="{6C85C275-E714-860C-D6CC-AA872F4AC736}"/>
                </a:ext>
              </a:extLst>
            </p:cNvPr>
            <p:cNvGrpSpPr/>
            <p:nvPr/>
          </p:nvGrpSpPr>
          <p:grpSpPr>
            <a:xfrm>
              <a:off x="377560" y="1428812"/>
              <a:ext cx="8001000" cy="7661996"/>
              <a:chOff x="8953058" y="1278255"/>
              <a:chExt cx="8458642" cy="3548853"/>
            </a:xfrm>
          </p:grpSpPr>
          <p:grpSp>
            <p:nvGrpSpPr>
              <p:cNvPr id="26" name="Group 4">
                <a:extLst>
                  <a:ext uri="{FF2B5EF4-FFF2-40B4-BE49-F238E27FC236}">
                    <a16:creationId xmlns:a16="http://schemas.microsoft.com/office/drawing/2014/main" id="{9190CD1A-E9EB-1CE3-1FED-C42D7BB81AB5}"/>
                  </a:ext>
                </a:extLst>
              </p:cNvPr>
              <p:cNvGrpSpPr/>
              <p:nvPr/>
            </p:nvGrpSpPr>
            <p:grpSpPr>
              <a:xfrm>
                <a:off x="9105458" y="1430655"/>
                <a:ext cx="8306242" cy="3396453"/>
                <a:chOff x="0" y="0"/>
                <a:chExt cx="2187652" cy="894539"/>
              </a:xfrm>
            </p:grpSpPr>
            <p:sp>
              <p:nvSpPr>
                <p:cNvPr id="27" name="Freeform 5">
                  <a:extLst>
                    <a:ext uri="{FF2B5EF4-FFF2-40B4-BE49-F238E27FC236}">
                      <a16:creationId xmlns:a16="http://schemas.microsoft.com/office/drawing/2014/main" id="{9EECC59B-E375-318D-D815-747BA7AFD290}"/>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28" name="TextBox 6">
                  <a:extLst>
                    <a:ext uri="{FF2B5EF4-FFF2-40B4-BE49-F238E27FC236}">
                      <a16:creationId xmlns:a16="http://schemas.microsoft.com/office/drawing/2014/main" id="{BDC83BE8-FF2E-4D2E-311E-B418EEC10A3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7">
                <a:extLst>
                  <a:ext uri="{FF2B5EF4-FFF2-40B4-BE49-F238E27FC236}">
                    <a16:creationId xmlns:a16="http://schemas.microsoft.com/office/drawing/2014/main" id="{9854346F-597E-748D-DA3D-F2274ABE768C}"/>
                  </a:ext>
                </a:extLst>
              </p:cNvPr>
              <p:cNvGrpSpPr/>
              <p:nvPr/>
            </p:nvGrpSpPr>
            <p:grpSpPr>
              <a:xfrm>
                <a:off x="8953058" y="1278255"/>
                <a:ext cx="8306242" cy="3384535"/>
                <a:chOff x="0" y="0"/>
                <a:chExt cx="2187652" cy="891400"/>
              </a:xfrm>
            </p:grpSpPr>
            <p:sp>
              <p:nvSpPr>
                <p:cNvPr id="30" name="Freeform 8">
                  <a:extLst>
                    <a:ext uri="{FF2B5EF4-FFF2-40B4-BE49-F238E27FC236}">
                      <a16:creationId xmlns:a16="http://schemas.microsoft.com/office/drawing/2014/main" id="{FC1EB8FC-3D40-E238-8502-10A4720AAF02}"/>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1" name="TextBox 9">
                  <a:extLst>
                    <a:ext uri="{FF2B5EF4-FFF2-40B4-BE49-F238E27FC236}">
                      <a16:creationId xmlns:a16="http://schemas.microsoft.com/office/drawing/2014/main" id="{AE5D57AD-8D94-6B83-5672-957D64650AD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1" name="Rectangle 40">
              <a:extLst>
                <a:ext uri="{FF2B5EF4-FFF2-40B4-BE49-F238E27FC236}">
                  <a16:creationId xmlns:a16="http://schemas.microsoft.com/office/drawing/2014/main" id="{3120363C-867F-D338-7EAA-D82BD432EEE9}"/>
                </a:ext>
              </a:extLst>
            </p:cNvPr>
            <p:cNvSpPr/>
            <p:nvPr/>
          </p:nvSpPr>
          <p:spPr>
            <a:xfrm>
              <a:off x="1960852" y="1757077"/>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4FF13D0B-855D-EDFA-03B0-C482C940C334}"/>
                </a:ext>
              </a:extLst>
            </p:cNvPr>
            <p:cNvSpPr txBox="1"/>
            <p:nvPr/>
          </p:nvSpPr>
          <p:spPr>
            <a:xfrm>
              <a:off x="677555" y="2726814"/>
              <a:ext cx="7323445" cy="5509200"/>
            </a:xfrm>
            <a:prstGeom prst="rect">
              <a:avLst/>
            </a:prstGeom>
            <a:noFill/>
          </p:spPr>
          <p:txBody>
            <a:bodyPr wrap="square">
              <a:spAutoFit/>
            </a:bodyPr>
            <a:lstStyle/>
            <a:p>
              <a:pPr marL="0" indent="0" algn="just">
                <a:buNone/>
              </a:pPr>
              <a:r>
                <a:rPr lang="en-US" sz="4400" dirty="0">
                  <a:latin typeface="+mj-lt"/>
                  <a:ea typeface="Cambria" panose="02040503050406030204" pitchFamily="18" charset="0"/>
                </a:rPr>
                <a:t>- </a:t>
              </a:r>
              <a:r>
                <a:rPr lang="vi-VN" sz="4400" dirty="0">
                  <a:latin typeface="+mj-lt"/>
                  <a:ea typeface="Cambria" panose="02040503050406030204" pitchFamily="18" charset="0"/>
                </a:rPr>
                <a:t>Các thông tin được trình bày chủ yếu theo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Ngôn ngữ ngắn gọn, chính xác.</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Hình ảnh, số liệu minh họa cụ thể, tạo điểm nhấn và ấn tượng với người đọc.</a:t>
              </a:r>
            </a:p>
          </p:txBody>
        </p:sp>
      </p:grpSp>
      <p:grpSp>
        <p:nvGrpSpPr>
          <p:cNvPr id="4" name="Group 3">
            <a:extLst>
              <a:ext uri="{FF2B5EF4-FFF2-40B4-BE49-F238E27FC236}">
                <a16:creationId xmlns:a16="http://schemas.microsoft.com/office/drawing/2014/main" id="{4FA1E03F-437D-0D00-19CF-87694C9C858A}"/>
              </a:ext>
            </a:extLst>
          </p:cNvPr>
          <p:cNvGrpSpPr/>
          <p:nvPr/>
        </p:nvGrpSpPr>
        <p:grpSpPr>
          <a:xfrm>
            <a:off x="8839200" y="1485900"/>
            <a:ext cx="8991600" cy="7661996"/>
            <a:chOff x="8839200" y="1485900"/>
            <a:chExt cx="8991600" cy="7661996"/>
          </a:xfrm>
        </p:grpSpPr>
        <p:grpSp>
          <p:nvGrpSpPr>
            <p:cNvPr id="33" name="Group 32">
              <a:extLst>
                <a:ext uri="{FF2B5EF4-FFF2-40B4-BE49-F238E27FC236}">
                  <a16:creationId xmlns:a16="http://schemas.microsoft.com/office/drawing/2014/main" id="{9B512662-9226-D8E1-794C-04FEB58FAEBE}"/>
                </a:ext>
              </a:extLst>
            </p:cNvPr>
            <p:cNvGrpSpPr/>
            <p:nvPr/>
          </p:nvGrpSpPr>
          <p:grpSpPr>
            <a:xfrm>
              <a:off x="8839200" y="1485900"/>
              <a:ext cx="8991600" cy="7661996"/>
              <a:chOff x="8953058" y="1278255"/>
              <a:chExt cx="8458642" cy="3548853"/>
            </a:xfrm>
          </p:grpSpPr>
          <p:grpSp>
            <p:nvGrpSpPr>
              <p:cNvPr id="34" name="Group 4">
                <a:extLst>
                  <a:ext uri="{FF2B5EF4-FFF2-40B4-BE49-F238E27FC236}">
                    <a16:creationId xmlns:a16="http://schemas.microsoft.com/office/drawing/2014/main" id="{BF49C4D3-3F73-B89F-54B4-CEE9A931FA38}"/>
                  </a:ext>
                </a:extLst>
              </p:cNvPr>
              <p:cNvGrpSpPr/>
              <p:nvPr/>
            </p:nvGrpSpPr>
            <p:grpSpPr>
              <a:xfrm>
                <a:off x="9105458" y="1430655"/>
                <a:ext cx="8306242" cy="3396453"/>
                <a:chOff x="0" y="0"/>
                <a:chExt cx="2187652" cy="894539"/>
              </a:xfrm>
            </p:grpSpPr>
            <p:sp>
              <p:nvSpPr>
                <p:cNvPr id="38" name="Freeform 5">
                  <a:extLst>
                    <a:ext uri="{FF2B5EF4-FFF2-40B4-BE49-F238E27FC236}">
                      <a16:creationId xmlns:a16="http://schemas.microsoft.com/office/drawing/2014/main" id="{9D1B4787-0A70-789F-1E37-1D181E319A7B}"/>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39" name="TextBox 6">
                  <a:extLst>
                    <a:ext uri="{FF2B5EF4-FFF2-40B4-BE49-F238E27FC236}">
                      <a16:creationId xmlns:a16="http://schemas.microsoft.com/office/drawing/2014/main" id="{731757B6-5EC6-180B-807B-4F26E0956CA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7">
                <a:extLst>
                  <a:ext uri="{FF2B5EF4-FFF2-40B4-BE49-F238E27FC236}">
                    <a16:creationId xmlns:a16="http://schemas.microsoft.com/office/drawing/2014/main" id="{5872BC67-6AF5-A276-EB1E-93528F07DB87}"/>
                  </a:ext>
                </a:extLst>
              </p:cNvPr>
              <p:cNvGrpSpPr/>
              <p:nvPr/>
            </p:nvGrpSpPr>
            <p:grpSpPr>
              <a:xfrm>
                <a:off x="8953058" y="1278255"/>
                <a:ext cx="8306242" cy="3384535"/>
                <a:chOff x="0" y="0"/>
                <a:chExt cx="2187652" cy="891400"/>
              </a:xfrm>
            </p:grpSpPr>
            <p:sp>
              <p:nvSpPr>
                <p:cNvPr id="36" name="Freeform 8">
                  <a:extLst>
                    <a:ext uri="{FF2B5EF4-FFF2-40B4-BE49-F238E27FC236}">
                      <a16:creationId xmlns:a16="http://schemas.microsoft.com/office/drawing/2014/main" id="{DC86703C-4FCB-0861-6DE1-FDA6591DBB86}"/>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7" name="TextBox 9">
                  <a:extLst>
                    <a:ext uri="{FF2B5EF4-FFF2-40B4-BE49-F238E27FC236}">
                      <a16:creationId xmlns:a16="http://schemas.microsoft.com/office/drawing/2014/main" id="{F8A1B64D-F3E0-CFAD-C1B7-265038496E2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2" name="Rectangle 41">
              <a:extLst>
                <a:ext uri="{FF2B5EF4-FFF2-40B4-BE49-F238E27FC236}">
                  <a16:creationId xmlns:a16="http://schemas.microsoft.com/office/drawing/2014/main" id="{0327BAE8-D071-CFE8-99E9-A42CF289FB53}"/>
                </a:ext>
              </a:extLst>
            </p:cNvPr>
            <p:cNvSpPr/>
            <p:nvPr/>
          </p:nvSpPr>
          <p:spPr>
            <a:xfrm>
              <a:off x="11125200" y="1814933"/>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C89E52B-E047-4E41-E276-E6A05CD4E359}"/>
                </a:ext>
              </a:extLst>
            </p:cNvPr>
            <p:cNvSpPr txBox="1"/>
            <p:nvPr/>
          </p:nvSpPr>
          <p:spPr>
            <a:xfrm>
              <a:off x="9280891" y="2726814"/>
              <a:ext cx="7946215" cy="5509200"/>
            </a:xfrm>
            <a:prstGeom prst="rect">
              <a:avLst/>
            </a:prstGeom>
            <a:noFill/>
          </p:spPr>
          <p:txBody>
            <a:bodyPr wrap="square">
              <a:spAutoFit/>
            </a:bodyPr>
            <a:lstStyle/>
            <a:p>
              <a:pPr algn="just"/>
              <a:r>
                <a:rPr lang="en-US" sz="4400" kern="0" dirty="0">
                  <a:effectLst/>
                  <a:latin typeface="Times New Roman" panose="02020603050405020304" pitchFamily="18" charset="0"/>
                  <a:ea typeface="Calibri" panose="020F0502020204030204" pitchFamily="34" charset="0"/>
                </a:rPr>
                <a:t>- </a:t>
              </a:r>
              <a:r>
                <a:rPr lang="vi-VN" sz="4400" kern="0" dirty="0">
                  <a:effectLst/>
                  <a:latin typeface="Times New Roman" panose="02020603050405020304" pitchFamily="18" charset="0"/>
                  <a:ea typeface="Calibri" panose="020F0502020204030204" pitchFamily="34" charset="0"/>
                </a:rPr>
                <a:t>Văn bản </a:t>
              </a:r>
              <a:r>
                <a:rPr lang="en-US" sz="4400" kern="0" dirty="0" err="1">
                  <a:effectLst/>
                  <a:latin typeface="Times New Roman" panose="02020603050405020304" pitchFamily="18" charset="0"/>
                  <a:ea typeface="Calibri" panose="020F0502020204030204" pitchFamily="34" charset="0"/>
                </a:rPr>
                <a:t>giới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cung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cấp</a:t>
              </a:r>
              <a:r>
                <a:rPr lang="en-US" sz="4400" kern="0" dirty="0">
                  <a:effectLst/>
                  <a:latin typeface="Times New Roman" panose="02020603050405020304" pitchFamily="18" charset="0"/>
                  <a:ea typeface="Calibri" panose="020F0502020204030204" pitchFamily="34" charset="0"/>
                </a:rPr>
                <a:t> tri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khách</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quan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vườn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quốc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Tràm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Chim</a:t>
              </a:r>
              <a:r>
                <a:rPr lang="en-US" sz="4400" kern="0" dirty="0">
                  <a:effectLst/>
                  <a:latin typeface="Times New Roman" panose="02020603050405020304" pitchFamily="18" charset="0"/>
                  <a:ea typeface="Calibri" panose="020F0502020204030204" pitchFamily="34" charset="0"/>
                </a:rPr>
                <a:t> – Tam </a:t>
              </a:r>
              <a:r>
                <a:rPr lang="en-US" sz="4400" kern="0" dirty="0" err="1">
                  <a:effectLst/>
                  <a:latin typeface="Times New Roman" panose="02020603050405020304" pitchFamily="18" charset="0"/>
                  <a:ea typeface="Calibri" panose="020F0502020204030204" pitchFamily="34" charset="0"/>
                </a:rPr>
                <a:t>Nông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những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đặc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điểm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giá</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trị</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tồn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của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loài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Sếu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đầu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đỏ</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Từ</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đó</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giúp</a:t>
              </a:r>
              <a:r>
                <a:rPr lang="en-US" sz="4400" kern="0" dirty="0">
                  <a:effectLst/>
                  <a:latin typeface="Times New Roman" panose="02020603050405020304" pitchFamily="18" charset="0"/>
                  <a:ea typeface="Calibri" panose="020F0502020204030204" pitchFamily="34" charset="0"/>
                </a:rPr>
                <a:t> con </a:t>
              </a:r>
              <a:r>
                <a:rPr lang="en-US" sz="4400" kern="0" dirty="0" err="1">
                  <a:effectLst/>
                  <a:latin typeface="Times New Roman" panose="02020603050405020304" pitchFamily="18" charset="0"/>
                  <a:ea typeface="Calibri" panose="020F0502020204030204" pitchFamily="34" charset="0"/>
                </a:rPr>
                <a:t>người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nâng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cao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nhận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vệ</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động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vật</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môi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trường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nhiên</a:t>
              </a:r>
              <a:r>
                <a:rPr lang="en-US" sz="4400" kern="0" dirty="0">
                  <a:effectLst/>
                  <a:latin typeface="Times New Roman" panose="02020603050405020304" pitchFamily="18" charset="0"/>
                  <a:ea typeface="Calibri" panose="020F0502020204030204" pitchFamily="34" charset="0"/>
                </a:rPr>
                <a:t>. </a:t>
              </a:r>
              <a:endParaRPr lang="en-US" sz="4400" dirty="0"/>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7208121" y="240658"/>
            <a:ext cx="8697777" cy="1716299"/>
            <a:chOff x="0" y="0"/>
            <a:chExt cx="11597036" cy="2288399"/>
          </a:xfrm>
        </p:grpSpPr>
        <p:sp>
          <p:nvSpPr>
            <p:cNvPr id="5" name="Freeform 5"/>
            <p:cNvSpPr/>
            <p:nvPr/>
          </p:nvSpPr>
          <p:spPr>
            <a:xfrm>
              <a:off x="0"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5173459"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630360" y="415996"/>
              <a:ext cx="8436044" cy="968471"/>
            </a:xfrm>
            <a:prstGeom prst="rect">
              <a:avLst/>
            </a:prstGeom>
          </p:spPr>
          <p:txBody>
            <a:bodyPr lIns="0" tIns="0" rIns="0" bIns="0" rtlCol="0" anchor="t">
              <a:spAutoFit/>
            </a:bodyPr>
            <a:lstStyle/>
            <a:p>
              <a:pPr algn="ctr">
                <a:lnSpc>
                  <a:spcPts val="6236"/>
                </a:lnSpc>
                <a:spcBef>
                  <a:spcPct val="0"/>
                </a:spcBef>
              </a:pPr>
              <a:r>
                <a:rPr lang="en-US" sz="4454" dirty="0">
                  <a:solidFill>
                    <a:srgbClr val="055169"/>
                  </a:solidFill>
                  <a:latin typeface="Fraunces Bold"/>
                </a:rPr>
                <a:t>GẶP GỠ CHUYÊN GIA </a:t>
              </a:r>
            </a:p>
          </p:txBody>
        </p:sp>
      </p:grpSp>
      <p:grpSp>
        <p:nvGrpSpPr>
          <p:cNvPr id="8" name="Group 8"/>
          <p:cNvGrpSpPr/>
          <p:nvPr/>
        </p:nvGrpSpPr>
        <p:grpSpPr>
          <a:xfrm>
            <a:off x="3953058" y="2220333"/>
            <a:ext cx="14131176" cy="2538298"/>
            <a:chOff x="0" y="0"/>
            <a:chExt cx="3074981" cy="668523"/>
          </a:xfrm>
        </p:grpSpPr>
        <p:sp>
          <p:nvSpPr>
            <p:cNvPr id="9" name="Freeform 9"/>
            <p:cNvSpPr/>
            <p:nvPr/>
          </p:nvSpPr>
          <p:spPr>
            <a:xfrm>
              <a:off x="0" y="0"/>
              <a:ext cx="3074981" cy="668523"/>
            </a:xfrm>
            <a:custGeom>
              <a:avLst/>
              <a:gdLst/>
              <a:ahLst/>
              <a:cxnLst/>
              <a:rect l="l" t="t" r="r" b="b"/>
              <a:pathLst>
                <a:path w="3074981" h="668523">
                  <a:moveTo>
                    <a:pt x="33818" y="0"/>
                  </a:moveTo>
                  <a:lnTo>
                    <a:pt x="3041163" y="0"/>
                  </a:lnTo>
                  <a:cubicBezTo>
                    <a:pt x="3059840" y="0"/>
                    <a:pt x="3074981" y="15141"/>
                    <a:pt x="3074981" y="33818"/>
                  </a:cubicBezTo>
                  <a:lnTo>
                    <a:pt x="3074981" y="634705"/>
                  </a:lnTo>
                  <a:cubicBezTo>
                    <a:pt x="3074981" y="643674"/>
                    <a:pt x="3071418" y="652276"/>
                    <a:pt x="3065076" y="658618"/>
                  </a:cubicBezTo>
                  <a:cubicBezTo>
                    <a:pt x="3058733" y="664960"/>
                    <a:pt x="3050132" y="668523"/>
                    <a:pt x="3041163" y="668523"/>
                  </a:cubicBezTo>
                  <a:lnTo>
                    <a:pt x="33818" y="668523"/>
                  </a:lnTo>
                  <a:cubicBezTo>
                    <a:pt x="15141" y="668523"/>
                    <a:pt x="0" y="653382"/>
                    <a:pt x="0" y="634705"/>
                  </a:cubicBezTo>
                  <a:lnTo>
                    <a:pt x="0" y="33818"/>
                  </a:lnTo>
                  <a:cubicBezTo>
                    <a:pt x="0" y="15141"/>
                    <a:pt x="15141" y="0"/>
                    <a:pt x="33818" y="0"/>
                  </a:cubicBezTo>
                  <a:close/>
                </a:path>
              </a:pathLst>
            </a:custGeom>
            <a:solidFill>
              <a:srgbClr val="FDD5B9"/>
            </a:solidFill>
          </p:spPr>
          <p:txBody>
            <a:bodyPr/>
            <a:lstStyle/>
            <a:p>
              <a:endParaRPr lang="en-GB"/>
            </a:p>
          </p:txBody>
        </p:sp>
        <p:sp>
          <p:nvSpPr>
            <p:cNvPr id="10" name="TextBox 10"/>
            <p:cNvSpPr txBox="1"/>
            <p:nvPr/>
          </p:nvSpPr>
          <p:spPr>
            <a:xfrm>
              <a:off x="0" y="-104775"/>
              <a:ext cx="812800" cy="917575"/>
            </a:xfrm>
            <a:prstGeom prst="rect">
              <a:avLst/>
            </a:prstGeom>
          </p:spPr>
          <p:txBody>
            <a:bodyPr lIns="50800" tIns="50800" rIns="50800" bIns="50800" rtlCol="0" anchor="ctr"/>
            <a:lstStyle/>
            <a:p>
              <a:pPr algn="ctr">
                <a:lnSpc>
                  <a:spcPts val="3213"/>
                </a:lnSpc>
              </a:pPr>
              <a:endParaRPr/>
            </a:p>
          </p:txBody>
        </p:sp>
      </p:grpSp>
      <p:sp>
        <p:nvSpPr>
          <p:cNvPr id="11" name="Freeform 11"/>
          <p:cNvSpPr/>
          <p:nvPr/>
        </p:nvSpPr>
        <p:spPr>
          <a:xfrm>
            <a:off x="1593168" y="5936961"/>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6028008" y="5842564"/>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3" name="Freeform 13"/>
          <p:cNvSpPr/>
          <p:nvPr/>
        </p:nvSpPr>
        <p:spPr>
          <a:xfrm>
            <a:off x="10462848" y="5782253"/>
            <a:ext cx="4109427" cy="2599212"/>
          </a:xfrm>
          <a:custGeom>
            <a:avLst/>
            <a:gdLst/>
            <a:ahLst/>
            <a:cxnLst/>
            <a:rect l="l" t="t" r="r" b="b"/>
            <a:pathLst>
              <a:path w="4109427" h="2599212">
                <a:moveTo>
                  <a:pt x="0" y="0"/>
                </a:moveTo>
                <a:lnTo>
                  <a:pt x="4109426" y="0"/>
                </a:lnTo>
                <a:lnTo>
                  <a:pt x="4109426" y="2599213"/>
                </a:lnTo>
                <a:lnTo>
                  <a:pt x="0" y="2599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3637003" y="4355249"/>
            <a:ext cx="4537790" cy="5931751"/>
          </a:xfrm>
          <a:custGeom>
            <a:avLst/>
            <a:gdLst/>
            <a:ahLst/>
            <a:cxnLst/>
            <a:rect l="l" t="t" r="r" b="b"/>
            <a:pathLst>
              <a:path w="4537790" h="5931751">
                <a:moveTo>
                  <a:pt x="0" y="0"/>
                </a:moveTo>
                <a:lnTo>
                  <a:pt x="4537790" y="0"/>
                </a:lnTo>
                <a:lnTo>
                  <a:pt x="4537790" y="5931751"/>
                </a:lnTo>
                <a:lnTo>
                  <a:pt x="0" y="5931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5"/>
          <p:cNvSpPr txBox="1"/>
          <p:nvPr/>
        </p:nvSpPr>
        <p:spPr>
          <a:xfrm>
            <a:off x="4277872" y="2519444"/>
            <a:ext cx="13620686" cy="2014206"/>
          </a:xfrm>
          <a:prstGeom prst="rect">
            <a:avLst/>
          </a:prstGeom>
        </p:spPr>
        <p:txBody>
          <a:bodyPr wrap="square" lIns="0" tIns="0" rIns="0" bIns="0" rtlCol="0" anchor="t">
            <a:spAutoFit/>
          </a:bodyPr>
          <a:lstStyle/>
          <a:p>
            <a:pPr algn="ctr">
              <a:lnSpc>
                <a:spcPts val="8158"/>
              </a:lnSpc>
            </a:pPr>
            <a:r>
              <a:rPr lang="en-US" sz="5827" dirty="0" err="1">
                <a:solidFill>
                  <a:srgbClr val="0B91A0"/>
                </a:solidFill>
                <a:latin typeface="#9Slide07 SVNRevolution"/>
              </a:rPr>
              <a:t>Giải</a:t>
            </a:r>
            <a:r>
              <a:rPr lang="en-US" sz="5827" dirty="0">
                <a:solidFill>
                  <a:srgbClr val="0B91A0"/>
                </a:solidFill>
                <a:latin typeface="#9Slide07 SVNRevolution"/>
              </a:rPr>
              <a:t> </a:t>
            </a:r>
            <a:r>
              <a:rPr lang="en-US" sz="5827" dirty="0" err="1">
                <a:solidFill>
                  <a:srgbClr val="0B91A0"/>
                </a:solidFill>
                <a:latin typeface="#9Slide07 SVNRevolution"/>
              </a:rPr>
              <a:t>mã</a:t>
            </a:r>
            <a:endParaRPr lang="en-US" sz="5827" dirty="0">
              <a:solidFill>
                <a:srgbClr val="0B91A0"/>
              </a:solidFill>
              <a:latin typeface="#9Slide07 SVNRevolution"/>
            </a:endParaRPr>
          </a:p>
          <a:p>
            <a:pPr algn="ctr">
              <a:lnSpc>
                <a:spcPts val="8158"/>
              </a:lnSpc>
              <a:spcBef>
                <a:spcPct val="0"/>
              </a:spcBef>
            </a:pPr>
            <a:r>
              <a:rPr lang="en-US" sz="5827" dirty="0">
                <a:solidFill>
                  <a:srgbClr val="0B91A0"/>
                </a:solidFill>
                <a:latin typeface="#9Slide07 SVNRevolution"/>
              </a:rPr>
              <a:t> </a:t>
            </a:r>
            <a:r>
              <a:rPr lang="en-US" sz="5827" dirty="0" err="1">
                <a:solidFill>
                  <a:srgbClr val="0B91A0"/>
                </a:solidFill>
                <a:latin typeface="#9Slide07 SVNRevolution"/>
              </a:rPr>
              <a:t>vườn</a:t>
            </a:r>
            <a:r>
              <a:rPr lang="en-US" sz="5827" dirty="0">
                <a:solidFill>
                  <a:srgbClr val="0B91A0"/>
                </a:solidFill>
                <a:latin typeface="#9Slide07 SVNRevolution"/>
              </a:rPr>
              <a:t> tram </a:t>
            </a:r>
            <a:r>
              <a:rPr lang="en-US" sz="5827" dirty="0" err="1">
                <a:solidFill>
                  <a:srgbClr val="0B91A0"/>
                </a:solidFill>
                <a:latin typeface="#9Slide07 SVNRevolution"/>
              </a:rPr>
              <a:t>chim</a:t>
            </a:r>
            <a:r>
              <a:rPr lang="en-US" sz="5827" dirty="0">
                <a:solidFill>
                  <a:srgbClr val="0B91A0"/>
                </a:solidFill>
                <a:latin typeface="#9Slide07 SVNRevolution"/>
              </a:rPr>
              <a:t> </a:t>
            </a:r>
            <a:r>
              <a:rPr lang="en-US" sz="5827" dirty="0" err="1">
                <a:solidFill>
                  <a:srgbClr val="0B91A0"/>
                </a:solidFill>
                <a:latin typeface="#9Slide07 SVNRevolution"/>
              </a:rPr>
              <a:t>và</a:t>
            </a:r>
            <a:r>
              <a:rPr lang="en-US" sz="5827" dirty="0">
                <a:solidFill>
                  <a:srgbClr val="0B91A0"/>
                </a:solidFill>
                <a:latin typeface="#9Slide07 SVNRevolution"/>
              </a:rPr>
              <a:t> </a:t>
            </a:r>
            <a:r>
              <a:rPr lang="en-US" sz="5827" dirty="0" err="1">
                <a:solidFill>
                  <a:srgbClr val="0B91A0"/>
                </a:solidFill>
                <a:latin typeface="#9Slide07 SVNRevolution"/>
              </a:rPr>
              <a:t>loài</a:t>
            </a:r>
            <a:r>
              <a:rPr lang="en-US" sz="5827" dirty="0">
                <a:solidFill>
                  <a:srgbClr val="0B91A0"/>
                </a:solidFill>
                <a:latin typeface="#9Slide07 SVNRevolution"/>
              </a:rPr>
              <a:t> </a:t>
            </a:r>
            <a:r>
              <a:rPr lang="en-US" sz="5827" dirty="0" err="1">
                <a:solidFill>
                  <a:srgbClr val="0B91A0"/>
                </a:solidFill>
                <a:latin typeface="#9Slide07 SVNRevolution"/>
              </a:rPr>
              <a:t>sếu</a:t>
            </a:r>
            <a:endParaRPr lang="en-US" sz="5827" dirty="0">
              <a:solidFill>
                <a:srgbClr val="0B91A0"/>
              </a:solidFill>
              <a:latin typeface="#9Slide07 SVNRevolution"/>
            </a:endParaRPr>
          </a:p>
        </p:txBody>
      </p:sp>
      <p:sp>
        <p:nvSpPr>
          <p:cNvPr id="16" name="TextBox 16"/>
          <p:cNvSpPr txBox="1"/>
          <p:nvPr/>
        </p:nvSpPr>
        <p:spPr>
          <a:xfrm>
            <a:off x="11021139" y="5972294"/>
            <a:ext cx="2999661" cy="312752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Quản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lý</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vườn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Tràm</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Chim</a:t>
            </a:r>
            <a:endParaRPr lang="en-US" sz="5000" dirty="0">
              <a:solidFill>
                <a:srgbClr val="017F8D"/>
              </a:solidFill>
              <a:latin typeface="#9Slide05 Thunder" panose="02000000000000000000" pitchFamily="2" charset="0"/>
            </a:endParaRPr>
          </a:p>
        </p:txBody>
      </p:sp>
      <p:sp>
        <p:nvSpPr>
          <p:cNvPr id="19" name="TextBox 19"/>
          <p:cNvSpPr txBox="1"/>
          <p:nvPr/>
        </p:nvSpPr>
        <p:spPr>
          <a:xfrm>
            <a:off x="2286000" y="6034995"/>
            <a:ext cx="2544046" cy="233243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Hướng</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dẫn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viên</a:t>
            </a:r>
            <a:r>
              <a:rPr lang="en-US" sz="5000" dirty="0">
                <a:solidFill>
                  <a:srgbClr val="017F8D"/>
                </a:solidFill>
                <a:latin typeface="#9Slide05 Thunder" panose="02000000000000000000" pitchFamily="2" charset="0"/>
              </a:rPr>
              <a:t> du </a:t>
            </a:r>
            <a:r>
              <a:rPr lang="en-US" sz="5000" dirty="0" err="1">
                <a:solidFill>
                  <a:srgbClr val="017F8D"/>
                </a:solidFill>
                <a:latin typeface="#9Slide05 Thunder" panose="02000000000000000000" pitchFamily="2" charset="0"/>
              </a:rPr>
              <a:t>lịch</a:t>
            </a:r>
            <a:r>
              <a:rPr lang="en-US" sz="5000" dirty="0">
                <a:solidFill>
                  <a:srgbClr val="017F8D"/>
                </a:solidFill>
                <a:latin typeface="#9Slide05 Thunder" panose="02000000000000000000" pitchFamily="2" charset="0"/>
              </a:rPr>
              <a:t> </a:t>
            </a:r>
          </a:p>
        </p:txBody>
      </p:sp>
      <p:sp>
        <p:nvSpPr>
          <p:cNvPr id="20" name="TextBox 20"/>
          <p:cNvSpPr txBox="1"/>
          <p:nvPr/>
        </p:nvSpPr>
        <p:spPr>
          <a:xfrm>
            <a:off x="6911712" y="6325564"/>
            <a:ext cx="2562830" cy="1537344"/>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Nhà</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sinh</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vật</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học</a:t>
            </a:r>
            <a:r>
              <a:rPr lang="en-US" sz="5000" dirty="0">
                <a:solidFill>
                  <a:srgbClr val="017F8D"/>
                </a:solidFill>
                <a:latin typeface="#9Slide05 Thunder" panose="02000000000000000000" pitchFamily="2" charset="0"/>
              </a:rPr>
              <a:t> </a:t>
            </a:r>
          </a:p>
        </p:txBody>
      </p:sp>
      <p:sp>
        <p:nvSpPr>
          <p:cNvPr id="17" name="Freeform 5">
            <a:extLst>
              <a:ext uri="{FF2B5EF4-FFF2-40B4-BE49-F238E27FC236}">
                <a16:creationId xmlns:a16="http://schemas.microsoft.com/office/drawing/2014/main" id="{6ADB8B4A-D737-C59C-AFAE-0039BA7088BE}"/>
              </a:ext>
            </a:extLst>
          </p:cNvPr>
          <p:cNvSpPr/>
          <p:nvPr/>
        </p:nvSpPr>
        <p:spPr>
          <a:xfrm rot="-546046">
            <a:off x="-13118" y="524478"/>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847380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9732AE8F-D88B-1C82-931F-29B8C0CF204B}"/>
              </a:ext>
            </a:extLst>
          </p:cNvPr>
          <p:cNvSpPr txBox="1"/>
          <p:nvPr/>
        </p:nvSpPr>
        <p:spPr>
          <a:xfrm>
            <a:off x="5181600" y="2032372"/>
            <a:ext cx="11506200" cy="4696735"/>
          </a:xfrm>
          <a:prstGeom prst="rect">
            <a:avLst/>
          </a:prstGeom>
          <a:noFill/>
        </p:spPr>
        <p:txBody>
          <a:bodyPr wrap="square">
            <a:spAutoFit/>
          </a:bodyPr>
          <a:lstStyle/>
          <a:p>
            <a:pPr>
              <a:lnSpc>
                <a:spcPct val="115000"/>
              </a:lnSpc>
              <a:spcAft>
                <a:spcPts val="800"/>
              </a:spcAft>
              <a:tabLst>
                <a:tab pos="1386840" algn="l"/>
              </a:tabLst>
            </a:pP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500" b="1" u="sng" dirty="0" err="1">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1: </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14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10051350"/>
            <a:ext cx="18288000" cy="255000"/>
            <a:chOff x="0" y="0"/>
            <a:chExt cx="24384000" cy="340000"/>
          </a:xfrm>
        </p:grpSpPr>
        <p:sp>
          <p:nvSpPr>
            <p:cNvPr id="3" name="Freeform 3"/>
            <p:cNvSpPr/>
            <p:nvPr/>
          </p:nvSpPr>
          <p:spPr>
            <a:xfrm>
              <a:off x="0" y="0"/>
              <a:ext cx="24384000" cy="339979"/>
            </a:xfrm>
            <a:custGeom>
              <a:avLst/>
              <a:gdLst/>
              <a:ahLst/>
              <a:cxnLst/>
              <a:rect l="l" t="t" r="r" b="b"/>
              <a:pathLst>
                <a:path w="24384000" h="339979">
                  <a:moveTo>
                    <a:pt x="0" y="0"/>
                  </a:moveTo>
                  <a:lnTo>
                    <a:pt x="24384000" y="0"/>
                  </a:lnTo>
                  <a:lnTo>
                    <a:pt x="24384000" y="339979"/>
                  </a:lnTo>
                  <a:lnTo>
                    <a:pt x="0" y="339979"/>
                  </a:lnTo>
                  <a:close/>
                </a:path>
              </a:pathLst>
            </a:custGeom>
            <a:solidFill>
              <a:srgbClr val="40BBCD"/>
            </a:solidFill>
          </p:spPr>
        </p:sp>
      </p:grpSp>
      <p:sp>
        <p:nvSpPr>
          <p:cNvPr id="4" name="Freeform 4"/>
          <p:cNvSpPr/>
          <p:nvPr/>
        </p:nvSpPr>
        <p:spPr>
          <a:xfrm>
            <a:off x="15100106" y="58977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229642" y="1224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846850" y="58977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055152" y="8257628"/>
            <a:ext cx="2312330" cy="2774764"/>
          </a:xfrm>
          <a:custGeom>
            <a:avLst/>
            <a:gdLst/>
            <a:ahLst/>
            <a:cxnLst/>
            <a:rect l="l" t="t" r="r" b="b"/>
            <a:pathLst>
              <a:path w="2312330" h="2774764">
                <a:moveTo>
                  <a:pt x="0" y="0"/>
                </a:moveTo>
                <a:lnTo>
                  <a:pt x="2312330" y="0"/>
                </a:lnTo>
                <a:lnTo>
                  <a:pt x="2312330" y="2774764"/>
                </a:lnTo>
                <a:lnTo>
                  <a:pt x="0" y="27747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5846850" y="136477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aphicFrame>
        <p:nvGraphicFramePr>
          <p:cNvPr id="9" name="Table 9"/>
          <p:cNvGraphicFramePr>
            <a:graphicFrameLocks noGrp="1"/>
          </p:cNvGraphicFramePr>
          <p:nvPr/>
        </p:nvGraphicFramePr>
        <p:xfrm>
          <a:off x="0" y="-64695"/>
          <a:ext cx="18115471" cy="10381804"/>
        </p:xfrm>
        <a:graphic>
          <a:graphicData uri="http://schemas.openxmlformats.org/drawingml/2006/table">
            <a:tbl>
              <a:tblPr/>
              <a:tblGrid>
                <a:gridCol w="990311">
                  <a:extLst>
                    <a:ext uri="{9D8B030D-6E8A-4147-A177-3AD203B41FA5}">
                      <a16:colId xmlns:a16="http://schemas.microsoft.com/office/drawing/2014/main" val="20000"/>
                    </a:ext>
                  </a:extLst>
                </a:gridCol>
                <a:gridCol w="13608867">
                  <a:extLst>
                    <a:ext uri="{9D8B030D-6E8A-4147-A177-3AD203B41FA5}">
                      <a16:colId xmlns:a16="http://schemas.microsoft.com/office/drawing/2014/main" val="20001"/>
                    </a:ext>
                  </a:extLst>
                </a:gridCol>
                <a:gridCol w="1718934">
                  <a:extLst>
                    <a:ext uri="{9D8B030D-6E8A-4147-A177-3AD203B41FA5}">
                      <a16:colId xmlns:a16="http://schemas.microsoft.com/office/drawing/2014/main" val="20002"/>
                    </a:ext>
                  </a:extLst>
                </a:gridCol>
                <a:gridCol w="1797359">
                  <a:extLst>
                    <a:ext uri="{9D8B030D-6E8A-4147-A177-3AD203B41FA5}">
                      <a16:colId xmlns:a16="http://schemas.microsoft.com/office/drawing/2014/main" val="20003"/>
                    </a:ext>
                  </a:extLst>
                </a:gridCol>
              </a:tblGrid>
              <a:tr h="1085061">
                <a:tc>
                  <a:txBody>
                    <a:bodyPr/>
                    <a:lstStyle/>
                    <a:p>
                      <a:pPr algn="ctr">
                        <a:lnSpc>
                          <a:spcPts val="2440"/>
                        </a:lnSpc>
                        <a:defRPr/>
                      </a:pPr>
                      <a:r>
                        <a:rPr lang="en-US" sz="2000" spc="-48">
                          <a:solidFill>
                            <a:srgbClr val="141414"/>
                          </a:solidFill>
                          <a:latin typeface="Roboto Condensed Bold"/>
                        </a:rPr>
                        <a:t>TT</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Thông tin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Đồng</a:t>
                      </a:r>
                      <a:endParaRPr lang="en-US" sz="1100"/>
                    </a:p>
                    <a:p>
                      <a:pPr algn="ctr">
                        <a:lnSpc>
                          <a:spcPts val="2440"/>
                        </a:lnSpc>
                      </a:pPr>
                      <a:r>
                        <a:rPr lang="en-US" sz="2000" spc="-48">
                          <a:solidFill>
                            <a:srgbClr val="141414"/>
                          </a:solidFill>
                          <a:latin typeface="Roboto Condensed Bold"/>
                        </a:rPr>
                        <a:t>tình</a:t>
                      </a:r>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Không đồng tình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extLst>
                  <a:ext uri="{0D108BD9-81ED-4DB2-BD59-A6C34878D82A}">
                    <a16:rowId xmlns:a16="http://schemas.microsoft.com/office/drawing/2014/main" val="10000"/>
                  </a:ext>
                </a:extLst>
              </a:tr>
              <a:tr h="1102393">
                <a:tc>
                  <a:txBody>
                    <a:bodyPr/>
                    <a:lstStyle/>
                    <a:p>
                      <a:pPr algn="ctr">
                        <a:lnSpc>
                          <a:spcPts val="2684"/>
                        </a:lnSpc>
                        <a:defRPr/>
                      </a:pPr>
                      <a:r>
                        <a:rPr lang="en-US" sz="2200" spc="-52">
                          <a:solidFill>
                            <a:srgbClr val="141414"/>
                          </a:solidFill>
                          <a:latin typeface="Roboto Condensed"/>
                        </a:rPr>
                        <a:t>1</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Trong văn bản thông tin, người viết có thể triển khai ý tưởng và thông tin bằng cách chia đối tượng thành nhiều loại nhỏ để giới thiệu, giải thích, thuyết minh,…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extLst>
                  <a:ext uri="{0D108BD9-81ED-4DB2-BD59-A6C34878D82A}">
                    <a16:rowId xmlns:a16="http://schemas.microsoft.com/office/drawing/2014/main" val="10001"/>
                  </a:ext>
                </a:extLst>
              </a:tr>
              <a:tr h="1102393">
                <a:tc>
                  <a:txBody>
                    <a:bodyPr/>
                    <a:lstStyle/>
                    <a:p>
                      <a:pPr algn="ctr">
                        <a:lnSpc>
                          <a:spcPts val="2684"/>
                        </a:lnSpc>
                        <a:defRPr/>
                      </a:pPr>
                      <a:r>
                        <a:rPr lang="en-US" sz="2200" spc="-52">
                          <a:solidFill>
                            <a:srgbClr val="141414"/>
                          </a:solidFill>
                          <a:latin typeface="Roboto Condensed"/>
                        </a:rPr>
                        <a:t>2</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Thường là những tài liệu được người viết (người nói) xem xét, trích dẫn để làm rõ hơn nội dung, đối tượng được đề cập trong văn bản; giúp cho thông tin được trình bày trong văn bản thêm phong phú và thuyết phục.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727794">
                <a:tc>
                  <a:txBody>
                    <a:bodyPr/>
                    <a:lstStyle/>
                    <a:p>
                      <a:pPr algn="ctr">
                        <a:lnSpc>
                          <a:spcPts val="2684"/>
                        </a:lnSpc>
                        <a:defRPr/>
                      </a:pPr>
                      <a:r>
                        <a:rPr lang="en-US" sz="2200" spc="-52">
                          <a:solidFill>
                            <a:srgbClr val="141414"/>
                          </a:solidFill>
                          <a:latin typeface="Roboto Condensed"/>
                        </a:rPr>
                        <a:t>3</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thông tin tập trung nêu lên vẻ đẹp và giá trị của một cảnh đẹp thiên nhiên nổi tiếng.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727794">
                <a:tc>
                  <a:txBody>
                    <a:bodyPr/>
                    <a:lstStyle/>
                    <a:p>
                      <a:pPr algn="ctr">
                        <a:lnSpc>
                          <a:spcPts val="2684"/>
                        </a:lnSpc>
                        <a:defRPr/>
                      </a:pPr>
                      <a:r>
                        <a:rPr lang="en-US" sz="2200" spc="-52">
                          <a:solidFill>
                            <a:srgbClr val="141414"/>
                          </a:solidFill>
                          <a:latin typeface="Roboto Condensed"/>
                        </a:rPr>
                        <a:t>4</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giải thích một hiện tượng tự nhiên có tác động đến nhận thức và đời sống của con người.</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1248201">
                <a:tc>
                  <a:txBody>
                    <a:bodyPr/>
                    <a:lstStyle/>
                    <a:p>
                      <a:pPr algn="ctr">
                        <a:lnSpc>
                          <a:spcPts val="2684"/>
                        </a:lnSpc>
                        <a:defRPr/>
                      </a:pPr>
                      <a:r>
                        <a:rPr lang="en-US" sz="2200" spc="-52">
                          <a:solidFill>
                            <a:srgbClr val="141414"/>
                          </a:solidFill>
                          <a:latin typeface="Roboto Condensed"/>
                        </a:rPr>
                        <a:t>5</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Người viết thường sử dụng các phương tiện giao tiếp phi ngôn ngữ như: tranh, ảnh, hình vẽ, sơ đồ, bảng biểu, kí hiệu… phối hợp với lời văn (phương tiện ngôn ngữ) để cung cấp thông tin cho người đọc.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1102393">
                <a:tc>
                  <a:txBody>
                    <a:bodyPr/>
                    <a:lstStyle/>
                    <a:p>
                      <a:pPr algn="ctr">
                        <a:lnSpc>
                          <a:spcPts val="2684"/>
                        </a:lnSpc>
                        <a:defRPr/>
                      </a:pPr>
                      <a:r>
                        <a:rPr lang="en-US" sz="2200" spc="-52">
                          <a:solidFill>
                            <a:srgbClr val="141414"/>
                          </a:solidFill>
                          <a:latin typeface="Roboto Condensed"/>
                        </a:rPr>
                        <a:t>6</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có nhiều cách trình bày như theo trật tự không gian, thời gian, quan hệ nguyên nhân – kết quả, phân loại các đối tượng hoặc so sánh và đối chiếu…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1102393">
                <a:tc>
                  <a:txBody>
                    <a:bodyPr/>
                    <a:lstStyle/>
                    <a:p>
                      <a:pPr algn="ctr">
                        <a:lnSpc>
                          <a:spcPts val="2684"/>
                        </a:lnSpc>
                        <a:defRPr/>
                      </a:pPr>
                      <a:r>
                        <a:rPr lang="en-US" sz="2200" spc="-52">
                          <a:solidFill>
                            <a:srgbClr val="141414"/>
                          </a:solidFill>
                          <a:latin typeface="Roboto Condensed"/>
                        </a:rPr>
                        <a:t>7</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thông tin có sử dụng bảng mục lục, một chỉ mục, văn bản in đậm hoặc in nghiêng, bảng chú giải cho từ vựng cụ thể, phụ lục của định nghĩa, minh họa, truyền thuyết, biểu đồ và bảng.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727794">
                <a:tc>
                  <a:txBody>
                    <a:bodyPr/>
                    <a:lstStyle/>
                    <a:p>
                      <a:pPr algn="ctr">
                        <a:lnSpc>
                          <a:spcPts val="2684"/>
                        </a:lnSpc>
                        <a:defRPr/>
                      </a:pPr>
                      <a:r>
                        <a:rPr lang="en-US" sz="2200" spc="-52">
                          <a:solidFill>
                            <a:srgbClr val="141414"/>
                          </a:solidFill>
                          <a:latin typeface="Roboto Condensed"/>
                        </a:rPr>
                        <a:t>8</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văn bản thông tin thường ngắn gọn, súc tích, thể hiện được nội dung của văn bản.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727794">
                <a:tc>
                  <a:txBody>
                    <a:bodyPr/>
                    <a:lstStyle/>
                    <a:p>
                      <a:pPr algn="ctr">
                        <a:lnSpc>
                          <a:spcPts val="2684"/>
                        </a:lnSpc>
                        <a:defRPr/>
                      </a:pPr>
                      <a:r>
                        <a:rPr lang="en-US" sz="2200" spc="-52">
                          <a:solidFill>
                            <a:srgbClr val="141414"/>
                          </a:solidFill>
                          <a:latin typeface="Roboto Condensed"/>
                        </a:rPr>
                        <a:t>9</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thường nêu tên các địa danh hoặc nêu giá trị nổi bật của danh lam thắng cảnh được giới thiệu.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r h="727794">
                <a:tc>
                  <a:txBody>
                    <a:bodyPr/>
                    <a:lstStyle/>
                    <a:p>
                      <a:pPr algn="ctr">
                        <a:lnSpc>
                          <a:spcPts val="2684"/>
                        </a:lnSpc>
                        <a:defRPr/>
                      </a:pPr>
                      <a:r>
                        <a:rPr lang="en-US" sz="2200" spc="-52">
                          <a:solidFill>
                            <a:srgbClr val="141414"/>
                          </a:solidFill>
                          <a:latin typeface="Roboto Condensed"/>
                        </a:rPr>
                        <a:t>10</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l">
                        <a:lnSpc>
                          <a:spcPts val="2684"/>
                        </a:lnSpc>
                        <a:defRPr/>
                      </a:pPr>
                      <a:r>
                        <a:rPr lang="en-US" sz="2200" spc="-52">
                          <a:solidFill>
                            <a:srgbClr val="141414"/>
                          </a:solidFill>
                          <a:latin typeface="Roboto Condensed"/>
                        </a:rPr>
                        <a:t>Ngôn ngữ của văn bản thông tin thường là ngôn ngữ có tính chất chuyên ngành.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val="10010"/>
                  </a:ext>
                </a:extLst>
              </a:tr>
            </a:tbl>
          </a:graphicData>
        </a:graphic>
      </p:graphicFrame>
      <p:sp>
        <p:nvSpPr>
          <p:cNvPr id="10" name="Freeform 10"/>
          <p:cNvSpPr/>
          <p:nvPr/>
        </p:nvSpPr>
        <p:spPr>
          <a:xfrm>
            <a:off x="16885078" y="1103806"/>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6838382" y="23543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4963574" y="319689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16716838" y="3996274"/>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963574" y="48101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4963574" y="59902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16838382" y="717045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6885078" y="812602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4963574" y="89249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16885078" y="965031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9732AE8F-D88B-1C82-931F-29B8C0CF204B}"/>
              </a:ext>
            </a:extLst>
          </p:cNvPr>
          <p:cNvSpPr txBox="1"/>
          <p:nvPr/>
        </p:nvSpPr>
        <p:spPr>
          <a:xfrm>
            <a:off x="914400" y="2752597"/>
            <a:ext cx="11506200" cy="675378"/>
          </a:xfrm>
          <a:prstGeom prst="rect">
            <a:avLst/>
          </a:prstGeom>
          <a:noFill/>
        </p:spPr>
        <p:txBody>
          <a:bodyPr wrap="square">
            <a:spAutoFit/>
          </a:bodyPr>
          <a:lstStyle/>
          <a:p>
            <a:pPr>
              <a:lnSpc>
                <a:spcPct val="115000"/>
              </a:lnSpc>
              <a:spcAft>
                <a:spcPts val="800"/>
              </a:spcAft>
              <a:tabLst>
                <a:tab pos="1386840" algn="l"/>
              </a:tabLst>
            </a:pPr>
            <a:r>
              <a:rPr lang="en-US" sz="3500" dirty="0">
                <a:effectLst/>
                <a:latin typeface="Calibri" panose="020F0502020204030204" pitchFamily="34" charset="0"/>
                <a:ea typeface="Calibri" panose="020F0502020204030204" pitchFamily="34" charset="0"/>
                <a:cs typeface="Times New Roman" panose="02020603050405020304" pitchFamily="18" charset="0"/>
              </a:rPr>
              <a:t>https://www.youtube.com/watch?v=1T2V9rlaSfw</a:t>
            </a:r>
          </a:p>
        </p:txBody>
      </p:sp>
      <p:sp>
        <p:nvSpPr>
          <p:cNvPr id="4" name="TextBox 3">
            <a:extLst>
              <a:ext uri="{FF2B5EF4-FFF2-40B4-BE49-F238E27FC236}">
                <a16:creationId xmlns:a16="http://schemas.microsoft.com/office/drawing/2014/main" id="{E6DDB592-E6A4-8043-D9E8-0DC0AB0991C5}"/>
              </a:ext>
            </a:extLst>
          </p:cNvPr>
          <p:cNvSpPr txBox="1"/>
          <p:nvPr/>
        </p:nvSpPr>
        <p:spPr>
          <a:xfrm>
            <a:off x="429721" y="1866900"/>
            <a:ext cx="13335000"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HS </a:t>
            </a:r>
            <a:r>
              <a:rPr lang="en-US" sz="4400" dirty="0" err="1">
                <a:solidFill>
                  <a:srgbClr val="FF0000"/>
                </a:solidFill>
                <a:latin typeface="Times New Roman" panose="02020603050405020304" pitchFamily="18" charset="0"/>
                <a:cs typeface="Times New Roman" panose="02020603050405020304" pitchFamily="18" charset="0"/>
              </a:rPr>
              <a:t>xem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viedeo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thiệu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về</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vườn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Chim</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2D5F9CBA-5BDA-1D27-8C22-10B8BCD6F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3322499"/>
            <a:ext cx="11327679" cy="6832824"/>
          </a:xfrm>
          <a:prstGeom prst="rect">
            <a:avLst/>
          </a:prstGeom>
        </p:spPr>
      </p:pic>
    </p:spTree>
    <p:extLst>
      <p:ext uri="{BB962C8B-B14F-4D97-AF65-F5344CB8AC3E}">
        <p14:creationId xmlns:p14="http://schemas.microsoft.com/office/powerpoint/2010/main" val="1792861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2C594EBD-25A5-ED05-7FD9-A895169E8120}"/>
              </a:ext>
            </a:extLst>
          </p:cNvPr>
          <p:cNvSpPr txBox="1"/>
          <p:nvPr/>
        </p:nvSpPr>
        <p:spPr>
          <a:xfrm>
            <a:off x="6629400" y="2628900"/>
            <a:ext cx="11201400" cy="3355342"/>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97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B1F73-5F5C-B071-F9C5-67DA0056B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358670"/>
            <a:ext cx="8305800" cy="6112042"/>
          </a:xfrm>
          <a:prstGeom prst="rect">
            <a:avLst/>
          </a:prstGeom>
        </p:spPr>
      </p:pic>
      <p:pic>
        <p:nvPicPr>
          <p:cNvPr id="5" name="Picture 4">
            <a:extLst>
              <a:ext uri="{FF2B5EF4-FFF2-40B4-BE49-F238E27FC236}">
                <a16:creationId xmlns:a16="http://schemas.microsoft.com/office/drawing/2014/main" id="{F071208B-D762-127F-F1DE-3F31A61D5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02649"/>
            <a:ext cx="8565799" cy="6112042"/>
          </a:xfrm>
          <a:prstGeom prst="rect">
            <a:avLst/>
          </a:prstGeom>
        </p:spPr>
      </p:pic>
    </p:spTree>
    <p:extLst>
      <p:ext uri="{BB962C8B-B14F-4D97-AF65-F5344CB8AC3E}">
        <p14:creationId xmlns:p14="http://schemas.microsoft.com/office/powerpoint/2010/main" val="31274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87ABC9A0-5C44-5E88-376F-21716BF5EA7C}"/>
              </a:ext>
            </a:extLst>
          </p:cNvPr>
          <p:cNvSpPr txBox="1"/>
          <p:nvPr/>
        </p:nvSpPr>
        <p:spPr>
          <a:xfrm>
            <a:off x="5486400" y="2095500"/>
            <a:ext cx="12192000" cy="4696735"/>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him</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mời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744887" y="2788132"/>
            <a:ext cx="13704089" cy="7828461"/>
          </a:xfrm>
          <a:custGeom>
            <a:avLst/>
            <a:gdLst/>
            <a:ahLst/>
            <a:cxnLst/>
            <a:rect l="l" t="t" r="r" b="b"/>
            <a:pathLst>
              <a:path w="13704089" h="7828461">
                <a:moveTo>
                  <a:pt x="0" y="0"/>
                </a:moveTo>
                <a:lnTo>
                  <a:pt x="13704089" y="0"/>
                </a:lnTo>
                <a:lnTo>
                  <a:pt x="13704089" y="7828461"/>
                </a:lnTo>
                <a:lnTo>
                  <a:pt x="0" y="7828461"/>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3356776" y="3762290"/>
            <a:ext cx="9616257" cy="3693319"/>
          </a:xfrm>
          <a:prstGeom prst="rect">
            <a:avLst/>
          </a:prstGeom>
        </p:spPr>
        <p:txBody>
          <a:bodyPr wrap="square" lIns="0" tIns="0" rIns="0" bIns="0" rtlCol="0" anchor="t">
            <a:spAutoFit/>
          </a:bodyPr>
          <a:lstStyle/>
          <a:p>
            <a:pPr lvl="0"/>
            <a:r>
              <a:rPr lang="en-US" sz="4000" b="1" dirty="0" err="1">
                <a:solidFill>
                  <a:schemeClr val="accent3">
                    <a:lumMod val="75000"/>
                  </a:schemeClr>
                </a:solidFill>
                <a:latin typeface="Times New Roman" panose="02020603050405020304" pitchFamily="18" charset="0"/>
                <a:cs typeface="Times New Roman" panose="02020603050405020304" pitchFamily="18" charset="0"/>
              </a:rPr>
              <a:t>Vì</a:t>
            </a:r>
            <a:r>
              <a:rPr lang="en-US" sz="4000" b="1" dirty="0">
                <a:solidFill>
                  <a:schemeClr val="accent3">
                    <a:lumMod val="75000"/>
                  </a:schemeClr>
                </a:solidFill>
                <a:latin typeface="Times New Roman" panose="02020603050405020304" pitchFamily="18" charset="0"/>
                <a:cs typeface="Times New Roman" panose="02020603050405020304" pitchFamily="18" charset="0"/>
              </a:rPr>
              <a:t>: </a:t>
            </a:r>
            <a:endParaRPr lang="en-US" sz="4000" dirty="0">
              <a:solidFill>
                <a:schemeClr val="accent3">
                  <a:lumMod val="75000"/>
                </a:schemeClr>
              </a:solidFill>
              <a:latin typeface="Times New Roman" panose="02020603050405020304" pitchFamily="18" charset="0"/>
              <a:cs typeface="Times New Roman" panose="02020603050405020304" pitchFamily="18" charset="0"/>
            </a:endParaRPr>
          </a:p>
          <a:p>
            <a:r>
              <a:rPr lang="vi-VN"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a:solidFill>
                  <a:schemeClr val="accent3">
                    <a:lumMod val="75000"/>
                  </a:schemeClr>
                </a:solidFill>
                <a:latin typeface="Times New Roman" panose="02020603050405020304" pitchFamily="18" charset="0"/>
                <a:cs typeface="Times New Roman" panose="02020603050405020304" pitchFamily="18" charset="0"/>
              </a:rPr>
              <a:t>Văn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bản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cung</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cấp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thông</a:t>
            </a:r>
            <a:r>
              <a:rPr lang="en-US" sz="4000" dirty="0">
                <a:solidFill>
                  <a:schemeClr val="accent3">
                    <a:lumMod val="75000"/>
                  </a:schemeClr>
                </a:solidFill>
                <a:latin typeface="Times New Roman" panose="02020603050405020304" pitchFamily="18" charset="0"/>
                <a:cs typeface="Times New Roman" panose="02020603050405020304" pitchFamily="18" charset="0"/>
              </a:rPr>
              <a:t> tin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vẻ</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đẹp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và</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giá</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trị</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của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vườn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quốc</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Tràm</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Chim</a:t>
            </a:r>
            <a:r>
              <a:rPr lang="en-US" sz="4000" dirty="0">
                <a:solidFill>
                  <a:schemeClr val="accent3">
                    <a:lumMod val="75000"/>
                  </a:schemeClr>
                </a:solidFill>
                <a:latin typeface="Times New Roman" panose="02020603050405020304" pitchFamily="18" charset="0"/>
                <a:cs typeface="Times New Roman" panose="02020603050405020304" pitchFamily="18" charset="0"/>
              </a:rPr>
              <a:t> – Tam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Nông</a:t>
            </a:r>
            <a:r>
              <a:rPr lang="en-US" sz="4000" dirty="0">
                <a:solidFill>
                  <a:schemeClr val="accent3">
                    <a:lumMod val="75000"/>
                  </a:schemeClr>
                </a:solidFill>
                <a:latin typeface="Times New Roman" panose="02020603050405020304" pitchFamily="18" charset="0"/>
                <a:cs typeface="Times New Roman" panose="02020603050405020304" pitchFamily="18" charset="0"/>
              </a:rPr>
              <a:t>.</a:t>
            </a:r>
          </a:p>
          <a:p>
            <a:r>
              <a:rPr lang="vi-VN" sz="4000" dirty="0">
                <a:solidFill>
                  <a:schemeClr val="accent3">
                    <a:lumMod val="75000"/>
                  </a:schemeClr>
                </a:solidFill>
                <a:latin typeface="Times New Roman" panose="02020603050405020304" pitchFamily="18" charset="0"/>
                <a:cs typeface="Times New Roman" panose="02020603050405020304" pitchFamily="18" charset="0"/>
              </a:rPr>
              <a:t>+ Văn bản cung cấp thông tin bổ ích</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loại</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sếu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đầu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đỏ</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vi-VN" sz="4000" dirty="0">
                <a:solidFill>
                  <a:schemeClr val="accent3">
                    <a:lumMod val="75000"/>
                  </a:schemeClr>
                </a:solidFill>
                <a:latin typeface="Times New Roman" panose="02020603050405020304" pitchFamily="18" charset="0"/>
                <a:cs typeface="Times New Roman" panose="02020603050405020304" pitchFamily="18" charset="0"/>
              </a:rPr>
              <a:t>được trình bày ngắn gọn, logic dễ hiểu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500BB881-6FA2-B4F6-610C-6E2E386104D5}"/>
              </a:ext>
            </a:extLst>
          </p:cNvPr>
          <p:cNvSpPr/>
          <p:nvPr/>
        </p:nvSpPr>
        <p:spPr>
          <a:xfrm>
            <a:off x="2331881" y="3766663"/>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2">
            <a:extLst>
              <a:ext uri="{FF2B5EF4-FFF2-40B4-BE49-F238E27FC236}">
                <a16:creationId xmlns:a16="http://schemas.microsoft.com/office/drawing/2014/main" id="{567D6615-39AE-7B7F-34DA-12432C7E1B06}"/>
              </a:ext>
            </a:extLst>
          </p:cNvPr>
          <p:cNvSpPr txBox="1"/>
          <p:nvPr/>
        </p:nvSpPr>
        <p:spPr>
          <a:xfrm>
            <a:off x="830863" y="1303075"/>
            <a:ext cx="15468599" cy="1463286"/>
          </a:xfrm>
          <a:prstGeom prst="rect">
            <a:avLst/>
          </a:prstGeom>
          <a:noFill/>
        </p:spPr>
        <p:txBody>
          <a:bodyPr wrap="square">
            <a:spAutoFit/>
          </a:bodyPr>
          <a:lstStyle/>
          <a:p>
            <a:pPr algn="just">
              <a:lnSpc>
                <a:spcPct val="115000"/>
              </a:lnSpc>
              <a:spcAft>
                <a:spcPts val="80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Tại sao văn bản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Tràm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 Tam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lại được coi là</a:t>
            </a:r>
            <a:r>
              <a:rPr lang="nl-NL" sz="4000" i="1" dirty="0">
                <a:effectLst/>
                <a:latin typeface="Times New Roman" panose="02020603050405020304" pitchFamily="18" charset="0"/>
                <a:ea typeface="Times New Roman" panose="02020603050405020304" pitchFamily="18" charset="0"/>
                <a:cs typeface="Times New Roman" panose="02020603050405020304" pitchFamily="18" charset="0"/>
              </a:rPr>
              <a:t> loại văn bản thông tin thuyết minh về một danh lam, thắng cảnh?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11">
            <a:extLst>
              <a:ext uri="{FF2B5EF4-FFF2-40B4-BE49-F238E27FC236}">
                <a16:creationId xmlns:a16="http://schemas.microsoft.com/office/drawing/2014/main" id="{1C42894B-58FF-F0D5-0E28-97F0E60174CE}"/>
              </a:ext>
            </a:extLst>
          </p:cNvPr>
          <p:cNvSpPr/>
          <p:nvPr/>
        </p:nvSpPr>
        <p:spPr>
          <a:xfrm>
            <a:off x="14554200" y="3901988"/>
            <a:ext cx="3409505" cy="581351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4"/>
            <a:stretch>
              <a:fillRect/>
            </a:stretch>
          </a:blipFill>
        </p:spPr>
      </p:sp>
    </p:spTree>
    <p:extLst>
      <p:ext uri="{BB962C8B-B14F-4D97-AF65-F5344CB8AC3E}">
        <p14:creationId xmlns:p14="http://schemas.microsoft.com/office/powerpoint/2010/main" val="288707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302705" y="2782321"/>
            <a:ext cx="15771369" cy="9009395"/>
          </a:xfrm>
          <a:custGeom>
            <a:avLst/>
            <a:gdLst/>
            <a:ahLst/>
            <a:cxnLst/>
            <a:rect l="l" t="t" r="r" b="b"/>
            <a:pathLst>
              <a:path w="15771369" h="9009395">
                <a:moveTo>
                  <a:pt x="0" y="0"/>
                </a:moveTo>
                <a:lnTo>
                  <a:pt x="15771369" y="0"/>
                </a:lnTo>
                <a:lnTo>
                  <a:pt x="15771369" y="9009395"/>
                </a:lnTo>
                <a:lnTo>
                  <a:pt x="0" y="9009395"/>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1472521" y="3354780"/>
            <a:ext cx="14008886" cy="6820009"/>
          </a:xfrm>
          <a:prstGeom prst="rect">
            <a:avLst/>
          </a:prstGeom>
        </p:spPr>
        <p:txBody>
          <a:bodyPr wrap="square" lIns="0" tIns="0" rIns="0" bIns="0" rtlCol="0" anchor="t">
            <a:spAutoFit/>
          </a:bodyPr>
          <a:lstStyle/>
          <a:p>
            <a:r>
              <a:rPr lang="en-US" sz="4000" dirty="0" err="1"/>
              <a:t>Các</a:t>
            </a:r>
            <a:r>
              <a:rPr lang="en-US" sz="4000" dirty="0"/>
              <a:t> </a:t>
            </a:r>
            <a:r>
              <a:rPr lang="en-US" sz="4000" dirty="0" err="1"/>
              <a:t>biện</a:t>
            </a:r>
            <a:r>
              <a:rPr lang="en-US" sz="4000" dirty="0"/>
              <a:t> </a:t>
            </a:r>
            <a:r>
              <a:rPr lang="en-US" sz="4000" dirty="0" err="1"/>
              <a:t>pháp</a:t>
            </a:r>
            <a:r>
              <a:rPr lang="en-US" sz="4000" dirty="0"/>
              <a:t> </a:t>
            </a:r>
            <a:r>
              <a:rPr lang="en-US" sz="4000" dirty="0" err="1"/>
              <a:t>bảo</a:t>
            </a:r>
            <a:r>
              <a:rPr lang="en-US" sz="4000" dirty="0"/>
              <a:t> </a:t>
            </a:r>
            <a:r>
              <a:rPr lang="en-US" sz="4000" dirty="0" err="1"/>
              <a:t>tồn</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a:t>
            </a:r>
          </a:p>
          <a:p>
            <a:r>
              <a:rPr lang="en-US" sz="4000" dirty="0"/>
              <a:t>+ </a:t>
            </a:r>
            <a:r>
              <a:rPr lang="en-US" sz="4000" dirty="0" err="1"/>
              <a:t>Tăng</a:t>
            </a:r>
            <a:r>
              <a:rPr lang="en-US" sz="4000" dirty="0"/>
              <a:t> </a:t>
            </a:r>
            <a:r>
              <a:rPr lang="en-US" sz="4000" dirty="0" err="1"/>
              <a:t>cường</a:t>
            </a:r>
            <a:r>
              <a:rPr lang="en-US" sz="4000" dirty="0"/>
              <a:t> </a:t>
            </a:r>
            <a:r>
              <a:rPr lang="en-US" sz="4000" dirty="0" err="1"/>
              <a:t>tuần</a:t>
            </a:r>
            <a:r>
              <a:rPr lang="en-US" sz="4000" dirty="0"/>
              <a:t> </a:t>
            </a:r>
            <a:r>
              <a:rPr lang="en-US" sz="4000" dirty="0" err="1"/>
              <a:t>tra</a:t>
            </a:r>
            <a:r>
              <a:rPr lang="en-US" sz="4000" dirty="0"/>
              <a:t>, </a:t>
            </a:r>
            <a:r>
              <a:rPr lang="en-US" sz="4000" dirty="0" err="1"/>
              <a:t>kiểm</a:t>
            </a:r>
            <a:r>
              <a:rPr lang="en-US" sz="4000" dirty="0"/>
              <a:t> </a:t>
            </a:r>
            <a:r>
              <a:rPr lang="en-US" sz="4000" dirty="0" err="1"/>
              <a:t>soát</a:t>
            </a:r>
            <a:r>
              <a:rPr lang="en-US" sz="4000" dirty="0"/>
              <a:t>, </a:t>
            </a:r>
            <a:r>
              <a:rPr lang="en-US" sz="4000" dirty="0" err="1"/>
              <a:t>ngăn</a:t>
            </a:r>
            <a:r>
              <a:rPr lang="en-US" sz="4000" dirty="0"/>
              <a:t> </a:t>
            </a:r>
            <a:r>
              <a:rPr lang="en-US" sz="4000" dirty="0" err="1"/>
              <a:t>chặn</a:t>
            </a:r>
            <a:r>
              <a:rPr lang="en-US" sz="4000" dirty="0"/>
              <a:t>, </a:t>
            </a:r>
            <a:r>
              <a:rPr lang="en-US" sz="4000" dirty="0" err="1"/>
              <a:t>bắt</a:t>
            </a:r>
            <a:r>
              <a:rPr lang="en-US" sz="4000" dirty="0"/>
              <a:t> </a:t>
            </a:r>
            <a:r>
              <a:rPr lang="en-US" sz="4000" dirty="0" err="1"/>
              <a:t>giữ</a:t>
            </a:r>
            <a:r>
              <a:rPr lang="en-US" sz="4000" dirty="0"/>
              <a:t> </a:t>
            </a:r>
            <a:r>
              <a:rPr lang="en-US" sz="4000" dirty="0" err="1"/>
              <a:t>và</a:t>
            </a:r>
            <a:r>
              <a:rPr lang="en-US" sz="4000" dirty="0"/>
              <a:t> </a:t>
            </a:r>
            <a:r>
              <a:rPr lang="en-US" sz="4000" dirty="0" err="1"/>
              <a:t>xử</a:t>
            </a:r>
            <a:r>
              <a:rPr lang="en-US" sz="4000" dirty="0"/>
              <a:t> </a:t>
            </a:r>
            <a:r>
              <a:rPr lang="en-US" sz="4000" dirty="0" err="1"/>
              <a:t>lý</a:t>
            </a:r>
            <a:r>
              <a:rPr lang="en-US" sz="4000" dirty="0"/>
              <a:t> </a:t>
            </a:r>
            <a:r>
              <a:rPr lang="en-US" sz="4000" dirty="0" err="1"/>
              <a:t>nghiêm</a:t>
            </a:r>
            <a:r>
              <a:rPr lang="en-US" sz="4000" dirty="0"/>
              <a:t> </a:t>
            </a:r>
            <a:r>
              <a:rPr lang="en-US" sz="4000" dirty="0" err="1"/>
              <a:t>các</a:t>
            </a:r>
            <a:r>
              <a:rPr lang="en-US" sz="4000" dirty="0"/>
              <a:t> </a:t>
            </a:r>
            <a:r>
              <a:rPr lang="en-US" sz="4000" dirty="0" err="1"/>
              <a:t>hành</a:t>
            </a:r>
            <a:r>
              <a:rPr lang="en-US" sz="4000" dirty="0"/>
              <a:t> vi </a:t>
            </a:r>
            <a:r>
              <a:rPr lang="en-US" sz="4000" dirty="0" err="1"/>
              <a:t>săn</a:t>
            </a:r>
            <a:r>
              <a:rPr lang="en-US" sz="4000" dirty="0"/>
              <a:t>, </a:t>
            </a:r>
            <a:r>
              <a:rPr lang="en-US" sz="4000" dirty="0" err="1"/>
              <a:t>bắt</a:t>
            </a:r>
            <a:r>
              <a:rPr lang="en-US" sz="4000" dirty="0"/>
              <a:t>, </a:t>
            </a:r>
            <a:r>
              <a:rPr lang="en-US" sz="4000" dirty="0" err="1"/>
              <a:t>giết</a:t>
            </a:r>
            <a:r>
              <a:rPr lang="en-US" sz="4000" dirty="0"/>
              <a:t>, </a:t>
            </a:r>
            <a:r>
              <a:rPr lang="en-US" sz="4000" dirty="0" err="1"/>
              <a:t>nuôi</a:t>
            </a:r>
            <a:r>
              <a:rPr lang="en-US" sz="4000" dirty="0"/>
              <a:t>, </a:t>
            </a:r>
            <a:r>
              <a:rPr lang="en-US" sz="4000" dirty="0" err="1"/>
              <a:t>nhốt</a:t>
            </a:r>
            <a:r>
              <a:rPr lang="en-US" sz="4000" dirty="0"/>
              <a:t>, </a:t>
            </a:r>
            <a:r>
              <a:rPr lang="en-US" sz="4000" dirty="0" err="1"/>
              <a:t>vận</a:t>
            </a:r>
            <a:r>
              <a:rPr lang="en-US" sz="4000" dirty="0"/>
              <a:t> </a:t>
            </a:r>
            <a:r>
              <a:rPr lang="en-US" sz="4000" dirty="0" err="1"/>
              <a:t>chuyển</a:t>
            </a:r>
            <a:r>
              <a:rPr lang="en-US" sz="4000" dirty="0"/>
              <a:t>, </a:t>
            </a:r>
            <a:r>
              <a:rPr lang="en-US" sz="4000" dirty="0" err="1"/>
              <a:t>kinh</a:t>
            </a:r>
            <a:r>
              <a:rPr lang="en-US" sz="4000" dirty="0"/>
              <a:t> </a:t>
            </a:r>
            <a:r>
              <a:rPr lang="en-US" sz="4000" dirty="0" err="1"/>
              <a:t>doanh</a:t>
            </a:r>
            <a:r>
              <a:rPr lang="en-US" sz="4000" dirty="0"/>
              <a:t>, </a:t>
            </a:r>
            <a:r>
              <a:rPr lang="en-US" sz="4000" dirty="0" err="1"/>
              <a:t>chế</a:t>
            </a:r>
            <a:r>
              <a:rPr lang="en-US" sz="4000" dirty="0"/>
              <a:t> </a:t>
            </a:r>
            <a:r>
              <a:rPr lang="en-US" sz="4000" dirty="0" err="1"/>
              <a:t>biến</a:t>
            </a:r>
            <a:r>
              <a:rPr lang="en-US" sz="4000" dirty="0"/>
              <a:t>, </a:t>
            </a:r>
            <a:r>
              <a:rPr lang="en-US" sz="4000" dirty="0" err="1"/>
              <a:t>tàng</a:t>
            </a:r>
            <a:r>
              <a:rPr lang="en-US" sz="4000" dirty="0"/>
              <a:t> </a:t>
            </a:r>
            <a:r>
              <a:rPr lang="en-US" sz="4000" dirty="0" err="1"/>
              <a:t>trư</a:t>
            </a:r>
            <a:r>
              <a:rPr lang="en-US" sz="4000" dirty="0"/>
              <a:t>̃, </a:t>
            </a:r>
            <a:r>
              <a:rPr lang="en-US" sz="4000" dirty="0" err="1"/>
              <a:t>tiêu</a:t>
            </a:r>
            <a:r>
              <a:rPr lang="en-US" sz="4000" dirty="0"/>
              <a:t> </a:t>
            </a:r>
            <a:r>
              <a:rPr lang="en-US" sz="4000" dirty="0" err="1"/>
              <a:t>thụ</a:t>
            </a:r>
            <a:r>
              <a:rPr lang="en-US" sz="4000" dirty="0"/>
              <a:t> </a:t>
            </a:r>
            <a:r>
              <a:rPr lang="en-US" sz="4000" dirty="0" err="1"/>
              <a:t>trái</a:t>
            </a:r>
            <a:r>
              <a:rPr lang="en-US" sz="4000" dirty="0"/>
              <a:t> </a:t>
            </a:r>
            <a:r>
              <a:rPr lang="en-US" sz="4000" dirty="0" err="1"/>
              <a:t>pháp</a:t>
            </a:r>
            <a:r>
              <a:rPr lang="en-US" sz="4000" dirty="0"/>
              <a:t> </a:t>
            </a:r>
            <a:r>
              <a:rPr lang="en-US" sz="4000" dirty="0" err="1"/>
              <a:t>luật</a:t>
            </a:r>
            <a:r>
              <a:rPr lang="en-US" sz="4000" dirty="0"/>
              <a:t> </a:t>
            </a:r>
            <a:r>
              <a:rPr lang="en-US" sz="4000" dirty="0" err="1"/>
              <a:t>các</a:t>
            </a:r>
            <a:r>
              <a:rPr lang="en-US" sz="4000" dirty="0"/>
              <a:t> </a:t>
            </a:r>
            <a:r>
              <a:rPr lang="en-US" sz="4000" dirty="0" err="1"/>
              <a:t>loài</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 </a:t>
            </a:r>
            <a:r>
              <a:rPr lang="en-US" sz="4000" dirty="0" err="1"/>
              <a:t>này</a:t>
            </a:r>
            <a:r>
              <a:rPr lang="en-US" sz="4000" dirty="0"/>
              <a:t>.</a:t>
            </a:r>
          </a:p>
          <a:p>
            <a:r>
              <a:rPr lang="en-US" sz="4000" dirty="0"/>
              <a:t>+ </a:t>
            </a:r>
            <a:r>
              <a:rPr lang="en-US" sz="4000" dirty="0" err="1"/>
              <a:t>Quản</a:t>
            </a:r>
            <a:r>
              <a:rPr lang="en-US" sz="4000" dirty="0"/>
              <a:t> </a:t>
            </a:r>
            <a:r>
              <a:rPr lang="en-US" sz="4000" dirty="0" err="1"/>
              <a:t>lý</a:t>
            </a:r>
            <a:r>
              <a:rPr lang="en-US" sz="4000" dirty="0"/>
              <a:t> </a:t>
            </a:r>
            <a:r>
              <a:rPr lang="en-US" sz="4000" dirty="0" err="1"/>
              <a:t>chặt</a:t>
            </a:r>
            <a:r>
              <a:rPr lang="en-US" sz="4000" dirty="0"/>
              <a:t> </a:t>
            </a:r>
            <a:r>
              <a:rPr lang="en-US" sz="4000" dirty="0" err="1"/>
              <a:t>chẽ</a:t>
            </a:r>
            <a:r>
              <a:rPr lang="en-US" sz="4000" dirty="0"/>
              <a:t> </a:t>
            </a:r>
            <a:r>
              <a:rPr lang="en-US" sz="4000" dirty="0" err="1"/>
              <a:t>bảo</a:t>
            </a:r>
            <a:r>
              <a:rPr lang="en-US" sz="4000" dirty="0"/>
              <a:t> </a:t>
            </a:r>
            <a:r>
              <a:rPr lang="en-US" sz="4000" dirty="0" err="1"/>
              <a:t>vệ</a:t>
            </a:r>
            <a:r>
              <a:rPr lang="en-US" sz="4000" dirty="0"/>
              <a:t> </a:t>
            </a:r>
            <a:r>
              <a:rPr lang="en-US" sz="4000" dirty="0" err="1"/>
              <a:t>và</a:t>
            </a:r>
            <a:r>
              <a:rPr lang="en-US" sz="4000" dirty="0"/>
              <a:t> </a:t>
            </a:r>
            <a:r>
              <a:rPr lang="en-US" sz="4000" dirty="0" err="1"/>
              <a:t>phát</a:t>
            </a:r>
            <a:r>
              <a:rPr lang="en-US" sz="4000" dirty="0"/>
              <a:t> </a:t>
            </a:r>
            <a:r>
              <a:rPr lang="en-US" sz="4000" dirty="0" err="1"/>
              <a:t>triển</a:t>
            </a:r>
            <a:r>
              <a:rPr lang="en-US" sz="4000" dirty="0"/>
              <a:t> </a:t>
            </a:r>
            <a:r>
              <a:rPr lang="en-US" sz="4000" dirty="0" err="1"/>
              <a:t>bền</a:t>
            </a:r>
            <a:r>
              <a:rPr lang="en-US" sz="4000" dirty="0"/>
              <a:t> </a:t>
            </a:r>
            <a:r>
              <a:rPr lang="en-US" sz="4000" dirty="0" err="1"/>
              <a:t>vững</a:t>
            </a:r>
            <a:r>
              <a:rPr lang="en-US" sz="4000" dirty="0"/>
              <a:t> </a:t>
            </a:r>
            <a:r>
              <a:rPr lang="en-US" sz="4000" dirty="0" err="1"/>
              <a:t>các</a:t>
            </a:r>
            <a:r>
              <a:rPr lang="en-US" sz="4000" dirty="0"/>
              <a:t> </a:t>
            </a:r>
            <a:r>
              <a:rPr lang="en-US" sz="4000" dirty="0" err="1"/>
              <a:t>khu</a:t>
            </a:r>
            <a:r>
              <a:rPr lang="en-US" sz="4000" dirty="0"/>
              <a:t> </a:t>
            </a:r>
            <a:r>
              <a:rPr lang="en-US" sz="4000" dirty="0" err="1"/>
              <a:t>bảo</a:t>
            </a:r>
            <a:r>
              <a:rPr lang="en-US" sz="4000" dirty="0"/>
              <a:t> </a:t>
            </a:r>
            <a:r>
              <a:rPr lang="en-US" sz="4000" dirty="0" err="1"/>
              <a:t>tồn</a:t>
            </a:r>
            <a:r>
              <a:rPr lang="en-US" sz="4000" dirty="0"/>
              <a:t> </a:t>
            </a:r>
            <a:r>
              <a:rPr lang="en-US" sz="4000" dirty="0" err="1"/>
              <a:t>thiên</a:t>
            </a:r>
            <a:r>
              <a:rPr lang="en-US" sz="4000" dirty="0"/>
              <a:t> </a:t>
            </a:r>
            <a:r>
              <a:rPr lang="en-US" sz="4000" dirty="0" err="1"/>
              <a:t>nhiên</a:t>
            </a:r>
            <a:r>
              <a:rPr lang="en-US" sz="4000" dirty="0"/>
              <a:t> -&gt; </a:t>
            </a:r>
            <a:r>
              <a:rPr lang="en-US" sz="4000" dirty="0" err="1"/>
              <a:t>xây</a:t>
            </a:r>
            <a:r>
              <a:rPr lang="en-US" sz="4000" dirty="0"/>
              <a:t> </a:t>
            </a:r>
            <a:r>
              <a:rPr lang="en-US" sz="4000" dirty="0" err="1"/>
              <a:t>dựng</a:t>
            </a:r>
            <a:r>
              <a:rPr lang="en-US" sz="4000" dirty="0"/>
              <a:t> </a:t>
            </a:r>
            <a:r>
              <a:rPr lang="en-US" sz="4000" dirty="0" err="1"/>
              <a:t>hệ</a:t>
            </a:r>
            <a:r>
              <a:rPr lang="en-US" sz="4000" dirty="0"/>
              <a:t> </a:t>
            </a:r>
            <a:r>
              <a:rPr lang="en-US" sz="4000" dirty="0" err="1"/>
              <a:t>sinh</a:t>
            </a:r>
            <a:r>
              <a:rPr lang="en-US" sz="4000" dirty="0"/>
              <a:t> </a:t>
            </a:r>
            <a:r>
              <a:rPr lang="en-US" sz="4000" dirty="0" err="1"/>
              <a:t>thái</a:t>
            </a:r>
            <a:r>
              <a:rPr lang="en-US" sz="4000" dirty="0"/>
              <a:t> </a:t>
            </a:r>
            <a:r>
              <a:rPr lang="en-US" sz="4000" dirty="0" err="1"/>
              <a:t>cân</a:t>
            </a:r>
            <a:r>
              <a:rPr lang="en-US" sz="4000" dirty="0"/>
              <a:t> </a:t>
            </a:r>
            <a:r>
              <a:rPr lang="en-US" sz="4000" dirty="0" err="1"/>
              <a:t>bằng</a:t>
            </a:r>
            <a:r>
              <a:rPr lang="en-US" sz="4000" dirty="0"/>
              <a:t> </a:t>
            </a:r>
            <a:r>
              <a:rPr lang="en-US" sz="4000" dirty="0" err="1"/>
              <a:t>để</a:t>
            </a:r>
            <a:r>
              <a:rPr lang="en-US" sz="4000" dirty="0"/>
              <a:t> </a:t>
            </a:r>
            <a:r>
              <a:rPr lang="en-US" sz="4000" dirty="0" err="1"/>
              <a:t>chim</a:t>
            </a:r>
            <a:r>
              <a:rPr lang="en-US" sz="4000" dirty="0"/>
              <a:t> </a:t>
            </a:r>
            <a:r>
              <a:rPr lang="en-US" sz="4000" dirty="0" err="1"/>
              <a:t>trú</a:t>
            </a:r>
            <a:r>
              <a:rPr lang="en-US" sz="4000" dirty="0"/>
              <a:t> </a:t>
            </a:r>
            <a:r>
              <a:rPr lang="en-US" sz="4000" dirty="0" err="1"/>
              <a:t>ngụ</a:t>
            </a:r>
            <a:r>
              <a:rPr lang="en-US" sz="4000" dirty="0"/>
              <a:t>.</a:t>
            </a:r>
          </a:p>
          <a:p>
            <a:r>
              <a:rPr lang="en-US" sz="4000" dirty="0"/>
              <a:t>+ Duy </a:t>
            </a:r>
            <a:r>
              <a:rPr lang="en-US" sz="4000" dirty="0" err="1"/>
              <a:t>trì</a:t>
            </a:r>
            <a:r>
              <a:rPr lang="en-US" sz="4000" dirty="0"/>
              <a:t> </a:t>
            </a:r>
            <a:r>
              <a:rPr lang="en-US" sz="4000" dirty="0" err="1"/>
              <a:t>việc</a:t>
            </a:r>
            <a:r>
              <a:rPr lang="en-US" sz="4000" dirty="0"/>
              <a:t> </a:t>
            </a:r>
            <a:r>
              <a:rPr lang="en-US" sz="4000" dirty="0" err="1"/>
              <a:t>theo</a:t>
            </a:r>
            <a:r>
              <a:rPr lang="en-US" sz="4000" dirty="0"/>
              <a:t> </a:t>
            </a:r>
            <a:r>
              <a:rPr lang="en-US" sz="4000" dirty="0" err="1"/>
              <a:t>dõi</a:t>
            </a:r>
            <a:r>
              <a:rPr lang="en-US" sz="4000" dirty="0"/>
              <a:t> </a:t>
            </a:r>
            <a:r>
              <a:rPr lang="en-US" sz="4000" dirty="0" err="1"/>
              <a:t>và</a:t>
            </a:r>
            <a:r>
              <a:rPr lang="en-US" sz="4000" dirty="0"/>
              <a:t> </a:t>
            </a:r>
            <a:r>
              <a:rPr lang="en-US" sz="4000" dirty="0" err="1"/>
              <a:t>nghiên</a:t>
            </a:r>
            <a:r>
              <a:rPr lang="en-US" sz="4000" dirty="0"/>
              <a:t> </a:t>
            </a:r>
            <a:r>
              <a:rPr lang="en-US" sz="4000" dirty="0" err="1"/>
              <a:t>cứu</a:t>
            </a:r>
            <a:r>
              <a:rPr lang="en-US" sz="4000" dirty="0"/>
              <a:t>  </a:t>
            </a:r>
            <a:r>
              <a:rPr lang="en-US" sz="4000" dirty="0" err="1"/>
              <a:t>đặc</a:t>
            </a:r>
            <a:r>
              <a:rPr lang="en-US" sz="4000" dirty="0"/>
              <a:t> </a:t>
            </a:r>
            <a:r>
              <a:rPr lang="en-US" sz="4000" dirty="0" err="1"/>
              <a:t>tính</a:t>
            </a:r>
            <a:r>
              <a:rPr lang="en-US" sz="4000" dirty="0"/>
              <a:t>, </a:t>
            </a:r>
            <a:r>
              <a:rPr lang="en-US" sz="4000" dirty="0" err="1"/>
              <a:t>vùng</a:t>
            </a:r>
            <a:r>
              <a:rPr lang="en-US" sz="4000" dirty="0"/>
              <a:t> </a:t>
            </a:r>
            <a:r>
              <a:rPr lang="en-US" sz="4000" dirty="0" err="1"/>
              <a:t>chim</a:t>
            </a:r>
            <a:r>
              <a:rPr lang="en-US" sz="4000" dirty="0"/>
              <a:t> di </a:t>
            </a:r>
            <a:r>
              <a:rPr lang="en-US" sz="4000" dirty="0" err="1"/>
              <a:t>cư</a:t>
            </a:r>
            <a:r>
              <a:rPr lang="en-US" sz="4000" dirty="0"/>
              <a:t> </a:t>
            </a:r>
            <a:r>
              <a:rPr lang="en-US" sz="4000" dirty="0" err="1"/>
              <a:t>quan</a:t>
            </a:r>
            <a:r>
              <a:rPr lang="en-US" sz="4000" dirty="0"/>
              <a:t> </a:t>
            </a:r>
            <a:r>
              <a:rPr lang="en-US" sz="4000" dirty="0" err="1"/>
              <a:t>trọng</a:t>
            </a:r>
            <a:r>
              <a:rPr lang="en-US" sz="4000" dirty="0"/>
              <a:t> </a:t>
            </a:r>
            <a:r>
              <a:rPr lang="en-US" sz="4000" dirty="0" err="1"/>
              <a:t>và</a:t>
            </a:r>
            <a:r>
              <a:rPr lang="en-US" sz="4000" dirty="0"/>
              <a:t> </a:t>
            </a:r>
            <a:r>
              <a:rPr lang="en-US" sz="4000" dirty="0" err="1"/>
              <a:t>điểm</a:t>
            </a:r>
            <a:r>
              <a:rPr lang="en-US" sz="4000" dirty="0"/>
              <a:t> </a:t>
            </a:r>
            <a:r>
              <a:rPr lang="en-US" sz="4000" dirty="0" err="1"/>
              <a:t>dừng</a:t>
            </a:r>
            <a:r>
              <a:rPr lang="en-US" sz="4000" dirty="0"/>
              <a:t> </a:t>
            </a:r>
            <a:r>
              <a:rPr lang="en-US" sz="4000" dirty="0" err="1"/>
              <a:t>chân</a:t>
            </a:r>
            <a:r>
              <a:rPr lang="en-US" sz="4000" dirty="0"/>
              <a:t> </a:t>
            </a:r>
            <a:r>
              <a:rPr lang="en-US" sz="4000" dirty="0" err="1"/>
              <a:t>của</a:t>
            </a:r>
            <a:r>
              <a:rPr lang="en-US" sz="4000" dirty="0"/>
              <a:t> </a:t>
            </a:r>
            <a:r>
              <a:rPr lang="en-US" sz="4000" dirty="0" err="1"/>
              <a:t>chúng</a:t>
            </a:r>
            <a:r>
              <a:rPr lang="en-US" sz="4000" dirty="0"/>
              <a:t> -&gt; </a:t>
            </a:r>
            <a:r>
              <a:rPr lang="en-US" sz="4000" dirty="0" err="1"/>
              <a:t>để</a:t>
            </a:r>
            <a:r>
              <a:rPr lang="en-US" sz="4000" dirty="0"/>
              <a:t> </a:t>
            </a:r>
            <a:r>
              <a:rPr lang="en-US" sz="4000" dirty="0" err="1"/>
              <a:t>có</a:t>
            </a:r>
            <a:r>
              <a:rPr lang="en-US" sz="4000" dirty="0"/>
              <a:t> </a:t>
            </a:r>
            <a:r>
              <a:rPr lang="en-US" sz="4000" dirty="0" err="1"/>
              <a:t>căn</a:t>
            </a:r>
            <a:r>
              <a:rPr lang="en-US" sz="4000" dirty="0"/>
              <a:t> </a:t>
            </a:r>
            <a:r>
              <a:rPr lang="en-US" sz="4000" dirty="0" err="1"/>
              <a:t>cứ</a:t>
            </a:r>
            <a:r>
              <a:rPr lang="en-US" sz="4000" dirty="0"/>
              <a:t> </a:t>
            </a:r>
            <a:r>
              <a:rPr lang="en-US" sz="4000" dirty="0" err="1"/>
              <a:t>xây</a:t>
            </a:r>
            <a:r>
              <a:rPr lang="en-US" sz="4000" dirty="0"/>
              <a:t> </a:t>
            </a:r>
            <a:r>
              <a:rPr lang="en-US" sz="4000" dirty="0" err="1"/>
              <a:t>dựng</a:t>
            </a:r>
            <a:r>
              <a:rPr lang="en-US" sz="4000" dirty="0"/>
              <a:t> </a:t>
            </a:r>
            <a:r>
              <a:rPr lang="en-US" sz="4000" dirty="0" err="1"/>
              <a:t>hoặc</a:t>
            </a:r>
            <a:r>
              <a:rPr lang="en-US" sz="4000" dirty="0"/>
              <a:t> </a:t>
            </a:r>
            <a:r>
              <a:rPr lang="en-US" sz="4000" dirty="0" err="1"/>
              <a:t>thay</a:t>
            </a:r>
            <a:r>
              <a:rPr lang="en-US" sz="4000" dirty="0"/>
              <a:t> </a:t>
            </a:r>
            <a:r>
              <a:rPr lang="en-US" sz="4000" dirty="0" err="1"/>
              <a:t>đổi</a:t>
            </a:r>
            <a:r>
              <a:rPr lang="en-US" sz="4000" dirty="0"/>
              <a:t>, </a:t>
            </a:r>
            <a:r>
              <a:rPr lang="en-US" sz="4000" dirty="0" err="1"/>
              <a:t>cải</a:t>
            </a:r>
            <a:r>
              <a:rPr lang="en-US" sz="4000" dirty="0"/>
              <a:t> </a:t>
            </a:r>
            <a:r>
              <a:rPr lang="en-US" sz="4000" dirty="0" err="1"/>
              <a:t>tiến</a:t>
            </a:r>
            <a:r>
              <a:rPr lang="en-US" sz="4000" dirty="0"/>
              <a:t> </a:t>
            </a:r>
            <a:r>
              <a:rPr lang="en-US" sz="4000" dirty="0" err="1"/>
              <a:t>kế</a:t>
            </a:r>
            <a:r>
              <a:rPr lang="en-US" sz="4000" dirty="0"/>
              <a:t> </a:t>
            </a:r>
            <a:r>
              <a:rPr lang="en-US" sz="4000" dirty="0" err="1"/>
              <a:t>hoạch</a:t>
            </a:r>
            <a:r>
              <a:rPr lang="en-US" sz="4000" dirty="0"/>
              <a:t> </a:t>
            </a:r>
            <a:r>
              <a:rPr lang="en-US" sz="4000" dirty="0" err="1"/>
              <a:t>bảo</a:t>
            </a:r>
            <a:r>
              <a:rPr lang="en-US" sz="4000" dirty="0"/>
              <a:t> </a:t>
            </a:r>
            <a:r>
              <a:rPr lang="en-US" sz="4000" dirty="0" err="1"/>
              <a:t>tồn</a:t>
            </a:r>
            <a:r>
              <a:rPr lang="en-US" sz="4000" dirty="0"/>
              <a:t> </a:t>
            </a:r>
            <a:r>
              <a:rPr lang="en-US" sz="4000" dirty="0" err="1"/>
              <a:t>chúng</a:t>
            </a:r>
            <a:r>
              <a:rPr lang="en-US" sz="4000" dirty="0"/>
              <a:t>.</a:t>
            </a:r>
          </a:p>
          <a:p>
            <a:pPr algn="ctr">
              <a:lnSpc>
                <a:spcPts val="5599"/>
              </a:lnSpc>
            </a:pPr>
            <a:r>
              <a:rPr lang="en-US" sz="4000" dirty="0">
                <a:solidFill>
                  <a:srgbClr val="0B91A0"/>
                </a:solidFill>
                <a:latin typeface="Roboto Condensed Bold"/>
              </a:rPr>
              <a:t> </a:t>
            </a:r>
            <a:endParaRPr lang="en-US" sz="4000" dirty="0">
              <a:solidFill>
                <a:srgbClr val="0B91A0"/>
              </a:solidFill>
              <a:latin typeface="Roboto Condensed"/>
            </a:endParaRP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678157" y="1317376"/>
            <a:ext cx="17161608" cy="1456232"/>
          </a:xfrm>
          <a:prstGeom prst="rect">
            <a:avLst/>
          </a:prstGeom>
        </p:spPr>
        <p:txBody>
          <a:bodyPr lIns="0" tIns="0" rIns="0" bIns="0" rtlCol="0" anchor="t">
            <a:spAutoFit/>
          </a:bodyPr>
          <a:lstStyle/>
          <a:p>
            <a:pPr algn="just">
              <a:lnSpc>
                <a:spcPts val="5880"/>
              </a:lnSpc>
              <a:spcBef>
                <a:spcPct val="0"/>
              </a:spcBef>
            </a:pPr>
            <a:r>
              <a:rPr lang="nl-NL"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000" b="1"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2: </a:t>
            </a:r>
            <a:r>
              <a:rPr lang="nl-NL"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2" name="Freeform 6">
            <a:extLst>
              <a:ext uri="{FF2B5EF4-FFF2-40B4-BE49-F238E27FC236}">
                <a16:creationId xmlns:a16="http://schemas.microsoft.com/office/drawing/2014/main" id="{616045AA-A946-498C-1760-683407E8AA76}"/>
              </a:ext>
            </a:extLst>
          </p:cNvPr>
          <p:cNvSpPr/>
          <p:nvPr/>
        </p:nvSpPr>
        <p:spPr>
          <a:xfrm>
            <a:off x="328022" y="3207262"/>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id="{9437C25E-BE32-A7A8-F4A7-3243D8EBD85D}"/>
              </a:ext>
            </a:extLst>
          </p:cNvPr>
          <p:cNvSpPr/>
          <p:nvPr/>
        </p:nvSpPr>
        <p:spPr>
          <a:xfrm>
            <a:off x="14826410" y="2897433"/>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2"/>
            <a:stretch>
              <a:fillRect/>
            </a:stretch>
          </a:blipFill>
        </p:spPr>
      </p:sp>
    </p:spTree>
    <p:extLst>
      <p:ext uri="{BB962C8B-B14F-4D97-AF65-F5344CB8AC3E}">
        <p14:creationId xmlns:p14="http://schemas.microsoft.com/office/powerpoint/2010/main" val="832980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76400" y="6207885"/>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0" y="2313600"/>
            <a:ext cx="15404542" cy="8799845"/>
          </a:xfrm>
          <a:custGeom>
            <a:avLst/>
            <a:gdLst/>
            <a:ahLst/>
            <a:cxnLst/>
            <a:rect l="l" t="t" r="r" b="b"/>
            <a:pathLst>
              <a:path w="15404542" h="8799845">
                <a:moveTo>
                  <a:pt x="0" y="0"/>
                </a:moveTo>
                <a:lnTo>
                  <a:pt x="15404542" y="0"/>
                </a:lnTo>
                <a:lnTo>
                  <a:pt x="15404542" y="8799845"/>
                </a:lnTo>
                <a:lnTo>
                  <a:pt x="0" y="8799845"/>
                </a:lnTo>
                <a:lnTo>
                  <a:pt x="0" y="0"/>
                </a:lnTo>
                <a:close/>
              </a:path>
            </a:pathLst>
          </a:custGeom>
          <a:blipFill>
            <a:blip r:embed="rId7">
              <a:alphaModFix amt="89000"/>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5" name="TextBox 5"/>
          <p:cNvSpPr txBox="1"/>
          <p:nvPr/>
        </p:nvSpPr>
        <p:spPr>
          <a:xfrm>
            <a:off x="1424190" y="4654769"/>
            <a:ext cx="13161571" cy="2077492"/>
          </a:xfrm>
          <a:prstGeom prst="rect">
            <a:avLst/>
          </a:prstGeom>
        </p:spPr>
        <p:txBody>
          <a:bodyPr lIns="0" tIns="0" rIns="0" bIns="0" rtlCol="0" anchor="t">
            <a:spAutoFit/>
          </a:bodyPr>
          <a:lstStyle/>
          <a:p>
            <a:r>
              <a:rPr lang="nl-NL" sz="4500" dirty="0">
                <a:latin typeface="Times New Roman" panose="02020603050405020304" pitchFamily="18" charset="0"/>
                <a:cs typeface="Times New Roman" panose="02020603050405020304" pitchFamily="18" charset="0"/>
              </a:rPr>
              <a:t> Rừng quốc gia Cúc Phương</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cò – Hải Dương </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Khỉ - Vườn quốc gia Bái Từ Long – Cẩm Phả</a:t>
            </a:r>
            <a:r>
              <a:rPr lang="en-US" sz="4500" dirty="0">
                <a:solidFill>
                  <a:srgbClr val="0B91A0"/>
                </a:solidFill>
                <a:latin typeface="Times New Roman" panose="02020603050405020304" pitchFamily="18" charset="0"/>
                <a:cs typeface="Times New Roman" panose="02020603050405020304" pitchFamily="18" charset="0"/>
              </a:rPr>
              <a:t> </a:t>
            </a:r>
          </a:p>
        </p:txBody>
      </p:sp>
      <p:sp>
        <p:nvSpPr>
          <p:cNvPr id="7" name="Freeform 7"/>
          <p:cNvSpPr/>
          <p:nvPr/>
        </p:nvSpPr>
        <p:spPr>
          <a:xfrm>
            <a:off x="14101209" y="200377"/>
            <a:ext cx="1597984" cy="1649532"/>
          </a:xfrm>
          <a:custGeom>
            <a:avLst/>
            <a:gdLst/>
            <a:ahLst/>
            <a:cxnLst/>
            <a:rect l="l" t="t" r="r" b="b"/>
            <a:pathLst>
              <a:path w="1597984" h="1649532">
                <a:moveTo>
                  <a:pt x="0" y="0"/>
                </a:moveTo>
                <a:lnTo>
                  <a:pt x="1597984" y="0"/>
                </a:lnTo>
                <a:lnTo>
                  <a:pt x="1597984" y="1649532"/>
                </a:lnTo>
                <a:lnTo>
                  <a:pt x="0" y="1649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TextBox 9"/>
          <p:cNvSpPr txBox="1"/>
          <p:nvPr/>
        </p:nvSpPr>
        <p:spPr>
          <a:xfrm>
            <a:off x="678156" y="1610202"/>
            <a:ext cx="15171444" cy="703398"/>
          </a:xfrm>
          <a:prstGeom prst="rect">
            <a:avLst/>
          </a:prstGeom>
        </p:spPr>
        <p:txBody>
          <a:bodyPr wrap="square" lIns="0" tIns="0" rIns="0" bIns="0" rtlCol="0" anchor="t">
            <a:spAutoFit/>
          </a:bodyPr>
          <a:lstStyle/>
          <a:p>
            <a:pPr algn="just">
              <a:lnSpc>
                <a:spcPts val="5880"/>
              </a:lnSpc>
              <a:spcBef>
                <a:spcPct val="0"/>
              </a:spcBef>
            </a:pP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Bài</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3: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Kể</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một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số</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khu</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bảo</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tồn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nhiên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khác</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mà</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em</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biết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a:t>
            </a:r>
            <a:endParaRPr lang="en-US" sz="4000" dirty="0">
              <a:solidFill>
                <a:schemeClr val="accent3">
                  <a:lumMod val="50000"/>
                </a:schemeClr>
              </a:solidFill>
              <a:latin typeface="#9Slide07 SVNUT Triumph Press"/>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0F0FAE57-E9F5-B356-D3F4-2DFBC64991B4}"/>
              </a:ext>
            </a:extLst>
          </p:cNvPr>
          <p:cNvSpPr/>
          <p:nvPr/>
        </p:nvSpPr>
        <p:spPr>
          <a:xfrm>
            <a:off x="8385137" y="4887744"/>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id="{B13D65EB-7D15-899E-1ECE-74DD4F34D9AF}"/>
              </a:ext>
            </a:extLst>
          </p:cNvPr>
          <p:cNvSpPr/>
          <p:nvPr/>
        </p:nvSpPr>
        <p:spPr>
          <a:xfrm>
            <a:off x="14791562" y="3866716"/>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5"/>
            <a:stretch>
              <a:fillRect/>
            </a:stretch>
          </a:blipFill>
        </p:spPr>
      </p:sp>
    </p:spTree>
    <p:extLst>
      <p:ext uri="{BB962C8B-B14F-4D97-AF65-F5344CB8AC3E}">
        <p14:creationId xmlns:p14="http://schemas.microsoft.com/office/powerpoint/2010/main" val="246384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subTnLst>
                                    <p:audio>
                                      <p:cMediaNode vol="70000">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33230" y="2079859"/>
            <a:ext cx="10761785" cy="8743950"/>
          </a:xfrm>
          <a:custGeom>
            <a:avLst/>
            <a:gdLst/>
            <a:ahLst/>
            <a:cxnLst/>
            <a:rect l="l" t="t" r="r" b="b"/>
            <a:pathLst>
              <a:path w="10761785" h="8743950">
                <a:moveTo>
                  <a:pt x="0" y="0"/>
                </a:moveTo>
                <a:lnTo>
                  <a:pt x="10761785" y="0"/>
                </a:lnTo>
                <a:lnTo>
                  <a:pt x="10761785" y="8743950"/>
                </a:lnTo>
                <a:lnTo>
                  <a:pt x="0" y="8743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3235096" y="292722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582911">
            <a:off x="-2272606" y="2217228"/>
            <a:ext cx="9056403" cy="11355992"/>
          </a:xfrm>
          <a:custGeom>
            <a:avLst/>
            <a:gdLst/>
            <a:ahLst/>
            <a:cxnLst/>
            <a:rect l="l" t="t" r="r" b="b"/>
            <a:pathLst>
              <a:path w="9056403" h="11355992">
                <a:moveTo>
                  <a:pt x="0" y="0"/>
                </a:moveTo>
                <a:lnTo>
                  <a:pt x="9056403" y="0"/>
                </a:lnTo>
                <a:lnTo>
                  <a:pt x="9056403" y="11355992"/>
                </a:lnTo>
                <a:lnTo>
                  <a:pt x="0" y="113559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735826" y="268318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4630950" y="3273888"/>
            <a:ext cx="10785739" cy="5363841"/>
          </a:xfrm>
          <a:prstGeom prst="rect">
            <a:avLst/>
          </a:prstGeom>
        </p:spPr>
        <p:txBody>
          <a:bodyPr wrap="square" lIns="0" tIns="0" rIns="0" bIns="0" rtlCol="0" anchor="t">
            <a:spAutoFit/>
          </a:bodyPr>
          <a:lstStyle/>
          <a:p>
            <a:pPr algn="ctr">
              <a:lnSpc>
                <a:spcPts val="7139"/>
              </a:lnSpc>
              <a:spcBef>
                <a:spcPct val="0"/>
              </a:spcBef>
            </a:pP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7139"/>
              </a:lnSpc>
              <a:spcBef>
                <a:spcPct val="0"/>
              </a:spcBef>
            </a:pPr>
            <a:endParaRPr lang="en-US" sz="4400" dirty="0">
              <a:solidFill>
                <a:schemeClr val="accent5">
                  <a:lumMod val="50000"/>
                </a:schemeClr>
              </a:solidFill>
              <a:latin typeface="Roboto Condensed Bold Italics"/>
            </a:endParaRPr>
          </a:p>
        </p:txBody>
      </p:sp>
      <p:sp>
        <p:nvSpPr>
          <p:cNvPr id="9" name="TextBox 9"/>
          <p:cNvSpPr txBox="1"/>
          <p:nvPr/>
        </p:nvSpPr>
        <p:spPr>
          <a:xfrm>
            <a:off x="7900938" y="1632942"/>
            <a:ext cx="5179829" cy="847046"/>
          </a:xfrm>
          <a:prstGeom prst="rect">
            <a:avLst/>
          </a:prstGeom>
        </p:spPr>
        <p:txBody>
          <a:bodyPr lIns="0" tIns="0" rIns="0" bIns="0" rtlCol="0" anchor="t">
            <a:spAutoFit/>
          </a:bodyPr>
          <a:lstStyle/>
          <a:p>
            <a:pPr algn="just">
              <a:lnSpc>
                <a:spcPts val="6859"/>
              </a:lnSpc>
              <a:spcBef>
                <a:spcPct val="0"/>
              </a:spcBef>
            </a:pPr>
            <a:r>
              <a:rPr lang="en-US" sz="4899" dirty="0">
                <a:solidFill>
                  <a:srgbClr val="0B91A0"/>
                </a:solidFill>
                <a:latin typeface="#9Slide07 SVNUT Triumph Press"/>
              </a:rPr>
              <a:t> </a:t>
            </a:r>
            <a:r>
              <a:rPr lang="en-US" sz="4899" dirty="0" err="1">
                <a:solidFill>
                  <a:srgbClr val="0B91A0"/>
                </a:solidFill>
                <a:latin typeface="#9Slide07 SVNUT Triumph Press"/>
              </a:rPr>
              <a:t>Viết</a:t>
            </a:r>
            <a:r>
              <a:rPr lang="en-US" sz="4899" dirty="0">
                <a:solidFill>
                  <a:srgbClr val="0B91A0"/>
                </a:solidFill>
                <a:latin typeface="#9Slide07 SVNUT Triumph Press"/>
              </a:rPr>
              <a:t> </a:t>
            </a:r>
            <a:r>
              <a:rPr lang="en-US" sz="4899" dirty="0" err="1">
                <a:solidFill>
                  <a:srgbClr val="0B91A0"/>
                </a:solidFill>
                <a:latin typeface="#9Slide07 SVNUT Triumph Press"/>
              </a:rPr>
              <a:t>kết</a:t>
            </a:r>
            <a:r>
              <a:rPr lang="en-US" sz="4899" dirty="0">
                <a:solidFill>
                  <a:srgbClr val="0B91A0"/>
                </a:solidFill>
                <a:latin typeface="#9Slide07 SVNUT Triumph Press"/>
              </a:rPr>
              <a:t> </a:t>
            </a:r>
            <a:r>
              <a:rPr lang="en-US" sz="4899" dirty="0" err="1">
                <a:solidFill>
                  <a:srgbClr val="0B91A0"/>
                </a:solidFill>
                <a:latin typeface="#9Slide07 SVNUT Triumph Press"/>
              </a:rPr>
              <a:t>nối</a:t>
            </a:r>
            <a:r>
              <a:rPr lang="en-US" sz="4899" dirty="0">
                <a:solidFill>
                  <a:srgbClr val="0B91A0"/>
                </a:solidFill>
                <a:latin typeface="#9Slide07 SVNUT Triumph Press"/>
              </a:rPr>
              <a:t> </a:t>
            </a:r>
            <a:r>
              <a:rPr lang="en-US" sz="4899" dirty="0" err="1">
                <a:solidFill>
                  <a:srgbClr val="0B91A0"/>
                </a:solidFill>
                <a:latin typeface="#9Slide07 SVNUT Triumph Press"/>
              </a:rPr>
              <a:t>đọc</a:t>
            </a:r>
            <a:endParaRPr lang="en-US" sz="4899" dirty="0">
              <a:solidFill>
                <a:srgbClr val="0B91A0"/>
              </a:solidFill>
              <a:latin typeface="#9Slide07 SVNUT Triumph Press"/>
            </a:endParaRPr>
          </a:p>
        </p:txBody>
      </p:sp>
    </p:spTree>
    <p:extLst>
      <p:ext uri="{BB962C8B-B14F-4D97-AF65-F5344CB8AC3E}">
        <p14:creationId xmlns:p14="http://schemas.microsoft.com/office/powerpoint/2010/main" val="2636432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1618" y="2119310"/>
            <a:ext cx="14017830" cy="8866277"/>
          </a:xfrm>
          <a:custGeom>
            <a:avLst/>
            <a:gdLst/>
            <a:ahLst/>
            <a:cxnLst/>
            <a:rect l="l" t="t" r="r" b="b"/>
            <a:pathLst>
              <a:path w="14017830" h="8866277">
                <a:moveTo>
                  <a:pt x="0" y="0"/>
                </a:moveTo>
                <a:lnTo>
                  <a:pt x="14017830" y="0"/>
                </a:lnTo>
                <a:lnTo>
                  <a:pt x="14017830" y="8866277"/>
                </a:lnTo>
                <a:lnTo>
                  <a:pt x="0" y="8866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2146094" y="1028700"/>
            <a:ext cx="8998574" cy="9560238"/>
          </a:xfrm>
          <a:custGeom>
            <a:avLst/>
            <a:gdLst/>
            <a:ahLst/>
            <a:cxnLst/>
            <a:rect l="l" t="t" r="r" b="b"/>
            <a:pathLst>
              <a:path w="8998574" h="9560238">
                <a:moveTo>
                  <a:pt x="0" y="0"/>
                </a:moveTo>
                <a:lnTo>
                  <a:pt x="8998574" y="0"/>
                </a:lnTo>
                <a:lnTo>
                  <a:pt x="8998574" y="9560238"/>
                </a:lnTo>
                <a:lnTo>
                  <a:pt x="0" y="9560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6559876" y="1005927"/>
            <a:ext cx="11381314" cy="833435"/>
          </a:xfrm>
          <a:prstGeom prst="rect">
            <a:avLst/>
          </a:prstGeom>
        </p:spPr>
        <p:txBody>
          <a:bodyPr lIns="0" tIns="0" rIns="0" bIns="0" rtlCol="0" anchor="t">
            <a:spAutoFit/>
          </a:bodyPr>
          <a:lstStyle/>
          <a:p>
            <a:pPr algn="ctr">
              <a:lnSpc>
                <a:spcPts val="5973"/>
              </a:lnSpc>
            </a:pPr>
            <a:r>
              <a:rPr lang="en-US" sz="7197">
                <a:solidFill>
                  <a:srgbClr val="0B91A0"/>
                </a:solidFill>
                <a:latin typeface="Fraunces Bold"/>
              </a:rPr>
              <a:t>V. VẬN DỤNG</a:t>
            </a:r>
          </a:p>
        </p:txBody>
      </p:sp>
      <p:sp>
        <p:nvSpPr>
          <p:cNvPr id="6" name="TextBox 6"/>
          <p:cNvSpPr txBox="1"/>
          <p:nvPr/>
        </p:nvSpPr>
        <p:spPr>
          <a:xfrm>
            <a:off x="7038412" y="2831152"/>
            <a:ext cx="10424241" cy="3917739"/>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err="1">
                <a:solidFill>
                  <a:srgbClr val="055169"/>
                </a:solidFill>
                <a:latin typeface="Roboto Condensed"/>
              </a:rPr>
              <a:t>Thiết</a:t>
            </a:r>
            <a:r>
              <a:rPr lang="en-US" sz="4400" dirty="0">
                <a:solidFill>
                  <a:srgbClr val="055169"/>
                </a:solidFill>
                <a:latin typeface="Roboto Condensed"/>
              </a:rPr>
              <a:t> </a:t>
            </a:r>
            <a:r>
              <a:rPr lang="en-US" sz="4400" dirty="0" err="1">
                <a:solidFill>
                  <a:srgbClr val="055169"/>
                </a:solidFill>
                <a:latin typeface="Roboto Condensed"/>
              </a:rPr>
              <a:t>kế</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video/poster/</a:t>
            </a:r>
            <a:r>
              <a:rPr lang="en-US" sz="4400" dirty="0" err="1">
                <a:solidFill>
                  <a:srgbClr val="055169"/>
                </a:solidFill>
                <a:latin typeface="Roboto Condensed"/>
              </a:rPr>
              <a:t>truyện</a:t>
            </a:r>
            <a:r>
              <a:rPr lang="en-US" sz="4400" dirty="0">
                <a:solidFill>
                  <a:srgbClr val="055169"/>
                </a:solidFill>
                <a:latin typeface="Roboto Condensed"/>
              </a:rPr>
              <a:t> </a:t>
            </a:r>
            <a:r>
              <a:rPr lang="en-US" sz="4400" dirty="0" err="1">
                <a:solidFill>
                  <a:srgbClr val="055169"/>
                </a:solidFill>
                <a:latin typeface="Roboto Condensed"/>
              </a:rPr>
              <a:t>ehon</a:t>
            </a:r>
            <a:r>
              <a:rPr lang="en-US" sz="4400" dirty="0">
                <a:solidFill>
                  <a:srgbClr val="055169"/>
                </a:solidFill>
                <a:latin typeface="Roboto Condensed"/>
              </a:rPr>
              <a:t>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Bảo</a:t>
            </a:r>
            <a:r>
              <a:rPr lang="en-US" sz="4400" dirty="0">
                <a:solidFill>
                  <a:srgbClr val="055169"/>
                </a:solidFill>
                <a:latin typeface="Roboto Condensed"/>
              </a:rPr>
              <a:t> </a:t>
            </a:r>
            <a:r>
              <a:rPr lang="en-US" sz="4400" dirty="0" err="1">
                <a:solidFill>
                  <a:srgbClr val="055169"/>
                </a:solidFill>
                <a:latin typeface="Roboto Condensed"/>
              </a:rPr>
              <a:t>vệ</a:t>
            </a:r>
            <a:r>
              <a:rPr lang="en-US" sz="4400" dirty="0">
                <a:solidFill>
                  <a:srgbClr val="055169"/>
                </a:solidFill>
                <a:latin typeface="Roboto Condensed"/>
              </a:rPr>
              <a:t> </a:t>
            </a:r>
            <a:r>
              <a:rPr lang="en-US" sz="4400" dirty="0" err="1">
                <a:solidFill>
                  <a:srgbClr val="055169"/>
                </a:solidFill>
                <a:latin typeface="Roboto Condensed"/>
              </a:rPr>
              <a:t>động</a:t>
            </a:r>
            <a:r>
              <a:rPr lang="en-US" sz="4400" dirty="0">
                <a:solidFill>
                  <a:srgbClr val="055169"/>
                </a:solidFill>
                <a:latin typeface="Roboto Condensed"/>
              </a:rPr>
              <a:t> </a:t>
            </a:r>
            <a:r>
              <a:rPr lang="en-US" sz="4400" dirty="0" err="1">
                <a:solidFill>
                  <a:srgbClr val="055169"/>
                </a:solidFill>
                <a:latin typeface="Roboto Condensed"/>
              </a:rPr>
              <a:t>vật</a:t>
            </a:r>
            <a:r>
              <a:rPr lang="en-US" sz="4400" dirty="0">
                <a:solidFill>
                  <a:srgbClr val="055169"/>
                </a:solidFill>
                <a:latin typeface="Roboto Condensed"/>
              </a:rPr>
              <a:t> </a:t>
            </a:r>
            <a:r>
              <a:rPr lang="en-US" sz="4400" dirty="0" err="1">
                <a:solidFill>
                  <a:srgbClr val="055169"/>
                </a:solidFill>
                <a:latin typeface="Roboto Condensed"/>
              </a:rPr>
              <a:t>hoang</a:t>
            </a:r>
            <a:r>
              <a:rPr lang="en-US" sz="4400" dirty="0">
                <a:solidFill>
                  <a:srgbClr val="055169"/>
                </a:solidFill>
                <a:latin typeface="Roboto Condensed"/>
              </a:rPr>
              <a:t> </a:t>
            </a:r>
            <a:r>
              <a:rPr lang="en-US" sz="4400" dirty="0" err="1">
                <a:solidFill>
                  <a:srgbClr val="055169"/>
                </a:solidFill>
                <a:latin typeface="Roboto Condensed"/>
              </a:rPr>
              <a:t>dã</a:t>
            </a:r>
            <a:r>
              <a:rPr lang="en-US" sz="4400" dirty="0">
                <a:solidFill>
                  <a:srgbClr val="055169"/>
                </a:solidFill>
                <a:latin typeface="Roboto Condensed"/>
              </a:rPr>
              <a:t> (</a:t>
            </a:r>
            <a:r>
              <a:rPr lang="en-US" sz="4400" dirty="0" err="1">
                <a:solidFill>
                  <a:srgbClr val="055169"/>
                </a:solidFill>
                <a:latin typeface="Roboto Condensed"/>
              </a:rPr>
              <a:t>Khuyến</a:t>
            </a:r>
            <a:r>
              <a:rPr lang="en-US" sz="4400" dirty="0">
                <a:solidFill>
                  <a:srgbClr val="055169"/>
                </a:solidFill>
                <a:latin typeface="Roboto Condensed"/>
              </a:rPr>
              <a:t> </a:t>
            </a:r>
            <a:r>
              <a:rPr lang="en-US" sz="4400" dirty="0" err="1">
                <a:solidFill>
                  <a:srgbClr val="055169"/>
                </a:solidFill>
                <a:latin typeface="Roboto Condensed"/>
              </a:rPr>
              <a:t>khích</a:t>
            </a:r>
            <a:r>
              <a:rPr lang="en-US" sz="4400" dirty="0">
                <a:solidFill>
                  <a:srgbClr val="055169"/>
                </a:solidFill>
                <a:latin typeface="Roboto Condensed"/>
              </a:rPr>
              <a:t>).</a:t>
            </a:r>
          </a:p>
          <a:p>
            <a:pPr marL="949961" lvl="1" indent="-474980" algn="just">
              <a:lnSpc>
                <a:spcPts val="6160"/>
              </a:lnSpc>
              <a:buFont typeface="Arial"/>
              <a:buChar char="•"/>
            </a:pPr>
            <a:r>
              <a:rPr lang="en-US" sz="4400" dirty="0">
                <a:solidFill>
                  <a:srgbClr val="055169"/>
                </a:solidFill>
                <a:latin typeface="Roboto Condensed"/>
              </a:rPr>
              <a:t>HS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mở</a:t>
            </a:r>
            <a:r>
              <a:rPr lang="en-US" sz="4400" dirty="0">
                <a:solidFill>
                  <a:srgbClr val="055169"/>
                </a:solidFill>
                <a:latin typeface="Roboto Condensed"/>
              </a:rPr>
              <a:t> </a:t>
            </a:r>
            <a:r>
              <a:rPr lang="en-US" sz="4400" dirty="0" err="1">
                <a:solidFill>
                  <a:srgbClr val="055169"/>
                </a:solidFill>
                <a:latin typeface="Roboto Condensed"/>
              </a:rPr>
              <a:t>rộng</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ở </a:t>
            </a:r>
            <a:r>
              <a:rPr lang="en-US" sz="4400" dirty="0" err="1">
                <a:solidFill>
                  <a:srgbClr val="055169"/>
                </a:solidFill>
                <a:latin typeface="Roboto Condensed"/>
              </a:rPr>
              <a:t>nhà</a:t>
            </a:r>
            <a:r>
              <a:rPr lang="en-US" sz="4400" dirty="0">
                <a:solidFill>
                  <a:srgbClr val="055169"/>
                </a:solidFill>
                <a:latin typeface="Roboto Condensed"/>
              </a:rPr>
              <a:t>: Tìm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thêm</a:t>
            </a:r>
            <a:r>
              <a:rPr lang="en-US" sz="4400" dirty="0">
                <a:solidFill>
                  <a:srgbClr val="055169"/>
                </a:solidFill>
                <a:latin typeface="Roboto Condensed"/>
              </a:rPr>
              <a:t> </a:t>
            </a:r>
            <a:r>
              <a:rPr lang="en-US" sz="4400" dirty="0" err="1">
                <a:solidFill>
                  <a:srgbClr val="055169"/>
                </a:solidFill>
                <a:latin typeface="Roboto Condensed"/>
              </a:rPr>
              <a:t>các</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a:t>
            </a:r>
            <a:r>
              <a:rPr lang="en-US" sz="4400" dirty="0" err="1">
                <a:solidFill>
                  <a:srgbClr val="055169"/>
                </a:solidFill>
                <a:latin typeface="Roboto Condensed"/>
              </a:rPr>
              <a:t>thông</a:t>
            </a:r>
            <a:r>
              <a:rPr lang="en-US" sz="4400" dirty="0">
                <a:solidFill>
                  <a:srgbClr val="055169"/>
                </a:solidFill>
                <a:latin typeface="Roboto Condensed"/>
              </a:rPr>
              <a:t> tin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a:t>
            </a:r>
            <a:r>
              <a:rPr lang="en-US" sz="4400" dirty="0" err="1">
                <a:solidFill>
                  <a:srgbClr val="055169"/>
                </a:solidFill>
                <a:latin typeface="Roboto Condensed"/>
              </a:rPr>
              <a:t>danh</a:t>
            </a:r>
            <a:r>
              <a:rPr lang="en-US" sz="4400" dirty="0">
                <a:solidFill>
                  <a:srgbClr val="055169"/>
                </a:solidFill>
                <a:latin typeface="Roboto Condensed"/>
              </a:rPr>
              <a:t> </a:t>
            </a:r>
            <a:r>
              <a:rPr lang="en-US" sz="4400" dirty="0" err="1">
                <a:solidFill>
                  <a:srgbClr val="055169"/>
                </a:solidFill>
                <a:latin typeface="Roboto Condensed"/>
              </a:rPr>
              <a:t>làm</a:t>
            </a:r>
            <a:r>
              <a:rPr lang="en-US" sz="4400" dirty="0">
                <a:solidFill>
                  <a:srgbClr val="055169"/>
                </a:solidFill>
                <a:latin typeface="Roboto Condensed"/>
              </a:rPr>
              <a:t> </a:t>
            </a:r>
            <a:r>
              <a:rPr lang="en-US" sz="4400" dirty="0" err="1">
                <a:solidFill>
                  <a:srgbClr val="055169"/>
                </a:solidFill>
                <a:latin typeface="Roboto Condensed"/>
              </a:rPr>
              <a:t>thắng</a:t>
            </a:r>
            <a:r>
              <a:rPr lang="en-US" sz="4400" dirty="0">
                <a:solidFill>
                  <a:srgbClr val="055169"/>
                </a:solidFill>
                <a:latin typeface="Roboto Condensed"/>
              </a:rPr>
              <a:t> </a:t>
            </a:r>
            <a:r>
              <a:rPr lang="en-US" sz="4400" dirty="0" err="1">
                <a:solidFill>
                  <a:srgbClr val="055169"/>
                </a:solidFill>
                <a:latin typeface="Roboto Condensed"/>
              </a:rPr>
              <a:t>cảnh</a:t>
            </a:r>
            <a:endParaRPr lang="en-US" sz="4400" dirty="0">
              <a:solidFill>
                <a:srgbClr val="055169"/>
              </a:solidFill>
              <a:latin typeface="Roboto Condensed"/>
            </a:endParaRPr>
          </a:p>
        </p:txBody>
      </p:sp>
    </p:spTree>
    <p:extLst>
      <p:ext uri="{BB962C8B-B14F-4D97-AF65-F5344CB8AC3E}">
        <p14:creationId xmlns:p14="http://schemas.microsoft.com/office/powerpoint/2010/main" val="4279813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FA9614-E4EE-01B8-2AB9-E99D6C087C95}"/>
              </a:ext>
            </a:extLst>
          </p:cNvPr>
          <p:cNvSpPr/>
          <p:nvPr/>
        </p:nvSpPr>
        <p:spPr>
          <a:xfrm>
            <a:off x="5943600" y="800100"/>
            <a:ext cx="8686800" cy="1107996"/>
          </a:xfrm>
          <a:prstGeom prst="rect">
            <a:avLst/>
          </a:prstGeom>
        </p:spPr>
        <p:txBody>
          <a:bodyPr wrap="square">
            <a:spAutoFit/>
          </a:bodyPr>
          <a:lstStyle/>
          <a:p>
            <a:pPr algn="just"/>
            <a:r>
              <a:rPr lang="en-US" sz="6600" b="1" dirty="0" err="1">
                <a:solidFill>
                  <a:srgbClr val="000000"/>
                </a:solidFill>
                <a:latin typeface="Times New Roman" panose="02020603050405020304" pitchFamily="18" charset="0"/>
                <a:cs typeface="Times New Roman" panose="02020603050405020304" pitchFamily="18" charset="0"/>
              </a:rPr>
              <a:t>Bài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tập</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tình</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huống</a:t>
            </a:r>
            <a:endParaRPr lang="vi-VN" sz="6600" b="1"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C5C0B67-A66D-E177-BEB2-2C3E25D3107A}"/>
              </a:ext>
            </a:extLst>
          </p:cNvPr>
          <p:cNvSpPr/>
          <p:nvPr/>
        </p:nvSpPr>
        <p:spPr>
          <a:xfrm>
            <a:off x="1295400" y="2095500"/>
            <a:ext cx="16078200" cy="2554545"/>
          </a:xfrm>
          <a:prstGeom prst="rect">
            <a:avLst/>
          </a:prstGeom>
        </p:spPr>
        <p:txBody>
          <a:bodyPr wrap="square">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báo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về</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bắt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hiếm</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397F3BC-3184-B850-9BD8-49BA94494A3F}"/>
              </a:ext>
            </a:extLst>
          </p:cNvPr>
          <p:cNvSpPr/>
          <p:nvPr/>
        </p:nvSpPr>
        <p:spPr>
          <a:xfrm>
            <a:off x="2590800" y="4904886"/>
            <a:ext cx="13436600" cy="5433917"/>
          </a:xfrm>
          <a:custGeom>
            <a:avLst/>
            <a:gdLst/>
            <a:ahLst/>
            <a:cxnLst/>
            <a:rect l="l" t="t" r="r" b="b"/>
            <a:pathLst>
              <a:path w="16230600" h="7567517">
                <a:moveTo>
                  <a:pt x="0" y="0"/>
                </a:moveTo>
                <a:lnTo>
                  <a:pt x="16230600" y="0"/>
                </a:lnTo>
                <a:lnTo>
                  <a:pt x="16230600" y="7567517"/>
                </a:lnTo>
                <a:lnTo>
                  <a:pt x="0" y="756751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id="{C29C7F7E-E6BE-B304-9C4A-0175E4787A8F}"/>
              </a:ext>
            </a:extLst>
          </p:cNvPr>
          <p:cNvSpPr/>
          <p:nvPr/>
        </p:nvSpPr>
        <p:spPr>
          <a:xfrm>
            <a:off x="13944600" y="4314444"/>
            <a:ext cx="4572000" cy="16581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1212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19604" y="2701887"/>
            <a:ext cx="13736409" cy="3847974"/>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a:solidFill>
                  <a:srgbClr val="6B7063"/>
                </a:solidFill>
                <a:latin typeface="Roboto Condensed"/>
              </a:rPr>
              <a:t>GV </a:t>
            </a:r>
            <a:r>
              <a:rPr lang="en-US" sz="4999" dirty="0" err="1">
                <a:solidFill>
                  <a:srgbClr val="6B7063"/>
                </a:solidFill>
                <a:latin typeface="Roboto Condensed"/>
              </a:rPr>
              <a:t>chiếu</a:t>
            </a:r>
            <a:r>
              <a:rPr lang="en-US" sz="4999" dirty="0">
                <a:solidFill>
                  <a:srgbClr val="6B7063"/>
                </a:solidFill>
                <a:latin typeface="Roboto Condensed"/>
              </a:rPr>
              <a:t> </a:t>
            </a:r>
            <a:r>
              <a:rPr lang="en-US" sz="4999" dirty="0" err="1">
                <a:solidFill>
                  <a:srgbClr val="6B7063"/>
                </a:solidFill>
                <a:latin typeface="Roboto Condensed"/>
              </a:rPr>
              <a:t>kết</a:t>
            </a:r>
            <a:r>
              <a:rPr lang="en-US" sz="4999" dirty="0">
                <a:solidFill>
                  <a:srgbClr val="6B7063"/>
                </a:solidFill>
                <a:latin typeface="Roboto Condensed"/>
              </a:rPr>
              <a:t> </a:t>
            </a:r>
            <a:r>
              <a:rPr lang="en-US" sz="4999" dirty="0" err="1">
                <a:solidFill>
                  <a:srgbClr val="6B7063"/>
                </a:solidFill>
                <a:latin typeface="Roboto Condensed"/>
              </a:rPr>
              <a:t>quả</a:t>
            </a:r>
            <a:r>
              <a:rPr lang="en-US" sz="4999" dirty="0">
                <a:solidFill>
                  <a:srgbClr val="6B7063"/>
                </a:solidFill>
                <a:latin typeface="Roboto Condensed"/>
              </a:rPr>
              <a:t> </a:t>
            </a:r>
            <a:r>
              <a:rPr lang="en-US" sz="4999" dirty="0" err="1">
                <a:solidFill>
                  <a:srgbClr val="6B7063"/>
                </a:solidFill>
                <a:latin typeface="Roboto Condensed"/>
              </a:rPr>
              <a:t>thông</a:t>
            </a:r>
            <a:r>
              <a:rPr lang="en-US" sz="4999" dirty="0">
                <a:solidFill>
                  <a:srgbClr val="6B7063"/>
                </a:solidFill>
                <a:latin typeface="Roboto Condensed"/>
              </a:rPr>
              <a:t> </a:t>
            </a:r>
            <a:r>
              <a:rPr lang="en-US" sz="4999" dirty="0" err="1">
                <a:solidFill>
                  <a:srgbClr val="6B7063"/>
                </a:solidFill>
                <a:latin typeface="Roboto Condensed"/>
              </a:rPr>
              <a:t>kê</a:t>
            </a:r>
            <a:r>
              <a:rPr lang="en-US" sz="4999" dirty="0">
                <a:solidFill>
                  <a:srgbClr val="6B7063"/>
                </a:solidFill>
                <a:latin typeface="Roboto Condensed"/>
              </a:rPr>
              <a:t> </a:t>
            </a:r>
            <a:r>
              <a:rPr lang="en-US" sz="4999" dirty="0" err="1">
                <a:solidFill>
                  <a:srgbClr val="6B7063"/>
                </a:solidFill>
                <a:latin typeface="Roboto Condensed"/>
              </a:rPr>
              <a:t>câu</a:t>
            </a:r>
            <a:r>
              <a:rPr lang="en-US" sz="4999" dirty="0">
                <a:solidFill>
                  <a:srgbClr val="6B7063"/>
                </a:solidFill>
                <a:latin typeface="Roboto Condensed"/>
              </a:rPr>
              <a:t> </a:t>
            </a:r>
            <a:r>
              <a:rPr lang="en-US" sz="4999" dirty="0" err="1">
                <a:solidFill>
                  <a:srgbClr val="6B7063"/>
                </a:solidFill>
                <a:latin typeface="Roboto Condensed"/>
              </a:rPr>
              <a:t>trả</a:t>
            </a:r>
            <a:r>
              <a:rPr lang="en-US" sz="4999" dirty="0">
                <a:solidFill>
                  <a:srgbClr val="6B7063"/>
                </a:solidFill>
                <a:latin typeface="Roboto Condensed"/>
              </a:rPr>
              <a:t> </a:t>
            </a:r>
            <a:r>
              <a:rPr lang="en-US" sz="4999" dirty="0" err="1">
                <a:solidFill>
                  <a:srgbClr val="6B7063"/>
                </a:solidFill>
                <a:latin typeface="Roboto Condensed"/>
              </a:rPr>
              <a:t>lời</a:t>
            </a:r>
            <a:r>
              <a:rPr lang="en-US" sz="4999" dirty="0">
                <a:solidFill>
                  <a:srgbClr val="6B7063"/>
                </a:solidFill>
                <a:latin typeface="Roboto Condensed"/>
              </a:rPr>
              <a:t> </a:t>
            </a:r>
            <a:r>
              <a:rPr lang="en-US" sz="4999" dirty="0" err="1">
                <a:solidFill>
                  <a:srgbClr val="6B7063"/>
                </a:solidFill>
                <a:latin typeface="Roboto Condensed"/>
              </a:rPr>
              <a:t>của</a:t>
            </a:r>
            <a:r>
              <a:rPr lang="en-US" sz="4999" dirty="0">
                <a:solidFill>
                  <a:srgbClr val="6B7063"/>
                </a:solidFill>
                <a:latin typeface="Roboto Condensed"/>
              </a:rPr>
              <a:t> HS </a:t>
            </a:r>
            <a:r>
              <a:rPr lang="en-US" sz="4999" dirty="0" err="1">
                <a:solidFill>
                  <a:srgbClr val="6B7063"/>
                </a:solidFill>
                <a:latin typeface="Roboto Condensed"/>
              </a:rPr>
              <a:t>của</a:t>
            </a:r>
            <a:r>
              <a:rPr lang="en-US" sz="4999" dirty="0">
                <a:solidFill>
                  <a:srgbClr val="6B7063"/>
                </a:solidFill>
                <a:latin typeface="Roboto Condensed"/>
              </a:rPr>
              <a:t> google form </a:t>
            </a:r>
            <a:r>
              <a:rPr lang="en-US" sz="4999" dirty="0" err="1">
                <a:solidFill>
                  <a:srgbClr val="6B7063"/>
                </a:solidFill>
                <a:latin typeface="Roboto Condensed"/>
              </a:rPr>
              <a:t>được</a:t>
            </a:r>
            <a:r>
              <a:rPr lang="en-US" sz="4999" dirty="0">
                <a:solidFill>
                  <a:srgbClr val="6B7063"/>
                </a:solidFill>
                <a:latin typeface="Roboto Condensed"/>
              </a:rPr>
              <a:t> qua g</a:t>
            </a:r>
          </a:p>
        </p:txBody>
      </p:sp>
    </p:spTree>
    <p:extLst>
      <p:ext uri="{BB962C8B-B14F-4D97-AF65-F5344CB8AC3E}">
        <p14:creationId xmlns:p14="http://schemas.microsoft.com/office/powerpoint/2010/main" val="3545001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593928" y="0"/>
            <a:ext cx="10761785" cy="8743950"/>
          </a:xfrm>
          <a:custGeom>
            <a:avLst/>
            <a:gdLst/>
            <a:ahLst/>
            <a:cxnLst/>
            <a:rect l="l" t="t" r="r" b="b"/>
            <a:pathLst>
              <a:path w="10761785" h="8743950">
                <a:moveTo>
                  <a:pt x="10761784" y="0"/>
                </a:moveTo>
                <a:lnTo>
                  <a:pt x="0" y="0"/>
                </a:lnTo>
                <a:lnTo>
                  <a:pt x="0" y="8743950"/>
                </a:lnTo>
                <a:lnTo>
                  <a:pt x="10761784" y="8743950"/>
                </a:lnTo>
                <a:lnTo>
                  <a:pt x="107617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962786" y="2332703"/>
            <a:ext cx="11016566" cy="1222944"/>
          </a:xfrm>
          <a:prstGeom prst="rect">
            <a:avLst/>
          </a:prstGeom>
        </p:spPr>
        <p:txBody>
          <a:bodyPr lIns="0" tIns="0" rIns="0" bIns="0" rtlCol="0" anchor="t">
            <a:spAutoFit/>
          </a:bodyPr>
          <a:lstStyle/>
          <a:p>
            <a:pPr algn="ctr">
              <a:lnSpc>
                <a:spcPts val="7470"/>
              </a:lnSpc>
            </a:pPr>
            <a:r>
              <a:rPr lang="en-US" sz="9000">
                <a:solidFill>
                  <a:srgbClr val="04737F"/>
                </a:solidFill>
                <a:latin typeface="#9Slide05 Fourth Medium"/>
              </a:rPr>
              <a:t>Xin chào và hẹn gặp lại!</a:t>
            </a:r>
          </a:p>
        </p:txBody>
      </p:sp>
      <p:grpSp>
        <p:nvGrpSpPr>
          <p:cNvPr id="4" name="Group 4"/>
          <p:cNvGrpSpPr/>
          <p:nvPr/>
        </p:nvGrpSpPr>
        <p:grpSpPr>
          <a:xfrm>
            <a:off x="-265928" y="8743950"/>
            <a:ext cx="25924305" cy="3086100"/>
            <a:chOff x="0" y="0"/>
            <a:chExt cx="6827800" cy="812800"/>
          </a:xfrm>
        </p:grpSpPr>
        <p:sp>
          <p:nvSpPr>
            <p:cNvPr id="5" name="Freeform 5"/>
            <p:cNvSpPr/>
            <p:nvPr/>
          </p:nvSpPr>
          <p:spPr>
            <a:xfrm>
              <a:off x="0" y="0"/>
              <a:ext cx="6827800" cy="812800"/>
            </a:xfrm>
            <a:custGeom>
              <a:avLst/>
              <a:gdLst/>
              <a:ahLst/>
              <a:cxnLst/>
              <a:rect l="l" t="t" r="r" b="b"/>
              <a:pathLst>
                <a:path w="6827800" h="812800">
                  <a:moveTo>
                    <a:pt x="0" y="0"/>
                  </a:moveTo>
                  <a:lnTo>
                    <a:pt x="6827800" y="0"/>
                  </a:lnTo>
                  <a:lnTo>
                    <a:pt x="6827800" y="812800"/>
                  </a:lnTo>
                  <a:lnTo>
                    <a:pt x="0" y="812800"/>
                  </a:lnTo>
                  <a:lnTo>
                    <a:pt x="0" y="0"/>
                  </a:lnTo>
                </a:path>
              </a:pathLst>
            </a:custGeom>
            <a:solidFill>
              <a:srgbClr val="137094">
                <a:alpha val="29804"/>
              </a:srgbClr>
            </a:solidFill>
          </p:spPr>
          <p:txBody>
            <a:bodyPr/>
            <a:lstStyle/>
            <a:p>
              <a:endParaRPr lang="en-GB"/>
            </a:p>
          </p:txBody>
        </p:sp>
        <p:sp>
          <p:nvSpPr>
            <p:cNvPr id="6" name="TextBox 6"/>
            <p:cNvSpPr txBox="1"/>
            <p:nvPr/>
          </p:nvSpPr>
          <p:spPr>
            <a:xfrm>
              <a:off x="0" y="-104775"/>
              <a:ext cx="812800" cy="917575"/>
            </a:xfrm>
            <a:prstGeom prst="rect">
              <a:avLst/>
            </a:prstGeom>
          </p:spPr>
          <p:txBody>
            <a:bodyPr lIns="50800" tIns="50800" rIns="50800" bIns="50800" rtlCol="0" anchor="ctr"/>
            <a:lstStyle/>
            <a:p>
              <a:pPr algn="ctr">
                <a:lnSpc>
                  <a:spcPts val="3213"/>
                </a:lnSpc>
              </a:pPr>
              <a:endParaRPr/>
            </a:p>
          </p:txBody>
        </p:sp>
      </p:grpSp>
      <p:sp>
        <p:nvSpPr>
          <p:cNvPr id="7" name="Freeform 7"/>
          <p:cNvSpPr/>
          <p:nvPr/>
        </p:nvSpPr>
        <p:spPr>
          <a:xfrm>
            <a:off x="-3978734" y="7821788"/>
            <a:ext cx="13707817" cy="922162"/>
          </a:xfrm>
          <a:custGeom>
            <a:avLst/>
            <a:gdLst/>
            <a:ahLst/>
            <a:cxnLst/>
            <a:rect l="l" t="t" r="r" b="b"/>
            <a:pathLst>
              <a:path w="13707817" h="922162">
                <a:moveTo>
                  <a:pt x="0" y="0"/>
                </a:moveTo>
                <a:lnTo>
                  <a:pt x="13707817" y="0"/>
                </a:lnTo>
                <a:lnTo>
                  <a:pt x="13707817" y="922162"/>
                </a:lnTo>
                <a:lnTo>
                  <a:pt x="0" y="922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2206619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562" y="-283711"/>
            <a:ext cx="6000883" cy="8603417"/>
          </a:xfrm>
          <a:custGeom>
            <a:avLst/>
            <a:gdLst/>
            <a:ahLst/>
            <a:cxnLst/>
            <a:rect l="l" t="t" r="r" b="b"/>
            <a:pathLst>
              <a:path w="6000883" h="8603417">
                <a:moveTo>
                  <a:pt x="0" y="0"/>
                </a:moveTo>
                <a:lnTo>
                  <a:pt x="6000883" y="0"/>
                </a:lnTo>
                <a:lnTo>
                  <a:pt x="6000883" y="8603417"/>
                </a:lnTo>
                <a:lnTo>
                  <a:pt x="0" y="8603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282360" y="3774481"/>
            <a:ext cx="14787328" cy="5269666"/>
          </a:xfrm>
          <a:custGeom>
            <a:avLst/>
            <a:gdLst/>
            <a:ahLst/>
            <a:cxnLst/>
            <a:rect l="l" t="t" r="r" b="b"/>
            <a:pathLst>
              <a:path w="14787328" h="5269666">
                <a:moveTo>
                  <a:pt x="0" y="0"/>
                </a:moveTo>
                <a:lnTo>
                  <a:pt x="14787329" y="0"/>
                </a:lnTo>
                <a:lnTo>
                  <a:pt x="14787329" y="5269666"/>
                </a:lnTo>
                <a:lnTo>
                  <a:pt x="0" y="5269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028700" y="8690704"/>
            <a:ext cx="18127626" cy="1647966"/>
          </a:xfrm>
          <a:custGeom>
            <a:avLst/>
            <a:gdLst/>
            <a:ahLst/>
            <a:cxnLst/>
            <a:rect l="l" t="t" r="r" b="b"/>
            <a:pathLst>
              <a:path w="18127626" h="1647966">
                <a:moveTo>
                  <a:pt x="0" y="0"/>
                </a:moveTo>
                <a:lnTo>
                  <a:pt x="18127626" y="0"/>
                </a:lnTo>
                <a:lnTo>
                  <a:pt x="18127626" y="1647966"/>
                </a:lnTo>
                <a:lnTo>
                  <a:pt x="0" y="1647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581219" y="2728095"/>
            <a:ext cx="4158920" cy="5962609"/>
          </a:xfrm>
          <a:custGeom>
            <a:avLst/>
            <a:gdLst/>
            <a:ahLst/>
            <a:cxnLst/>
            <a:rect l="l" t="t" r="r" b="b"/>
            <a:pathLst>
              <a:path w="4158920" h="5962609">
                <a:moveTo>
                  <a:pt x="4158920" y="0"/>
                </a:moveTo>
                <a:lnTo>
                  <a:pt x="0" y="0"/>
                </a:lnTo>
                <a:lnTo>
                  <a:pt x="0" y="5962609"/>
                </a:lnTo>
                <a:lnTo>
                  <a:pt x="4158920" y="5962609"/>
                </a:lnTo>
                <a:lnTo>
                  <a:pt x="415892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2275080" y="7948422"/>
            <a:ext cx="13557441" cy="2948743"/>
          </a:xfrm>
          <a:custGeom>
            <a:avLst/>
            <a:gdLst/>
            <a:ahLst/>
            <a:cxnLst/>
            <a:rect l="l" t="t" r="r" b="b"/>
            <a:pathLst>
              <a:path w="13557441" h="2948743">
                <a:moveTo>
                  <a:pt x="0" y="0"/>
                </a:moveTo>
                <a:lnTo>
                  <a:pt x="13557440" y="0"/>
                </a:lnTo>
                <a:lnTo>
                  <a:pt x="13557440" y="2948743"/>
                </a:lnTo>
                <a:lnTo>
                  <a:pt x="0" y="29487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1282360" y="5398111"/>
            <a:ext cx="9634540" cy="4116576"/>
          </a:xfrm>
          <a:custGeom>
            <a:avLst/>
            <a:gdLst/>
            <a:ahLst/>
            <a:cxnLst/>
            <a:rect l="l" t="t" r="r" b="b"/>
            <a:pathLst>
              <a:path w="9634540" h="4116576">
                <a:moveTo>
                  <a:pt x="0" y="0"/>
                </a:moveTo>
                <a:lnTo>
                  <a:pt x="9634540" y="0"/>
                </a:lnTo>
                <a:lnTo>
                  <a:pt x="9634540" y="4116576"/>
                </a:lnTo>
                <a:lnTo>
                  <a:pt x="0" y="41165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3897491" y="1708550"/>
            <a:ext cx="8551743" cy="6869900"/>
          </a:xfrm>
          <a:custGeom>
            <a:avLst/>
            <a:gdLst/>
            <a:ahLst/>
            <a:cxnLst/>
            <a:rect l="l" t="t" r="r" b="b"/>
            <a:pathLst>
              <a:path w="8551743" h="6869900">
                <a:moveTo>
                  <a:pt x="8551743" y="0"/>
                </a:moveTo>
                <a:lnTo>
                  <a:pt x="0" y="0"/>
                </a:lnTo>
                <a:lnTo>
                  <a:pt x="0" y="6869900"/>
                </a:lnTo>
                <a:lnTo>
                  <a:pt x="8551743" y="6869900"/>
                </a:lnTo>
                <a:lnTo>
                  <a:pt x="855174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TextBox 9"/>
          <p:cNvSpPr txBox="1"/>
          <p:nvPr/>
        </p:nvSpPr>
        <p:spPr>
          <a:xfrm>
            <a:off x="5375216" y="3922748"/>
            <a:ext cx="6772075" cy="2461631"/>
          </a:xfrm>
          <a:prstGeom prst="rect">
            <a:avLst/>
          </a:prstGeom>
        </p:spPr>
        <p:txBody>
          <a:bodyPr lIns="0" tIns="0" rIns="0" bIns="0" rtlCol="0" anchor="t">
            <a:spAutoFit/>
          </a:bodyPr>
          <a:lstStyle/>
          <a:p>
            <a:pPr marL="1014726" lvl="1" indent="-507363">
              <a:lnSpc>
                <a:spcPts val="6579"/>
              </a:lnSpc>
              <a:buFont typeface="Arial"/>
              <a:buChar char="•"/>
            </a:pPr>
            <a:r>
              <a:rPr lang="en-US" sz="4699">
                <a:solidFill>
                  <a:srgbClr val="000000"/>
                </a:solidFill>
                <a:latin typeface="Roboto Condensed"/>
              </a:rPr>
              <a:t>Phiếu học tập 03</a:t>
            </a:r>
          </a:p>
          <a:p>
            <a:pPr marL="1014726" lvl="1" indent="-507363">
              <a:lnSpc>
                <a:spcPts val="6579"/>
              </a:lnSpc>
              <a:buFont typeface="Arial"/>
              <a:buChar char="•"/>
            </a:pPr>
            <a:r>
              <a:rPr lang="en-US" sz="4699">
                <a:solidFill>
                  <a:srgbClr val="000000"/>
                </a:solidFill>
                <a:latin typeface="Roboto Condensed"/>
              </a:rPr>
              <a:t>Thực hiện theo bàn</a:t>
            </a:r>
          </a:p>
          <a:p>
            <a:pPr marL="1014726" lvl="1" indent="-507363">
              <a:lnSpc>
                <a:spcPts val="6579"/>
              </a:lnSpc>
              <a:buFont typeface="Arial"/>
              <a:buChar char="•"/>
            </a:pPr>
            <a:r>
              <a:rPr lang="en-US" sz="4699">
                <a:solidFill>
                  <a:srgbClr val="000000"/>
                </a:solidFill>
                <a:latin typeface="Roboto Condensed"/>
              </a:rPr>
              <a:t>Thời gian: 5 phút</a:t>
            </a:r>
          </a:p>
        </p:txBody>
      </p:sp>
      <p:sp>
        <p:nvSpPr>
          <p:cNvPr id="10" name="TextBox 10"/>
          <p:cNvSpPr txBox="1"/>
          <p:nvPr/>
        </p:nvSpPr>
        <p:spPr>
          <a:xfrm>
            <a:off x="8531686" y="694988"/>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1" name="TextBox 11"/>
          <p:cNvSpPr txBox="1"/>
          <p:nvPr/>
        </p:nvSpPr>
        <p:spPr>
          <a:xfrm>
            <a:off x="11282360" y="1490408"/>
            <a:ext cx="5179829" cy="721973"/>
          </a:xfrm>
          <a:prstGeom prst="rect">
            <a:avLst/>
          </a:prstGeom>
        </p:spPr>
        <p:txBody>
          <a:bodyPr lIns="0" tIns="0" rIns="0" bIns="0" rtlCol="0" anchor="t">
            <a:spAutoFit/>
          </a:bodyPr>
          <a:lstStyle/>
          <a:p>
            <a:pPr algn="just">
              <a:lnSpc>
                <a:spcPts val="5880"/>
              </a:lnSpc>
              <a:spcBef>
                <a:spcPct val="0"/>
              </a:spcBef>
            </a:pPr>
            <a:r>
              <a:rPr lang="en-US" sz="4200">
                <a:solidFill>
                  <a:srgbClr val="0B91A0"/>
                </a:solidFill>
                <a:latin typeface="#9Slide07 SVNUT Triumph Press"/>
              </a:rPr>
              <a:t>b. Viết kết nối đọc</a:t>
            </a:r>
          </a:p>
        </p:txBody>
      </p:sp>
    </p:spTree>
    <p:extLst>
      <p:ext uri="{BB962C8B-B14F-4D97-AF65-F5344CB8AC3E}">
        <p14:creationId xmlns:p14="http://schemas.microsoft.com/office/powerpoint/2010/main" val="3953156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58143007"/>
              </p:ext>
            </p:extLst>
          </p:nvPr>
        </p:nvGraphicFramePr>
        <p:xfrm>
          <a:off x="533400" y="1333500"/>
          <a:ext cx="10744200" cy="8686800"/>
        </p:xfrm>
        <a:graphic>
          <a:graphicData uri="http://schemas.openxmlformats.org/drawingml/2006/table">
            <a:tbl>
              <a:tblPr/>
              <a:tblGrid>
                <a:gridCol w="895350">
                  <a:extLst>
                    <a:ext uri="{9D8B030D-6E8A-4147-A177-3AD203B41FA5}">
                      <a16:colId xmlns:a16="http://schemas.microsoft.com/office/drawing/2014/main" val="513770575"/>
                    </a:ext>
                  </a:extLst>
                </a:gridCol>
                <a:gridCol w="895350">
                  <a:extLst>
                    <a:ext uri="{9D8B030D-6E8A-4147-A177-3AD203B41FA5}">
                      <a16:colId xmlns:a16="http://schemas.microsoft.com/office/drawing/2014/main" val="1832035921"/>
                    </a:ext>
                  </a:extLst>
                </a:gridCol>
                <a:gridCol w="895350">
                  <a:extLst>
                    <a:ext uri="{9D8B030D-6E8A-4147-A177-3AD203B41FA5}">
                      <a16:colId xmlns:a16="http://schemas.microsoft.com/office/drawing/2014/main" val="836450211"/>
                    </a:ext>
                  </a:extLst>
                </a:gridCol>
                <a:gridCol w="895350">
                  <a:extLst>
                    <a:ext uri="{9D8B030D-6E8A-4147-A177-3AD203B41FA5}">
                      <a16:colId xmlns:a16="http://schemas.microsoft.com/office/drawing/2014/main" val="3004963373"/>
                    </a:ext>
                  </a:extLst>
                </a:gridCol>
                <a:gridCol w="895350">
                  <a:extLst>
                    <a:ext uri="{9D8B030D-6E8A-4147-A177-3AD203B41FA5}">
                      <a16:colId xmlns:a16="http://schemas.microsoft.com/office/drawing/2014/main" val="1289941374"/>
                    </a:ext>
                  </a:extLst>
                </a:gridCol>
                <a:gridCol w="895350">
                  <a:extLst>
                    <a:ext uri="{9D8B030D-6E8A-4147-A177-3AD203B41FA5}">
                      <a16:colId xmlns:a16="http://schemas.microsoft.com/office/drawing/2014/main" val="3685447222"/>
                    </a:ext>
                  </a:extLst>
                </a:gridCol>
                <a:gridCol w="895350">
                  <a:extLst>
                    <a:ext uri="{9D8B030D-6E8A-4147-A177-3AD203B41FA5}">
                      <a16:colId xmlns:a16="http://schemas.microsoft.com/office/drawing/2014/main" val="17661003"/>
                    </a:ext>
                  </a:extLst>
                </a:gridCol>
                <a:gridCol w="895350">
                  <a:extLst>
                    <a:ext uri="{9D8B030D-6E8A-4147-A177-3AD203B41FA5}">
                      <a16:colId xmlns:a16="http://schemas.microsoft.com/office/drawing/2014/main" val="2523946364"/>
                    </a:ext>
                  </a:extLst>
                </a:gridCol>
                <a:gridCol w="895350">
                  <a:extLst>
                    <a:ext uri="{9D8B030D-6E8A-4147-A177-3AD203B41FA5}">
                      <a16:colId xmlns:a16="http://schemas.microsoft.com/office/drawing/2014/main" val="3635562152"/>
                    </a:ext>
                  </a:extLst>
                </a:gridCol>
                <a:gridCol w="895350">
                  <a:extLst>
                    <a:ext uri="{9D8B030D-6E8A-4147-A177-3AD203B41FA5}">
                      <a16:colId xmlns:a16="http://schemas.microsoft.com/office/drawing/2014/main" val="3894760151"/>
                    </a:ext>
                  </a:extLst>
                </a:gridCol>
                <a:gridCol w="895350">
                  <a:extLst>
                    <a:ext uri="{9D8B030D-6E8A-4147-A177-3AD203B41FA5}">
                      <a16:colId xmlns:a16="http://schemas.microsoft.com/office/drawing/2014/main" val="2444058900"/>
                    </a:ext>
                  </a:extLst>
                </a:gridCol>
                <a:gridCol w="895350">
                  <a:extLst>
                    <a:ext uri="{9D8B030D-6E8A-4147-A177-3AD203B41FA5}">
                      <a16:colId xmlns:a16="http://schemas.microsoft.com/office/drawing/2014/main" val="1585396896"/>
                    </a:ext>
                  </a:extLst>
                </a:gridCol>
              </a:tblGrid>
              <a:tr h="723900">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Ô</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203398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Đ</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15579"/>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Q</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B</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659648"/>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R</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Ố</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Ạ</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8461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A</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545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Ề</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17073"/>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Ụ</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V</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Ệ</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Ă</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Ô</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Đ</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69992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Ả</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U</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613412"/>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Ề</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65578"/>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Đ</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O</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W</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86569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Y</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J</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Ữ</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28708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G</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Ô</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G</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Ữ</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596505"/>
                  </a:ext>
                </a:extLst>
              </a:tr>
            </a:tbl>
          </a:graphicData>
        </a:graphic>
      </p:graphicFrame>
      <p:sp>
        <p:nvSpPr>
          <p:cNvPr id="3" name="Rectangle 2"/>
          <p:cNvSpPr/>
          <p:nvPr/>
        </p:nvSpPr>
        <p:spPr>
          <a:xfrm>
            <a:off x="685800" y="266700"/>
            <a:ext cx="10134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FF0000"/>
                </a:solidFill>
                <a:latin typeface="Times New Roman" panose="02020603050405020304" pitchFamily="18" charset="0"/>
                <a:cs typeface="Times New Roman" panose="02020603050405020304" pitchFamily="18" charset="0"/>
              </a:rPr>
              <a:t>VĂN BẢN THÔNG TIN </a:t>
            </a:r>
            <a:endParaRPr lang="vi-VN" sz="55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811000" y="1714500"/>
            <a:ext cx="5943600" cy="7536102"/>
          </a:xfrm>
          <a:prstGeom prst="rect">
            <a:avLst/>
          </a:prstGeom>
          <a:noFill/>
        </p:spPr>
        <p:txBody>
          <a:bodyPr wrap="square" rtlCol="0">
            <a:spAutoFit/>
          </a:bodyPr>
          <a:lstStyle/>
          <a:p>
            <a:pPr>
              <a:lnSpc>
                <a:spcPct val="150000"/>
              </a:lnSpc>
              <a:spcAft>
                <a:spcPts val="1200"/>
              </a:spcAft>
            </a:pPr>
            <a:r>
              <a:rPr lang="en-US" sz="3500" dirty="0"/>
              <a:t>1</a:t>
            </a:r>
            <a:r>
              <a:rPr lang="en-US" sz="3500" dirty="0">
                <a:latin typeface="Times New Roman" panose="02020603050405020304" pitchFamily="18" charset="0"/>
                <a:cs typeface="Times New Roman" panose="02020603050405020304" pitchFamily="18" charset="0"/>
              </a:rPr>
              <a:t>/………………………….</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2/…………………………..</a:t>
            </a:r>
          </a:p>
          <a:p>
            <a:pPr>
              <a:lnSpc>
                <a:spcPct val="150000"/>
              </a:lnSpc>
              <a:spcAft>
                <a:spcPts val="1200"/>
              </a:spcAft>
            </a:pPr>
            <a:r>
              <a:rPr lang="en-US" sz="3500" dirty="0">
                <a:latin typeface="Times New Roman" panose="02020603050405020304" pitchFamily="18" charset="0"/>
                <a:cs typeface="Times New Roman" panose="02020603050405020304" pitchFamily="18" charset="0"/>
              </a:rPr>
              <a:t>3/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4/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5/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6/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7/ ………………………….. </a:t>
            </a:r>
            <a:endParaRPr lang="vi-VN" sz="3500"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dirty="0">
                <a:latin typeface="Times New Roman" panose="02020603050405020304" pitchFamily="18" charset="0"/>
                <a:cs typeface="Times New Roman" panose="02020603050405020304" pitchFamily="18" charset="0"/>
              </a:rPr>
              <a:t>8/ …………………………..</a:t>
            </a:r>
            <a:endParaRPr lang="vi-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55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414236"/>
              </p:ext>
            </p:extLst>
          </p:nvPr>
        </p:nvGraphicFramePr>
        <p:xfrm>
          <a:off x="533400" y="1333500"/>
          <a:ext cx="10744200" cy="8763000"/>
        </p:xfrm>
        <a:graphic>
          <a:graphicData uri="http://schemas.openxmlformats.org/drawingml/2006/table">
            <a:tbl>
              <a:tblPr/>
              <a:tblGrid>
                <a:gridCol w="895350">
                  <a:extLst>
                    <a:ext uri="{9D8B030D-6E8A-4147-A177-3AD203B41FA5}">
                      <a16:colId xmlns:a16="http://schemas.microsoft.com/office/drawing/2014/main" val="513770575"/>
                    </a:ext>
                  </a:extLst>
                </a:gridCol>
                <a:gridCol w="895350">
                  <a:extLst>
                    <a:ext uri="{9D8B030D-6E8A-4147-A177-3AD203B41FA5}">
                      <a16:colId xmlns:a16="http://schemas.microsoft.com/office/drawing/2014/main" val="1832035921"/>
                    </a:ext>
                  </a:extLst>
                </a:gridCol>
                <a:gridCol w="895350">
                  <a:extLst>
                    <a:ext uri="{9D8B030D-6E8A-4147-A177-3AD203B41FA5}">
                      <a16:colId xmlns:a16="http://schemas.microsoft.com/office/drawing/2014/main" val="836450211"/>
                    </a:ext>
                  </a:extLst>
                </a:gridCol>
                <a:gridCol w="895350">
                  <a:extLst>
                    <a:ext uri="{9D8B030D-6E8A-4147-A177-3AD203B41FA5}">
                      <a16:colId xmlns:a16="http://schemas.microsoft.com/office/drawing/2014/main" val="3004963373"/>
                    </a:ext>
                  </a:extLst>
                </a:gridCol>
                <a:gridCol w="895350">
                  <a:extLst>
                    <a:ext uri="{9D8B030D-6E8A-4147-A177-3AD203B41FA5}">
                      <a16:colId xmlns:a16="http://schemas.microsoft.com/office/drawing/2014/main" val="1289941374"/>
                    </a:ext>
                  </a:extLst>
                </a:gridCol>
                <a:gridCol w="895350">
                  <a:extLst>
                    <a:ext uri="{9D8B030D-6E8A-4147-A177-3AD203B41FA5}">
                      <a16:colId xmlns:a16="http://schemas.microsoft.com/office/drawing/2014/main" val="3685447222"/>
                    </a:ext>
                  </a:extLst>
                </a:gridCol>
                <a:gridCol w="895350">
                  <a:extLst>
                    <a:ext uri="{9D8B030D-6E8A-4147-A177-3AD203B41FA5}">
                      <a16:colId xmlns:a16="http://schemas.microsoft.com/office/drawing/2014/main" val="17661003"/>
                    </a:ext>
                  </a:extLst>
                </a:gridCol>
                <a:gridCol w="895350">
                  <a:extLst>
                    <a:ext uri="{9D8B030D-6E8A-4147-A177-3AD203B41FA5}">
                      <a16:colId xmlns:a16="http://schemas.microsoft.com/office/drawing/2014/main" val="2523946364"/>
                    </a:ext>
                  </a:extLst>
                </a:gridCol>
                <a:gridCol w="895350">
                  <a:extLst>
                    <a:ext uri="{9D8B030D-6E8A-4147-A177-3AD203B41FA5}">
                      <a16:colId xmlns:a16="http://schemas.microsoft.com/office/drawing/2014/main" val="3635562152"/>
                    </a:ext>
                  </a:extLst>
                </a:gridCol>
                <a:gridCol w="895350">
                  <a:extLst>
                    <a:ext uri="{9D8B030D-6E8A-4147-A177-3AD203B41FA5}">
                      <a16:colId xmlns:a16="http://schemas.microsoft.com/office/drawing/2014/main" val="3894760151"/>
                    </a:ext>
                  </a:extLst>
                </a:gridCol>
                <a:gridCol w="895350">
                  <a:extLst>
                    <a:ext uri="{9D8B030D-6E8A-4147-A177-3AD203B41FA5}">
                      <a16:colId xmlns:a16="http://schemas.microsoft.com/office/drawing/2014/main" val="2444058900"/>
                    </a:ext>
                  </a:extLst>
                </a:gridCol>
                <a:gridCol w="895350">
                  <a:extLst>
                    <a:ext uri="{9D8B030D-6E8A-4147-A177-3AD203B41FA5}">
                      <a16:colId xmlns:a16="http://schemas.microsoft.com/office/drawing/2014/main" val="1585396896"/>
                    </a:ext>
                  </a:extLst>
                </a:gridCol>
              </a:tblGrid>
              <a:tr h="723900">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S</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Ô</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203398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G</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P</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115579"/>
                  </a:ext>
                </a:extLst>
              </a:tr>
              <a:tr h="723900">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T</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T</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S</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O</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Q</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A</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B</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659648"/>
                  </a:ext>
                </a:extLst>
              </a:tr>
              <a:tr h="8001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R</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M</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Ạ</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K</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J</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8461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A</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N</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L</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O</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54550"/>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C</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L</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I</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V</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H</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Ề</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5717073"/>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Ụ</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V</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Q</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Ệ</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Ă</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Ô</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N</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69992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E</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M</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C</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Ả</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U</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V</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3613412"/>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T</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Ề</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L</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X</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A</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D</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M</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65578"/>
                  </a:ext>
                </a:extLst>
              </a:tr>
              <a:tr h="723900">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Đ</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O</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H</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U</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W</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F</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Y</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W</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865691"/>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Y</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B</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Z</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P</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J</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Z</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I</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Ữ</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S</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E</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287086"/>
                  </a:ext>
                </a:extLst>
              </a:tr>
              <a:tr h="723900">
                <a:tc>
                  <a:txBody>
                    <a:bodyPr/>
                    <a:lstStyle/>
                    <a:p>
                      <a:pPr algn="ctr">
                        <a:lnSpc>
                          <a:spcPct val="107000"/>
                        </a:lnSpc>
                        <a:spcBef>
                          <a:spcPts val="10"/>
                        </a:spcBef>
                        <a:spcAft>
                          <a:spcPts val="10"/>
                        </a:spcAft>
                      </a:pPr>
                      <a:r>
                        <a:rPr lang="en-US" sz="3600" b="1">
                          <a:effectLst/>
                          <a:latin typeface="Times New Roman" panose="02020603050405020304" pitchFamily="18" charset="0"/>
                          <a:ea typeface="Times New Roman" panose="02020603050405020304" pitchFamily="18" charset="0"/>
                        </a:rPr>
                        <a:t>D</a:t>
                      </a:r>
                      <a:endParaRPr lang="vi-VN" sz="36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P</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H</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I</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Ô</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N</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G</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solidFill>
                            <a:srgbClr val="FF0000"/>
                          </a:solidFill>
                          <a:effectLst/>
                          <a:latin typeface="Times New Roman" panose="02020603050405020304" pitchFamily="18" charset="0"/>
                          <a:ea typeface="Times New Roman" panose="02020603050405020304" pitchFamily="18" charset="0"/>
                        </a:rPr>
                        <a:t>Ữ</a:t>
                      </a:r>
                      <a:endParaRPr lang="vi-VN" sz="3600" dirty="0">
                        <a:solidFill>
                          <a:srgbClr val="FF0000"/>
                        </a:solidFill>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Bef>
                          <a:spcPts val="10"/>
                        </a:spcBef>
                        <a:spcAft>
                          <a:spcPts val="10"/>
                        </a:spcAft>
                      </a:pPr>
                      <a:r>
                        <a:rPr lang="en-US" sz="3600" b="1" dirty="0">
                          <a:effectLst/>
                          <a:latin typeface="Times New Roman" panose="02020603050405020304" pitchFamily="18" charset="0"/>
                          <a:ea typeface="Times New Roman" panose="02020603050405020304" pitchFamily="18" charset="0"/>
                        </a:rPr>
                        <a:t>K</a:t>
                      </a:r>
                      <a:endParaRPr lang="vi-VN" sz="36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596505"/>
                  </a:ext>
                </a:extLst>
              </a:tr>
            </a:tbl>
          </a:graphicData>
        </a:graphic>
      </p:graphicFrame>
      <p:sp>
        <p:nvSpPr>
          <p:cNvPr id="3" name="Rectangle 2"/>
          <p:cNvSpPr/>
          <p:nvPr/>
        </p:nvSpPr>
        <p:spPr>
          <a:xfrm>
            <a:off x="685800" y="266700"/>
            <a:ext cx="10134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FF0000"/>
                </a:solidFill>
                <a:latin typeface="Times New Roman" panose="02020603050405020304" pitchFamily="18" charset="0"/>
                <a:cs typeface="Times New Roman" panose="02020603050405020304" pitchFamily="18" charset="0"/>
              </a:rPr>
              <a:t>VĂN BẢN THÔNG TIN </a:t>
            </a:r>
            <a:endParaRPr lang="vi-VN" sz="55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801600" y="1714500"/>
            <a:ext cx="3733800" cy="7632859"/>
          </a:xfrm>
          <a:prstGeom prst="rect">
            <a:avLst/>
          </a:prstGeom>
          <a:noFill/>
        </p:spPr>
        <p:txBody>
          <a:bodyPr wrap="square" rtlCol="0">
            <a:spAutoFit/>
          </a:bodyPr>
          <a:lstStyle/>
          <a:p>
            <a:pPr>
              <a:lnSpc>
                <a:spcPct val="150000"/>
              </a:lnSpc>
              <a:spcAft>
                <a:spcPts val="1200"/>
              </a:spcAft>
            </a:pPr>
            <a:r>
              <a:rPr lang="en-US" sz="3500" b="1" dirty="0">
                <a:latin typeface="Times New Roman" panose="02020603050405020304" pitchFamily="18" charset="0"/>
                <a:cs typeface="Times New Roman" panose="02020603050405020304" pitchFamily="18" charset="0"/>
              </a:rPr>
              <a:t>1/ </a:t>
            </a:r>
            <a:r>
              <a:rPr lang="en-US" sz="3500" b="1" dirty="0" err="1">
                <a:latin typeface="Times New Roman" panose="02020603050405020304" pitchFamily="18" charset="0"/>
                <a:cs typeface="Times New Roman" panose="02020603050405020304" pitchFamily="18" charset="0"/>
              </a:rPr>
              <a:t>Ngôn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ngữ</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2/ </a:t>
            </a:r>
            <a:r>
              <a:rPr lang="en-US" sz="3500" b="1" dirty="0" err="1">
                <a:latin typeface="Times New Roman" panose="02020603050405020304" pitchFamily="18" charset="0"/>
                <a:cs typeface="Times New Roman" panose="02020603050405020304" pitchFamily="18" charset="0"/>
              </a:rPr>
              <a:t>Nhan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đề</a:t>
            </a:r>
            <a:r>
              <a:rPr lang="en-US" sz="3500" b="1" dirty="0">
                <a:latin typeface="Times New Roman" panose="02020603050405020304" pitchFamily="18" charset="0"/>
                <a:cs typeface="Times New Roman" panose="02020603050405020304" pitchFamily="18" charset="0"/>
              </a:rPr>
              <a:t> </a:t>
            </a: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3/ </a:t>
            </a:r>
            <a:r>
              <a:rPr lang="en-US" sz="3500" b="1" dirty="0" err="1">
                <a:latin typeface="Times New Roman" panose="02020603050405020304" pitchFamily="18" charset="0"/>
                <a:cs typeface="Times New Roman" panose="02020603050405020304" pitchFamily="18" charset="0"/>
              </a:rPr>
              <a:t>Sapô</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4/ </a:t>
            </a:r>
            <a:r>
              <a:rPr lang="en-US" sz="3500" b="1" dirty="0" err="1">
                <a:latin typeface="Times New Roman" panose="02020603050405020304" pitchFamily="18" charset="0"/>
                <a:cs typeface="Times New Roman" panose="02020603050405020304" pitchFamily="18" charset="0"/>
              </a:rPr>
              <a:t>Đề</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mục</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5/ </a:t>
            </a:r>
            <a:r>
              <a:rPr lang="en-US" sz="3500" b="1" dirty="0" err="1">
                <a:latin typeface="Times New Roman" panose="02020603050405020304" pitchFamily="18" charset="0"/>
                <a:cs typeface="Times New Roman" panose="02020603050405020304" pitchFamily="18" charset="0"/>
              </a:rPr>
              <a:t>Đoạn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văn</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6/ Phi </a:t>
            </a:r>
            <a:r>
              <a:rPr lang="en-US" sz="3500" b="1" dirty="0" err="1">
                <a:latin typeface="Times New Roman" panose="02020603050405020304" pitchFamily="18" charset="0"/>
                <a:cs typeface="Times New Roman" panose="02020603050405020304" pitchFamily="18" charset="0"/>
              </a:rPr>
              <a:t>ngôn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ngữ</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7/ </a:t>
            </a:r>
            <a:r>
              <a:rPr lang="en-US" sz="3500" b="1" dirty="0" err="1">
                <a:latin typeface="Times New Roman" panose="02020603050405020304" pitchFamily="18" charset="0"/>
                <a:cs typeface="Times New Roman" panose="02020603050405020304" pitchFamily="18" charset="0"/>
              </a:rPr>
              <a:t>Số</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liệu</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a:p>
            <a:pPr>
              <a:lnSpc>
                <a:spcPct val="150000"/>
              </a:lnSpc>
              <a:spcAft>
                <a:spcPts val="1200"/>
              </a:spcAft>
            </a:pPr>
            <a:r>
              <a:rPr lang="en-US" sz="3500" b="1" dirty="0">
                <a:latin typeface="Times New Roman" panose="02020603050405020304" pitchFamily="18" charset="0"/>
                <a:cs typeface="Times New Roman" panose="02020603050405020304" pitchFamily="18" charset="0"/>
              </a:rPr>
              <a:t>8/ </a:t>
            </a:r>
            <a:r>
              <a:rPr lang="en-US" sz="3500" b="1" dirty="0" err="1">
                <a:latin typeface="Times New Roman" panose="02020603050405020304" pitchFamily="18" charset="0"/>
                <a:cs typeface="Times New Roman" panose="02020603050405020304" pitchFamily="18" charset="0"/>
              </a:rPr>
              <a:t>Hình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ảnh</a:t>
            </a:r>
            <a:r>
              <a:rPr lang="en-US" sz="3500" b="1" dirty="0">
                <a:latin typeface="Times New Roman" panose="02020603050405020304" pitchFamily="18" charset="0"/>
                <a:cs typeface="Times New Roman" panose="02020603050405020304" pitchFamily="18" charset="0"/>
              </a:rPr>
              <a:t> </a:t>
            </a:r>
            <a:endParaRPr lang="vi-VN"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837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6524EBD9-C182-FEA3-510F-518C04B0D769}"/>
              </a:ext>
            </a:extLst>
          </p:cNvPr>
          <p:cNvGrpSpPr/>
          <p:nvPr/>
        </p:nvGrpSpPr>
        <p:grpSpPr>
          <a:xfrm>
            <a:off x="1772543" y="627762"/>
            <a:ext cx="16016097" cy="8504198"/>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2" name="Freeform 32"/>
          <p:cNvSpPr/>
          <p:nvPr/>
        </p:nvSpPr>
        <p:spPr>
          <a:xfrm>
            <a:off x="16840200" y="-2667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33" name="Freeform 32">
            <a:extLst>
              <a:ext uri="{FF2B5EF4-FFF2-40B4-BE49-F238E27FC236}">
                <a16:creationId xmlns:a16="http://schemas.microsoft.com/office/drawing/2014/main" id="{7F503258-7071-887E-7AB2-68B4613D6E7F}"/>
              </a:ext>
            </a:extLst>
          </p:cNvPr>
          <p:cNvSpPr/>
          <p:nvPr/>
        </p:nvSpPr>
        <p:spPr>
          <a:xfrm>
            <a:off x="-762000" y="88011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2" name="TextBox 18">
            <a:extLst>
              <a:ext uri="{FF2B5EF4-FFF2-40B4-BE49-F238E27FC236}">
                <a16:creationId xmlns:a16="http://schemas.microsoft.com/office/drawing/2014/main" id="{0CEC880A-800C-6460-5970-A8EC90C6F2F9}"/>
              </a:ext>
            </a:extLst>
          </p:cNvPr>
          <p:cNvSpPr txBox="1"/>
          <p:nvPr/>
        </p:nvSpPr>
        <p:spPr>
          <a:xfrm>
            <a:off x="2095483" y="1537977"/>
            <a:ext cx="15163116" cy="6199774"/>
          </a:xfrm>
          <a:prstGeom prst="rect">
            <a:avLst/>
          </a:prstGeom>
        </p:spPr>
        <p:txBody>
          <a:bodyPr wrap="square" lIns="0" tIns="0" rIns="0" bIns="0" rtlCol="0" anchor="t">
            <a:spAutoFit/>
          </a:bodyPr>
          <a:lstStyle/>
          <a:p>
            <a:pPr algn="ctr">
              <a:lnSpc>
                <a:spcPts val="12562"/>
              </a:lnSpc>
            </a:pPr>
            <a:r>
              <a:rPr lang="en-US" sz="8000" spc="-414" dirty="0" err="1">
                <a:solidFill>
                  <a:srgbClr val="6B7063"/>
                </a:solidFill>
                <a:latin typeface="#9Slide07 SVNUT Triumph Press" panose="00000500000000000000" charset="0"/>
              </a:rPr>
              <a:t>Thực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hành</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đọc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hiểu</a:t>
            </a:r>
            <a:r>
              <a:rPr lang="en-US" sz="8000" spc="-414" dirty="0">
                <a:solidFill>
                  <a:srgbClr val="6B7063"/>
                </a:solidFill>
                <a:latin typeface="#9Slide07 SVNUT Triumph Press" panose="00000500000000000000" charset="0"/>
              </a:rPr>
              <a:t> </a:t>
            </a:r>
          </a:p>
          <a:p>
            <a:pPr algn="ctr">
              <a:lnSpc>
                <a:spcPts val="12562"/>
              </a:lnSpc>
            </a:pPr>
            <a:r>
              <a:rPr lang="en-US" sz="8000" spc="-414" dirty="0">
                <a:solidFill>
                  <a:srgbClr val="6B7063"/>
                </a:solidFill>
                <a:latin typeface="#9Slide07 SVNUT Triumph Press" panose="00000500000000000000" charset="0"/>
              </a:rPr>
              <a:t>Văn </a:t>
            </a:r>
            <a:r>
              <a:rPr lang="en-US" sz="8000" spc="-414" dirty="0" err="1">
                <a:solidFill>
                  <a:srgbClr val="6B7063"/>
                </a:solidFill>
                <a:latin typeface="#9Slide07 SVNUT Triumph Press" panose="00000500000000000000" charset="0"/>
              </a:rPr>
              <a:t>bản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Vườn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quốc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gia</a:t>
            </a:r>
            <a:endParaRPr lang="en-US" sz="8000" spc="-414" dirty="0">
              <a:solidFill>
                <a:srgbClr val="6B7063"/>
              </a:solidFill>
              <a:latin typeface="#9Slide07 SVNUT Triumph Press" panose="00000500000000000000" charset="0"/>
            </a:endParaRPr>
          </a:p>
          <a:p>
            <a:pPr algn="ctr">
              <a:lnSpc>
                <a:spcPts val="12562"/>
              </a:lnSpc>
            </a:pPr>
            <a:r>
              <a:rPr lang="en-US" sz="8000" spc="-414" dirty="0" err="1">
                <a:solidFill>
                  <a:srgbClr val="6B7063"/>
                </a:solidFill>
                <a:latin typeface="#9Slide07 SVNUT Triumph Press" panose="00000500000000000000" charset="0"/>
              </a:rPr>
              <a:t>Tràm</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Chim</a:t>
            </a:r>
            <a:r>
              <a:rPr lang="en-US" sz="8000" spc="-414" dirty="0">
                <a:solidFill>
                  <a:srgbClr val="6B7063"/>
                </a:solidFill>
                <a:latin typeface="#9Slide07 SVNUT Triumph Press" panose="00000500000000000000" charset="0"/>
              </a:rPr>
              <a:t> - Tam </a:t>
            </a:r>
            <a:r>
              <a:rPr lang="en-US" sz="8000" spc="-414" dirty="0" err="1">
                <a:solidFill>
                  <a:srgbClr val="6B7063"/>
                </a:solidFill>
                <a:latin typeface="#9Slide07 SVNUT Triumph Press" panose="00000500000000000000" charset="0"/>
              </a:rPr>
              <a:t>Nông</a:t>
            </a:r>
            <a:r>
              <a:rPr lang="en-US" sz="8000" spc="-414" dirty="0">
                <a:solidFill>
                  <a:srgbClr val="6B7063"/>
                </a:solidFill>
                <a:latin typeface="#9Slide07 SVNUT Triumph Press" panose="00000500000000000000" charset="0"/>
              </a:rPr>
              <a:t>” </a:t>
            </a:r>
          </a:p>
          <a:p>
            <a:pPr algn="r">
              <a:lnSpc>
                <a:spcPts val="12562"/>
              </a:lnSpc>
            </a:pPr>
            <a:r>
              <a:rPr lang="en-US" sz="4000" spc="-414" dirty="0">
                <a:solidFill>
                  <a:srgbClr val="6B7063"/>
                </a:solidFill>
                <a:latin typeface="#9Slide07 SVNUT Triumph Press" panose="00000500000000000000" charset="0"/>
              </a:rPr>
              <a:t>Dulichviet.net.vn</a:t>
            </a:r>
          </a:p>
        </p:txBody>
      </p:sp>
      <p:grpSp>
        <p:nvGrpSpPr>
          <p:cNvPr id="15" name="Group 14">
            <a:extLst>
              <a:ext uri="{FF2B5EF4-FFF2-40B4-BE49-F238E27FC236}">
                <a16:creationId xmlns:a16="http://schemas.microsoft.com/office/drawing/2014/main" id="{D7F25A5D-4837-4FE4-7068-85ED6E69D4B0}"/>
              </a:ext>
            </a:extLst>
          </p:cNvPr>
          <p:cNvGrpSpPr/>
          <p:nvPr/>
        </p:nvGrpSpPr>
        <p:grpSpPr>
          <a:xfrm>
            <a:off x="-762000" y="4377958"/>
            <a:ext cx="10143754" cy="5826364"/>
            <a:chOff x="1057646" y="2499374"/>
            <a:chExt cx="5973122" cy="5826364"/>
          </a:xfrm>
        </p:grpSpPr>
        <p:sp>
          <p:nvSpPr>
            <p:cNvPr id="3" name="Freeform 10">
              <a:extLst>
                <a:ext uri="{FF2B5EF4-FFF2-40B4-BE49-F238E27FC236}">
                  <a16:creationId xmlns:a16="http://schemas.microsoft.com/office/drawing/2014/main" id="{7E2E9FC5-8183-A80A-27B5-11D5B43D94AB}"/>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4"/>
              <a:stretch>
                <a:fillRect/>
              </a:stretch>
            </a:blipFill>
          </p:spPr>
        </p:sp>
        <p:sp>
          <p:nvSpPr>
            <p:cNvPr id="4" name="Freeform 13">
              <a:extLst>
                <a:ext uri="{FF2B5EF4-FFF2-40B4-BE49-F238E27FC236}">
                  <a16:creationId xmlns:a16="http://schemas.microsoft.com/office/drawing/2014/main" id="{60CF276E-0824-E674-9E6D-7BB782EE78E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5"/>
              <a:stretch>
                <a:fillRect/>
              </a:stretch>
            </a:blipFill>
          </p:spPr>
        </p:sp>
        <p:sp>
          <p:nvSpPr>
            <p:cNvPr id="11" name="Freeform 15">
              <a:extLst>
                <a:ext uri="{FF2B5EF4-FFF2-40B4-BE49-F238E27FC236}">
                  <a16:creationId xmlns:a16="http://schemas.microsoft.com/office/drawing/2014/main" id="{DAAC9038-8161-CB2C-9EF8-59F096A0B3E7}"/>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6"/>
              <a:stretch>
                <a:fillRect/>
              </a:stretch>
            </a:blipFill>
          </p:spPr>
        </p:sp>
        <p:sp>
          <p:nvSpPr>
            <p:cNvPr id="13" name="Freeform 9">
              <a:extLst>
                <a:ext uri="{FF2B5EF4-FFF2-40B4-BE49-F238E27FC236}">
                  <a16:creationId xmlns:a16="http://schemas.microsoft.com/office/drawing/2014/main" id="{C78A0884-AB39-4DFA-56A6-0EB33E5622F4}"/>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7"/>
              <a:stretch>
                <a:fillRect/>
              </a:stretch>
            </a:blipFill>
          </p:spPr>
        </p:sp>
        <p:sp>
          <p:nvSpPr>
            <p:cNvPr id="14" name="Freeform 12">
              <a:extLst>
                <a:ext uri="{FF2B5EF4-FFF2-40B4-BE49-F238E27FC236}">
                  <a16:creationId xmlns:a16="http://schemas.microsoft.com/office/drawing/2014/main" id="{EE93E175-6A55-757C-1530-DF9702390A6C}"/>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8"/>
              <a:stretch>
                <a:fillRect/>
              </a:stretch>
            </a:blipFill>
          </p:spPr>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45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id="{45397915-082C-CDFE-18C1-11844A53F1B3}"/>
              </a:ext>
            </a:extLst>
          </p:cNvPr>
          <p:cNvSpPr/>
          <p:nvPr/>
        </p:nvSpPr>
        <p:spPr>
          <a:xfrm>
            <a:off x="3381029" y="1680720"/>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ounded Rectangle 1"/>
          <p:cNvSpPr/>
          <p:nvPr/>
        </p:nvSpPr>
        <p:spPr>
          <a:xfrm>
            <a:off x="4724400" y="3238500"/>
            <a:ext cx="9982200" cy="1670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Times New Roman" panose="02020603050405020304" pitchFamily="18" charset="0"/>
                <a:cs typeface="Times New Roman" panose="02020603050405020304" pitchFamily="18" charset="0"/>
              </a:rPr>
              <a:t>I. </a:t>
            </a:r>
            <a:r>
              <a:rPr lang="en-US" sz="5000" b="1" dirty="0" err="1">
                <a:solidFill>
                  <a:schemeClr val="bg1"/>
                </a:solidFill>
                <a:latin typeface="Times New Roman" panose="02020603050405020304" pitchFamily="18" charset="0"/>
                <a:cs typeface="Times New Roman" panose="02020603050405020304" pitchFamily="18" charset="0"/>
              </a:rPr>
              <a:t>Tìm</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hiểu</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chung</a:t>
            </a:r>
            <a:endParaRPr lang="vi-VN" sz="5000" b="1"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82F4D6C-909C-F7A8-B8E1-13B2D3DDC174}"/>
              </a:ext>
            </a:extLst>
          </p:cNvPr>
          <p:cNvGrpSpPr/>
          <p:nvPr/>
        </p:nvGrpSpPr>
        <p:grpSpPr>
          <a:xfrm>
            <a:off x="94708" y="2400300"/>
            <a:ext cx="10182119" cy="6774035"/>
            <a:chOff x="1057646" y="2499374"/>
            <a:chExt cx="5973122" cy="5826364"/>
          </a:xfrm>
        </p:grpSpPr>
        <p:sp>
          <p:nvSpPr>
            <p:cNvPr id="4" name="Freeform 10">
              <a:extLst>
                <a:ext uri="{FF2B5EF4-FFF2-40B4-BE49-F238E27FC236}">
                  <a16:creationId xmlns:a16="http://schemas.microsoft.com/office/drawing/2014/main" id="{1933A882-43A2-5E7F-B7E0-E0C5EE4E54A2}"/>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5" name="Freeform 13">
              <a:extLst>
                <a:ext uri="{FF2B5EF4-FFF2-40B4-BE49-F238E27FC236}">
                  <a16:creationId xmlns:a16="http://schemas.microsoft.com/office/drawing/2014/main" id="{EFA26CA0-C4EC-0AC7-4953-F9FE259BAF57}"/>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6" name="Freeform 15">
              <a:extLst>
                <a:ext uri="{FF2B5EF4-FFF2-40B4-BE49-F238E27FC236}">
                  <a16:creationId xmlns:a16="http://schemas.microsoft.com/office/drawing/2014/main" id="{2F35271E-09A9-9567-F580-D361056FD9D0}"/>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7" name="Freeform 9">
              <a:extLst>
                <a:ext uri="{FF2B5EF4-FFF2-40B4-BE49-F238E27FC236}">
                  <a16:creationId xmlns:a16="http://schemas.microsoft.com/office/drawing/2014/main" id="{3F0CC11A-6645-A558-5D19-2F32B439C777}"/>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8" name="Freeform 12">
              <a:extLst>
                <a:ext uri="{FF2B5EF4-FFF2-40B4-BE49-F238E27FC236}">
                  <a16:creationId xmlns:a16="http://schemas.microsoft.com/office/drawing/2014/main" id="{70EFA4EE-513C-FBF4-73C5-B9FA9532EB9B}"/>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pic>
        <p:nvPicPr>
          <p:cNvPr id="9" name="Picture 8">
            <a:extLst>
              <a:ext uri="{FF2B5EF4-FFF2-40B4-BE49-F238E27FC236}">
                <a16:creationId xmlns:a16="http://schemas.microsoft.com/office/drawing/2014/main" id="{71D48FF0-913F-FE55-762C-69654EB4D495}"/>
              </a:ext>
            </a:extLst>
          </p:cNvPr>
          <p:cNvPicPr>
            <a:picLocks noChangeAspect="1"/>
          </p:cNvPicPr>
          <p:nvPr/>
        </p:nvPicPr>
        <p:blipFill>
          <a:blip r:embed="rId8"/>
          <a:stretch>
            <a:fillRect/>
          </a:stretch>
        </p:blipFill>
        <p:spPr>
          <a:xfrm>
            <a:off x="15133902" y="44145"/>
            <a:ext cx="3202217" cy="31597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BFEA528-8278-6372-2C28-D8BF61134111}"/>
              </a:ext>
            </a:extLst>
          </p:cNvPr>
          <p:cNvSpPr/>
          <p:nvPr/>
        </p:nvSpPr>
        <p:spPr>
          <a:xfrm>
            <a:off x="124352" y="2244936"/>
            <a:ext cx="1981200" cy="7239000"/>
          </a:xfrm>
          <a:prstGeom prst="ellips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5 </a:t>
            </a:r>
            <a:r>
              <a:rPr lang="en-US" sz="4500" dirty="0" err="1">
                <a:solidFill>
                  <a:schemeClr val="tx1"/>
                </a:solidFill>
                <a:latin typeface="Times New Roman" panose="02020603050405020304" pitchFamily="18" charset="0"/>
                <a:cs typeface="Times New Roman" panose="02020603050405020304" pitchFamily="18" charset="0"/>
              </a:rPr>
              <a:t>Phần</a:t>
            </a:r>
            <a:r>
              <a:rPr lang="en-US" sz="4500" dirty="0">
                <a:solidFill>
                  <a:schemeClr val="tx1"/>
                </a:solidFill>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id="{319F9B80-BB47-14DD-8DDB-EE643A7B322C}"/>
              </a:ext>
            </a:extLst>
          </p:cNvPr>
          <p:cNvGrpSpPr/>
          <p:nvPr/>
        </p:nvGrpSpPr>
        <p:grpSpPr>
          <a:xfrm>
            <a:off x="2658215" y="1276420"/>
            <a:ext cx="5943601" cy="1712344"/>
            <a:chOff x="2667000" y="475553"/>
            <a:chExt cx="5943601" cy="1712344"/>
          </a:xfrm>
        </p:grpSpPr>
        <p:sp>
          <p:nvSpPr>
            <p:cNvPr id="5" name="Rectangle: Rounded Corners 4">
              <a:extLst>
                <a:ext uri="{FF2B5EF4-FFF2-40B4-BE49-F238E27FC236}">
                  <a16:creationId xmlns:a16="http://schemas.microsoft.com/office/drawing/2014/main" id="{8AB80BE7-457B-B497-C326-D136FBD1161C}"/>
                </a:ext>
              </a:extLst>
            </p:cNvPr>
            <p:cNvSpPr/>
            <p:nvPr/>
          </p:nvSpPr>
          <p:spPr>
            <a:xfrm>
              <a:off x="2667000" y="475553"/>
              <a:ext cx="5943601"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275165-83E5-9D02-62FF-0948C7FD4DF4}"/>
                </a:ext>
              </a:extLst>
            </p:cNvPr>
            <p:cNvSpPr txBox="1"/>
            <p:nvPr/>
          </p:nvSpPr>
          <p:spPr>
            <a:xfrm>
              <a:off x="2861455" y="536419"/>
              <a:ext cx="5638800"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644364F4-0245-DD89-2B5D-181B0095077A}"/>
              </a:ext>
            </a:extLst>
          </p:cNvPr>
          <p:cNvGrpSpPr/>
          <p:nvPr/>
        </p:nvGrpSpPr>
        <p:grpSpPr>
          <a:xfrm>
            <a:off x="9380620" y="1362925"/>
            <a:ext cx="5638800" cy="1600200"/>
            <a:chOff x="11742820" y="968294"/>
            <a:chExt cx="5638800" cy="1600200"/>
          </a:xfrm>
        </p:grpSpPr>
        <p:sp>
          <p:nvSpPr>
            <p:cNvPr id="10" name="Rectangle: Rounded Corners 9">
              <a:extLst>
                <a:ext uri="{FF2B5EF4-FFF2-40B4-BE49-F238E27FC236}">
                  <a16:creationId xmlns:a16="http://schemas.microsoft.com/office/drawing/2014/main" id="{8E8AD66E-DDA5-C3EF-E5FE-47BDCD399197}"/>
                </a:ext>
              </a:extLst>
            </p:cNvPr>
            <p:cNvSpPr/>
            <p:nvPr/>
          </p:nvSpPr>
          <p:spPr>
            <a:xfrm>
              <a:off x="11742820" y="968294"/>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8C04BC4-2010-A718-19E8-8CF321B74E80}"/>
                </a:ext>
              </a:extLst>
            </p:cNvPr>
            <p:cNvSpPr txBox="1"/>
            <p:nvPr/>
          </p:nvSpPr>
          <p:spPr>
            <a:xfrm>
              <a:off x="12082304" y="1180857"/>
              <a:ext cx="4419599" cy="1120563"/>
            </a:xfrm>
            <a:prstGeom prst="rect">
              <a:avLst/>
            </a:prstGeom>
            <a:noFill/>
          </p:spPr>
          <p:txBody>
            <a:bodyPr wrap="square">
              <a:spAutoFit/>
            </a:bodyPr>
            <a:lstStyle/>
            <a:p>
              <a:pPr algn="just">
                <a:lnSpc>
                  <a:spcPct val="115000"/>
                </a:lnSpc>
                <a:spcAft>
                  <a:spcPts val="800"/>
                </a:spcAft>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4150A536-F394-3E17-F58A-5FB573EB5650}"/>
              </a:ext>
            </a:extLst>
          </p:cNvPr>
          <p:cNvGrpSpPr/>
          <p:nvPr/>
        </p:nvGrpSpPr>
        <p:grpSpPr>
          <a:xfrm>
            <a:off x="2712551" y="3117473"/>
            <a:ext cx="5943600" cy="1600200"/>
            <a:chOff x="4278329" y="2442950"/>
            <a:chExt cx="5638800" cy="1600200"/>
          </a:xfrm>
        </p:grpSpPr>
        <p:sp>
          <p:nvSpPr>
            <p:cNvPr id="8" name="Rectangle: Rounded Corners 7">
              <a:extLst>
                <a:ext uri="{FF2B5EF4-FFF2-40B4-BE49-F238E27FC236}">
                  <a16:creationId xmlns:a16="http://schemas.microsoft.com/office/drawing/2014/main" id="{570D03E1-BABE-A71C-DA0E-5478C0AD9534}"/>
                </a:ext>
              </a:extLst>
            </p:cNvPr>
            <p:cNvSpPr/>
            <p:nvPr/>
          </p:nvSpPr>
          <p:spPr>
            <a:xfrm>
              <a:off x="4278329" y="244295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A12B7D7-21B4-7F60-3E7C-47911556CA68}"/>
                </a:ext>
              </a:extLst>
            </p:cNvPr>
            <p:cNvSpPr txBox="1"/>
            <p:nvPr/>
          </p:nvSpPr>
          <p:spPr>
            <a:xfrm>
              <a:off x="4457694" y="2502990"/>
              <a:ext cx="5165558" cy="1223348"/>
            </a:xfrm>
            <a:prstGeom prst="rect">
              <a:avLst/>
            </a:prstGeom>
            <a:noFill/>
          </p:spPr>
          <p:txBody>
            <a:bodyPr wrap="square">
              <a:spAutoFit/>
            </a:bodyPr>
            <a:lstStyle/>
            <a:p>
              <a:pPr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4E08F126-F2CB-264C-4332-C480EC3BEBB0}"/>
              </a:ext>
            </a:extLst>
          </p:cNvPr>
          <p:cNvGrpSpPr/>
          <p:nvPr/>
        </p:nvGrpSpPr>
        <p:grpSpPr>
          <a:xfrm>
            <a:off x="9380620" y="3199332"/>
            <a:ext cx="5638800" cy="1600200"/>
            <a:chOff x="11786937" y="2343151"/>
            <a:chExt cx="5638800" cy="1600200"/>
          </a:xfrm>
        </p:grpSpPr>
        <p:sp>
          <p:nvSpPr>
            <p:cNvPr id="12" name="Rectangle: Rounded Corners 11">
              <a:extLst>
                <a:ext uri="{FF2B5EF4-FFF2-40B4-BE49-F238E27FC236}">
                  <a16:creationId xmlns:a16="http://schemas.microsoft.com/office/drawing/2014/main" id="{017E809D-8AE2-1967-EAC7-0E0091A3766C}"/>
                </a:ext>
              </a:extLst>
            </p:cNvPr>
            <p:cNvSpPr/>
            <p:nvPr/>
          </p:nvSpPr>
          <p:spPr>
            <a:xfrm>
              <a:off x="11786937" y="2343151"/>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2" name="TextBox 21">
              <a:extLst>
                <a:ext uri="{FF2B5EF4-FFF2-40B4-BE49-F238E27FC236}">
                  <a16:creationId xmlns:a16="http://schemas.microsoft.com/office/drawing/2014/main" id="{BFAB41F7-46DE-43C0-0DC2-9A1EFB04AB0E}"/>
                </a:ext>
              </a:extLst>
            </p:cNvPr>
            <p:cNvSpPr txBox="1"/>
            <p:nvPr/>
          </p:nvSpPr>
          <p:spPr>
            <a:xfrm>
              <a:off x="11963401" y="258925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grpSp>
        <p:nvGrpSpPr>
          <p:cNvPr id="35" name="Group 34">
            <a:extLst>
              <a:ext uri="{FF2B5EF4-FFF2-40B4-BE49-F238E27FC236}">
                <a16:creationId xmlns:a16="http://schemas.microsoft.com/office/drawing/2014/main" id="{0631384A-75D0-F6D9-4798-BF40E7B05EB2}"/>
              </a:ext>
            </a:extLst>
          </p:cNvPr>
          <p:cNvGrpSpPr/>
          <p:nvPr/>
        </p:nvGrpSpPr>
        <p:grpSpPr>
          <a:xfrm>
            <a:off x="2700273" y="4917285"/>
            <a:ext cx="5943600" cy="1651478"/>
            <a:chOff x="4266789" y="4281594"/>
            <a:chExt cx="5639210" cy="1651478"/>
          </a:xfrm>
        </p:grpSpPr>
        <p:sp>
          <p:nvSpPr>
            <p:cNvPr id="7" name="Rectangle: Rounded Corners 6">
              <a:extLst>
                <a:ext uri="{FF2B5EF4-FFF2-40B4-BE49-F238E27FC236}">
                  <a16:creationId xmlns:a16="http://schemas.microsoft.com/office/drawing/2014/main" id="{246E6CB1-88D3-5CCA-B219-6CB510020113}"/>
                </a:ext>
              </a:extLst>
            </p:cNvPr>
            <p:cNvSpPr/>
            <p:nvPr/>
          </p:nvSpPr>
          <p:spPr>
            <a:xfrm>
              <a:off x="4267199" y="43053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089CD25-EE5E-C746-87D3-B1E49B5FC108}"/>
                </a:ext>
              </a:extLst>
            </p:cNvPr>
            <p:cNvSpPr txBox="1"/>
            <p:nvPr/>
          </p:nvSpPr>
          <p:spPr>
            <a:xfrm>
              <a:off x="4266789" y="4281594"/>
              <a:ext cx="5249777"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DA90E8D3-31B6-594D-6AAA-045D79DB6E2B}"/>
              </a:ext>
            </a:extLst>
          </p:cNvPr>
          <p:cNvGrpSpPr/>
          <p:nvPr/>
        </p:nvGrpSpPr>
        <p:grpSpPr>
          <a:xfrm>
            <a:off x="9380620" y="5005994"/>
            <a:ext cx="5638800" cy="1600200"/>
            <a:chOff x="11760105" y="4597515"/>
            <a:chExt cx="5638800" cy="1600200"/>
          </a:xfrm>
        </p:grpSpPr>
        <p:sp>
          <p:nvSpPr>
            <p:cNvPr id="11" name="Rectangle: Rounded Corners 10">
              <a:extLst>
                <a:ext uri="{FF2B5EF4-FFF2-40B4-BE49-F238E27FC236}">
                  <a16:creationId xmlns:a16="http://schemas.microsoft.com/office/drawing/2014/main" id="{110BF370-E530-9177-4C56-308444F3BA75}"/>
                </a:ext>
              </a:extLst>
            </p:cNvPr>
            <p:cNvSpPr/>
            <p:nvPr/>
          </p:nvSpPr>
          <p:spPr>
            <a:xfrm>
              <a:off x="11760105" y="45975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8F39784-FEE8-8772-1B22-C0AA96E8DF44}"/>
                </a:ext>
              </a:extLst>
            </p:cNvPr>
            <p:cNvSpPr txBox="1"/>
            <p:nvPr/>
          </p:nvSpPr>
          <p:spPr>
            <a:xfrm>
              <a:off x="11971420" y="4777403"/>
              <a:ext cx="5317959"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Nguyên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nhân</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Kết</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quả</a:t>
              </a:r>
              <a:endParaRPr lang="en-US" sz="3300" dirty="0"/>
            </a:p>
          </p:txBody>
        </p:sp>
      </p:grpSp>
      <p:grpSp>
        <p:nvGrpSpPr>
          <p:cNvPr id="36" name="Group 35">
            <a:extLst>
              <a:ext uri="{FF2B5EF4-FFF2-40B4-BE49-F238E27FC236}">
                <a16:creationId xmlns:a16="http://schemas.microsoft.com/office/drawing/2014/main" id="{BD05D952-C102-A69F-C6D4-E5160AAE3ECB}"/>
              </a:ext>
            </a:extLst>
          </p:cNvPr>
          <p:cNvGrpSpPr/>
          <p:nvPr/>
        </p:nvGrpSpPr>
        <p:grpSpPr>
          <a:xfrm>
            <a:off x="2712551" y="6798610"/>
            <a:ext cx="6002323" cy="1600200"/>
            <a:chOff x="4260442" y="6616215"/>
            <a:chExt cx="5638800" cy="1600200"/>
          </a:xfrm>
        </p:grpSpPr>
        <p:sp>
          <p:nvSpPr>
            <p:cNvPr id="6" name="Rectangle: Rounded Corners 5">
              <a:extLst>
                <a:ext uri="{FF2B5EF4-FFF2-40B4-BE49-F238E27FC236}">
                  <a16:creationId xmlns:a16="http://schemas.microsoft.com/office/drawing/2014/main" id="{39BDBAA0-0361-0C94-92D4-4EE1EC3794B1}"/>
                </a:ext>
              </a:extLst>
            </p:cNvPr>
            <p:cNvSpPr/>
            <p:nvPr/>
          </p:nvSpPr>
          <p:spPr>
            <a:xfrm>
              <a:off x="4260442" y="66162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AE92F6-2DB7-1C45-7723-BC77233AB3E6}"/>
                </a:ext>
              </a:extLst>
            </p:cNvPr>
            <p:cNvSpPr txBox="1"/>
            <p:nvPr/>
          </p:nvSpPr>
          <p:spPr>
            <a:xfrm>
              <a:off x="4397459" y="6741110"/>
              <a:ext cx="4953002" cy="1120563"/>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1B713C91-298E-C010-1544-04B58597D29A}"/>
              </a:ext>
            </a:extLst>
          </p:cNvPr>
          <p:cNvGrpSpPr/>
          <p:nvPr/>
        </p:nvGrpSpPr>
        <p:grpSpPr>
          <a:xfrm>
            <a:off x="9380620" y="6799084"/>
            <a:ext cx="5638800" cy="1600200"/>
            <a:chOff x="11786937" y="6577265"/>
            <a:chExt cx="5638800" cy="1600200"/>
          </a:xfrm>
        </p:grpSpPr>
        <p:sp>
          <p:nvSpPr>
            <p:cNvPr id="13" name="Rectangle: Rounded Corners 12">
              <a:extLst>
                <a:ext uri="{FF2B5EF4-FFF2-40B4-BE49-F238E27FC236}">
                  <a16:creationId xmlns:a16="http://schemas.microsoft.com/office/drawing/2014/main" id="{B24EE779-4D28-3F45-3DAF-D5846A8B5CDD}"/>
                </a:ext>
              </a:extLst>
            </p:cNvPr>
            <p:cNvSpPr/>
            <p:nvPr/>
          </p:nvSpPr>
          <p:spPr>
            <a:xfrm>
              <a:off x="11786937" y="657726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E1FD4FB-5AB3-F258-CAB1-36059B383F98}"/>
                </a:ext>
              </a:extLst>
            </p:cNvPr>
            <p:cNvSpPr txBox="1"/>
            <p:nvPr/>
          </p:nvSpPr>
          <p:spPr>
            <a:xfrm>
              <a:off x="11963401" y="6791327"/>
              <a:ext cx="4784558" cy="1015663"/>
            </a:xfrm>
            <a:prstGeom prst="rect">
              <a:avLst/>
            </a:prstGeom>
            <a:noFill/>
          </p:spPr>
          <p:txBody>
            <a:bodyPr wrap="square">
              <a:spAutoFit/>
            </a:bodyPr>
            <a:lstStyle/>
            <a:p>
              <a:r>
                <a:rPr lang="en-US" sz="3000" kern="0" dirty="0" err="1">
                  <a:effectLst/>
                  <a:latin typeface="Times New Roman" panose="02020603050405020304" pitchFamily="18" charset="0"/>
                  <a:ea typeface="Times New Roman" panose="02020603050405020304" pitchFamily="18" charset="0"/>
                </a:rPr>
                <a:t>Triển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khai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theo</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hướng</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Phân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loại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đối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tượng</a:t>
              </a:r>
              <a:r>
                <a:rPr lang="en-US" sz="3000" kern="0" dirty="0">
                  <a:effectLst/>
                  <a:latin typeface="Times New Roman" panose="02020603050405020304" pitchFamily="18" charset="0"/>
                  <a:ea typeface="Times New Roman" panose="02020603050405020304" pitchFamily="18" charset="0"/>
                </a:rPr>
                <a:t>. </a:t>
              </a:r>
              <a:endParaRPr lang="en-US" sz="3000" dirty="0"/>
            </a:p>
          </p:txBody>
        </p:sp>
      </p:grpSp>
      <p:grpSp>
        <p:nvGrpSpPr>
          <p:cNvPr id="37" name="Group 36">
            <a:extLst>
              <a:ext uri="{FF2B5EF4-FFF2-40B4-BE49-F238E27FC236}">
                <a16:creationId xmlns:a16="http://schemas.microsoft.com/office/drawing/2014/main" id="{F4AC06AA-D8E6-D6FC-434F-7A28F02BC134}"/>
              </a:ext>
            </a:extLst>
          </p:cNvPr>
          <p:cNvGrpSpPr/>
          <p:nvPr/>
        </p:nvGrpSpPr>
        <p:grpSpPr>
          <a:xfrm>
            <a:off x="2646185" y="8568187"/>
            <a:ext cx="5955631" cy="1600200"/>
            <a:chOff x="4215062" y="8686800"/>
            <a:chExt cx="5638800" cy="1600200"/>
          </a:xfrm>
        </p:grpSpPr>
        <p:sp>
          <p:nvSpPr>
            <p:cNvPr id="9" name="Rectangle: Rounded Corners 8">
              <a:extLst>
                <a:ext uri="{FF2B5EF4-FFF2-40B4-BE49-F238E27FC236}">
                  <a16:creationId xmlns:a16="http://schemas.microsoft.com/office/drawing/2014/main" id="{AE25A217-C0F5-15F1-FEED-63FC32B59434}"/>
                </a:ext>
              </a:extLst>
            </p:cNvPr>
            <p:cNvSpPr/>
            <p:nvPr/>
          </p:nvSpPr>
          <p:spPr>
            <a:xfrm>
              <a:off x="4215062" y="86868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4D99C9B-4F68-29A7-044F-8D7DD35CF62F}"/>
                </a:ext>
              </a:extLst>
            </p:cNvPr>
            <p:cNvSpPr txBox="1"/>
            <p:nvPr/>
          </p:nvSpPr>
          <p:spPr>
            <a:xfrm>
              <a:off x="4573399" y="8932902"/>
              <a:ext cx="5013156" cy="1107996"/>
            </a:xfrm>
            <a:prstGeom prst="rect">
              <a:avLst/>
            </a:prstGeom>
            <a:noFill/>
          </p:spPr>
          <p:txBody>
            <a:bodyPr wrap="square">
              <a:spAutoFit/>
            </a:bodyPr>
            <a:lstStyle/>
            <a:p>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Phần</a:t>
              </a:r>
              <a:r>
                <a:rPr lang="en-US" sz="3300" kern="0" dirty="0">
                  <a:effectLst/>
                  <a:latin typeface="Times New Roman" panose="02020603050405020304" pitchFamily="18" charset="0"/>
                  <a:ea typeface="Times New Roman" panose="02020603050405020304" pitchFamily="18" charset="0"/>
                </a:rPr>
                <a:t> 5. </a:t>
              </a:r>
              <a:r>
                <a:rPr lang="en-US" sz="3300" kern="0" dirty="0" err="1">
                  <a:effectLst/>
                  <a:latin typeface="Times New Roman" panose="02020603050405020304" pitchFamily="18" charset="0"/>
                  <a:ea typeface="Times New Roman" panose="02020603050405020304" pitchFamily="18" charset="0"/>
                </a:rPr>
                <a:t>Đề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cập</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việc</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bảo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vệ</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loài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sếu</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quý</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hiếm</a:t>
              </a:r>
              <a:endParaRPr lang="en-US" sz="3300" dirty="0"/>
            </a:p>
          </p:txBody>
        </p:sp>
      </p:grpSp>
      <p:grpSp>
        <p:nvGrpSpPr>
          <p:cNvPr id="42" name="Group 41">
            <a:extLst>
              <a:ext uri="{FF2B5EF4-FFF2-40B4-BE49-F238E27FC236}">
                <a16:creationId xmlns:a16="http://schemas.microsoft.com/office/drawing/2014/main" id="{9E7C05E9-6DB3-7557-A9CA-14ED0917EB50}"/>
              </a:ext>
            </a:extLst>
          </p:cNvPr>
          <p:cNvGrpSpPr/>
          <p:nvPr/>
        </p:nvGrpSpPr>
        <p:grpSpPr>
          <a:xfrm>
            <a:off x="9317695" y="8619318"/>
            <a:ext cx="5638800" cy="1600200"/>
            <a:chOff x="11811000" y="8643689"/>
            <a:chExt cx="5638800" cy="1600200"/>
          </a:xfrm>
        </p:grpSpPr>
        <p:sp>
          <p:nvSpPr>
            <p:cNvPr id="14" name="Rectangle: Rounded Corners 13">
              <a:extLst>
                <a:ext uri="{FF2B5EF4-FFF2-40B4-BE49-F238E27FC236}">
                  <a16:creationId xmlns:a16="http://schemas.microsoft.com/office/drawing/2014/main" id="{45C9EFE4-358F-7698-7E3C-E38F30AE07B3}"/>
                </a:ext>
              </a:extLst>
            </p:cNvPr>
            <p:cNvSpPr/>
            <p:nvPr/>
          </p:nvSpPr>
          <p:spPr>
            <a:xfrm>
              <a:off x="11811000" y="8643689"/>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2A80A40-6E99-3F3C-D1CC-1F900CE3A7F2}"/>
                </a:ext>
              </a:extLst>
            </p:cNvPr>
            <p:cNvSpPr txBox="1"/>
            <p:nvPr/>
          </p:nvSpPr>
          <p:spPr>
            <a:xfrm>
              <a:off x="12069680" y="874796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sp>
        <p:nvSpPr>
          <p:cNvPr id="44" name="TextBox 43">
            <a:extLst>
              <a:ext uri="{FF2B5EF4-FFF2-40B4-BE49-F238E27FC236}">
                <a16:creationId xmlns:a16="http://schemas.microsoft.com/office/drawing/2014/main" id="{6645AEE6-4D61-F935-E28A-403A3030541A}"/>
              </a:ext>
            </a:extLst>
          </p:cNvPr>
          <p:cNvSpPr txBox="1"/>
          <p:nvPr/>
        </p:nvSpPr>
        <p:spPr>
          <a:xfrm>
            <a:off x="15350484" y="3485317"/>
            <a:ext cx="2743200" cy="3769558"/>
          </a:xfrm>
          <a:prstGeom prst="rect">
            <a:avLst/>
          </a:prstGeom>
          <a:noFill/>
        </p:spPr>
        <p:txBody>
          <a:bodyPr wrap="square">
            <a:spAutoFit/>
          </a:bodyPr>
          <a:lstStyle/>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tường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Arrow: Left-Right 44">
            <a:extLst>
              <a:ext uri="{FF2B5EF4-FFF2-40B4-BE49-F238E27FC236}">
                <a16:creationId xmlns:a16="http://schemas.microsoft.com/office/drawing/2014/main" id="{2ACC00A3-D800-9F09-5702-70B83AC5B3BF}"/>
              </a:ext>
            </a:extLst>
          </p:cNvPr>
          <p:cNvSpPr/>
          <p:nvPr/>
        </p:nvSpPr>
        <p:spPr>
          <a:xfrm>
            <a:off x="8772395" y="2036473"/>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Right 45">
            <a:extLst>
              <a:ext uri="{FF2B5EF4-FFF2-40B4-BE49-F238E27FC236}">
                <a16:creationId xmlns:a16="http://schemas.microsoft.com/office/drawing/2014/main" id="{49C0A7F1-24F4-B8B2-07FD-49C57BDE87A0}"/>
              </a:ext>
            </a:extLst>
          </p:cNvPr>
          <p:cNvSpPr/>
          <p:nvPr/>
        </p:nvSpPr>
        <p:spPr>
          <a:xfrm>
            <a:off x="8860496" y="387039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Right 46">
            <a:extLst>
              <a:ext uri="{FF2B5EF4-FFF2-40B4-BE49-F238E27FC236}">
                <a16:creationId xmlns:a16="http://schemas.microsoft.com/office/drawing/2014/main" id="{34419D1F-7E42-7E3D-FDA1-F31FD9EEAB74}"/>
              </a:ext>
            </a:extLst>
          </p:cNvPr>
          <p:cNvSpPr/>
          <p:nvPr/>
        </p:nvSpPr>
        <p:spPr>
          <a:xfrm>
            <a:off x="8817763" y="562253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Left-Right 47">
            <a:extLst>
              <a:ext uri="{FF2B5EF4-FFF2-40B4-BE49-F238E27FC236}">
                <a16:creationId xmlns:a16="http://schemas.microsoft.com/office/drawing/2014/main" id="{35BCA481-0CE2-F7BD-9094-87B9D87EB9B8}"/>
              </a:ext>
            </a:extLst>
          </p:cNvPr>
          <p:cNvSpPr/>
          <p:nvPr/>
        </p:nvSpPr>
        <p:spPr>
          <a:xfrm>
            <a:off x="8764374" y="7456459"/>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Right 48">
            <a:extLst>
              <a:ext uri="{FF2B5EF4-FFF2-40B4-BE49-F238E27FC236}">
                <a16:creationId xmlns:a16="http://schemas.microsoft.com/office/drawing/2014/main" id="{2FA84161-474F-A828-43F7-DFC64B1A83E2}"/>
              </a:ext>
            </a:extLst>
          </p:cNvPr>
          <p:cNvSpPr/>
          <p:nvPr/>
        </p:nvSpPr>
        <p:spPr>
          <a:xfrm>
            <a:off x="8731156" y="9419418"/>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F3D78B1-2BEB-306E-E092-CF8ED6F81B25}"/>
              </a:ext>
            </a:extLst>
          </p:cNvPr>
          <p:cNvSpPr txBox="1"/>
          <p:nvPr/>
        </p:nvSpPr>
        <p:spPr>
          <a:xfrm>
            <a:off x="3087473" y="303667"/>
            <a:ext cx="12268200" cy="613245"/>
          </a:xfrm>
          <a:prstGeom prst="rect">
            <a:avLst/>
          </a:prstGeom>
          <a:noFill/>
        </p:spPr>
        <p:txBody>
          <a:bodyPr wrap="square">
            <a:spAutoFit/>
          </a:bodyPr>
          <a:lstStyle/>
          <a:p>
            <a:pPr marL="41910" algn="just">
              <a:lnSpc>
                <a:spcPct val="115000"/>
              </a:lnSpc>
              <a:spcAft>
                <a:spcPts val="800"/>
              </a:spcAft>
            </a:pP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0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id="{45397915-082C-CDFE-18C1-11844A53F1B3}"/>
              </a:ext>
            </a:extLst>
          </p:cNvPr>
          <p:cNvSpPr/>
          <p:nvPr/>
        </p:nvSpPr>
        <p:spPr>
          <a:xfrm>
            <a:off x="2895600" y="1912781"/>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ectangle 1"/>
          <p:cNvSpPr/>
          <p:nvPr/>
        </p:nvSpPr>
        <p:spPr>
          <a:xfrm>
            <a:off x="4343400" y="2933700"/>
            <a:ext cx="8991600" cy="270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latin typeface="Times New Roman" panose="02020603050405020304" pitchFamily="18" charset="0"/>
                <a:cs typeface="Times New Roman" panose="02020603050405020304" pitchFamily="18" charset="0"/>
              </a:rPr>
              <a:t>II. </a:t>
            </a:r>
            <a:r>
              <a:rPr lang="en-US" sz="4500" b="1" dirty="0" err="1">
                <a:latin typeface="Times New Roman" panose="02020603050405020304" pitchFamily="18" charset="0"/>
                <a:cs typeface="Times New Roman" panose="02020603050405020304" pitchFamily="18" charset="0"/>
              </a:rPr>
              <a:t>Đọc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hiểu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r>
              <a:rPr lang="en-US" sz="4500" b="1" dirty="0">
                <a:latin typeface="Times New Roman" panose="02020603050405020304" pitchFamily="18" charset="0"/>
                <a:cs typeface="Times New Roman" panose="02020603050405020304" pitchFamily="18" charset="0"/>
              </a:rPr>
              <a:t> </a:t>
            </a:r>
            <a:endParaRPr lang="vi-VN" sz="45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9B34646-9778-C7B8-4566-47DA8531E964}"/>
              </a:ext>
            </a:extLst>
          </p:cNvPr>
          <p:cNvGrpSpPr/>
          <p:nvPr/>
        </p:nvGrpSpPr>
        <p:grpSpPr>
          <a:xfrm>
            <a:off x="9115926" y="5871304"/>
            <a:ext cx="8991600" cy="4073764"/>
            <a:chOff x="1057646" y="2499374"/>
            <a:chExt cx="5973122" cy="5826364"/>
          </a:xfrm>
        </p:grpSpPr>
        <p:sp>
          <p:nvSpPr>
            <p:cNvPr id="5" name="Freeform 10">
              <a:extLst>
                <a:ext uri="{FF2B5EF4-FFF2-40B4-BE49-F238E27FC236}">
                  <a16:creationId xmlns:a16="http://schemas.microsoft.com/office/drawing/2014/main" id="{7E4C4EBC-371C-8FE0-1749-9AE149ABB405}"/>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6" name="Freeform 13">
              <a:extLst>
                <a:ext uri="{FF2B5EF4-FFF2-40B4-BE49-F238E27FC236}">
                  <a16:creationId xmlns:a16="http://schemas.microsoft.com/office/drawing/2014/main" id="{29BC9BC0-8562-B38B-98ED-D8EF6450561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7" name="Freeform 15">
              <a:extLst>
                <a:ext uri="{FF2B5EF4-FFF2-40B4-BE49-F238E27FC236}">
                  <a16:creationId xmlns:a16="http://schemas.microsoft.com/office/drawing/2014/main" id="{B31D2947-0653-EA28-B3E4-A6EB453B7EF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8" name="Freeform 9">
              <a:extLst>
                <a:ext uri="{FF2B5EF4-FFF2-40B4-BE49-F238E27FC236}">
                  <a16:creationId xmlns:a16="http://schemas.microsoft.com/office/drawing/2014/main" id="{EB1BB236-8D04-78C8-B3BD-3229F949D4C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9" name="Freeform 12">
              <a:extLst>
                <a:ext uri="{FF2B5EF4-FFF2-40B4-BE49-F238E27FC236}">
                  <a16:creationId xmlns:a16="http://schemas.microsoft.com/office/drawing/2014/main" id="{CA654DE8-9085-7939-AAB5-B87623FB9429}"/>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Tree>
    <p:extLst>
      <p:ext uri="{BB962C8B-B14F-4D97-AF65-F5344CB8AC3E}">
        <p14:creationId xmlns:p14="http://schemas.microsoft.com/office/powerpoint/2010/main" val="9034857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A1ADD-C37E-3CCE-AC3A-4B2289CDB05D}"/>
              </a:ext>
            </a:extLst>
          </p:cNvPr>
          <p:cNvSpPr/>
          <p:nvPr/>
        </p:nvSpPr>
        <p:spPr>
          <a:xfrm>
            <a:off x="3810000" y="571500"/>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29982C3-B184-F628-BE15-21A9F091DD33}"/>
              </a:ext>
            </a:extLst>
          </p:cNvPr>
          <p:cNvGrpSpPr/>
          <p:nvPr/>
        </p:nvGrpSpPr>
        <p:grpSpPr>
          <a:xfrm>
            <a:off x="-1261877" y="4363181"/>
            <a:ext cx="10143754" cy="5826364"/>
            <a:chOff x="1057646" y="2499374"/>
            <a:chExt cx="5973122" cy="5826364"/>
          </a:xfrm>
        </p:grpSpPr>
        <p:sp>
          <p:nvSpPr>
            <p:cNvPr id="7" name="Freeform 10">
              <a:extLst>
                <a:ext uri="{FF2B5EF4-FFF2-40B4-BE49-F238E27FC236}">
                  <a16:creationId xmlns:a16="http://schemas.microsoft.com/office/drawing/2014/main" id="{02FA5B86-6A33-724E-9948-AD287D3F5C7F}"/>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8" name="Freeform 13">
              <a:extLst>
                <a:ext uri="{FF2B5EF4-FFF2-40B4-BE49-F238E27FC236}">
                  <a16:creationId xmlns:a16="http://schemas.microsoft.com/office/drawing/2014/main" id="{0A2F8EC4-A479-A7F8-D66E-A34A58B44A41}"/>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9" name="Freeform 15">
              <a:extLst>
                <a:ext uri="{FF2B5EF4-FFF2-40B4-BE49-F238E27FC236}">
                  <a16:creationId xmlns:a16="http://schemas.microsoft.com/office/drawing/2014/main" id="{EE0CF868-7DDD-5067-0267-9D43A211C0E4}"/>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0" name="Freeform 9">
              <a:extLst>
                <a:ext uri="{FF2B5EF4-FFF2-40B4-BE49-F238E27FC236}">
                  <a16:creationId xmlns:a16="http://schemas.microsoft.com/office/drawing/2014/main" id="{65D2DD87-300F-AE68-7E7A-B804F8E8C858}"/>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1" name="Freeform 12">
              <a:extLst>
                <a:ext uri="{FF2B5EF4-FFF2-40B4-BE49-F238E27FC236}">
                  <a16:creationId xmlns:a16="http://schemas.microsoft.com/office/drawing/2014/main" id="{3F5EE55C-F098-E50D-910A-9BDCE87CD422}"/>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14" name="TextBox 13">
            <a:extLst>
              <a:ext uri="{FF2B5EF4-FFF2-40B4-BE49-F238E27FC236}">
                <a16:creationId xmlns:a16="http://schemas.microsoft.com/office/drawing/2014/main" id="{318FB67B-3F62-70AD-88F3-5ABBF2221CDE}"/>
              </a:ext>
            </a:extLst>
          </p:cNvPr>
          <p:cNvSpPr txBox="1"/>
          <p:nvPr/>
        </p:nvSpPr>
        <p:spPr>
          <a:xfrm>
            <a:off x="5105400" y="1896930"/>
            <a:ext cx="12496800" cy="4808689"/>
          </a:xfrm>
          <a:prstGeom prst="rect">
            <a:avLst/>
          </a:prstGeom>
          <a:noFill/>
        </p:spPr>
        <p:txBody>
          <a:bodyPr wrap="square">
            <a:spAutoFit/>
          </a:bodyPr>
          <a:lstStyle/>
          <a:p>
            <a:pPr algn="just">
              <a:lnSpc>
                <a:spcPct val="115000"/>
              </a:lnSpc>
              <a:spcAft>
                <a:spcPts val="800"/>
              </a:spcAft>
            </a:pP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Tháp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8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7692</TotalTime>
  <Words>2998</Words>
  <Application>Microsoft Office PowerPoint</Application>
  <PresentationFormat>Custom</PresentationFormat>
  <Paragraphs>518</Paragraphs>
  <Slides>33</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Noto Sans Symbols</vt:lpstr>
      <vt:lpstr>Roboto Condensed Bold</vt:lpstr>
      <vt:lpstr>Calibri</vt:lpstr>
      <vt:lpstr>#9Slide05 Thunder</vt:lpstr>
      <vt:lpstr>Arial</vt:lpstr>
      <vt:lpstr>Times New Roman</vt:lpstr>
      <vt:lpstr>#9Slide07 SVNUT Triumph Press</vt:lpstr>
      <vt:lpstr>#9Slide05 IcielSanelma</vt:lpstr>
      <vt:lpstr>Fraunces Bold</vt:lpstr>
      <vt:lpstr>#9Slide07 SVNRevolution</vt:lpstr>
      <vt:lpstr>#9Slide05 Fourth Medium</vt:lpstr>
      <vt:lpstr>Roboto Condensed</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Nature  Elements Of A Story  Education Presentation</dc:title>
  <dc:creator>ADMIN</dc:creator>
  <cp:lastModifiedBy>Tuấn Linh Phạm</cp:lastModifiedBy>
  <cp:revision>57</cp:revision>
  <cp:lastPrinted>2023-11-12T08:31:55Z</cp:lastPrinted>
  <dcterms:created xsi:type="dcterms:W3CDTF">2006-08-16T00:00:00Z</dcterms:created>
  <dcterms:modified xsi:type="dcterms:W3CDTF">2024-11-18T06:06:33Z</dcterms:modified>
  <dc:identifier>DAFroFcZo_Q</dc:identifier>
</cp:coreProperties>
</file>