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1" r:id="rId2"/>
    <p:sldId id="256" r:id="rId3"/>
    <p:sldId id="373" r:id="rId4"/>
    <p:sldId id="374" r:id="rId5"/>
    <p:sldId id="347" r:id="rId6"/>
    <p:sldId id="356" r:id="rId7"/>
    <p:sldId id="346" r:id="rId8"/>
    <p:sldId id="352" r:id="rId9"/>
    <p:sldId id="354" r:id="rId10"/>
    <p:sldId id="363" r:id="rId11"/>
    <p:sldId id="314" r:id="rId12"/>
    <p:sldId id="330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91CF"/>
    <a:srgbClr val="F19C61"/>
    <a:srgbClr val="FF9801"/>
    <a:srgbClr val="00A9A5"/>
    <a:srgbClr val="0FB7BD"/>
    <a:srgbClr val="FFDAAB"/>
    <a:srgbClr val="048DA4"/>
    <a:srgbClr val="F7941E"/>
    <a:srgbClr val="CBEAF0"/>
    <a:srgbClr val="48C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89905D-84B6-4A86-802D-C24EE6BDC5F4}" v="313" dt="2022-01-13T02:11:05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-40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7CC7C1-07D8-466F-9D11-AA972DA632A3}" type="doc">
      <dgm:prSet loTypeId="urn:microsoft.com/office/officeart/2008/layout/PictureAccent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529914-1832-4051-A550-61DB2782AEB4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effectLst/>
            </a:rPr>
            <a:t>STRUCTURES</a:t>
          </a:r>
        </a:p>
      </dgm:t>
    </dgm:pt>
    <dgm:pt modelId="{5F6366FB-83B0-4438-B804-D14EC938EABD}" type="parTrans" cxnId="{99977477-9442-4157-AED6-54A1FD408893}">
      <dgm:prSet/>
      <dgm:spPr/>
      <dgm:t>
        <a:bodyPr/>
        <a:lstStyle/>
        <a:p>
          <a:endParaRPr lang="en-US"/>
        </a:p>
      </dgm:t>
    </dgm:pt>
    <dgm:pt modelId="{8B543FF8-E0F6-42E9-A096-913D86773F70}" type="sibTrans" cxnId="{99977477-9442-4157-AED6-54A1FD408893}">
      <dgm:prSet/>
      <dgm:spPr/>
      <dgm:t>
        <a:bodyPr/>
        <a:lstStyle/>
        <a:p>
          <a:endParaRPr lang="en-US"/>
        </a:p>
      </dgm:t>
    </dgm:pt>
    <dgm:pt modelId="{005D513C-9254-494E-A4D3-EC2CAC6ABDB5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2800"/>
            <a:t>WHAT </a:t>
          </a:r>
          <a:r>
            <a:rPr lang="en-GB" sz="2800" smtClean="0"/>
            <a:t>+ DOES </a:t>
          </a:r>
          <a:r>
            <a:rPr lang="en-GB" sz="2800" dirty="0"/>
            <a:t>+ S + MEAN…?</a:t>
          </a:r>
          <a:endParaRPr lang="en-US" sz="3600" b="1" dirty="0">
            <a:solidFill>
              <a:schemeClr val="accent6">
                <a:lumMod val="75000"/>
              </a:schemeClr>
            </a:solidFill>
          </a:endParaRPr>
        </a:p>
      </dgm:t>
    </dgm:pt>
    <dgm:pt modelId="{892B341E-2E8A-4EAD-A9B3-A30AEDE1666B}" type="parTrans" cxnId="{39543CE1-D5CA-49D2-8C8D-4EE9E513F9C2}">
      <dgm:prSet/>
      <dgm:spPr/>
      <dgm:t>
        <a:bodyPr/>
        <a:lstStyle/>
        <a:p>
          <a:endParaRPr lang="en-US"/>
        </a:p>
      </dgm:t>
    </dgm:pt>
    <dgm:pt modelId="{AE1833C2-60C1-445A-866E-15286210D502}" type="sibTrans" cxnId="{39543CE1-D5CA-49D2-8C8D-4EE9E513F9C2}">
      <dgm:prSet/>
      <dgm:spPr/>
      <dgm:t>
        <a:bodyPr/>
        <a:lstStyle/>
        <a:p>
          <a:endParaRPr lang="en-US"/>
        </a:p>
      </dgm:t>
    </dgm:pt>
    <dgm:pt modelId="{1323EF08-CFE6-4477-B306-AD74657D065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2800" dirty="0"/>
            <a:t>S + MEANS …</a:t>
          </a:r>
          <a:endParaRPr lang="en-US" sz="2800" b="1" dirty="0">
            <a:solidFill>
              <a:schemeClr val="accent6">
                <a:lumMod val="75000"/>
              </a:schemeClr>
            </a:solidFill>
          </a:endParaRPr>
        </a:p>
      </dgm:t>
    </dgm:pt>
    <dgm:pt modelId="{18F649D5-815D-42E0-BB11-5F341ACC507F}" type="parTrans" cxnId="{592BC49F-F892-40D6-A818-7DE05DA21BD4}">
      <dgm:prSet/>
      <dgm:spPr/>
      <dgm:t>
        <a:bodyPr/>
        <a:lstStyle/>
        <a:p>
          <a:endParaRPr lang="en-US"/>
        </a:p>
      </dgm:t>
    </dgm:pt>
    <dgm:pt modelId="{FB35DF73-42DB-4D72-BA1E-A842987E33FB}" type="sibTrans" cxnId="{592BC49F-F892-40D6-A818-7DE05DA21BD4}">
      <dgm:prSet/>
      <dgm:spPr/>
      <dgm:t>
        <a:bodyPr/>
        <a:lstStyle/>
        <a:p>
          <a:endParaRPr lang="en-US"/>
        </a:p>
      </dgm:t>
    </dgm:pt>
    <dgm:pt modelId="{0D7DABA4-D09C-43F5-A796-D5224CF1A18C}" type="pres">
      <dgm:prSet presAssocID="{287CC7C1-07D8-466F-9D11-AA972DA632A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5D55FE7-B739-409C-BE25-1AB5A19AAFD2}" type="pres">
      <dgm:prSet presAssocID="{88529914-1832-4051-A550-61DB2782AEB4}" presName="root" presStyleCnt="0">
        <dgm:presLayoutVars>
          <dgm:chMax/>
          <dgm:chPref val="4"/>
        </dgm:presLayoutVars>
      </dgm:prSet>
      <dgm:spPr/>
    </dgm:pt>
    <dgm:pt modelId="{F1A12A22-01B1-4A27-8FB8-3C17AA32EAAC}" type="pres">
      <dgm:prSet presAssocID="{88529914-1832-4051-A550-61DB2782AEB4}" presName="rootComposite" presStyleCnt="0">
        <dgm:presLayoutVars/>
      </dgm:prSet>
      <dgm:spPr/>
    </dgm:pt>
    <dgm:pt modelId="{EC245D01-80AC-4741-8B31-6B5EEE223BD2}" type="pres">
      <dgm:prSet presAssocID="{88529914-1832-4051-A550-61DB2782AEB4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6EE33500-B173-4122-B0AD-34678524CCEA}" type="pres">
      <dgm:prSet presAssocID="{88529914-1832-4051-A550-61DB2782AEB4}" presName="childShape" presStyleCnt="0">
        <dgm:presLayoutVars>
          <dgm:chMax val="0"/>
          <dgm:chPref val="0"/>
        </dgm:presLayoutVars>
      </dgm:prSet>
      <dgm:spPr/>
    </dgm:pt>
    <dgm:pt modelId="{DD384DDE-C5DD-4ACE-9C61-75B2FF084947}" type="pres">
      <dgm:prSet presAssocID="{005D513C-9254-494E-A4D3-EC2CAC6ABDB5}" presName="childComposite" presStyleCnt="0">
        <dgm:presLayoutVars>
          <dgm:chMax val="0"/>
          <dgm:chPref val="0"/>
        </dgm:presLayoutVars>
      </dgm:prSet>
      <dgm:spPr/>
    </dgm:pt>
    <dgm:pt modelId="{7B3BAD3B-6F2D-441E-80D4-8FDF0039B9DE}" type="pres">
      <dgm:prSet presAssocID="{005D513C-9254-494E-A4D3-EC2CAC6ABDB5}" presName="Image" presStyleLbl="node1" presStyleIdx="0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8C696F4-061A-434C-849D-EDB4D41E74EC}" type="pres">
      <dgm:prSet presAssocID="{005D513C-9254-494E-A4D3-EC2CAC6ABDB5}" presName="childText" presStyleLbl="lnNode1" presStyleIdx="0" presStyleCnt="2" custLinFactNeighborX="2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E3710-FFBE-4109-8637-6B0A8ADD6BC1}" type="pres">
      <dgm:prSet presAssocID="{1323EF08-CFE6-4477-B306-AD74657D0658}" presName="childComposite" presStyleCnt="0">
        <dgm:presLayoutVars>
          <dgm:chMax val="0"/>
          <dgm:chPref val="0"/>
        </dgm:presLayoutVars>
      </dgm:prSet>
      <dgm:spPr/>
    </dgm:pt>
    <dgm:pt modelId="{53D2FA06-57CA-4F9E-BAA2-B890A8735418}" type="pres">
      <dgm:prSet presAssocID="{1323EF08-CFE6-4477-B306-AD74657D0658}" presName="Image" presStyleLbl="node1" presStyleIdx="1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adge Tick1 with solid fill"/>
        </a:ext>
      </dgm:extLst>
    </dgm:pt>
    <dgm:pt modelId="{479D83A9-52DF-4034-8BA0-33838BE7A8B0}" type="pres">
      <dgm:prSet presAssocID="{1323EF08-CFE6-4477-B306-AD74657D0658}" presName="childText" presStyleLbl="lnNode1" presStyleIdx="1" presStyleCnt="2" custLinFactNeighborX="2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543CE1-D5CA-49D2-8C8D-4EE9E513F9C2}" srcId="{88529914-1832-4051-A550-61DB2782AEB4}" destId="{005D513C-9254-494E-A4D3-EC2CAC6ABDB5}" srcOrd="0" destOrd="0" parTransId="{892B341E-2E8A-4EAD-A9B3-A30AEDE1666B}" sibTransId="{AE1833C2-60C1-445A-866E-15286210D502}"/>
    <dgm:cxn modelId="{592BC49F-F892-40D6-A818-7DE05DA21BD4}" srcId="{88529914-1832-4051-A550-61DB2782AEB4}" destId="{1323EF08-CFE6-4477-B306-AD74657D0658}" srcOrd="1" destOrd="0" parTransId="{18F649D5-815D-42E0-BB11-5F341ACC507F}" sibTransId="{FB35DF73-42DB-4D72-BA1E-A842987E33FB}"/>
    <dgm:cxn modelId="{5E7448A9-9546-4869-8746-8F83DB76CFB8}" type="presOf" srcId="{005D513C-9254-494E-A4D3-EC2CAC6ABDB5}" destId="{18C696F4-061A-434C-849D-EDB4D41E74EC}" srcOrd="0" destOrd="0" presId="urn:microsoft.com/office/officeart/2008/layout/PictureAccentList"/>
    <dgm:cxn modelId="{91C4035B-D991-48AF-8CCC-63BAE09CA473}" type="presOf" srcId="{1323EF08-CFE6-4477-B306-AD74657D0658}" destId="{479D83A9-52DF-4034-8BA0-33838BE7A8B0}" srcOrd="0" destOrd="0" presId="urn:microsoft.com/office/officeart/2008/layout/PictureAccentList"/>
    <dgm:cxn modelId="{2C2D5F8C-0FDB-4DCF-8C5D-3F37D66DF98A}" type="presOf" srcId="{287CC7C1-07D8-466F-9D11-AA972DA632A3}" destId="{0D7DABA4-D09C-43F5-A796-D5224CF1A18C}" srcOrd="0" destOrd="0" presId="urn:microsoft.com/office/officeart/2008/layout/PictureAccentList"/>
    <dgm:cxn modelId="{99977477-9442-4157-AED6-54A1FD408893}" srcId="{287CC7C1-07D8-466F-9D11-AA972DA632A3}" destId="{88529914-1832-4051-A550-61DB2782AEB4}" srcOrd="0" destOrd="0" parTransId="{5F6366FB-83B0-4438-B804-D14EC938EABD}" sibTransId="{8B543FF8-E0F6-42E9-A096-913D86773F70}"/>
    <dgm:cxn modelId="{91635DFB-960D-40C0-BE18-44BA6078A630}" type="presOf" srcId="{88529914-1832-4051-A550-61DB2782AEB4}" destId="{EC245D01-80AC-4741-8B31-6B5EEE223BD2}" srcOrd="0" destOrd="0" presId="urn:microsoft.com/office/officeart/2008/layout/PictureAccentList"/>
    <dgm:cxn modelId="{1F9FE793-25F9-4178-89EC-001EB96A1629}" type="presParOf" srcId="{0D7DABA4-D09C-43F5-A796-D5224CF1A18C}" destId="{45D55FE7-B739-409C-BE25-1AB5A19AAFD2}" srcOrd="0" destOrd="0" presId="urn:microsoft.com/office/officeart/2008/layout/PictureAccentList"/>
    <dgm:cxn modelId="{263C08F0-C3C8-4698-AD2F-6D5212A11447}" type="presParOf" srcId="{45D55FE7-B739-409C-BE25-1AB5A19AAFD2}" destId="{F1A12A22-01B1-4A27-8FB8-3C17AA32EAAC}" srcOrd="0" destOrd="0" presId="urn:microsoft.com/office/officeart/2008/layout/PictureAccentList"/>
    <dgm:cxn modelId="{F25391D4-A8BA-4BF5-BAAF-E0C6F3841819}" type="presParOf" srcId="{F1A12A22-01B1-4A27-8FB8-3C17AA32EAAC}" destId="{EC245D01-80AC-4741-8B31-6B5EEE223BD2}" srcOrd="0" destOrd="0" presId="urn:microsoft.com/office/officeart/2008/layout/PictureAccentList"/>
    <dgm:cxn modelId="{FD39DC0E-43AA-40D1-A54F-B789AD594F7D}" type="presParOf" srcId="{45D55FE7-B739-409C-BE25-1AB5A19AAFD2}" destId="{6EE33500-B173-4122-B0AD-34678524CCEA}" srcOrd="1" destOrd="0" presId="urn:microsoft.com/office/officeart/2008/layout/PictureAccentList"/>
    <dgm:cxn modelId="{CE8595F1-5A2A-431C-AD15-5AD863677382}" type="presParOf" srcId="{6EE33500-B173-4122-B0AD-34678524CCEA}" destId="{DD384DDE-C5DD-4ACE-9C61-75B2FF084947}" srcOrd="0" destOrd="0" presId="urn:microsoft.com/office/officeart/2008/layout/PictureAccentList"/>
    <dgm:cxn modelId="{5F5B9F7D-5C28-458B-9598-4754659EBDB8}" type="presParOf" srcId="{DD384DDE-C5DD-4ACE-9C61-75B2FF084947}" destId="{7B3BAD3B-6F2D-441E-80D4-8FDF0039B9DE}" srcOrd="0" destOrd="0" presId="urn:microsoft.com/office/officeart/2008/layout/PictureAccentList"/>
    <dgm:cxn modelId="{EF7D679F-D354-400F-9705-9D415E67CED4}" type="presParOf" srcId="{DD384DDE-C5DD-4ACE-9C61-75B2FF084947}" destId="{18C696F4-061A-434C-849D-EDB4D41E74EC}" srcOrd="1" destOrd="0" presId="urn:microsoft.com/office/officeart/2008/layout/PictureAccentList"/>
    <dgm:cxn modelId="{8929AD80-3766-436E-BAFD-50C06DE23EB1}" type="presParOf" srcId="{6EE33500-B173-4122-B0AD-34678524CCEA}" destId="{B52E3710-FFBE-4109-8637-6B0A8ADD6BC1}" srcOrd="1" destOrd="0" presId="urn:microsoft.com/office/officeart/2008/layout/PictureAccentList"/>
    <dgm:cxn modelId="{F2D73B57-A652-4316-87A9-C201A182A927}" type="presParOf" srcId="{B52E3710-FFBE-4109-8637-6B0A8ADD6BC1}" destId="{53D2FA06-57CA-4F9E-BAA2-B890A8735418}" srcOrd="0" destOrd="0" presId="urn:microsoft.com/office/officeart/2008/layout/PictureAccentList"/>
    <dgm:cxn modelId="{A0878AB9-2243-497E-8754-F1D9066B97F0}" type="presParOf" srcId="{B52E3710-FFBE-4109-8637-6B0A8ADD6BC1}" destId="{479D83A9-52DF-4034-8BA0-33838BE7A8B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45D01-80AC-4741-8B31-6B5EEE223BD2}">
      <dsp:nvSpPr>
        <dsp:cNvPr id="0" name=""/>
        <dsp:cNvSpPr/>
      </dsp:nvSpPr>
      <dsp:spPr>
        <a:xfrm>
          <a:off x="0" y="474133"/>
          <a:ext cx="10400749" cy="135466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>
              <a:effectLst/>
            </a:rPr>
            <a:t>STRUCTURES</a:t>
          </a:r>
        </a:p>
      </dsp:txBody>
      <dsp:txXfrm>
        <a:off x="39677" y="513810"/>
        <a:ext cx="10321395" cy="1275312"/>
      </dsp:txXfrm>
    </dsp:sp>
    <dsp:sp modelId="{7B3BAD3B-6F2D-441E-80D4-8FDF0039B9DE}">
      <dsp:nvSpPr>
        <dsp:cNvPr id="0" name=""/>
        <dsp:cNvSpPr/>
      </dsp:nvSpPr>
      <dsp:spPr>
        <a:xfrm>
          <a:off x="0" y="2072640"/>
          <a:ext cx="1354666" cy="135466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C696F4-061A-434C-849D-EDB4D41E74EC}">
      <dsp:nvSpPr>
        <dsp:cNvPr id="0" name=""/>
        <dsp:cNvSpPr/>
      </dsp:nvSpPr>
      <dsp:spPr>
        <a:xfrm>
          <a:off x="1435946" y="2072640"/>
          <a:ext cx="8964802" cy="1354666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/>
            <a:t>WHAT </a:t>
          </a:r>
          <a:r>
            <a:rPr lang="en-GB" sz="2800" kern="1200" smtClean="0"/>
            <a:t>+ DOES </a:t>
          </a:r>
          <a:r>
            <a:rPr lang="en-GB" sz="2800" kern="1200" dirty="0"/>
            <a:t>+ S + MEAN…?</a:t>
          </a:r>
          <a:endParaRPr lang="en-US" sz="36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502087" y="2138781"/>
        <a:ext cx="8832520" cy="1222384"/>
      </dsp:txXfrm>
    </dsp:sp>
    <dsp:sp modelId="{53D2FA06-57CA-4F9E-BAA2-B890A8735418}">
      <dsp:nvSpPr>
        <dsp:cNvPr id="0" name=""/>
        <dsp:cNvSpPr/>
      </dsp:nvSpPr>
      <dsp:spPr>
        <a:xfrm>
          <a:off x="0" y="3589866"/>
          <a:ext cx="1354666" cy="135466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9D83A9-52DF-4034-8BA0-33838BE7A8B0}">
      <dsp:nvSpPr>
        <dsp:cNvPr id="0" name=""/>
        <dsp:cNvSpPr/>
      </dsp:nvSpPr>
      <dsp:spPr>
        <a:xfrm>
          <a:off x="1435946" y="3589866"/>
          <a:ext cx="8964802" cy="1354666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S + MEANS …</a:t>
          </a:r>
          <a:endParaRPr lang="en-US" sz="28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502087" y="3656007"/>
        <a:ext cx="8832520" cy="1222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40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14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6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42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12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22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941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D42F56D-7C23-4C65-9CF0-2F3EAD799934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SAVING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7DB838AB-5C11-4DFE-8953-ACDA73762D24}"/>
              </a:ext>
            </a:extLst>
          </p:cNvPr>
          <p:cNvSpPr txBox="1"/>
          <p:nvPr/>
        </p:nvSpPr>
        <p:spPr>
          <a:xfrm>
            <a:off x="989672" y="1255395"/>
            <a:ext cx="102842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Answer the questions in 3 on your own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Tell the class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how well you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save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energy.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xmlns="" id="{B465397A-702B-404E-9FCF-B7F63A7B676C}"/>
              </a:ext>
            </a:extLst>
          </p:cNvPr>
          <p:cNvSpPr/>
          <p:nvPr/>
        </p:nvSpPr>
        <p:spPr>
          <a:xfrm>
            <a:off x="487067" y="123492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xmlns="" id="{9B6D1802-E03C-4BD6-92B3-16CF99F5FB28}"/>
              </a:ext>
            </a:extLst>
          </p:cNvPr>
          <p:cNvSpPr txBox="1"/>
          <p:nvPr/>
        </p:nvSpPr>
        <p:spPr>
          <a:xfrm>
            <a:off x="539852" y="11322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69" y="1989000"/>
            <a:ext cx="4991100" cy="4400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29469" y="2688613"/>
            <a:ext cx="611312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>
                <a:solidFill>
                  <a:srgbClr val="3E91CF"/>
                </a:solidFill>
              </a:rPr>
              <a:t>Example:</a:t>
            </a:r>
          </a:p>
          <a:p>
            <a:pPr>
              <a:lnSpc>
                <a:spcPct val="150000"/>
              </a:lnSpc>
            </a:pPr>
            <a:r>
              <a:rPr lang="en-US" sz="2400"/>
              <a:t>I don’t save much energy. I go </a:t>
            </a:r>
            <a:r>
              <a:rPr lang="en-US" sz="2400" smtClean="0"/>
              <a:t>to school on foot</a:t>
            </a:r>
            <a:r>
              <a:rPr lang="en-US" sz="2400"/>
              <a:t>, but I don’t turn </a:t>
            </a:r>
            <a:r>
              <a:rPr lang="en-US" sz="2400" smtClean="0"/>
              <a:t>oﬀ the </a:t>
            </a:r>
            <a:r>
              <a:rPr lang="en-US" sz="2400"/>
              <a:t>TV when </a:t>
            </a:r>
            <a:r>
              <a:rPr lang="en-US" sz="2400" smtClean="0"/>
              <a:t>not watching </a:t>
            </a:r>
            <a:r>
              <a:rPr lang="en-US" sz="2400"/>
              <a:t>it.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3630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4189" y="1309611"/>
            <a:ext cx="155980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43B4EE5-D525-4443-B04E-58910A374BDA}"/>
              </a:ext>
            </a:extLst>
          </p:cNvPr>
          <p:cNvSpPr txBox="1"/>
          <p:nvPr/>
        </p:nvSpPr>
        <p:spPr>
          <a:xfrm>
            <a:off x="3532459" y="2298466"/>
            <a:ext cx="820234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we have learn to: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a</a:t>
            </a:r>
            <a:r>
              <a:rPr lang="en-US" sz="2800" dirty="0" smtClean="0">
                <a:latin typeface="Calibri (Body)"/>
              </a:rPr>
              <a:t>sk </a:t>
            </a:r>
            <a:r>
              <a:rPr lang="en-US" sz="2800" dirty="0">
                <a:latin typeface="Calibri (Body)"/>
              </a:rPr>
              <a:t>for explanations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t</a:t>
            </a:r>
            <a:r>
              <a:rPr lang="en-US" sz="2800" dirty="0" smtClean="0">
                <a:latin typeface="Calibri (Body)"/>
              </a:rPr>
              <a:t>alk </a:t>
            </a:r>
            <a:r>
              <a:rPr lang="en-US" sz="2800" dirty="0">
                <a:latin typeface="Calibri (Body)"/>
              </a:rPr>
              <a:t>about saving energy</a:t>
            </a: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xmlns="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08624" y="2122522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4189" y="130961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3897" y="2171785"/>
            <a:ext cx="7747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workbook</a:t>
            </a:r>
            <a:r>
              <a:rPr lang="en-US" sz="28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/>
              <a:t>Prepare for the next </a:t>
            </a:r>
            <a:r>
              <a:rPr lang="en-US" sz="2800" smtClean="0"/>
              <a:t>lesson: SKILLS 1.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AF4C67F-E3FF-1D4A-8347-8DE717642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77" y="3488877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FE74F6D-24A3-2C42-ADA8-7FE227F95BC1}"/>
              </a:ext>
            </a:extLst>
          </p:cNvPr>
          <p:cNvSpPr/>
          <p:nvPr/>
        </p:nvSpPr>
        <p:spPr>
          <a:xfrm>
            <a:off x="2951748" y="599314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dirty="0">
                <a:latin typeface="Calibri" panose="020F0502020204030204" pitchFamily="34" charset="0"/>
              </a:rPr>
              <a:t>Website: </a:t>
            </a:r>
            <a:r>
              <a:rPr lang="en-GB" sz="1600" b="1" i="1" dirty="0">
                <a:latin typeface="Calibri" panose="020F0502020204030204" pitchFamily="34" charset="0"/>
              </a:rPr>
              <a:t>sachmem.vn</a:t>
            </a:r>
            <a:endParaRPr lang="en-GB" sz="1600" dirty="0"/>
          </a:p>
          <a:p>
            <a:pPr algn="ctr"/>
            <a:r>
              <a:rPr lang="en-GB" sz="1600" b="1" dirty="0" err="1">
                <a:latin typeface="Calibri" panose="020F0502020204030204" pitchFamily="34" charset="0"/>
              </a:rPr>
              <a:t>Fanpage</a:t>
            </a:r>
            <a:r>
              <a:rPr lang="en-GB" sz="1600" b="1" dirty="0">
                <a:latin typeface="Calibri" panose="020F0502020204030204" pitchFamily="34" charset="0"/>
              </a:rPr>
              <a:t>: </a:t>
            </a:r>
            <a:r>
              <a:rPr lang="en-GB" sz="1600" b="1" i="1" dirty="0">
                <a:latin typeface="Calibri" panose="020F0502020204030204" pitchFamily="34" charset="0"/>
              </a:rPr>
              <a:t>facebook.com/sachmem.vn/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46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pic>
        <p:nvPicPr>
          <p:cNvPr id="1026" name="Picture 2" descr="Free Communication Cliparts, Download Free Communication Cliparts png  images, Free ClipArts on Clipart Library">
            <a:extLst>
              <a:ext uri="{FF2B5EF4-FFF2-40B4-BE49-F238E27FC236}">
                <a16:creationId xmlns:a16="http://schemas.microsoft.com/office/drawing/2014/main" xmlns="" id="{1E4F5D93-1E9A-48B5-823E-C281A5110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981" y="2933603"/>
            <a:ext cx="3370035" cy="323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6">
            <a:extLst>
              <a:ext uri="{FF2B5EF4-FFF2-40B4-BE49-F238E27FC236}">
                <a16:creationId xmlns:a16="http://schemas.microsoft.com/office/drawing/2014/main" xmlns="" id="{5D8122CD-7DAC-43BE-17A9-559461EED1B7}"/>
              </a:ext>
            </a:extLst>
          </p:cNvPr>
          <p:cNvSpPr txBox="1"/>
          <p:nvPr/>
        </p:nvSpPr>
        <p:spPr>
          <a:xfrm>
            <a:off x="3327150" y="264097"/>
            <a:ext cx="8649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ENERGY SOURCES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xmlns="" id="{2E6E7A36-C330-BABC-4111-C5140F885817}"/>
              </a:ext>
            </a:extLst>
          </p:cNvPr>
          <p:cNvSpPr txBox="1"/>
          <p:nvPr/>
        </p:nvSpPr>
        <p:spPr>
          <a:xfrm>
            <a:off x="2038888" y="233260"/>
            <a:ext cx="98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15151" y="1231275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1338"/>
            <a:ext cx="5459396" cy="56777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40816" y="497042"/>
            <a:ext cx="45636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19" name="Hình ảnh 3">
            <a:extLst>
              <a:ext uri="{FF2B5EF4-FFF2-40B4-BE49-F238E27FC236}">
                <a16:creationId xmlns:a16="http://schemas.microsoft.com/office/drawing/2014/main" xmlns="" id="{37459995-3BC0-4924-8412-2509A965D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60" y="2823960"/>
            <a:ext cx="3719277" cy="291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9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CAE8308E-F711-4E54-B671-B94F2611A3BF}"/>
              </a:ext>
            </a:extLst>
          </p:cNvPr>
          <p:cNvSpPr/>
          <p:nvPr/>
        </p:nvSpPr>
        <p:spPr>
          <a:xfrm>
            <a:off x="3164412" y="2507042"/>
            <a:ext cx="5187108" cy="248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TYPES OF ENERGY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2094" y="1634554"/>
            <a:ext cx="995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/>
              <a:t>solar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7494" y="1346842"/>
            <a:ext cx="1143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</a:rPr>
              <a:t>hydro</a:t>
            </a:r>
            <a:endParaRPr lang="en-GB" sz="3200"/>
          </a:p>
        </p:txBody>
      </p:sp>
      <p:sp>
        <p:nvSpPr>
          <p:cNvPr id="8" name="TextBox 7"/>
          <p:cNvSpPr txBox="1"/>
          <p:nvPr/>
        </p:nvSpPr>
        <p:spPr>
          <a:xfrm>
            <a:off x="8991602" y="1766871"/>
            <a:ext cx="862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</a:rPr>
              <a:t>coal</a:t>
            </a:r>
            <a:endParaRPr lang="en-GB" sz="3200"/>
          </a:p>
        </p:txBody>
      </p:sp>
      <p:sp>
        <p:nvSpPr>
          <p:cNvPr id="9" name="TextBox 8"/>
          <p:cNvSpPr txBox="1"/>
          <p:nvPr/>
        </p:nvSpPr>
        <p:spPr>
          <a:xfrm>
            <a:off x="1415318" y="5631663"/>
            <a:ext cx="2011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</a:rPr>
              <a:t>natural gas</a:t>
            </a:r>
            <a:endParaRPr lang="en-GB" sz="3200"/>
          </a:p>
        </p:txBody>
      </p:sp>
      <p:sp>
        <p:nvSpPr>
          <p:cNvPr id="10" name="TextBox 9"/>
          <p:cNvSpPr txBox="1"/>
          <p:nvPr/>
        </p:nvSpPr>
        <p:spPr>
          <a:xfrm>
            <a:off x="8240809" y="5571667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</a:rPr>
              <a:t>oil</a:t>
            </a:r>
            <a:endParaRPr lang="en-GB" sz="3200"/>
          </a:p>
        </p:txBody>
      </p:sp>
      <p:sp>
        <p:nvSpPr>
          <p:cNvPr id="11" name="TextBox 10"/>
          <p:cNvSpPr txBox="1"/>
          <p:nvPr/>
        </p:nvSpPr>
        <p:spPr>
          <a:xfrm>
            <a:off x="5317899" y="592405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</a:rPr>
              <a:t>wind</a:t>
            </a:r>
            <a:endParaRPr lang="en-GB" sz="3200"/>
          </a:p>
        </p:txBody>
      </p:sp>
      <p:cxnSp>
        <p:nvCxnSpPr>
          <p:cNvPr id="15" name="Straight Arrow Connector 14"/>
          <p:cNvCxnSpPr>
            <a:stCxn id="2" idx="1"/>
          </p:cNvCxnSpPr>
          <p:nvPr/>
        </p:nvCxnSpPr>
        <p:spPr>
          <a:xfrm flipH="1" flipV="1">
            <a:off x="2477395" y="2059258"/>
            <a:ext cx="1446651" cy="8123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7" idx="2"/>
          </p:cNvCxnSpPr>
          <p:nvPr/>
        </p:nvCxnSpPr>
        <p:spPr>
          <a:xfrm flipH="1" flipV="1">
            <a:off x="5317900" y="1931617"/>
            <a:ext cx="58247" cy="5754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8" idx="1"/>
          </p:cNvCxnSpPr>
          <p:nvPr/>
        </p:nvCxnSpPr>
        <p:spPr>
          <a:xfrm flipV="1">
            <a:off x="7638585" y="2059259"/>
            <a:ext cx="1353017" cy="8038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401246" y="4538546"/>
            <a:ext cx="1164018" cy="10331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" idx="5"/>
          </p:cNvCxnSpPr>
          <p:nvPr/>
        </p:nvCxnSpPr>
        <p:spPr>
          <a:xfrm>
            <a:off x="7591886" y="4631707"/>
            <a:ext cx="927646" cy="10554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689956" y="4996242"/>
            <a:ext cx="68010" cy="10588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57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7854" y="1304800"/>
            <a:ext cx="104383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conversation. Pay attention to the highlighted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5916" y="129068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701" y="1188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75761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AC8C4AD5-D7B4-4D21-96B0-3F75D124B2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653" y="3653607"/>
            <a:ext cx="3558129" cy="3197868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452875B3-54AB-21F5-7C5A-A84174B5AE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16" y="2541073"/>
            <a:ext cx="5489481" cy="3458165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DFEB8730-6C61-B7B0-E7D2-2AB40BD4CB5C}"/>
              </a:ext>
            </a:extLst>
          </p:cNvPr>
          <p:cNvSpPr txBox="1"/>
          <p:nvPr/>
        </p:nvSpPr>
        <p:spPr>
          <a:xfrm>
            <a:off x="5998850" y="2280764"/>
            <a:ext cx="6096000" cy="49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>
              <a:lnSpc>
                <a:spcPct val="107000"/>
              </a:lnSpc>
              <a:spcAft>
                <a:spcPts val="800"/>
              </a:spcAft>
            </a:pPr>
            <a:r>
              <a:rPr lang="vi-VN" sz="2600" b="1" i="1" dirty="0" err="1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Which</a:t>
            </a:r>
            <a:r>
              <a:rPr lang="vi-VN" sz="26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i="1" dirty="0" err="1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tense</a:t>
            </a:r>
            <a:r>
              <a:rPr lang="vi-VN" sz="26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do </a:t>
            </a:r>
            <a:r>
              <a:rPr lang="vi-VN" sz="2600" b="1" i="1" dirty="0" err="1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we</a:t>
            </a:r>
            <a:r>
              <a:rPr lang="vi-VN" sz="26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i="1" dirty="0" err="1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use</a:t>
            </a:r>
            <a:r>
              <a:rPr lang="vi-VN" sz="26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to </a:t>
            </a:r>
            <a:r>
              <a:rPr lang="vi-VN" sz="2600" b="1" i="1" dirty="0" err="1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ask</a:t>
            </a:r>
            <a:r>
              <a:rPr lang="vi-VN" sz="26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i="1" dirty="0" err="1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vi-VN" sz="26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i="1" dirty="0" err="1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answer</a:t>
            </a:r>
            <a:r>
              <a:rPr lang="vi-VN" sz="26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600" b="1" dirty="0">
              <a:solidFill>
                <a:srgbClr val="FF980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A331E697-C0D0-159A-BE07-6852EB4A790E}"/>
              </a:ext>
            </a:extLst>
          </p:cNvPr>
          <p:cNvSpPr txBox="1"/>
          <p:nvPr/>
        </p:nvSpPr>
        <p:spPr>
          <a:xfrm>
            <a:off x="6024880" y="2970448"/>
            <a:ext cx="6096000" cy="49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>
              <a:lnSpc>
                <a:spcPct val="107000"/>
              </a:lnSpc>
              <a:spcAft>
                <a:spcPts val="800"/>
              </a:spcAft>
            </a:pPr>
            <a:r>
              <a:rPr lang="en-US" sz="26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Which question word and verb do we use?</a:t>
            </a:r>
            <a:endParaRPr lang="vi-VN" sz="2600" b="1" dirty="0">
              <a:solidFill>
                <a:srgbClr val="FF980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07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1307" y="16711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63856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6F576461-CE5C-42FB-B7D8-B6232C9B31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2713176"/>
              </p:ext>
            </p:extLst>
          </p:nvPr>
        </p:nvGraphicFramePr>
        <p:xfrm>
          <a:off x="1168399" y="997962"/>
          <a:ext cx="1040074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51326C89-E39D-8762-161C-656E3F3177CD}"/>
              </a:ext>
            </a:extLst>
          </p:cNvPr>
          <p:cNvSpPr txBox="1"/>
          <p:nvPr/>
        </p:nvSpPr>
        <p:spPr>
          <a:xfrm>
            <a:off x="2880732" y="3092077"/>
            <a:ext cx="6096000" cy="467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>
              <a:lnSpc>
                <a:spcPct val="107000"/>
              </a:lnSpc>
              <a:spcAft>
                <a:spcPts val="800"/>
              </a:spcAft>
            </a:pPr>
            <a:r>
              <a:rPr lang="vi-VN" sz="2400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Which</a:t>
            </a:r>
            <a:r>
              <a:rPr lang="vi-VN" sz="24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question</a:t>
            </a:r>
            <a:r>
              <a:rPr lang="vi-VN" sz="24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word</a:t>
            </a:r>
            <a:r>
              <a:rPr lang="vi-VN" sz="24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vi-VN" sz="24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verb</a:t>
            </a:r>
            <a:r>
              <a:rPr lang="vi-VN" sz="24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do </a:t>
            </a:r>
            <a:r>
              <a:rPr lang="vi-VN" sz="2400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we</a:t>
            </a:r>
            <a:r>
              <a:rPr lang="vi-VN" sz="24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use</a:t>
            </a:r>
            <a:r>
              <a:rPr lang="vi-VN" sz="24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96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23133" y="1302799"/>
            <a:ext cx="85475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to ask for explanations.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01194" y="130279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3979" y="12001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621481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550E7B83-1ADF-47B6-AAC5-C2DAF32507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315" y="3763839"/>
            <a:ext cx="4348640" cy="3204857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729312" y="1996857"/>
            <a:ext cx="3379291" cy="1348508"/>
          </a:xfrm>
          <a:prstGeom prst="wedgeEllipseCallout">
            <a:avLst>
              <a:gd name="adj1" fmla="val 46484"/>
              <a:gd name="adj2" fmla="val 93696"/>
            </a:avLst>
          </a:prstGeom>
          <a:noFill/>
          <a:ln w="38100">
            <a:solidFill>
              <a:srgbClr val="F19C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767786" y="2309828"/>
            <a:ext cx="3390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does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solar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mean?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0008" y="3938326"/>
            <a:ext cx="2615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It’s energy that comes </a:t>
            </a:r>
            <a:r>
              <a:rPr lang="en-US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from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nuclear power. </a:t>
            </a:r>
            <a:endParaRPr lang="en-US" sz="2000" dirty="0"/>
          </a:p>
        </p:txBody>
      </p:sp>
      <p:sp>
        <p:nvSpPr>
          <p:cNvPr id="18" name="Oval Callout 17"/>
          <p:cNvSpPr/>
          <p:nvPr/>
        </p:nvSpPr>
        <p:spPr>
          <a:xfrm>
            <a:off x="228335" y="3803884"/>
            <a:ext cx="3379291" cy="1514795"/>
          </a:xfrm>
          <a:prstGeom prst="wedgeEllipseCallout">
            <a:avLst>
              <a:gd name="adj1" fmla="val 60013"/>
              <a:gd name="adj2" fmla="val 63514"/>
            </a:avLst>
          </a:prstGeom>
          <a:noFill/>
          <a:ln w="38100">
            <a:solidFill>
              <a:srgbClr val="F19C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8800103" y="2279026"/>
            <a:ext cx="28549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It’s energy that comes from the sun. What does </a:t>
            </a:r>
            <a:r>
              <a:rPr lang="en-US" i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nuclear energy </a:t>
            </a:r>
            <a:r>
              <a:rPr lang="en-US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mean?</a:t>
            </a:r>
            <a:r>
              <a:rPr lang="vi-VN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000" dirty="0"/>
          </a:p>
        </p:txBody>
      </p:sp>
      <p:sp>
        <p:nvSpPr>
          <p:cNvPr id="20" name="Oval Callout 19"/>
          <p:cNvSpPr/>
          <p:nvPr/>
        </p:nvSpPr>
        <p:spPr>
          <a:xfrm>
            <a:off x="8418922" y="1996857"/>
            <a:ext cx="3379291" cy="2318665"/>
          </a:xfrm>
          <a:prstGeom prst="wedgeEllipseCallout">
            <a:avLst>
              <a:gd name="adj1" fmla="val -54823"/>
              <a:gd name="adj2" fmla="val 47419"/>
            </a:avLst>
          </a:prstGeom>
          <a:noFill/>
          <a:ln w="38100">
            <a:solidFill>
              <a:srgbClr val="F19C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6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SAVING ENERGY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BB43E80-FAEA-47DF-A3AD-0CC4402B18A7}"/>
              </a:ext>
            </a:extLst>
          </p:cNvPr>
          <p:cNvSpPr txBox="1"/>
          <p:nvPr/>
        </p:nvSpPr>
        <p:spPr>
          <a:xfrm>
            <a:off x="989672" y="1282936"/>
            <a:ext cx="1077486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Ask your partner the following questions and tick his or her answers in the boxes.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xmlns="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58C927BE-4B1F-9D17-2E52-EC8888AF41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" b="-1"/>
          <a:stretch/>
        </p:blipFill>
        <p:spPr bwMode="auto">
          <a:xfrm>
            <a:off x="539852" y="2278055"/>
            <a:ext cx="5146992" cy="41560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56F91D04-ED37-A8F3-AEFA-645FD5B612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782" y="1962833"/>
            <a:ext cx="4937760" cy="43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7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SAVING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BB43E80-FAEA-47DF-A3AD-0CC4402B18A7}"/>
              </a:ext>
            </a:extLst>
          </p:cNvPr>
          <p:cNvSpPr txBox="1"/>
          <p:nvPr/>
        </p:nvSpPr>
        <p:spPr>
          <a:xfrm>
            <a:off x="989672" y="1357587"/>
            <a:ext cx="871188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Tell the group how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well your partner saves energy.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xmlns="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6E1D7194-CCDA-0197-A703-CA40BDA361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67" y="2065473"/>
            <a:ext cx="3846196" cy="42795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18411" y="2500371"/>
            <a:ext cx="59324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>
                <a:solidFill>
                  <a:srgbClr val="3E91CF"/>
                </a:solidFill>
              </a:rPr>
              <a:t>Example:</a:t>
            </a:r>
          </a:p>
          <a:p>
            <a:pPr>
              <a:lnSpc>
                <a:spcPct val="150000"/>
              </a:lnSpc>
            </a:pPr>
            <a:r>
              <a:rPr lang="en-US" sz="2400"/>
              <a:t>Mai saves a lot of energy. She </a:t>
            </a:r>
            <a:r>
              <a:rPr lang="en-US" sz="2400" smtClean="0"/>
              <a:t>often goes </a:t>
            </a:r>
            <a:r>
              <a:rPr lang="en-US" sz="2400"/>
              <a:t>to school </a:t>
            </a:r>
            <a:r>
              <a:rPr lang="en-US" sz="2400" smtClean="0"/>
              <a:t>on foot </a:t>
            </a:r>
            <a:r>
              <a:rPr lang="en-US" sz="2400"/>
              <a:t>and </a:t>
            </a:r>
            <a:r>
              <a:rPr lang="en-US" sz="2400" smtClean="0"/>
              <a:t>uses public </a:t>
            </a:r>
            <a:r>
              <a:rPr lang="en-US" sz="2400"/>
              <a:t>transport. She always turns </a:t>
            </a:r>
            <a:r>
              <a:rPr lang="en-US" sz="2400" smtClean="0"/>
              <a:t>oﬀ the </a:t>
            </a:r>
            <a:r>
              <a:rPr lang="en-US" sz="2400"/>
              <a:t>lights when going to bed.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07158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3014</TotalTime>
  <Words>304</Words>
  <Application>Microsoft Office PowerPoint</Application>
  <PresentationFormat>Custom</PresentationFormat>
  <Paragraphs>68</Paragraphs>
  <Slides>13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PHUONG</cp:lastModifiedBy>
  <cp:revision>185</cp:revision>
  <dcterms:created xsi:type="dcterms:W3CDTF">2020-12-09T02:04:09Z</dcterms:created>
  <dcterms:modified xsi:type="dcterms:W3CDTF">2023-03-21T09:04:12Z</dcterms:modified>
</cp:coreProperties>
</file>