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359" r:id="rId2"/>
    <p:sldId id="372" r:id="rId3"/>
    <p:sldId id="361" r:id="rId4"/>
    <p:sldId id="364" r:id="rId5"/>
    <p:sldId id="365" r:id="rId6"/>
    <p:sldId id="281" r:id="rId7"/>
    <p:sldId id="276" r:id="rId8"/>
    <p:sldId id="353" r:id="rId9"/>
    <p:sldId id="354" r:id="rId10"/>
    <p:sldId id="369" r:id="rId11"/>
    <p:sldId id="368" r:id="rId12"/>
    <p:sldId id="335" r:id="rId13"/>
    <p:sldId id="326" r:id="rId14"/>
    <p:sldId id="355" r:id="rId15"/>
    <p:sldId id="356" r:id="rId16"/>
    <p:sldId id="314" r:id="rId17"/>
    <p:sldId id="358" r:id="rId18"/>
    <p:sldId id="332" r:id="rId19"/>
    <p:sldId id="367" r:id="rId20"/>
    <p:sldId id="3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2E2"/>
    <a:srgbClr val="00B2A5"/>
    <a:srgbClr val="F7941E"/>
    <a:srgbClr val="0FB7BD"/>
    <a:srgbClr val="048DA4"/>
    <a:srgbClr val="00A9A5"/>
    <a:srgbClr val="FFDAAB"/>
    <a:srgbClr val="CBEAF0"/>
    <a:srgbClr val="48C0B6"/>
    <a:srgbClr val="FBB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85F006-5926-49B1-A9B1-3E2CEC4571CF}" v="299" dt="2022-01-12T08:58:42.1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12BF44-DAD1-42BA-8CBC-89072BC83F28}" type="doc">
      <dgm:prSet loTypeId="urn:microsoft.com/office/officeart/2005/8/layout/arrow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904627-634C-4E9A-8A65-04DD3ABB5862}" type="pres">
      <dgm:prSet presAssocID="{BB12BF44-DAD1-42BA-8CBC-89072BC83F2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3F4C1F6-F84B-4029-8607-A06C4A959EA9}" type="presOf" srcId="{BB12BF44-DAD1-42BA-8CBC-89072BC83F28}" destId="{A2904627-634C-4E9A-8A65-04DD3ABB5862}" srcOrd="0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2BF44-DAD1-42BA-8CBC-89072BC83F28}" type="doc">
      <dgm:prSet loTypeId="urn:microsoft.com/office/officeart/2005/8/layout/arrow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904627-634C-4E9A-8A65-04DD3ABB5862}" type="pres">
      <dgm:prSet presAssocID="{BB12BF44-DAD1-42BA-8CBC-89072BC83F2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3F4C1F6-F84B-4029-8607-A06C4A959EA9}" type="presOf" srcId="{BB12BF44-DAD1-42BA-8CBC-89072BC83F28}" destId="{A2904627-634C-4E9A-8A65-04DD3ABB5862}" srcOrd="0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12BF44-DAD1-42BA-8CBC-89072BC83F28}" type="doc">
      <dgm:prSet loTypeId="urn:microsoft.com/office/officeart/2005/8/layout/arrow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904627-634C-4E9A-8A65-04DD3ABB5862}" type="pres">
      <dgm:prSet presAssocID="{BB12BF44-DAD1-42BA-8CBC-89072BC83F2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3F4C1F6-F84B-4029-8607-A06C4A959EA9}" type="presOf" srcId="{BB12BF44-DAD1-42BA-8CBC-89072BC83F28}" destId="{A2904627-634C-4E9A-8A65-04DD3ABB5862}" srcOrd="0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71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8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87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90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34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94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5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2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6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5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0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.png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media3.wa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3.wav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0.gif"/><Relationship Id="rId14" Type="http://schemas.openxmlformats.org/officeDocument/2006/relationships/image" Target="../media/image25.png"/><Relationship Id="rId22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 descr="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9" name="Rectangle 5"/>
          <p:cNvSpPr>
            <a:spLocks noChangeArrowheads="1"/>
          </p:cNvSpPr>
          <p:nvPr/>
        </p:nvSpPr>
        <p:spPr bwMode="auto">
          <a:xfrm>
            <a:off x="1857375" y="2895600"/>
            <a:ext cx="883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600" b="1" dirty="0">
                <a:solidFill>
                  <a:schemeClr val="accent1"/>
                </a:solidFill>
                <a:cs typeface="Arial" panose="020B0604020202020204" pitchFamily="34" charset="0"/>
              </a:rPr>
              <a:t>HOANG LAM SECONDARY SCHOOL</a:t>
            </a:r>
          </a:p>
        </p:txBody>
      </p:sp>
      <p:sp>
        <p:nvSpPr>
          <p:cNvPr id="164870" name="Rectangle 6"/>
          <p:cNvSpPr>
            <a:spLocks noChangeArrowheads="1"/>
          </p:cNvSpPr>
          <p:nvPr/>
        </p:nvSpPr>
        <p:spPr bwMode="auto">
          <a:xfrm>
            <a:off x="3181010" y="3886201"/>
            <a:ext cx="615700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WELCOME TO OUR CLASS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3"/>
    </mc:Choice>
    <mc:Fallback xmlns="">
      <p:transition spd="slow" advTm="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/>
          </p:nvPr>
        </p:nvGraphicFramePr>
        <p:xfrm>
          <a:off x="2026004" y="2649845"/>
          <a:ext cx="7767783" cy="3720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709" y="138546"/>
            <a:ext cx="8936182" cy="633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4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/>
          </p:nvPr>
        </p:nvGraphicFramePr>
        <p:xfrm>
          <a:off x="2026004" y="2649845"/>
          <a:ext cx="7767783" cy="3720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401782" y="279876"/>
            <a:ext cx="1179021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Quy tắc thêm -ing cho động từ</a:t>
            </a:r>
            <a:r>
              <a:rPr lang="en-GB" sz="36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GB" sz="3600" b="1" dirty="0" smtClean="0">
                <a:solidFill>
                  <a:srgbClr val="E232E2"/>
                </a:solidFill>
              </a:rPr>
              <a:t>-Động </a:t>
            </a:r>
            <a:r>
              <a:rPr lang="en-GB" sz="3600" b="1" dirty="0">
                <a:solidFill>
                  <a:srgbClr val="E232E2"/>
                </a:solidFill>
              </a:rPr>
              <a:t>từ kết thúc bởi “-e” </a:t>
            </a:r>
            <a:r>
              <a:rPr lang="en-GB" sz="3600" dirty="0"/>
              <a:t>=&gt; bỏ “e” thêm “ing</a:t>
            </a:r>
            <a:r>
              <a:rPr lang="en-GB" sz="3600" dirty="0" smtClean="0"/>
              <a:t>”</a:t>
            </a:r>
          </a:p>
          <a:p>
            <a:r>
              <a:rPr lang="en-GB" sz="3600" b="1" dirty="0" smtClean="0">
                <a:solidFill>
                  <a:srgbClr val="FF0000"/>
                </a:solidFill>
              </a:rPr>
              <a:t>EX:</a:t>
            </a:r>
            <a:r>
              <a:rPr lang="en-GB" sz="3600" dirty="0" smtClean="0"/>
              <a:t> </a:t>
            </a:r>
            <a:r>
              <a:rPr lang="en-GB" sz="3600" dirty="0"/>
              <a:t>have – hav</a:t>
            </a:r>
            <a:r>
              <a:rPr lang="en-GB" sz="3600" dirty="0">
                <a:solidFill>
                  <a:srgbClr val="FF0000"/>
                </a:solidFill>
              </a:rPr>
              <a:t>ing</a:t>
            </a:r>
            <a:r>
              <a:rPr lang="en-GB" sz="3600" dirty="0"/>
              <a:t>; make – mak</a:t>
            </a:r>
            <a:r>
              <a:rPr lang="en-GB" sz="3600" dirty="0">
                <a:solidFill>
                  <a:srgbClr val="FF0000"/>
                </a:solidFill>
              </a:rPr>
              <a:t>ing</a:t>
            </a:r>
            <a:r>
              <a:rPr lang="en-GB" sz="3600" dirty="0"/>
              <a:t>; write – writ</a:t>
            </a:r>
            <a:r>
              <a:rPr lang="en-GB" sz="3600" dirty="0">
                <a:solidFill>
                  <a:srgbClr val="FF0000"/>
                </a:solidFill>
              </a:rPr>
              <a:t>ing</a:t>
            </a:r>
            <a:r>
              <a:rPr lang="en-GB" sz="3600" dirty="0"/>
              <a:t>; come – com</a:t>
            </a:r>
            <a:r>
              <a:rPr lang="en-GB" sz="3600" dirty="0">
                <a:solidFill>
                  <a:srgbClr val="FF0000"/>
                </a:solidFill>
              </a:rPr>
              <a:t>ing</a:t>
            </a:r>
            <a:r>
              <a:rPr lang="en-GB" sz="3600" dirty="0"/>
              <a:t>,... </a:t>
            </a:r>
            <a:endParaRPr lang="en-GB" sz="3600" dirty="0" smtClean="0"/>
          </a:p>
          <a:p>
            <a:r>
              <a:rPr lang="en-GB" sz="3600" b="1" dirty="0" smtClean="0">
                <a:solidFill>
                  <a:srgbClr val="E232E2"/>
                </a:solidFill>
              </a:rPr>
              <a:t>-Động </a:t>
            </a:r>
            <a:r>
              <a:rPr lang="en-GB" sz="3600" b="1" dirty="0">
                <a:solidFill>
                  <a:srgbClr val="E232E2"/>
                </a:solidFill>
              </a:rPr>
              <a:t>từ kết thúc bởi “ie”</a:t>
            </a:r>
            <a:r>
              <a:rPr lang="en-GB" sz="3600" dirty="0"/>
              <a:t>=&gt; đổi “ie” thành “y” rồi thêm –ing</a:t>
            </a:r>
            <a:r>
              <a:rPr lang="en-GB" sz="3600" dirty="0" smtClean="0"/>
              <a:t>.</a:t>
            </a:r>
          </a:p>
          <a:p>
            <a:r>
              <a:rPr lang="en-GB" sz="3600" b="1" dirty="0" smtClean="0">
                <a:solidFill>
                  <a:srgbClr val="FF0000"/>
                </a:solidFill>
              </a:rPr>
              <a:t>EX:</a:t>
            </a:r>
            <a:r>
              <a:rPr lang="en-GB" sz="3600" dirty="0" smtClean="0"/>
              <a:t> </a:t>
            </a:r>
            <a:r>
              <a:rPr lang="en-GB" sz="3600" dirty="0"/>
              <a:t>lie – l</a:t>
            </a:r>
            <a:r>
              <a:rPr lang="en-GB" sz="3600" b="1" dirty="0">
                <a:solidFill>
                  <a:srgbClr val="E232E2"/>
                </a:solidFill>
              </a:rPr>
              <a:t>y</a:t>
            </a:r>
            <a:r>
              <a:rPr lang="en-GB" sz="3600" dirty="0">
                <a:solidFill>
                  <a:srgbClr val="FF0000"/>
                </a:solidFill>
              </a:rPr>
              <a:t>ing</a:t>
            </a:r>
            <a:r>
              <a:rPr lang="en-GB" sz="3600" dirty="0"/>
              <a:t> ; die – dy</a:t>
            </a:r>
            <a:r>
              <a:rPr lang="en-GB" sz="3600" dirty="0">
                <a:solidFill>
                  <a:srgbClr val="FF0000"/>
                </a:solidFill>
              </a:rPr>
              <a:t>ing</a:t>
            </a:r>
            <a:r>
              <a:rPr lang="en-GB" sz="3600" dirty="0"/>
              <a:t>,... </a:t>
            </a:r>
            <a:endParaRPr lang="en-GB" sz="3600" dirty="0" smtClean="0"/>
          </a:p>
          <a:p>
            <a:r>
              <a:rPr lang="en-GB" sz="3600" b="1" dirty="0" smtClean="0">
                <a:solidFill>
                  <a:srgbClr val="E232E2"/>
                </a:solidFill>
              </a:rPr>
              <a:t>-Động </a:t>
            </a:r>
            <a:r>
              <a:rPr lang="en-GB" sz="3600" b="1" dirty="0">
                <a:solidFill>
                  <a:srgbClr val="E232E2"/>
                </a:solidFill>
              </a:rPr>
              <a:t>từ kết thúc bởi “ee”</a:t>
            </a:r>
            <a:r>
              <a:rPr lang="en-GB" sz="3600" dirty="0"/>
              <a:t>, thêm –ing mà không bỏ “-e</a:t>
            </a:r>
            <a:r>
              <a:rPr lang="en-GB" sz="3600" dirty="0" smtClean="0"/>
              <a:t>”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EX:</a:t>
            </a:r>
            <a:r>
              <a:rPr lang="en-GB" sz="3600" dirty="0" smtClean="0"/>
              <a:t> </a:t>
            </a:r>
            <a:r>
              <a:rPr lang="en-GB" sz="3600" dirty="0"/>
              <a:t>see – see</a:t>
            </a:r>
            <a:r>
              <a:rPr lang="en-GB" sz="3600" dirty="0">
                <a:solidFill>
                  <a:srgbClr val="FF0000"/>
                </a:solidFill>
              </a:rPr>
              <a:t>ing</a:t>
            </a:r>
            <a:r>
              <a:rPr lang="en-GB" sz="3600" dirty="0"/>
              <a:t>; agree – agree</a:t>
            </a:r>
            <a:r>
              <a:rPr lang="en-GB" sz="3600" dirty="0">
                <a:solidFill>
                  <a:srgbClr val="FF0000"/>
                </a:solidFill>
              </a:rPr>
              <a:t>ing</a:t>
            </a:r>
            <a:r>
              <a:rPr lang="en-GB" sz="3600" dirty="0"/>
              <a:t>,... </a:t>
            </a:r>
            <a:endParaRPr lang="en-GB" sz="3600" dirty="0" smtClean="0"/>
          </a:p>
          <a:p>
            <a:r>
              <a:rPr lang="en-GB" sz="3600" b="1" dirty="0" smtClean="0">
                <a:solidFill>
                  <a:srgbClr val="E232E2"/>
                </a:solidFill>
              </a:rPr>
              <a:t>-Động </a:t>
            </a:r>
            <a:r>
              <a:rPr lang="en-GB" sz="3600" b="1" dirty="0">
                <a:solidFill>
                  <a:srgbClr val="E232E2"/>
                </a:solidFill>
              </a:rPr>
              <a:t>từ kết thúc bởi một trọng âm chứa 1 nguyên âm </a:t>
            </a:r>
            <a:r>
              <a:rPr lang="en-GB" sz="3600" dirty="0"/>
              <a:t>(a,i,e,o,u) + 1 phụ âm cuối rồi thêm “-ing</a:t>
            </a:r>
            <a:r>
              <a:rPr lang="en-GB" sz="3600" dirty="0" smtClean="0"/>
              <a:t>”</a:t>
            </a:r>
          </a:p>
          <a:p>
            <a:r>
              <a:rPr lang="en-GB" sz="3600" dirty="0" smtClean="0"/>
              <a:t> </a:t>
            </a:r>
            <a:r>
              <a:rPr lang="en-GB" sz="3600" b="1" dirty="0">
                <a:solidFill>
                  <a:srgbClr val="FF0000"/>
                </a:solidFill>
              </a:rPr>
              <a:t>EX: </a:t>
            </a:r>
            <a:r>
              <a:rPr lang="en-GB" sz="3600" dirty="0" smtClean="0"/>
              <a:t>get </a:t>
            </a:r>
            <a:r>
              <a:rPr lang="en-GB" sz="3600" dirty="0"/>
              <a:t>– get</a:t>
            </a:r>
            <a:r>
              <a:rPr lang="en-GB" sz="3600" b="1" dirty="0">
                <a:solidFill>
                  <a:srgbClr val="E232E2"/>
                </a:solidFill>
              </a:rPr>
              <a:t>t</a:t>
            </a:r>
            <a:r>
              <a:rPr lang="en-GB" sz="3600" dirty="0">
                <a:solidFill>
                  <a:srgbClr val="FF0000"/>
                </a:solidFill>
              </a:rPr>
              <a:t>ing</a:t>
            </a:r>
            <a:r>
              <a:rPr lang="en-GB" sz="3600" dirty="0"/>
              <a:t>; travel – travel</a:t>
            </a:r>
            <a:r>
              <a:rPr lang="en-GB" sz="3600" b="1" dirty="0">
                <a:solidFill>
                  <a:srgbClr val="E232E2"/>
                </a:solidFill>
              </a:rPr>
              <a:t>l</a:t>
            </a:r>
            <a:r>
              <a:rPr lang="en-GB" sz="3600" dirty="0">
                <a:solidFill>
                  <a:srgbClr val="FF0000"/>
                </a:solidFill>
              </a:rPr>
              <a:t>ing</a:t>
            </a:r>
            <a:r>
              <a:rPr lang="en-GB" sz="3600" dirty="0" smtClean="0"/>
              <a:t>,..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7483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9">
            <a:extLst>
              <a:ext uri="{FF2B5EF4-FFF2-40B4-BE49-F238E27FC236}">
                <a16:creationId xmlns:a16="http://schemas.microsoft.com/office/drawing/2014/main" id="{42B6CBE4-8897-B876-F686-F006067C96A6}"/>
              </a:ext>
            </a:extLst>
          </p:cNvPr>
          <p:cNvSpPr txBox="1"/>
          <p:nvPr/>
        </p:nvSpPr>
        <p:spPr>
          <a:xfrm>
            <a:off x="738369" y="2278055"/>
            <a:ext cx="109404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b="1" dirty="0" smtClean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Mai </a:t>
            </a:r>
            <a:r>
              <a:rPr lang="en-US" sz="2400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(talk)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____________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about types of energy sources now.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2400" b="1" dirty="0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We </a:t>
            </a:r>
            <a:r>
              <a:rPr lang="en-US" sz="2400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(use)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____________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solar energy to replace energy from coal today.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2400" b="1" dirty="0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vi-VN" sz="2400" b="1" dirty="0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Keep quiet! The students of Class 7C </a:t>
            </a:r>
            <a:r>
              <a:rPr lang="en-US" sz="2400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(take)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____________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a test.</a:t>
            </a:r>
            <a:endParaRPr lang="vi-VN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2400" b="1" dirty="0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vi-VN" sz="2400" b="1" dirty="0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Scientists </a:t>
            </a:r>
            <a:r>
              <a:rPr lang="en-US" sz="2400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(develop)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____________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new energy sources to protect the environment.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We </a:t>
            </a:r>
            <a:r>
              <a:rPr lang="en-US" sz="2400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(reduce)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____________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the use of nuclear energy nowadays.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DDB6E341-CF2A-4BED-BD4B-B43BFF446731}"/>
              </a:ext>
            </a:extLst>
          </p:cNvPr>
          <p:cNvSpPr txBox="1"/>
          <p:nvPr/>
        </p:nvSpPr>
        <p:spPr>
          <a:xfrm>
            <a:off x="996874" y="1398528"/>
            <a:ext cx="111839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sentences, using the present continuous form of the verbs in brackets.</a:t>
            </a:r>
          </a:p>
        </p:txBody>
      </p:sp>
      <p:sp>
        <p:nvSpPr>
          <p:cNvPr id="13" name="Hộp Văn bản 20">
            <a:extLst>
              <a:ext uri="{FF2B5EF4-FFF2-40B4-BE49-F238E27FC236}">
                <a16:creationId xmlns:a16="http://schemas.microsoft.com/office/drawing/2014/main" id="{92A18ECE-035F-9799-BD26-6A41A996CC9C}"/>
              </a:ext>
            </a:extLst>
          </p:cNvPr>
          <p:cNvSpPr txBox="1"/>
          <p:nvPr/>
        </p:nvSpPr>
        <p:spPr>
          <a:xfrm>
            <a:off x="2553415" y="2512230"/>
            <a:ext cx="1307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is talking</a:t>
            </a:r>
          </a:p>
        </p:txBody>
      </p:sp>
      <p:sp>
        <p:nvSpPr>
          <p:cNvPr id="19" name="Hộp Văn bản 20">
            <a:extLst>
              <a:ext uri="{FF2B5EF4-FFF2-40B4-BE49-F238E27FC236}">
                <a16:creationId xmlns:a16="http://schemas.microsoft.com/office/drawing/2014/main" id="{92A18ECE-035F-9799-BD26-6A41A996CC9C}"/>
              </a:ext>
            </a:extLst>
          </p:cNvPr>
          <p:cNvSpPr txBox="1"/>
          <p:nvPr/>
        </p:nvSpPr>
        <p:spPr>
          <a:xfrm>
            <a:off x="2519962" y="3255529"/>
            <a:ext cx="13941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are using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0" name="Hộp Văn bản 20">
            <a:extLst>
              <a:ext uri="{FF2B5EF4-FFF2-40B4-BE49-F238E27FC236}">
                <a16:creationId xmlns:a16="http://schemas.microsoft.com/office/drawing/2014/main" id="{92A18ECE-035F-9799-BD26-6A41A996CC9C}"/>
              </a:ext>
            </a:extLst>
          </p:cNvPr>
          <p:cNvSpPr txBox="1"/>
          <p:nvPr/>
        </p:nvSpPr>
        <p:spPr>
          <a:xfrm>
            <a:off x="6600012" y="3984652"/>
            <a:ext cx="1702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are taking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92A18ECE-035F-9799-BD26-6A41A996CC9C}"/>
              </a:ext>
            </a:extLst>
          </p:cNvPr>
          <p:cNvSpPr txBox="1"/>
          <p:nvPr/>
        </p:nvSpPr>
        <p:spPr>
          <a:xfrm>
            <a:off x="3493090" y="4730865"/>
            <a:ext cx="2093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are developing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22" name="Hộp Văn bản 20">
            <a:extLst>
              <a:ext uri="{FF2B5EF4-FFF2-40B4-BE49-F238E27FC236}">
                <a16:creationId xmlns:a16="http://schemas.microsoft.com/office/drawing/2014/main" id="{92A18ECE-035F-9799-BD26-6A41A996CC9C}"/>
              </a:ext>
            </a:extLst>
          </p:cNvPr>
          <p:cNvSpPr txBox="1"/>
          <p:nvPr/>
        </p:nvSpPr>
        <p:spPr>
          <a:xfrm>
            <a:off x="2757114" y="5479519"/>
            <a:ext cx="2060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are reducing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2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42B6CBE4-8897-B876-F686-F006067C96A6}"/>
              </a:ext>
            </a:extLst>
          </p:cNvPr>
          <p:cNvSpPr txBox="1"/>
          <p:nvPr/>
        </p:nvSpPr>
        <p:spPr>
          <a:xfrm>
            <a:off x="827500" y="5216907"/>
            <a:ext cx="44782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smtClean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Are you still </a:t>
            </a:r>
            <a:r>
              <a:rPr lang="en-US" sz="24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work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 / </a:t>
            </a:r>
            <a:r>
              <a:rPr lang="en-US" sz="24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working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 on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your project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now?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2905" y="1324161"/>
            <a:ext cx="693482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form of the verb in each 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sentence. 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754EA619-5A0B-2799-E41B-0382BF6BC89D}"/>
              </a:ext>
            </a:extLst>
          </p:cNvPr>
          <p:cNvSpPr/>
          <p:nvPr/>
        </p:nvSpPr>
        <p:spPr>
          <a:xfrm>
            <a:off x="3571693" y="5372912"/>
            <a:ext cx="1156423" cy="4306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85" y="2374151"/>
            <a:ext cx="4344312" cy="2854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326" y="2273004"/>
            <a:ext cx="4594070" cy="3056891"/>
          </a:xfrm>
          <a:prstGeom prst="rect">
            <a:avLst/>
          </a:prstGeom>
        </p:spPr>
      </p:pic>
      <p:sp>
        <p:nvSpPr>
          <p:cNvPr id="18" name="Hộp Văn bản 19">
            <a:extLst>
              <a:ext uri="{FF2B5EF4-FFF2-40B4-BE49-F238E27FC236}">
                <a16:creationId xmlns:a16="http://schemas.microsoft.com/office/drawing/2014/main" id="{42B6CBE4-8897-B876-F686-F006067C96A6}"/>
              </a:ext>
            </a:extLst>
          </p:cNvPr>
          <p:cNvSpPr txBox="1"/>
          <p:nvPr/>
        </p:nvSpPr>
        <p:spPr>
          <a:xfrm>
            <a:off x="6849223" y="5351022"/>
            <a:ext cx="44782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GB" sz="2400" b="1" smtClean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Nam and Lan </a:t>
            </a:r>
            <a:r>
              <a:rPr lang="en-US" sz="2400" b="1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 / </a:t>
            </a:r>
            <a:r>
              <a:rPr lang="en-US" sz="2400" b="1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are doing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quite well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at school this year.</a:t>
            </a:r>
            <a:endParaRPr lang="en-US" sz="2400" smtClean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" name="Hình Bầu dục 9">
            <a:extLst>
              <a:ext uri="{FF2B5EF4-FFF2-40B4-BE49-F238E27FC236}">
                <a16:creationId xmlns:a16="http://schemas.microsoft.com/office/drawing/2014/main" id="{754EA619-5A0B-2799-E41B-0382BF6BC89D}"/>
              </a:ext>
            </a:extLst>
          </p:cNvPr>
          <p:cNvSpPr/>
          <p:nvPr/>
        </p:nvSpPr>
        <p:spPr>
          <a:xfrm>
            <a:off x="9403780" y="5520502"/>
            <a:ext cx="1446357" cy="4306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026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42B6CBE4-8897-B876-F686-F006067C96A6}"/>
              </a:ext>
            </a:extLst>
          </p:cNvPr>
          <p:cNvSpPr txBox="1"/>
          <p:nvPr/>
        </p:nvSpPr>
        <p:spPr>
          <a:xfrm>
            <a:off x="827499" y="5216907"/>
            <a:ext cx="47035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smtClean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3. </a:t>
            </a:r>
            <a:r>
              <a:rPr lang="en-US" sz="2400" b="1" smtClean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Does she study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/ </a:t>
            </a:r>
            <a:r>
              <a:rPr lang="en-US" sz="2400" b="1" smtClean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 she studying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at the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school library at the moment?</a:t>
            </a:r>
            <a:endParaRPr lang="en-US" sz="2400" smtClean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2905" y="1324161"/>
            <a:ext cx="693482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form of the verb in each 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sentence. 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754EA619-5A0B-2799-E41B-0382BF6BC89D}"/>
              </a:ext>
            </a:extLst>
          </p:cNvPr>
          <p:cNvSpPr/>
          <p:nvPr/>
        </p:nvSpPr>
        <p:spPr>
          <a:xfrm>
            <a:off x="3270611" y="5315015"/>
            <a:ext cx="2137730" cy="52822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ộp Văn bản 19">
            <a:extLst>
              <a:ext uri="{FF2B5EF4-FFF2-40B4-BE49-F238E27FC236}">
                <a16:creationId xmlns:a16="http://schemas.microsoft.com/office/drawing/2014/main" id="{42B6CBE4-8897-B876-F686-F006067C96A6}"/>
              </a:ext>
            </a:extLst>
          </p:cNvPr>
          <p:cNvSpPr txBox="1"/>
          <p:nvPr/>
        </p:nvSpPr>
        <p:spPr>
          <a:xfrm>
            <a:off x="6732391" y="5216907"/>
            <a:ext cx="53427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 smtClean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4.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Hoa </a:t>
            </a:r>
            <a:r>
              <a:rPr lang="en-US" sz="24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studies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 / </a:t>
            </a:r>
            <a:r>
              <a:rPr lang="en-US" sz="24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 studying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for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her exam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, so she can’t come to the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party right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now.</a:t>
            </a:r>
            <a:endParaRPr lang="en-US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" name="Hình Bầu dục 9">
            <a:extLst>
              <a:ext uri="{FF2B5EF4-FFF2-40B4-BE49-F238E27FC236}">
                <a16:creationId xmlns:a16="http://schemas.microsoft.com/office/drawing/2014/main" id="{754EA619-5A0B-2799-E41B-0382BF6BC89D}"/>
              </a:ext>
            </a:extLst>
          </p:cNvPr>
          <p:cNvSpPr/>
          <p:nvPr/>
        </p:nvSpPr>
        <p:spPr>
          <a:xfrm>
            <a:off x="8779312" y="5315015"/>
            <a:ext cx="1502112" cy="52822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00" y="2223634"/>
            <a:ext cx="4145944" cy="27639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804" y="2320574"/>
            <a:ext cx="4058272" cy="26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5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42B6CBE4-8897-B876-F686-F006067C96A6}"/>
              </a:ext>
            </a:extLst>
          </p:cNvPr>
          <p:cNvSpPr txBox="1"/>
          <p:nvPr/>
        </p:nvSpPr>
        <p:spPr>
          <a:xfrm>
            <a:off x="3126856" y="5061337"/>
            <a:ext cx="44782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smtClean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5.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We </a:t>
            </a:r>
            <a:r>
              <a:rPr lang="en-US" sz="2400" b="1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have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 / </a:t>
            </a:r>
            <a:r>
              <a:rPr lang="en-US" sz="2400" b="1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are having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English </a:t>
            </a:r>
            <a:r>
              <a:rPr lang="en-US" sz="2400" smtClean="0">
                <a:latin typeface="Calibri" panose="020F0502020204030204" pitchFamily="34" charset="0"/>
                <a:ea typeface="Calibri" panose="020F0502020204030204" pitchFamily="34" charset="0"/>
              </a:rPr>
              <a:t>three times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</a:rPr>
              <a:t>a week.</a:t>
            </a:r>
            <a:endParaRPr lang="en-US" sz="2400" smtClean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2905" y="1324161"/>
            <a:ext cx="693482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form of the verb in each 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sentence. 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754EA619-5A0B-2799-E41B-0382BF6BC89D}"/>
              </a:ext>
            </a:extLst>
          </p:cNvPr>
          <p:cNvSpPr/>
          <p:nvPr/>
        </p:nvSpPr>
        <p:spPr>
          <a:xfrm>
            <a:off x="3880624" y="5197364"/>
            <a:ext cx="836341" cy="4306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075" y="1985777"/>
            <a:ext cx="4494057" cy="30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9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37338278"/>
              </p:ext>
            </p:extLst>
          </p:nvPr>
        </p:nvGraphicFramePr>
        <p:xfrm>
          <a:off x="1527240" y="2124981"/>
          <a:ext cx="9944323" cy="1589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Hộp Văn bản 11">
            <a:extLst>
              <a:ext uri="{FF2B5EF4-FFF2-40B4-BE49-F238E27FC236}">
                <a16:creationId xmlns:a16="http://schemas.microsoft.com/office/drawing/2014/main" id="{CE7C5F1F-43DC-A6EE-258B-3C2BADBAB50F}"/>
              </a:ext>
            </a:extLst>
          </p:cNvPr>
          <p:cNvSpPr txBox="1"/>
          <p:nvPr/>
        </p:nvSpPr>
        <p:spPr>
          <a:xfrm>
            <a:off x="896061" y="1944991"/>
            <a:ext cx="100074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E23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vi-VN" sz="3200" b="1" dirty="0" smtClean="0">
                <a:solidFill>
                  <a:srgbClr val="E232E2"/>
                </a:solidFill>
                <a:effectLst/>
                <a:latin typeface="+mj-lt"/>
                <a:ea typeface="Calibri" panose="020F0502020204030204" pitchFamily="34" charset="0"/>
              </a:rPr>
              <a:t>Write </a:t>
            </a:r>
            <a:r>
              <a:rPr lang="vi-VN" sz="3200" b="1" dirty="0">
                <a:solidFill>
                  <a:srgbClr val="E232E2"/>
                </a:solidFill>
                <a:effectLst/>
                <a:latin typeface="+mj-lt"/>
                <a:ea typeface="Calibri" panose="020F0502020204030204" pitchFamily="34" charset="0"/>
              </a:rPr>
              <a:t>sentences about what the people </a:t>
            </a:r>
            <a:r>
              <a:rPr lang="vi-VN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are doing </a:t>
            </a:r>
            <a:r>
              <a:rPr lang="vi-VN" sz="3200" b="1" dirty="0">
                <a:solidFill>
                  <a:srgbClr val="E232E2"/>
                </a:solidFill>
                <a:effectLst/>
                <a:latin typeface="+mj-lt"/>
                <a:ea typeface="Calibri" panose="020F0502020204030204" pitchFamily="34" charset="0"/>
              </a:rPr>
              <a:t>or </a:t>
            </a:r>
            <a:r>
              <a:rPr lang="vi-VN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not doing</a:t>
            </a:r>
            <a:r>
              <a:rPr lang="vi-VN" sz="3200" b="1" dirty="0">
                <a:solidFill>
                  <a:srgbClr val="E232E2"/>
                </a:solidFill>
                <a:effectLst/>
                <a:latin typeface="+mj-lt"/>
                <a:ea typeface="Calibri" panose="020F0502020204030204" pitchFamily="34" charset="0"/>
              </a:rPr>
              <a:t>, using the suggestions.</a:t>
            </a:r>
            <a:endParaRPr lang="vi-VN" sz="3200" dirty="0">
              <a:solidFill>
                <a:srgbClr val="E232E2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CE7C5F1F-43DC-A6EE-258B-3C2BADBAB50F}"/>
              </a:ext>
            </a:extLst>
          </p:cNvPr>
          <p:cNvSpPr txBox="1"/>
          <p:nvPr/>
        </p:nvSpPr>
        <p:spPr>
          <a:xfrm>
            <a:off x="2521527" y="1113993"/>
            <a:ext cx="75091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LUCKY FLOWERS</a:t>
            </a:r>
            <a:endParaRPr lang="vi-VN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6" name="Hộp Văn bản 11">
            <a:extLst>
              <a:ext uri="{FF2B5EF4-FFF2-40B4-BE49-F238E27FC236}">
                <a16:creationId xmlns:a16="http://schemas.microsoft.com/office/drawing/2014/main" id="{CE7C5F1F-43DC-A6EE-258B-3C2BADBAB50F}"/>
              </a:ext>
            </a:extLst>
          </p:cNvPr>
          <p:cNvSpPr txBox="1"/>
          <p:nvPr/>
        </p:nvSpPr>
        <p:spPr>
          <a:xfrm>
            <a:off x="896061" y="3222174"/>
            <a:ext cx="100074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vi-VN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vi-VN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students / do the project / now</a:t>
            </a:r>
            <a:r>
              <a:rPr lang="vi-VN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200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vi-VN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Mrs </a:t>
            </a:r>
            <a:r>
              <a:rPr lang="vi-VN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Lien / teach us about solar energy / at the </a:t>
            </a:r>
            <a:r>
              <a:rPr lang="vi-VN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moment</a:t>
            </a:r>
            <a:endParaRPr lang="en-US" sz="3200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vi-VN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They </a:t>
            </a:r>
            <a:r>
              <a:rPr lang="vi-VN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 learn about energy / this month</a:t>
            </a:r>
            <a:r>
              <a:rPr lang="vi-VN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200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vi-VN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She </a:t>
            </a:r>
            <a:r>
              <a:rPr lang="vi-VN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 not swim / in the swimming pool / right now</a:t>
            </a:r>
            <a:r>
              <a:rPr lang="vi-VN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200" dirty="0" smtClean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vi-VN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Nowadays</a:t>
            </a:r>
            <a:r>
              <a:rPr lang="vi-VN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people in Iceland / not use energy from </a:t>
            </a:r>
            <a:r>
              <a:rPr lang="vi-VN" sz="32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coal.</a:t>
            </a:r>
            <a:endParaRPr lang="vi-VN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7" name="Hình ảnh 2">
            <a:extLst>
              <a:ext uri="{FF2B5EF4-FFF2-40B4-BE49-F238E27FC236}">
                <a16:creationId xmlns:a16="http://schemas.microsoft.com/office/drawing/2014/main" id="{4CF79B28-B054-BFC6-6A2C-78DE7FED81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1" y="982954"/>
            <a:ext cx="1510145" cy="105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70 حملة دماؤنا فدء لجنودنا البواسل ideas | حمل, الطب الشرعي, وسائل النقل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666" y="657724"/>
            <a:ext cx="8042334" cy="616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38137" y="-181660"/>
            <a:ext cx="444193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000" b="1" dirty="0" smtClean="0">
                <a:solidFill>
                  <a:srgbClr val="DA00DA"/>
                </a:solidFill>
              </a:rPr>
              <a:t>LUCKY FLOWERS</a:t>
            </a:r>
            <a:endParaRPr lang="en-US" sz="8000" b="1" dirty="0">
              <a:solidFill>
                <a:srgbClr val="DA00DA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17989" y="478768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Lucky Flower !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7989" y="4766014"/>
            <a:ext cx="603349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She / not swim / in the swimming pool / right now.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59844" y="4814357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Good luck !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09163" y="4883944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Good luck! 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-57385" y="4627044"/>
            <a:ext cx="6668100" cy="1157654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The students / do the project / now.</a:t>
            </a:r>
            <a:endParaRPr lang="en-GB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3559" y="486746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Good luck!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169" y="506575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Good luck!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1062" y="4318160"/>
            <a:ext cx="5786422" cy="139552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Nowadays, people in Iceland / not use energy from coal.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92668" y="4949451"/>
            <a:ext cx="6604834" cy="89844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They / learn about energy / this month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92668" y="5288009"/>
            <a:ext cx="9608949" cy="74150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Mrs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Lien / teach us about solar energy / at the moment.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50" y="2723077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54" y="2424931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74" y="1005849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669" y="1687921"/>
            <a:ext cx="915266" cy="91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27" y="781008"/>
            <a:ext cx="948242" cy="9482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523" y="1605292"/>
            <a:ext cx="1080524" cy="10805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36" y="1005849"/>
            <a:ext cx="1080524" cy="10805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562" y="2677907"/>
            <a:ext cx="886376" cy="8863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028" y="3288596"/>
            <a:ext cx="1080524" cy="1080524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39650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41165" y="6123333"/>
            <a:ext cx="6033492" cy="73466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She </a:t>
            </a:r>
            <a:r>
              <a:rPr lang="en-US" sz="2600" dirty="0" smtClean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 </a:t>
            </a:r>
            <a:r>
              <a:rPr lang="en-US" sz="2600" dirty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not </a:t>
            </a:r>
            <a:r>
              <a:rPr lang="en-US" sz="2600" dirty="0" smtClean="0">
                <a:solidFill>
                  <a:srgbClr val="CC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swimming 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 the swimming pool </a:t>
            </a:r>
            <a:r>
              <a:rPr lang="en-US" sz="26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right now.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9955" y="5731585"/>
            <a:ext cx="6668100" cy="1157654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The students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are doing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the project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now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GB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C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77630" y="5573314"/>
            <a:ext cx="5786422" cy="139552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Nowadays, people in Iceland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are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not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using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energy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from coal.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52694" y="6090744"/>
            <a:ext cx="10352868" cy="74150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Mrs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Lien 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 teaching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us about solar energy 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at the moment.</a:t>
            </a: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85076" y="5706779"/>
            <a:ext cx="6604834" cy="89844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They </a:t>
            </a:r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are learning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about energy </a:t>
            </a:r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this month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195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51289 0.03634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4 L -0.18828 -0.85926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41237 0.11504 " pathEditMode="relative" rAng="0" ptsTypes="AA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4 L -0.09102 -0.77269 " pathEditMode="relative" rAng="0" ptsTypes="AA">
                                      <p:cBhvr>
                                        <p:cTn id="1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13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750"/>
                            </p:stCondLst>
                            <p:childTnLst>
                              <p:par>
                                <p:cTn id="1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5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50"/>
                            </p:stCondLst>
                            <p:childTnLst>
                              <p:par>
                                <p:cTn id="16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7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53606 0.31505 " pathEditMode="relative" rAng="0" ptsTypes="AA">
                                      <p:cBhvr>
                                        <p:cTn id="184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204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8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2761 0.47269 " pathEditMode="relative" rAng="0" ptsTypes="AA">
                                      <p:cBhvr>
                                        <p:cTn id="21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750"/>
                            </p:stCondLst>
                            <p:childTnLst>
                              <p:par>
                                <p:cTn id="2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 0.47269 L -0.30833 -0.39352 " pathEditMode="relative" rAng="0" ptsTypes="AA">
                                      <p:cBhvr>
                                        <p:cTn id="229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1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3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70247 0.33056 " pathEditMode="relative" rAng="0" ptsTypes="AA">
                                      <p:cBhvr>
                                        <p:cTn id="238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30" y="1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750"/>
                            </p:stCondLst>
                            <p:childTnLst>
                              <p:par>
                                <p:cTn id="24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47 0.33056 L -0.38046 -0.55717 " pathEditMode="relative" rAng="0" ptsTypes="AA">
                                      <p:cBhvr>
                                        <p:cTn id="254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6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8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84908 0.4301 " pathEditMode="relative" rAng="0" ptsTypes="AA">
                                      <p:cBhvr>
                                        <p:cTn id="263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10" y="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750"/>
                            </p:stCondLst>
                            <p:childTnLst>
                              <p:par>
                                <p:cTn id="2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908 0.4301 L -0.52369 -0.4449 " pathEditMode="relative" rAng="0" ptsTypes="AA">
                                      <p:cBhvr>
                                        <p:cTn id="283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5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86901 0.20047 " pathEditMode="relative" rAng="0" ptsTypes="AA">
                                      <p:cBhvr>
                                        <p:cTn id="29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1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4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750"/>
                            </p:stCondLst>
                            <p:childTnLst>
                              <p:par>
                                <p:cTn id="29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901 0.20047 L -0.54636 -0.6831 " pathEditMode="relative" rAng="0" ptsTypes="AA">
                                      <p:cBhvr>
                                        <p:cTn id="318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0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79115 -0.02916 " pathEditMode="relative" rAng="0" ptsTypes="AA">
                                      <p:cBhvr>
                                        <p:cTn id="32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-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115 -0.02916 L -0.48112 -0.8912 " pathEditMode="relative" rAng="0" ptsTypes="AA">
                                      <p:cBhvr>
                                        <p:cTn id="34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19">
            <a:extLst>
              <a:ext uri="{FF2B5EF4-FFF2-40B4-BE49-F238E27FC236}">
                <a16:creationId xmlns:a16="http://schemas.microsoft.com/office/drawing/2014/main" id="{42B6CBE4-8897-B876-F686-F006067C96A6}"/>
              </a:ext>
            </a:extLst>
          </p:cNvPr>
          <p:cNvSpPr txBox="1"/>
          <p:nvPr/>
        </p:nvSpPr>
        <p:spPr>
          <a:xfrm>
            <a:off x="628983" y="2214072"/>
            <a:ext cx="1144221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The students / do the project / now.</a:t>
            </a:r>
            <a:endParaRPr lang="en-GB" sz="28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_______________________________________________</a:t>
            </a:r>
          </a:p>
          <a:p>
            <a:r>
              <a:rPr lang="en-GB" sz="2800" b="1" dirty="0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</a:rPr>
              <a:t>Mrs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 Lien / teach us about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solar energy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/ at the moment.</a:t>
            </a:r>
            <a:endParaRPr lang="en-GB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_______________________________________________</a:t>
            </a:r>
          </a:p>
          <a:p>
            <a:r>
              <a:rPr lang="en-GB" sz="2800" b="1" dirty="0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vi-VN" sz="2800" b="1" dirty="0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They / learn about energy / this month.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_______________________________________________</a:t>
            </a:r>
            <a:r>
              <a:rPr lang="vi-VN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800" b="1" dirty="0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vi-VN" sz="2800" b="1" dirty="0" smtClean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She / not swim / in the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swimming pool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/ right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now.</a:t>
            </a:r>
          </a:p>
          <a:p>
            <a:r>
              <a:rPr lang="en-GB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_______________________________________________</a:t>
            </a:r>
          </a:p>
          <a:p>
            <a:r>
              <a:rPr lang="en-US" sz="2800" b="1" dirty="0" smtClean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5.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Nowadays, people in Iceland /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not use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energy from coal.</a:t>
            </a:r>
          </a:p>
          <a:p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_________________________________________________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E7C5F1F-43DC-A6EE-258B-3C2BADBAB50F}"/>
              </a:ext>
            </a:extLst>
          </p:cNvPr>
          <p:cNvSpPr txBox="1"/>
          <p:nvPr/>
        </p:nvSpPr>
        <p:spPr>
          <a:xfrm>
            <a:off x="1131589" y="1188331"/>
            <a:ext cx="10007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E23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 </a:t>
            </a:r>
            <a:r>
              <a:rPr lang="vi-VN" sz="2400" b="1" dirty="0" smtClean="0">
                <a:solidFill>
                  <a:srgbClr val="E23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Write </a:t>
            </a:r>
            <a:r>
              <a:rPr lang="vi-VN" sz="2400" b="1" dirty="0">
                <a:solidFill>
                  <a:srgbClr val="E232E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sentences about what the people are doing or not doing, using the suggestions.</a:t>
            </a:r>
            <a:endParaRPr lang="vi-VN" sz="2800" dirty="0">
              <a:solidFill>
                <a:srgbClr val="E232E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983" y="2655562"/>
            <a:ext cx="5988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A9A5"/>
                </a:solidFill>
              </a:rPr>
              <a:t>The students </a:t>
            </a:r>
            <a:r>
              <a:rPr lang="en-US" sz="2800" dirty="0">
                <a:solidFill>
                  <a:srgbClr val="FF0000"/>
                </a:solidFill>
              </a:rPr>
              <a:t>are</a:t>
            </a:r>
            <a:r>
              <a:rPr lang="en-US" sz="2800" dirty="0">
                <a:solidFill>
                  <a:srgbClr val="00A9A5"/>
                </a:solidFill>
              </a:rPr>
              <a:t> do</a:t>
            </a:r>
            <a:r>
              <a:rPr lang="en-US" sz="2800" dirty="0">
                <a:solidFill>
                  <a:srgbClr val="FF0000"/>
                </a:solidFill>
              </a:rPr>
              <a:t>ing</a:t>
            </a:r>
            <a:r>
              <a:rPr lang="en-US" sz="2800" dirty="0">
                <a:solidFill>
                  <a:srgbClr val="00A9A5"/>
                </a:solidFill>
              </a:rPr>
              <a:t> the project now.</a:t>
            </a:r>
            <a:endParaRPr lang="en-GB" sz="2800" dirty="0">
              <a:solidFill>
                <a:srgbClr val="00A9A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8983" y="3494113"/>
            <a:ext cx="8646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A9A5"/>
                </a:solidFill>
              </a:rPr>
              <a:t>Mrs</a:t>
            </a:r>
            <a:r>
              <a:rPr lang="en-US" sz="2800" dirty="0">
                <a:solidFill>
                  <a:srgbClr val="00A9A5"/>
                </a:solidFill>
              </a:rPr>
              <a:t> Lien </a:t>
            </a:r>
            <a:r>
              <a:rPr lang="en-US" sz="2800" dirty="0">
                <a:solidFill>
                  <a:srgbClr val="FF0000"/>
                </a:solidFill>
              </a:rPr>
              <a:t>is </a:t>
            </a:r>
            <a:r>
              <a:rPr lang="en-US" sz="2800" dirty="0">
                <a:solidFill>
                  <a:srgbClr val="00A9A5"/>
                </a:solidFill>
              </a:rPr>
              <a:t>teach</a:t>
            </a:r>
            <a:r>
              <a:rPr lang="en-US" sz="2800" dirty="0">
                <a:solidFill>
                  <a:srgbClr val="FF0000"/>
                </a:solidFill>
              </a:rPr>
              <a:t>ing</a:t>
            </a:r>
            <a:r>
              <a:rPr lang="en-US" sz="2800" dirty="0">
                <a:solidFill>
                  <a:srgbClr val="00A9A5"/>
                </a:solidFill>
              </a:rPr>
              <a:t> us about solar energy at the moment.</a:t>
            </a:r>
            <a:endParaRPr lang="en-GB" sz="2800" dirty="0">
              <a:solidFill>
                <a:srgbClr val="00A9A5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8983" y="4342674"/>
            <a:ext cx="648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A9A5"/>
                </a:solidFill>
              </a:rPr>
              <a:t>They </a:t>
            </a:r>
            <a:r>
              <a:rPr lang="en-US" sz="2800" dirty="0">
                <a:solidFill>
                  <a:srgbClr val="FF0000"/>
                </a:solidFill>
              </a:rPr>
              <a:t>are</a:t>
            </a:r>
            <a:r>
              <a:rPr lang="en-US" sz="2800" dirty="0">
                <a:solidFill>
                  <a:srgbClr val="00A9A5"/>
                </a:solidFill>
              </a:rPr>
              <a:t> learn</a:t>
            </a:r>
            <a:r>
              <a:rPr lang="en-US" sz="2800" dirty="0">
                <a:solidFill>
                  <a:srgbClr val="FF0000"/>
                </a:solidFill>
              </a:rPr>
              <a:t>ing</a:t>
            </a:r>
            <a:r>
              <a:rPr lang="en-US" sz="2800" dirty="0">
                <a:solidFill>
                  <a:srgbClr val="00A9A5"/>
                </a:solidFill>
              </a:rPr>
              <a:t> about energy this month.</a:t>
            </a:r>
            <a:endParaRPr lang="en-GB" sz="2800" dirty="0">
              <a:solidFill>
                <a:srgbClr val="00A9A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6075" y="5212177"/>
            <a:ext cx="8027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A9A5"/>
                </a:solidFill>
              </a:rPr>
              <a:t>She </a:t>
            </a:r>
            <a:r>
              <a:rPr lang="en-US" sz="2800" dirty="0">
                <a:solidFill>
                  <a:srgbClr val="FF0000"/>
                </a:solidFill>
              </a:rPr>
              <a:t>is </a:t>
            </a:r>
            <a:r>
              <a:rPr lang="en-US" sz="2800" dirty="0">
                <a:solidFill>
                  <a:srgbClr val="00A9A5"/>
                </a:solidFill>
              </a:rPr>
              <a:t>not swim</a:t>
            </a:r>
            <a:r>
              <a:rPr lang="en-US" sz="2800" dirty="0">
                <a:solidFill>
                  <a:srgbClr val="FF0000"/>
                </a:solidFill>
              </a:rPr>
              <a:t>ming</a:t>
            </a:r>
            <a:r>
              <a:rPr lang="en-US" sz="2800" dirty="0">
                <a:solidFill>
                  <a:srgbClr val="00A9A5"/>
                </a:solidFill>
              </a:rPr>
              <a:t> in the swimming pool right now. </a:t>
            </a:r>
            <a:endParaRPr lang="en-GB" sz="2800" dirty="0">
              <a:solidFill>
                <a:srgbClr val="00A9A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9823" y="6089556"/>
            <a:ext cx="8956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A9A5"/>
                </a:solidFill>
              </a:rPr>
              <a:t>Nowadays, people in Iceland </a:t>
            </a:r>
            <a:r>
              <a:rPr lang="en-US" sz="2800" dirty="0">
                <a:solidFill>
                  <a:srgbClr val="FF0000"/>
                </a:solidFill>
              </a:rPr>
              <a:t>are</a:t>
            </a:r>
            <a:r>
              <a:rPr lang="en-US" sz="2800" dirty="0">
                <a:solidFill>
                  <a:srgbClr val="00A9A5"/>
                </a:solidFill>
              </a:rPr>
              <a:t> not us</a:t>
            </a:r>
            <a:r>
              <a:rPr lang="en-US" sz="2800" dirty="0">
                <a:solidFill>
                  <a:srgbClr val="FF0000"/>
                </a:solidFill>
              </a:rPr>
              <a:t>ing</a:t>
            </a:r>
            <a:r>
              <a:rPr lang="en-US" sz="2800" dirty="0">
                <a:solidFill>
                  <a:srgbClr val="00A9A5"/>
                </a:solidFill>
              </a:rPr>
              <a:t> energy from coal.</a:t>
            </a:r>
            <a:endParaRPr lang="en-GB" sz="2800" dirty="0">
              <a:solidFill>
                <a:srgbClr val="00A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474" y="1489364"/>
            <a:ext cx="11457708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Senses: </a:t>
            </a:r>
            <a:r>
              <a:rPr lang="en-US" sz="3200" dirty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feel, hear, see, smell, taste, touch…</a:t>
            </a:r>
            <a:br>
              <a:rPr lang="en-US" sz="3200" dirty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3200" u="sng" dirty="0">
                <a:latin typeface="Andalus" pitchFamily="18" charset="-78"/>
                <a:cs typeface="Andalus" pitchFamily="18" charset="-78"/>
              </a:rPr>
              <a:t>Example:</a:t>
            </a:r>
            <a:r>
              <a:rPr lang="en-US" sz="3200" dirty="0">
                <a:latin typeface="Andalus" pitchFamily="18" charset="-78"/>
                <a:cs typeface="Andalus" pitchFamily="18" charset="-78"/>
              </a:rPr>
              <a:t> I</a:t>
            </a: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3200" dirty="0" smtClean="0">
                <a:solidFill>
                  <a:srgbClr val="FF0066"/>
                </a:solidFill>
                <a:latin typeface="Andalus" pitchFamily="18" charset="-78"/>
                <a:cs typeface="Andalus" pitchFamily="18" charset="-78"/>
              </a:rPr>
              <a:t>feel</a:t>
            </a: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 hot now.</a:t>
            </a:r>
            <a:endParaRPr lang="en-US" sz="3200" dirty="0">
              <a:latin typeface="Andalus" pitchFamily="18" charset="-78"/>
              <a:cs typeface="Andalus" pitchFamily="18" charset="-78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Feelings: </a:t>
            </a:r>
            <a:r>
              <a:rPr lang="en-US" sz="3200" dirty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hate, hope, like, love, prefer, regret, want, wish…</a:t>
            </a:r>
            <a:br>
              <a:rPr lang="en-US" sz="3200" dirty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3200" u="sng" dirty="0">
                <a:latin typeface="Andalus" pitchFamily="18" charset="-78"/>
                <a:cs typeface="Andalus" pitchFamily="18" charset="-78"/>
              </a:rPr>
              <a:t>Example:</a:t>
            </a:r>
            <a:r>
              <a:rPr lang="en-US" sz="3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Thuy Duong </a:t>
            </a:r>
            <a:r>
              <a:rPr lang="en-US" sz="3200" dirty="0" smtClean="0">
                <a:solidFill>
                  <a:srgbClr val="FF0066"/>
                </a:solidFill>
                <a:latin typeface="Andalus" pitchFamily="18" charset="-78"/>
                <a:cs typeface="Andalus" pitchFamily="18" charset="-78"/>
              </a:rPr>
              <a:t>wants </a:t>
            </a:r>
            <a:r>
              <a:rPr lang="en-US" sz="3200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to drink water at present</a:t>
            </a: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.</a:t>
            </a:r>
            <a:endParaRPr lang="en-US" sz="3200" dirty="0">
              <a:latin typeface="Andalus" pitchFamily="18" charset="-78"/>
              <a:cs typeface="Andalus" pitchFamily="18" charset="-78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Brain work: </a:t>
            </a:r>
            <a:r>
              <a:rPr lang="en-US" sz="3200" dirty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  <a:t>believe, know, think, understand…</a:t>
            </a:r>
            <a:br>
              <a:rPr lang="en-US" sz="3200" dirty="0">
                <a:solidFill>
                  <a:srgbClr val="0070C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3200" u="sng" dirty="0">
                <a:latin typeface="Andalus" pitchFamily="18" charset="-78"/>
                <a:cs typeface="Andalus" pitchFamily="18" charset="-78"/>
              </a:rPr>
              <a:t>Example:</a:t>
            </a:r>
            <a:r>
              <a:rPr lang="en-US" sz="3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N</a:t>
            </a: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ow, </a:t>
            </a:r>
            <a:r>
              <a:rPr lang="en-US" sz="3200" dirty="0">
                <a:latin typeface="Andalus" pitchFamily="18" charset="-78"/>
                <a:cs typeface="Andalus" pitchFamily="18" charset="-78"/>
              </a:rPr>
              <a:t>I </a:t>
            </a:r>
            <a:r>
              <a:rPr lang="en-US" sz="3200" dirty="0">
                <a:solidFill>
                  <a:srgbClr val="FF0066"/>
                </a:solidFill>
                <a:latin typeface="Andalus" pitchFamily="18" charset="-78"/>
                <a:cs typeface="Andalus" pitchFamily="18" charset="-78"/>
              </a:rPr>
              <a:t>believe</a:t>
            </a:r>
            <a:r>
              <a:rPr lang="en-US" sz="3200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3200" dirty="0" smtClean="0">
                <a:latin typeface="Andalus" pitchFamily="18" charset="-78"/>
                <a:cs typeface="Andalus" pitchFamily="18" charset="-78"/>
              </a:rPr>
              <a:t>you.</a:t>
            </a:r>
            <a:endParaRPr lang="en-US" sz="32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0654" y="58342"/>
            <a:ext cx="1055716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NOTE: </a:t>
            </a:r>
            <a:r>
              <a:rPr lang="en-US" sz="3800" b="1" dirty="0" smtClean="0">
                <a:solidFill>
                  <a:srgbClr val="E232E2"/>
                </a:solidFill>
                <a:latin typeface="Andalus" pitchFamily="18" charset="-78"/>
                <a:cs typeface="Andalus" pitchFamily="18" charset="-78"/>
              </a:rPr>
              <a:t>These </a:t>
            </a:r>
            <a:r>
              <a:rPr lang="en-US" sz="3800" b="1" dirty="0">
                <a:solidFill>
                  <a:srgbClr val="E232E2"/>
                </a:solidFill>
                <a:latin typeface="Andalus" pitchFamily="18" charset="-78"/>
                <a:cs typeface="Andalus" pitchFamily="18" charset="-78"/>
              </a:rPr>
              <a:t>verbs </a:t>
            </a:r>
            <a:r>
              <a:rPr lang="en-US" sz="3800" b="1" u="sng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are not put </a:t>
            </a:r>
            <a:r>
              <a:rPr lang="en-US" sz="3800" b="1" dirty="0">
                <a:solidFill>
                  <a:srgbClr val="E232E2"/>
                </a:solidFill>
                <a:latin typeface="Andalus" pitchFamily="18" charset="-78"/>
                <a:cs typeface="Andalus" pitchFamily="18" charset="-78"/>
              </a:rPr>
              <a:t>in form V-</a:t>
            </a:r>
            <a:r>
              <a:rPr lang="en-US" sz="3800" b="1" dirty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ing</a:t>
            </a:r>
            <a:endParaRPr lang="vi-VN" sz="3800" b="1" dirty="0">
              <a:solidFill>
                <a:srgbClr val="FF0000"/>
              </a:solidFill>
              <a:cs typeface="Andalus" pitchFamily="18" charset="-78"/>
            </a:endParaRPr>
          </a:p>
          <a:p>
            <a:endParaRPr lang="en-US" sz="3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1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600201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WATCH A CARTOON</a:t>
            </a:r>
            <a:br>
              <a:rPr lang="en-US" sz="5400" b="1" dirty="0">
                <a:solidFill>
                  <a:srgbClr val="FF0000"/>
                </a:solidFill>
              </a:rPr>
            </a:br>
            <a:endParaRPr lang="en-US" sz="5300" b="1" dirty="0">
              <a:solidFill>
                <a:srgbClr val="FF0066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7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046" y="2133600"/>
            <a:ext cx="82877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dirty="0" smtClean="0">
                <a:solidFill>
                  <a:srgbClr val="0070C0"/>
                </a:solidFill>
              </a:rPr>
              <a:t>Learn the present continuous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dirty="0">
                <a:solidFill>
                  <a:srgbClr val="0070C0"/>
                </a:solidFill>
              </a:rPr>
              <a:t>Do exercises in the workbook</a:t>
            </a:r>
            <a:r>
              <a:rPr lang="en-US" sz="4000" dirty="0" smtClean="0">
                <a:solidFill>
                  <a:srgbClr val="0070C0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000" dirty="0" smtClean="0">
                <a:solidFill>
                  <a:srgbClr val="0070C0"/>
                </a:solidFill>
              </a:rPr>
              <a:t>Prepare : Comunication</a:t>
            </a:r>
            <a:endParaRPr lang="en-US" sz="4000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US" sz="2800" dirty="0" smtClean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855" y="2272146"/>
            <a:ext cx="5022263" cy="41672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é học tiếng anh - Gogo 23 What are we doing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85776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89" y="386872"/>
            <a:ext cx="5661447" cy="4545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33074" y="878852"/>
            <a:ext cx="63251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GRAMMAR: 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THE PRESENT </a:t>
            </a:r>
            <a:r>
              <a:rPr lang="en-US" sz="4000" b="1" dirty="0">
                <a:solidFill>
                  <a:srgbClr val="FF0000"/>
                </a:solidFill>
              </a:rPr>
              <a:t>CONTINUOUS</a:t>
            </a:r>
          </a:p>
          <a:p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24"/>
    </mc:Choice>
    <mc:Fallback xmlns="">
      <p:transition spd="slow" advTm="1622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269240" y="1066796"/>
            <a:ext cx="11785600" cy="146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UNIT 10:</a:t>
            </a:r>
            <a:r>
              <a:rPr lang="en-US" sz="40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ENERGY </a:t>
            </a:r>
            <a:r>
              <a:rPr lang="en-US" sz="40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SOURCES </a:t>
            </a:r>
            <a:r>
              <a:rPr lang="en-US" sz="4400" b="1" dirty="0" smtClean="0">
                <a:solidFill>
                  <a:schemeClr val="bg1"/>
                </a:solidFill>
                <a:latin typeface="Myriad Pro" pitchFamily="34" charset="0"/>
              </a:rPr>
              <a:t>SOURC</a:t>
            </a:r>
            <a:endParaRPr lang="en-US" sz="43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 eaLnBrk="1" hangingPunct="1"/>
            <a:r>
              <a:rPr lang="en-US" sz="4300" b="1" dirty="0" smtClean="0">
                <a:solidFill>
                  <a:srgbClr val="3333FF"/>
                </a:solidFill>
                <a:cs typeface="Times New Roman" pitchFamily="18" charset="0"/>
              </a:rPr>
              <a:t>Lesson 3: A closer look 2</a:t>
            </a:r>
            <a:endParaRPr lang="en-US" sz="4300" b="1" dirty="0">
              <a:solidFill>
                <a:srgbClr val="3333FF"/>
              </a:solidFill>
              <a:cs typeface="Times New Roman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62400" y="396240"/>
            <a:ext cx="563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i="1" dirty="0">
                <a:solidFill>
                  <a:srgbClr val="00B2A5"/>
                </a:solidFill>
              </a:rPr>
              <a:t>Thursday, </a:t>
            </a:r>
            <a:r>
              <a:rPr lang="en-US" altLang="en-US" sz="3600" b="1" i="1" dirty="0" smtClean="0">
                <a:solidFill>
                  <a:srgbClr val="00B2A5"/>
                </a:solidFill>
              </a:rPr>
              <a:t>April 4</a:t>
            </a:r>
            <a:r>
              <a:rPr lang="en-US" altLang="en-US" sz="3600" b="1" i="1" baseline="30000" dirty="0" smtClean="0">
                <a:solidFill>
                  <a:srgbClr val="00B2A5"/>
                </a:solidFill>
              </a:rPr>
              <a:t>th</a:t>
            </a:r>
            <a:r>
              <a:rPr lang="en-US" altLang="en-US" sz="3600" b="1" i="1" dirty="0" smtClean="0">
                <a:solidFill>
                  <a:srgbClr val="00B2A5"/>
                </a:solidFill>
              </a:rPr>
              <a:t> </a:t>
            </a:r>
            <a:r>
              <a:rPr lang="en-US" altLang="en-US" sz="3600" b="1" i="1" dirty="0">
                <a:solidFill>
                  <a:srgbClr val="00B2A5"/>
                </a:solidFill>
              </a:rPr>
              <a:t>, </a:t>
            </a:r>
            <a:r>
              <a:rPr lang="en-US" altLang="en-US" sz="3600" b="1" i="1" dirty="0" smtClean="0">
                <a:solidFill>
                  <a:srgbClr val="00B2A5"/>
                </a:solidFill>
              </a:rPr>
              <a:t>2024</a:t>
            </a:r>
            <a:endParaRPr lang="en-US" altLang="en-US" sz="3600" b="1" i="1" dirty="0">
              <a:solidFill>
                <a:srgbClr val="00B2A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98" y="2757053"/>
            <a:ext cx="4885593" cy="3883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03584" y="2552956"/>
            <a:ext cx="63251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GRAMMAR: 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THE PRESENT </a:t>
            </a:r>
            <a:r>
              <a:rPr lang="en-US" sz="4000" b="1" dirty="0">
                <a:solidFill>
                  <a:srgbClr val="FF0000"/>
                </a:solidFill>
              </a:rPr>
              <a:t>CONTINUOUS</a:t>
            </a:r>
          </a:p>
          <a:p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7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24"/>
    </mc:Choice>
    <mc:Fallback xmlns="">
      <p:transition spd="slow" advTm="1622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CD6C2C4-3AA5-4D20-9156-4044BF9F6839}"/>
              </a:ext>
            </a:extLst>
          </p:cNvPr>
          <p:cNvSpPr txBox="1"/>
          <p:nvPr/>
        </p:nvSpPr>
        <p:spPr>
          <a:xfrm>
            <a:off x="610303" y="1118673"/>
            <a:ext cx="5485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PRESENT CONTINUOUS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27944" y="1652943"/>
            <a:ext cx="40733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0070C0"/>
                </a:solidFill>
              </a:rPr>
              <a:t>- She </a:t>
            </a:r>
            <a:r>
              <a:rPr lang="en-US" sz="2600" dirty="0">
                <a:solidFill>
                  <a:srgbClr val="0070C0"/>
                </a:solidFill>
              </a:rPr>
              <a:t>is learning English now.</a:t>
            </a:r>
            <a:endParaRPr lang="en-GB" sz="26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27944" y="2204628"/>
            <a:ext cx="46528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0070C0"/>
                </a:solidFill>
              </a:rPr>
              <a:t>- They </a:t>
            </a:r>
            <a:r>
              <a:rPr lang="en-US" sz="2600" dirty="0">
                <a:solidFill>
                  <a:srgbClr val="0070C0"/>
                </a:solidFill>
              </a:rPr>
              <a:t>are not using solar energy.</a:t>
            </a:r>
            <a:endParaRPr lang="en-GB" sz="26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7943" y="2795363"/>
            <a:ext cx="48751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0070C0"/>
                </a:solidFill>
              </a:rPr>
              <a:t>- Are </a:t>
            </a:r>
            <a:r>
              <a:rPr lang="en-US" sz="2600" dirty="0">
                <a:solidFill>
                  <a:srgbClr val="0070C0"/>
                </a:solidFill>
              </a:rPr>
              <a:t>you working on your Project?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927" y="1917637"/>
            <a:ext cx="36751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7030A0"/>
                </a:solidFill>
              </a:rPr>
              <a:t>(+)</a:t>
            </a:r>
            <a:r>
              <a:rPr lang="en-US" sz="2600" dirty="0" smtClean="0">
                <a:solidFill>
                  <a:srgbClr val="FF0000"/>
                </a:solidFill>
              </a:rPr>
              <a:t>  </a:t>
            </a:r>
            <a:r>
              <a:rPr lang="en-US" sz="2600" dirty="0" smtClean="0">
                <a:solidFill>
                  <a:srgbClr val="00B0F0"/>
                </a:solidFill>
              </a:rPr>
              <a:t>S + </a:t>
            </a:r>
            <a:r>
              <a:rPr lang="en-US" sz="2600" dirty="0" smtClean="0">
                <a:solidFill>
                  <a:srgbClr val="FF0000"/>
                </a:solidFill>
              </a:rPr>
              <a:t>am/ is/are </a:t>
            </a:r>
            <a:r>
              <a:rPr lang="en-US" sz="2600" dirty="0" smtClean="0">
                <a:solidFill>
                  <a:srgbClr val="00B0F0"/>
                </a:solidFill>
              </a:rPr>
              <a:t>+ V-</a:t>
            </a:r>
            <a:r>
              <a:rPr lang="en-US" sz="2600" b="1" dirty="0" err="1" smtClean="0">
                <a:solidFill>
                  <a:srgbClr val="FF0000"/>
                </a:solidFill>
              </a:rPr>
              <a:t>ing</a:t>
            </a:r>
            <a:r>
              <a:rPr lang="en-US" sz="2600" dirty="0" smtClean="0">
                <a:solidFill>
                  <a:srgbClr val="00B0F0"/>
                </a:solidFill>
              </a:rPr>
              <a:t>.</a:t>
            </a:r>
            <a:endParaRPr lang="en-GB" sz="2600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27" y="2352947"/>
            <a:ext cx="45520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</a:rPr>
              <a:t>(-) </a:t>
            </a:r>
            <a:r>
              <a:rPr lang="en-US" sz="2600" dirty="0" smtClean="0">
                <a:solidFill>
                  <a:srgbClr val="0070C0"/>
                </a:solidFill>
              </a:rPr>
              <a:t> S </a:t>
            </a:r>
            <a:r>
              <a:rPr lang="en-US" sz="2600" dirty="0">
                <a:solidFill>
                  <a:srgbClr val="0070C0"/>
                </a:solidFill>
              </a:rPr>
              <a:t>+ </a:t>
            </a:r>
            <a:r>
              <a:rPr lang="en-US" sz="2600" dirty="0">
                <a:solidFill>
                  <a:srgbClr val="FF0000"/>
                </a:solidFill>
              </a:rPr>
              <a:t>am/ is/are </a:t>
            </a:r>
            <a:r>
              <a:rPr lang="en-US" sz="2600" dirty="0" smtClean="0">
                <a:solidFill>
                  <a:srgbClr val="0070C0"/>
                </a:solidFill>
              </a:rPr>
              <a:t>+ </a:t>
            </a:r>
            <a:r>
              <a:rPr lang="en-US" sz="2600" b="1" dirty="0" smtClean="0">
                <a:solidFill>
                  <a:srgbClr val="E232E2"/>
                </a:solidFill>
              </a:rPr>
              <a:t>not</a:t>
            </a:r>
            <a:r>
              <a:rPr lang="en-US" sz="2600" dirty="0" smtClean="0">
                <a:solidFill>
                  <a:srgbClr val="0070C0"/>
                </a:solidFill>
              </a:rPr>
              <a:t> +  </a:t>
            </a:r>
            <a:r>
              <a:rPr lang="en-US" sz="2600" dirty="0">
                <a:solidFill>
                  <a:srgbClr val="0070C0"/>
                </a:solidFill>
              </a:rPr>
              <a:t>V-</a:t>
            </a:r>
            <a:r>
              <a:rPr lang="en-US" sz="2600" b="1" dirty="0" err="1">
                <a:solidFill>
                  <a:srgbClr val="FF0000"/>
                </a:solidFill>
              </a:rPr>
              <a:t>ing</a:t>
            </a:r>
            <a:r>
              <a:rPr lang="en-US" sz="2600" dirty="0" smtClean="0">
                <a:solidFill>
                  <a:srgbClr val="0070C0"/>
                </a:solidFill>
              </a:rPr>
              <a:t>.</a:t>
            </a:r>
            <a:endParaRPr lang="en-GB" sz="26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926" y="2745931"/>
            <a:ext cx="39585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7030A0"/>
                </a:solidFill>
              </a:rPr>
              <a:t>(?)</a:t>
            </a:r>
            <a:r>
              <a:rPr lang="en-US" sz="2600" dirty="0" smtClean="0">
                <a:solidFill>
                  <a:srgbClr val="FF0000"/>
                </a:solidFill>
              </a:rPr>
              <a:t>  Am/ Is/ Are + </a:t>
            </a:r>
            <a:r>
              <a:rPr lang="en-US" sz="2600" dirty="0" smtClean="0">
                <a:solidFill>
                  <a:srgbClr val="00B0F0"/>
                </a:solidFill>
              </a:rPr>
              <a:t>S + V-</a:t>
            </a:r>
            <a:r>
              <a:rPr lang="en-US" sz="2600" b="1" dirty="0" err="1" smtClean="0">
                <a:solidFill>
                  <a:srgbClr val="FF0000"/>
                </a:solidFill>
              </a:rPr>
              <a:t>ing</a:t>
            </a:r>
            <a:r>
              <a:rPr lang="en-US" sz="2600" dirty="0" smtClean="0">
                <a:solidFill>
                  <a:srgbClr val="00B0F0"/>
                </a:solidFill>
              </a:rPr>
              <a:t> ?</a:t>
            </a:r>
            <a:endParaRPr lang="en-US" sz="2600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9460" y="3235213"/>
            <a:ext cx="26541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Yes</a:t>
            </a:r>
            <a:r>
              <a:rPr lang="en-US" sz="2600" dirty="0" smtClean="0">
                <a:solidFill>
                  <a:srgbClr val="00B050"/>
                </a:solidFill>
              </a:rPr>
              <a:t>, </a:t>
            </a:r>
            <a:r>
              <a:rPr lang="en-US" sz="2600" dirty="0" smtClean="0">
                <a:solidFill>
                  <a:srgbClr val="00B0F0"/>
                </a:solidFill>
              </a:rPr>
              <a:t>S +</a:t>
            </a:r>
            <a:r>
              <a:rPr lang="en-US" sz="2600" dirty="0" smtClean="0">
                <a:solidFill>
                  <a:srgbClr val="00B050"/>
                </a:solidFill>
              </a:rPr>
              <a:t> </a:t>
            </a:r>
            <a:r>
              <a:rPr lang="en-US" sz="2600" dirty="0" smtClean="0">
                <a:solidFill>
                  <a:srgbClr val="FF0000"/>
                </a:solidFill>
              </a:rPr>
              <a:t>am/is/are</a:t>
            </a:r>
            <a:r>
              <a:rPr lang="en-US" sz="2600" dirty="0" smtClean="0">
                <a:solidFill>
                  <a:srgbClr val="00B050"/>
                </a:solidFill>
              </a:rPr>
              <a:t>.</a:t>
            </a:r>
            <a:endParaRPr lang="en-US" sz="260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3524" y="3612201"/>
            <a:ext cx="33870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No</a:t>
            </a:r>
            <a:r>
              <a:rPr lang="en-US" sz="2600" dirty="0" smtClean="0">
                <a:solidFill>
                  <a:srgbClr val="00B050"/>
                </a:solidFill>
              </a:rPr>
              <a:t>, </a:t>
            </a:r>
            <a:r>
              <a:rPr lang="en-US" sz="2600" dirty="0" smtClean="0">
                <a:solidFill>
                  <a:srgbClr val="00B0F0"/>
                </a:solidFill>
              </a:rPr>
              <a:t>S +</a:t>
            </a:r>
            <a:r>
              <a:rPr lang="en-US" sz="2600" dirty="0" smtClean="0">
                <a:solidFill>
                  <a:srgbClr val="00B050"/>
                </a:solidFill>
              </a:rPr>
              <a:t> </a:t>
            </a:r>
            <a:r>
              <a:rPr lang="en-US" sz="2600" dirty="0" smtClean="0">
                <a:solidFill>
                  <a:srgbClr val="FF0000"/>
                </a:solidFill>
              </a:rPr>
              <a:t>am/is/are + not.</a:t>
            </a:r>
            <a:endParaRPr lang="en-US" sz="26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946484" y="3465393"/>
            <a:ext cx="362976" cy="130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22422" y="3588139"/>
            <a:ext cx="362974" cy="218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587915" y="1748589"/>
            <a:ext cx="64168" cy="339664"/>
          </a:xfrm>
          <a:prstGeom prst="line">
            <a:avLst/>
          </a:prstGeom>
          <a:ln w="3175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023684" y="1756611"/>
            <a:ext cx="64168" cy="339664"/>
          </a:xfrm>
          <a:prstGeom prst="line">
            <a:avLst/>
          </a:prstGeom>
          <a:ln w="3175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729458" y="2290078"/>
            <a:ext cx="64168" cy="339664"/>
          </a:xfrm>
          <a:prstGeom prst="line">
            <a:avLst/>
          </a:prstGeom>
          <a:ln w="3175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9567443" y="2298100"/>
            <a:ext cx="64168" cy="339664"/>
          </a:xfrm>
          <a:prstGeom prst="line">
            <a:avLst/>
          </a:prstGeom>
          <a:ln w="3175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561601" y="2880859"/>
            <a:ext cx="64168" cy="339664"/>
          </a:xfrm>
          <a:prstGeom prst="line">
            <a:avLst/>
          </a:prstGeom>
          <a:ln w="3175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9286709" y="2872256"/>
            <a:ext cx="64168" cy="339664"/>
          </a:xfrm>
          <a:prstGeom prst="line">
            <a:avLst/>
          </a:prstGeom>
          <a:ln w="3175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123659" y="2912945"/>
            <a:ext cx="64168" cy="339664"/>
          </a:xfrm>
          <a:prstGeom prst="line">
            <a:avLst/>
          </a:prstGeom>
          <a:ln w="31750" cmpd="sng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87067" y="1756611"/>
            <a:ext cx="4719947" cy="2348033"/>
          </a:xfrm>
          <a:prstGeom prst="rect">
            <a:avLst/>
          </a:prstGeom>
          <a:noFill/>
          <a:ln w="57150" cmpd="sng">
            <a:solidFill>
              <a:srgbClr val="E23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8412" y="4301313"/>
            <a:ext cx="208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* </a:t>
            </a:r>
            <a:r>
              <a:rPr lang="en-US" sz="2800" b="1" dirty="0" err="1" smtClean="0">
                <a:solidFill>
                  <a:srgbClr val="FF0000"/>
                </a:solidFill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14239" y="4264970"/>
            <a:ext cx="98976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232E2"/>
                </a:solidFill>
              </a:rPr>
              <a:t> Thì HTTD diễn tả: </a:t>
            </a:r>
          </a:p>
          <a:p>
            <a:r>
              <a:rPr lang="en-US" sz="2800" dirty="0" smtClean="0"/>
              <a:t>- Hành động đang xảy ra ngay lúc nói.</a:t>
            </a:r>
          </a:p>
          <a:p>
            <a:r>
              <a:rPr lang="en-US" sz="2800" dirty="0" smtClean="0"/>
              <a:t>- Hành </a:t>
            </a:r>
            <a:r>
              <a:rPr lang="en-US" sz="2800" dirty="0"/>
              <a:t>động quanh thời điểm hiện tại </a:t>
            </a:r>
            <a:r>
              <a:rPr lang="en-US" sz="2800" dirty="0" smtClean="0"/>
              <a:t>nhưng </a:t>
            </a:r>
            <a:r>
              <a:rPr lang="en-US" sz="2800" dirty="0"/>
              <a:t>không nhất thiết tại thời điểm </a:t>
            </a:r>
            <a:r>
              <a:rPr lang="en-US" sz="2800" dirty="0" smtClean="0"/>
              <a:t>đang nói.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995" y="6081271"/>
            <a:ext cx="1795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*Dấu hiệu: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38431" y="5903893"/>
            <a:ext cx="10073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now, </a:t>
            </a:r>
            <a:r>
              <a:rPr lang="en-US" sz="2800" dirty="0"/>
              <a:t>right </a:t>
            </a:r>
            <a:r>
              <a:rPr lang="en-US" sz="2800" dirty="0" smtClean="0"/>
              <a:t>now, at the moment, at present</a:t>
            </a:r>
            <a:r>
              <a:rPr lang="en-US" sz="2800" dirty="0"/>
              <a:t>, at this time,  </a:t>
            </a:r>
            <a:r>
              <a:rPr lang="en-US" sz="2800" dirty="0" smtClean="0"/>
              <a:t>today, nowadays, this week/ month.Look!Listen!keep quiet!...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7129961" y="3230400"/>
            <a:ext cx="22209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70C0"/>
                </a:solidFill>
              </a:rPr>
              <a:t>Yes, I am.</a:t>
            </a:r>
          </a:p>
          <a:p>
            <a:r>
              <a:rPr lang="en-US" sz="2600" dirty="0" smtClean="0">
                <a:solidFill>
                  <a:srgbClr val="0070C0"/>
                </a:solidFill>
              </a:rPr>
              <a:t>No, I am not.</a:t>
            </a:r>
            <a:endParaRPr lang="en-US" sz="2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/>
      <p:bldP spid="16" grpId="0"/>
      <p:bldP spid="17" grpId="0"/>
      <p:bldP spid="29" grpId="0" animBg="1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87377"/>
            <a:ext cx="1087917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Tell your partner what the people in the pictures are 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doing. 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0231"/>
          <a:stretch/>
        </p:blipFill>
        <p:spPr>
          <a:xfrm>
            <a:off x="738369" y="1962833"/>
            <a:ext cx="4327968" cy="3060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631"/>
          <a:stretch/>
        </p:blipFill>
        <p:spPr>
          <a:xfrm>
            <a:off x="7281746" y="1957973"/>
            <a:ext cx="4293219" cy="3060970"/>
          </a:xfrm>
          <a:prstGeom prst="rect">
            <a:avLst/>
          </a:prstGeom>
        </p:spPr>
      </p:pic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5A0C2DD4-762C-B4BE-9A19-081A6D86F02E}"/>
              </a:ext>
            </a:extLst>
          </p:cNvPr>
          <p:cNvSpPr txBox="1"/>
          <p:nvPr/>
        </p:nvSpPr>
        <p:spPr>
          <a:xfrm>
            <a:off x="936887" y="5137594"/>
            <a:ext cx="49599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GB" sz="2800" b="1" dirty="0" smtClean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vi-VN" sz="2800" b="1" dirty="0" smtClean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She </a:t>
            </a:r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 </a:t>
            </a:r>
            <a:r>
              <a:rPr lang="vi-VN" sz="2800" b="1" dirty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teach</a:t>
            </a:r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</a:t>
            </a:r>
            <a:r>
              <a:rPr lang="vi-VN" sz="2800" b="1" dirty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maths/ </a:t>
            </a:r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 </a:t>
            </a:r>
            <a:r>
              <a:rPr lang="vi-VN" sz="2800" b="1" dirty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writ</a:t>
            </a:r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</a:t>
            </a:r>
            <a:r>
              <a:rPr lang="vi-VN" sz="2800" b="1" dirty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on the board</a:t>
            </a:r>
            <a:r>
              <a:rPr lang="vi-VN" sz="2800" b="1" dirty="0" smtClean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vi-VN" sz="3200" dirty="0">
              <a:solidFill>
                <a:srgbClr val="0FB7B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Hộp Văn bản 9">
            <a:extLst>
              <a:ext uri="{FF2B5EF4-FFF2-40B4-BE49-F238E27FC236}">
                <a16:creationId xmlns:a16="http://schemas.microsoft.com/office/drawing/2014/main" id="{5A0C2DD4-762C-B4BE-9A19-081A6D86F02E}"/>
              </a:ext>
            </a:extLst>
          </p:cNvPr>
          <p:cNvSpPr txBox="1"/>
          <p:nvPr/>
        </p:nvSpPr>
        <p:spPr>
          <a:xfrm>
            <a:off x="6903200" y="5353037"/>
            <a:ext cx="50503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en-GB" sz="2800" b="1" dirty="0" smtClean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vi-VN" sz="2800" b="1" dirty="0" smtClean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They </a:t>
            </a:r>
            <a:r>
              <a:rPr lang="vi-VN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are </a:t>
            </a:r>
            <a:r>
              <a:rPr lang="vi-VN" sz="2800" b="1" dirty="0" smtClean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play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</a:t>
            </a:r>
            <a:r>
              <a:rPr lang="vi-VN" sz="2800" b="1" dirty="0" smtClean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football</a:t>
            </a:r>
            <a:r>
              <a:rPr lang="vi-VN" sz="2800" b="1" dirty="0" smtClean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  <a:r>
              <a:rPr lang="en-GB" sz="2800" b="1" dirty="0" smtClean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800" b="1" dirty="0" smtClean="0">
                <a:solidFill>
                  <a:srgbClr val="0FB7B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soccer.</a:t>
            </a:r>
            <a:endParaRPr lang="vi-VN" sz="3200" dirty="0">
              <a:solidFill>
                <a:srgbClr val="0FB7B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87377"/>
            <a:ext cx="1087917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Tell your partner what the people in the pictures are 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doing. 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5A0C2DD4-762C-B4BE-9A19-081A6D86F02E}"/>
              </a:ext>
            </a:extLst>
          </p:cNvPr>
          <p:cNvSpPr txBox="1"/>
          <p:nvPr/>
        </p:nvSpPr>
        <p:spPr>
          <a:xfrm>
            <a:off x="738369" y="5271408"/>
            <a:ext cx="4959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GB" sz="2800" b="1" dirty="0" smtClean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vi-VN" sz="2800" b="1" dirty="0" smtClean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She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rid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ing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her bike</a:t>
            </a:r>
            <a:r>
              <a:rPr lang="vi-VN" sz="2800" b="1" dirty="0" smtClean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</a:t>
            </a:r>
            <a:r>
              <a:rPr lang="en-GB" sz="2800" b="1" dirty="0" smtClean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800" b="1" dirty="0" smtClean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bicycle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vi-VN" sz="3200" dirty="0">
              <a:solidFill>
                <a:srgbClr val="0FB7B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Hộp Văn bản 9">
            <a:extLst>
              <a:ext uri="{FF2B5EF4-FFF2-40B4-BE49-F238E27FC236}">
                <a16:creationId xmlns:a16="http://schemas.microsoft.com/office/drawing/2014/main" id="{5A0C2DD4-762C-B4BE-9A19-081A6D86F02E}"/>
              </a:ext>
            </a:extLst>
          </p:cNvPr>
          <p:cNvSpPr txBox="1"/>
          <p:nvPr/>
        </p:nvSpPr>
        <p:spPr>
          <a:xfrm>
            <a:off x="7917961" y="5271408"/>
            <a:ext cx="28541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n-GB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She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cook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ing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  <a:endParaRPr lang="vi-VN" sz="3200" dirty="0">
              <a:solidFill>
                <a:srgbClr val="0FB7B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87" y="2039753"/>
            <a:ext cx="4288588" cy="2944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421" t="12757" r="3911" b="3570"/>
          <a:stretch/>
        </p:blipFill>
        <p:spPr>
          <a:xfrm>
            <a:off x="7034977" y="2153113"/>
            <a:ext cx="4204009" cy="285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7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87377"/>
            <a:ext cx="1087917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Tell your partner what the people in the pictures are 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doing. 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id="{5A0C2DD4-762C-B4BE-9A19-081A6D86F02E}"/>
              </a:ext>
            </a:extLst>
          </p:cNvPr>
          <p:cNvSpPr txBox="1"/>
          <p:nvPr/>
        </p:nvSpPr>
        <p:spPr>
          <a:xfrm>
            <a:off x="1327180" y="5226803"/>
            <a:ext cx="2798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e. </a:t>
            </a:r>
            <a:r>
              <a:rPr lang="en-US" sz="2800" b="1" dirty="0" smtClean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</a:t>
            </a:r>
            <a:r>
              <a:rPr lang="vi-VN" sz="2800" b="1" dirty="0" smtClean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sing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ing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13" name="Hộp Văn bản 9">
            <a:extLst>
              <a:ext uri="{FF2B5EF4-FFF2-40B4-BE49-F238E27FC236}">
                <a16:creationId xmlns:a16="http://schemas.microsoft.com/office/drawing/2014/main" id="{5A0C2DD4-762C-B4BE-9A19-081A6D86F02E}"/>
              </a:ext>
            </a:extLst>
          </p:cNvPr>
          <p:cNvSpPr txBox="1"/>
          <p:nvPr/>
        </p:nvSpPr>
        <p:spPr>
          <a:xfrm>
            <a:off x="6708561" y="5127874"/>
            <a:ext cx="54395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en-GB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He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water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ing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the </a:t>
            </a:r>
            <a:r>
              <a:rPr lang="vi-VN" sz="2800" b="1" dirty="0" smtClean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flowers</a:t>
            </a:r>
            <a:r>
              <a:rPr lang="en-GB" sz="2800" b="1" dirty="0" smtClean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./</a:t>
            </a:r>
          </a:p>
          <a:p>
            <a:r>
              <a:rPr lang="en-GB" sz="2800" b="1" dirty="0" smtClean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 </a:t>
            </a:r>
            <a:r>
              <a:rPr lang="vi-V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vi-VN" sz="2800" b="1" dirty="0" smtClean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ing</a:t>
            </a:r>
            <a:r>
              <a:rPr lang="vi-VN" sz="2800" b="1" dirty="0">
                <a:solidFill>
                  <a:srgbClr val="0FB7B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gardening. </a:t>
            </a:r>
            <a:endParaRPr lang="vi-VN" sz="2800" dirty="0">
              <a:solidFill>
                <a:srgbClr val="0FB7B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9368" t="3184" b="3319"/>
          <a:stretch/>
        </p:blipFill>
        <p:spPr>
          <a:xfrm>
            <a:off x="7025268" y="2079629"/>
            <a:ext cx="4181707" cy="2817657"/>
          </a:xfrm>
          <a:prstGeom prst="rect">
            <a:avLst/>
          </a:prstGeom>
        </p:spPr>
      </p:pic>
      <p:pic>
        <p:nvPicPr>
          <p:cNvPr id="1026" name="Picture 2" descr="https://upload.wikimedia.org/wikipedia/commons/c/cf/S%C6%A1n_T%C3%B9ng_M-TP_h%C3%A1t_Ch%C3%ADn_b%E1%BA%ADc_t%C3%ACnh_y%C3%AAu_t%E1%BA%A1i_%C4%91%C3%AAm_nh%E1%BA%A1c_An_Thuy%C3%AAn_27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72" y="2079629"/>
            <a:ext cx="3630091" cy="3048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08364" y="2452255"/>
            <a:ext cx="498763" cy="401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0115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3518</TotalTime>
  <Words>966</Words>
  <Application>Microsoft Office PowerPoint</Application>
  <PresentationFormat>Widescreen</PresentationFormat>
  <Paragraphs>147</Paragraphs>
  <Slides>20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Algerian</vt:lpstr>
      <vt:lpstr>Andalus</vt:lpstr>
      <vt:lpstr>Arial</vt:lpstr>
      <vt:lpstr>Calibri</vt:lpstr>
      <vt:lpstr>Calibri Light</vt:lpstr>
      <vt:lpstr>Myriad Pro</vt:lpstr>
      <vt:lpstr>Times New Roman</vt:lpstr>
      <vt:lpstr>Office Theme</vt:lpstr>
      <vt:lpstr>PowerPoint Presentation</vt:lpstr>
      <vt:lpstr>WATCH A CARTOON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KIM LIEN</cp:lastModifiedBy>
  <cp:revision>192</cp:revision>
  <dcterms:created xsi:type="dcterms:W3CDTF">2020-12-09T02:04:09Z</dcterms:created>
  <dcterms:modified xsi:type="dcterms:W3CDTF">2024-04-03T14:47:15Z</dcterms:modified>
</cp:coreProperties>
</file>