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279" r:id="rId5"/>
    <p:sldId id="357" r:id="rId6"/>
    <p:sldId id="362" r:id="rId7"/>
    <p:sldId id="335" r:id="rId8"/>
    <p:sldId id="336" r:id="rId9"/>
    <p:sldId id="337" r:id="rId10"/>
    <p:sldId id="313" r:id="rId11"/>
    <p:sldId id="341" r:id="rId12"/>
    <p:sldId id="314" r:id="rId13"/>
    <p:sldId id="330" r:id="rId14"/>
    <p:sldId id="272" r:id="rId15"/>
    <p:sldId id="363" r:id="rId16"/>
    <p:sldId id="364" r:id="rId17"/>
    <p:sldId id="365" r:id="rId18"/>
    <p:sldId id="366" r:id="rId19"/>
    <p:sldId id="3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AF0"/>
    <a:srgbClr val="11BBC0"/>
    <a:srgbClr val="F36445"/>
    <a:srgbClr val="F7941E"/>
    <a:srgbClr val="048DA4"/>
    <a:srgbClr val="00A9A5"/>
    <a:srgbClr val="48C0B6"/>
    <a:srgbClr val="FFDAAB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16277-3D03-4ECD-8635-CD76A46F74A3}" v="111" dt="2022-01-12T07:38:02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917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 custLinFactNeighborX="39682" custLinFactNeighborY="24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437491" y="31061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496574" y="36970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the numbers to shows the 5</a:t>
            </a:r>
            <a:r>
              <a:rPr lang="en-US" baseline="0" dirty="0" smtClean="0"/>
              <a:t> </a:t>
            </a:r>
            <a:r>
              <a:rPr lang="en-US" dirty="0" smtClean="0"/>
              <a:t>words</a:t>
            </a:r>
            <a:r>
              <a:rPr lang="en-US" baseline="0" dirty="0" smtClean="0"/>
              <a:t> in 5 rows. Click the star to show the secret 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75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8826" y="1509052"/>
            <a:ext cx="7891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STRESS IN THREE-SYLLABLE WORDS</a:t>
            </a:r>
            <a:endParaRPr lang="en-US" sz="3600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xmlns="" id="{C4EDCFD5-F910-76E5-B4E8-DB2A5D956A5F}"/>
              </a:ext>
            </a:extLst>
          </p:cNvPr>
          <p:cNvSpPr txBox="1"/>
          <p:nvPr/>
        </p:nvSpPr>
        <p:spPr>
          <a:xfrm>
            <a:off x="1058826" y="900908"/>
            <a:ext cx="1089025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repeat. </a:t>
            </a:r>
            <a:endParaRPr lang="en-US" sz="40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xmlns="" id="{5B33659B-21DB-A43B-18DA-F5C568518711}"/>
              </a:ext>
            </a:extLst>
          </p:cNvPr>
          <p:cNvSpPr txBox="1"/>
          <p:nvPr/>
        </p:nvSpPr>
        <p:spPr>
          <a:xfrm>
            <a:off x="809508" y="17115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xmlns="" id="{67A16F93-E132-84CD-2003-E42B7867D11E}"/>
              </a:ext>
            </a:extLst>
          </p:cNvPr>
          <p:cNvSpPr/>
          <p:nvPr/>
        </p:nvSpPr>
        <p:spPr>
          <a:xfrm>
            <a:off x="539586" y="101121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xmlns="" id="{3CFB0CAB-8179-CCE5-F364-3A97AE5BFFC2}"/>
              </a:ext>
            </a:extLst>
          </p:cNvPr>
          <p:cNvSpPr txBox="1"/>
          <p:nvPr/>
        </p:nvSpPr>
        <p:spPr>
          <a:xfrm>
            <a:off x="592371" y="9290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07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42137" y="908544"/>
            <a:ext cx="1301173" cy="10870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92731" y="2280076"/>
            <a:ext cx="10848109" cy="4023744"/>
          </a:xfrm>
          <a:prstGeom prst="roundRect">
            <a:avLst/>
          </a:prstGeom>
          <a:solidFill>
            <a:srgbClr val="CBEAF0"/>
          </a:solidFill>
          <a:ln>
            <a:solidFill>
              <a:srgbClr val="C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</a:rPr>
              <a:t>'energy </a:t>
            </a:r>
            <a:r>
              <a:rPr lang="en-US" sz="5400" b="1" dirty="0" smtClean="0">
                <a:solidFill>
                  <a:schemeClr val="tx1"/>
                </a:solidFill>
              </a:rPr>
              <a:t>				re'cycle</a:t>
            </a:r>
            <a:endParaRPr lang="en-US" sz="5400" b="1" dirty="0">
              <a:solidFill>
                <a:schemeClr val="tx1"/>
              </a:solidFill>
            </a:endParaRPr>
          </a:p>
          <a:p>
            <a:r>
              <a:rPr lang="en-US" sz="5400" b="1" dirty="0">
                <a:solidFill>
                  <a:schemeClr val="tx1"/>
                </a:solidFill>
              </a:rPr>
              <a:t>'dangerous </a:t>
            </a:r>
            <a:r>
              <a:rPr lang="en-US" sz="5400" b="1" dirty="0" smtClean="0">
                <a:solidFill>
                  <a:schemeClr val="tx1"/>
                </a:solidFill>
              </a:rPr>
              <a:t>			ex'pensive</a:t>
            </a:r>
            <a:endParaRPr lang="en-US" sz="5400" b="1" dirty="0">
              <a:solidFill>
                <a:schemeClr val="tx1"/>
              </a:solidFill>
            </a:endParaRPr>
          </a:p>
          <a:p>
            <a:r>
              <a:rPr lang="en-US" sz="5400" b="1" dirty="0">
                <a:solidFill>
                  <a:schemeClr val="tx1"/>
                </a:solidFill>
              </a:rPr>
              <a:t>'easily </a:t>
            </a:r>
            <a:r>
              <a:rPr lang="en-US" sz="5400" b="1" dirty="0" smtClean="0">
                <a:solidFill>
                  <a:schemeClr val="tx1"/>
                </a:solidFill>
              </a:rPr>
              <a:t>				po'lluting</a:t>
            </a:r>
            <a:endParaRPr lang="en-US" sz="5400" b="1" dirty="0">
              <a:solidFill>
                <a:schemeClr val="tx1"/>
              </a:solidFill>
            </a:endParaRPr>
          </a:p>
          <a:p>
            <a:r>
              <a:rPr lang="en-US" sz="5400" b="1" dirty="0">
                <a:solidFill>
                  <a:schemeClr val="tx1"/>
                </a:solidFill>
              </a:rPr>
              <a:t>'government </a:t>
            </a:r>
            <a:r>
              <a:rPr lang="en-US" sz="5400" b="1" dirty="0" smtClean="0">
                <a:solidFill>
                  <a:schemeClr val="tx1"/>
                </a:solidFill>
              </a:rPr>
              <a:t>		re'sources</a:t>
            </a:r>
            <a:endParaRPr lang="en-GB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54" y="95580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50629" y="880872"/>
            <a:ext cx="502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07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27654" y="364803"/>
            <a:ext cx="1362270" cy="971229"/>
          </a:xfrm>
          <a:prstGeom prst="rect">
            <a:avLst/>
          </a:prstGeom>
        </p:spPr>
      </p:pic>
      <p:sp>
        <p:nvSpPr>
          <p:cNvPr id="13" name="Hộp Văn bản 19">
            <a:extLst>
              <a:ext uri="{FF2B5EF4-FFF2-40B4-BE49-F238E27FC236}">
                <a16:creationId xmlns:a16="http://schemas.microsoft.com/office/drawing/2014/main" xmlns="" id="{42B6CBE4-8897-B876-F686-F006067C96A6}"/>
              </a:ext>
            </a:extLst>
          </p:cNvPr>
          <p:cNvSpPr txBox="1"/>
          <p:nvPr/>
        </p:nvSpPr>
        <p:spPr>
          <a:xfrm>
            <a:off x="-50629" y="1469457"/>
            <a:ext cx="1243659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200" b="1" dirty="0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Nuclear </a:t>
            </a: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</a:rPr>
              <a:t>'energy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</a:rPr>
              <a:t>'dangerous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3200" b="1" u="sng" dirty="0" smtClean="0">
                <a:latin typeface="Calibri" panose="020F0502020204030204" pitchFamily="34" charset="0"/>
                <a:ea typeface="Calibri" panose="020F0502020204030204" pitchFamily="34" charset="0"/>
              </a:rPr>
              <a:t>ex'pensive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2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3200" b="1" dirty="0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We should ride a bike 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when </a:t>
            </a:r>
            <a:r>
              <a:rPr lang="en-US" sz="3200" b="1" u="sng" dirty="0" smtClean="0">
                <a:latin typeface="Calibri" panose="020F0502020204030204" pitchFamily="34" charset="0"/>
                <a:ea typeface="Calibri" panose="020F0502020204030204" pitchFamily="34" charset="0"/>
              </a:rPr>
              <a:t>'travelling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short </a:t>
            </a: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</a:rPr>
              <a:t>'distances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2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3200" b="1" dirty="0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3200" b="1" dirty="0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The word “</a:t>
            </a: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</a:rPr>
              <a:t>re'cycle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” has three </a:t>
            </a: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</a:rPr>
              <a:t>'syllables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3200" b="1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3200" b="1" dirty="0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3200" b="1" dirty="0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Burning coal is </a:t>
            </a: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</a:rPr>
              <a:t>po'lluting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our environment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2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Our </a:t>
            </a: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</a:rPr>
              <a:t>'government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 is looking for 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new sources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of </a:t>
            </a: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</a:rPr>
              <a:t>'energy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 to replace gas.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773" y="975601"/>
            <a:ext cx="1160795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repeat, paying attention to the stressed syllables in the underlined words. </a:t>
            </a:r>
          </a:p>
        </p:txBody>
      </p:sp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8456" y="2179963"/>
            <a:ext cx="57870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Do exercises </a:t>
            </a:r>
            <a:r>
              <a:rPr lang="en-US" sz="2800" dirty="0"/>
              <a:t>in the </a:t>
            </a:r>
            <a:r>
              <a:rPr lang="en-US" sz="2800" dirty="0" smtClean="0"/>
              <a:t>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Prepare Lesson 2: A Closer look 2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F4C67F-E3FF-1D4A-8347-8DE717642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7" y="3488877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Website: </a:t>
            </a:r>
            <a:r>
              <a:rPr lang="en-GB" sz="1600" b="1" i="1" dirty="0">
                <a:latin typeface="Calibri" panose="020F0502020204030204" pitchFamily="34" charset="0"/>
              </a:rPr>
              <a:t>sachmem.vn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>
                <a:latin typeface="Calibri" panose="020F0502020204030204" pitchFamily="34" charset="0"/>
              </a:rPr>
              <a:t>facebook.com/sachmem.vn/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64065" y="1958186"/>
            <a:ext cx="6916848" cy="1062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6000" b="1" dirty="0" smtClean="0"/>
              <a:t>s</a:t>
            </a:r>
            <a:r>
              <a:rPr lang="vi-VN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olar</a:t>
            </a:r>
            <a:r>
              <a:rPr lang="vi-VN" sz="6000" b="1" dirty="0" smtClean="0"/>
              <a:t> </a:t>
            </a:r>
            <a:r>
              <a:rPr lang="vi-VN" sz="6000" b="1" dirty="0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/>
              <a:t>(</a:t>
            </a:r>
            <a:r>
              <a:rPr lang="vi-VN" sz="4000" b="1" dirty="0" smtClean="0"/>
              <a:t>n</a:t>
            </a:r>
            <a:r>
              <a:rPr lang="en-US" sz="4000" b="1" dirty="0" smtClean="0"/>
              <a:t>. </a:t>
            </a:r>
            <a:r>
              <a:rPr lang="en-US" sz="4400" b="1" dirty="0" smtClean="0"/>
              <a:t>phr.</a:t>
            </a:r>
            <a:r>
              <a:rPr lang="vi-VN" sz="4400" b="1" dirty="0" smtClean="0"/>
              <a:t>)</a:t>
            </a:r>
            <a:r>
              <a:rPr lang="vi-VN" sz="4800" b="1" dirty="0" smtClean="0"/>
              <a:t> </a:t>
            </a:r>
            <a:endParaRPr lang="en-US" sz="40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134225"/>
            <a:ext cx="5786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9862" y="3020983"/>
            <a:ext cx="4120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/ˈsəʊlə(r) ˈenədʒi/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41697866-B089-671F-6988-013921983C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4" y="901731"/>
            <a:ext cx="5721926" cy="577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8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4A1C9296-627C-BB70-2D77-173264BA1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39" y="969818"/>
            <a:ext cx="6057170" cy="6137564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153980" y="2050663"/>
            <a:ext cx="797863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600" b="1" dirty="0">
                <a:latin typeface="Calibri" panose="020F0502020204030204" pitchFamily="34" charset="0"/>
                <a:cs typeface="Calibri" panose="020F0502020204030204" pitchFamily="34" charset="0"/>
              </a:rPr>
              <a:t>hydro energy </a:t>
            </a:r>
            <a:r>
              <a:rPr lang="vi-VN" sz="48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phr.</a:t>
            </a:r>
            <a:r>
              <a:rPr lang="vi-VN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vi-VN" sz="5400" b="1" dirty="0" smtClean="0"/>
              <a:t> </a:t>
            </a:r>
            <a:endParaRPr lang="en-US" sz="44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3980" y="4454413"/>
            <a:ext cx="5720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năng lượng nước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6382" y="3309585"/>
            <a:ext cx="42947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haɪdrəʊ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ˈ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enədʒi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7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9268" y="1686559"/>
            <a:ext cx="7292673" cy="114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energy</a:t>
            </a:r>
            <a:r>
              <a:rPr lang="vi-VN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8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.phr</a:t>
            </a:r>
            <a:r>
              <a:rPr lang="vi-VN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vi-VN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24" y="4017830"/>
            <a:ext cx="7595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năng lượng </a:t>
            </a:r>
            <a:r>
              <a:rPr lang="vi-VN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hạt</a:t>
            </a:r>
            <a:r>
              <a:rPr lang="vi-VN" sz="6000" b="1" dirty="0" smtClean="0"/>
              <a:t> </a:t>
            </a:r>
            <a:r>
              <a:rPr lang="vi-VN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endParaRPr lang="en-US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768" y="3016519"/>
            <a:ext cx="5606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/</a:t>
            </a:r>
            <a:r>
              <a:rPr lang="en-US" sz="4800" b="1" dirty="0" smtClean="0">
                <a:solidFill>
                  <a:srgbClr val="C00000"/>
                </a:solidFill>
              </a:rPr>
              <a:t>njuːklɪər 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ˈenədʒi</a:t>
            </a:r>
            <a:r>
              <a:rPr lang="en-US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4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Năng lượng hạt nhân có thể tái tạ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Tiềm năng mới của năng lượng nguyên tử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42" y="1102518"/>
            <a:ext cx="4635942" cy="48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74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5421" y="1686559"/>
            <a:ext cx="6475250" cy="114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wind energy</a:t>
            </a:r>
            <a:r>
              <a:rPr lang="vi-VN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8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.phr</a:t>
            </a:r>
            <a:r>
              <a:rPr lang="vi-VN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vi-VN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6255" y="4017830"/>
            <a:ext cx="5371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năng lượng gió</a:t>
            </a:r>
            <a:endParaRPr lang="en-US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396" y="2961099"/>
            <a:ext cx="4471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/wind 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ˈenədʒi</a:t>
            </a:r>
            <a:r>
              <a:rPr lang="en-US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4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Năng lượng hạt nhân có thể tái tạ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10 countries in wind energy capacity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9" y="-10052"/>
            <a:ext cx="5878978" cy="68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5129"/>
              </p:ext>
            </p:extLst>
          </p:nvPr>
        </p:nvGraphicFramePr>
        <p:xfrm>
          <a:off x="346364" y="1199491"/>
          <a:ext cx="11637818" cy="437836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961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38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2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 marL="117475" indent="0"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GB" sz="3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sz="3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olar 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3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/ˈsəʊlə(r) ˈenədʒi/</a:t>
                      </a:r>
                      <a:endParaRPr lang="vi-VN" sz="3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7475" indent="0"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năng </a:t>
                      </a:r>
                      <a:r>
                        <a:rPr lang="vi-VN" sz="3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vi-VN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vi-VN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trời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 marL="53975" indent="0"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hydro energy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3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/ˈhaɪdrəʊ ˈenədʒi/</a:t>
                      </a:r>
                      <a:endParaRPr lang="vi-VN" sz="3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7475" indent="0"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 marL="53975" indent="0"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nuclear energy  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3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vi-VN" sz="3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njuːklɪər</a:t>
                      </a:r>
                      <a:r>
                        <a:rPr lang="en-US" sz="3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ˈenədʒi/</a:t>
                      </a:r>
                      <a:endParaRPr lang="vi-VN" sz="3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7475" indent="0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năng lượng hạt 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 marL="539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vi-VN" sz="3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 energy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/wind ˈenədʒi/: </a:t>
                      </a:r>
                      <a:endParaRPr lang="vi-VN" sz="3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7475" indent="0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năng lượng gió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5097004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2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3"/>
            <a:ext cx="6743098" cy="911387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09999" y="1833259"/>
            <a:ext cx="570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785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41778166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17">
            <a:extLst>
              <a:ext uri="{FF2B5EF4-FFF2-40B4-BE49-F238E27FC236}">
                <a16:creationId xmlns:a16="http://schemas.microsoft.com/office/drawing/2014/main" xmlns="" id="{2E6E7A36-C330-BABC-4111-C5140F885817}"/>
              </a:ext>
            </a:extLst>
          </p:cNvPr>
          <p:cNvSpPr txBox="1"/>
          <p:nvPr/>
        </p:nvSpPr>
        <p:spPr>
          <a:xfrm>
            <a:off x="1828801" y="198927"/>
            <a:ext cx="1385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113" y="2171130"/>
            <a:ext cx="102745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</a:t>
            </a:r>
            <a:r>
              <a:rPr lang="en-US" sz="2800" dirty="0" smtClean="0"/>
              <a:t>to gain: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smtClean="0"/>
              <a:t>vocabulary </a:t>
            </a:r>
            <a:r>
              <a:rPr lang="en-US" sz="2800" dirty="0"/>
              <a:t>about sources of energy.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smtClean="0"/>
              <a:t>pronunciation</a:t>
            </a:r>
            <a:r>
              <a:rPr lang="en-US" sz="2800" dirty="0"/>
              <a:t>: Stress in three-syllable </a:t>
            </a:r>
            <a:r>
              <a:rPr lang="en-US" sz="2800" dirty="0" smtClean="0"/>
              <a:t>words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5" y="96986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9923" y="202239"/>
            <a:ext cx="6998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CROSS WORDS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33D04B-1EFF-4E18-BDB8-64142EE5D200}"/>
              </a:ext>
            </a:extLst>
          </p:cNvPr>
          <p:cNvSpPr/>
          <p:nvPr/>
        </p:nvSpPr>
        <p:spPr>
          <a:xfrm>
            <a:off x="280301" y="1156010"/>
            <a:ext cx="27465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</a:rPr>
              <a:t>ENERGY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649406"/>
              </p:ext>
            </p:extLst>
          </p:nvPr>
        </p:nvGraphicFramePr>
        <p:xfrm>
          <a:off x="1184386" y="4980792"/>
          <a:ext cx="5461010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>
                  <a:extLst>
                    <a:ext uri="{9D8B030D-6E8A-4147-A177-3AD203B41FA5}">
                      <a16:colId xmlns:a16="http://schemas.microsoft.com/office/drawing/2014/main" xmlns="" val="4249079911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1258492796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2036240279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3228543407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3046661519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106160613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1581126336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837567784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3874090744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1080196800"/>
                    </a:ext>
                  </a:extLst>
                </a:gridCol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629172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361064"/>
              </p:ext>
            </p:extLst>
          </p:nvPr>
        </p:nvGraphicFramePr>
        <p:xfrm>
          <a:off x="637491" y="4428752"/>
          <a:ext cx="4914909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>
                  <a:extLst>
                    <a:ext uri="{9D8B030D-6E8A-4147-A177-3AD203B41FA5}">
                      <a16:colId xmlns:a16="http://schemas.microsoft.com/office/drawing/2014/main" xmlns="" val="2973009920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381448672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243075763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169703962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191868777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281313557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3070413149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2386037367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237557893"/>
                    </a:ext>
                  </a:extLst>
                </a:gridCol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458605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529185"/>
              </p:ext>
            </p:extLst>
          </p:nvPr>
        </p:nvGraphicFramePr>
        <p:xfrm>
          <a:off x="2822689" y="3321475"/>
          <a:ext cx="2184404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>
                  <a:extLst>
                    <a:ext uri="{9D8B030D-6E8A-4147-A177-3AD203B41FA5}">
                      <a16:colId xmlns:a16="http://schemas.microsoft.com/office/drawing/2014/main" xmlns="" val="2973009920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381448672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243075763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1697039628"/>
                    </a:ext>
                  </a:extLst>
                </a:gridCol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458605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901400"/>
              </p:ext>
            </p:extLst>
          </p:nvPr>
        </p:nvGraphicFramePr>
        <p:xfrm>
          <a:off x="2276588" y="3874760"/>
          <a:ext cx="1638303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>
                  <a:extLst>
                    <a:ext uri="{9D8B030D-6E8A-4147-A177-3AD203B41FA5}">
                      <a16:colId xmlns:a16="http://schemas.microsoft.com/office/drawing/2014/main" xmlns="" val="2973009920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381448672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243075763"/>
                    </a:ext>
                  </a:extLst>
                </a:gridCol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4586053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587615"/>
              </p:ext>
            </p:extLst>
          </p:nvPr>
        </p:nvGraphicFramePr>
        <p:xfrm>
          <a:off x="3368790" y="2771000"/>
          <a:ext cx="1638303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>
                  <a:extLst>
                    <a:ext uri="{9D8B030D-6E8A-4147-A177-3AD203B41FA5}">
                      <a16:colId xmlns:a16="http://schemas.microsoft.com/office/drawing/2014/main" xmlns="" val="2973009920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381448672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xmlns="" val="243075763"/>
                    </a:ext>
                  </a:extLst>
                </a:gridCol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458605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59222" y="280889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1</a:t>
            </a:r>
            <a:endParaRPr lang="en-GB" sz="2000" b="1"/>
          </a:p>
        </p:txBody>
      </p:sp>
      <p:sp>
        <p:nvSpPr>
          <p:cNvPr id="18" name="TextBox 17"/>
          <p:cNvSpPr txBox="1"/>
          <p:nvPr/>
        </p:nvSpPr>
        <p:spPr>
          <a:xfrm>
            <a:off x="2384343" y="337679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2368" y="39507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3</a:t>
            </a:r>
            <a:endParaRPr lang="en-GB" sz="2000" b="1"/>
          </a:p>
        </p:txBody>
      </p:sp>
      <p:sp>
        <p:nvSpPr>
          <p:cNvPr id="20" name="TextBox 19"/>
          <p:cNvSpPr txBox="1"/>
          <p:nvPr/>
        </p:nvSpPr>
        <p:spPr>
          <a:xfrm>
            <a:off x="193593" y="450471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4</a:t>
            </a:r>
            <a:endParaRPr lang="en-GB" sz="2000" b="1"/>
          </a:p>
        </p:txBody>
      </p:sp>
      <p:sp>
        <p:nvSpPr>
          <p:cNvPr id="21" name="TextBox 20"/>
          <p:cNvSpPr txBox="1"/>
          <p:nvPr/>
        </p:nvSpPr>
        <p:spPr>
          <a:xfrm>
            <a:off x="743654" y="508591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5</a:t>
            </a:r>
            <a:endParaRPr lang="en-GB" sz="2000" b="1"/>
          </a:p>
        </p:txBody>
      </p:sp>
      <p:sp>
        <p:nvSpPr>
          <p:cNvPr id="22" name="TextBox 21"/>
          <p:cNvSpPr txBox="1"/>
          <p:nvPr/>
        </p:nvSpPr>
        <p:spPr>
          <a:xfrm>
            <a:off x="3505323" y="2843802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0686" y="2848395"/>
            <a:ext cx="35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U</a:t>
            </a:r>
            <a:endParaRPr lang="en-GB" sz="2000" b="1"/>
          </a:p>
        </p:txBody>
      </p:sp>
      <p:sp>
        <p:nvSpPr>
          <p:cNvPr id="24" name="TextBox 23"/>
          <p:cNvSpPr txBox="1"/>
          <p:nvPr/>
        </p:nvSpPr>
        <p:spPr>
          <a:xfrm>
            <a:off x="4588269" y="2843802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N</a:t>
            </a:r>
            <a:endParaRPr lang="en-GB" sz="2000" b="1"/>
          </a:p>
        </p:txBody>
      </p:sp>
      <p:sp>
        <p:nvSpPr>
          <p:cNvPr id="25" name="TextBox 24"/>
          <p:cNvSpPr txBox="1"/>
          <p:nvPr/>
        </p:nvSpPr>
        <p:spPr>
          <a:xfrm>
            <a:off x="2935076" y="3376792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C</a:t>
            </a:r>
            <a:endParaRPr lang="en-GB" sz="2000" b="1"/>
          </a:p>
        </p:txBody>
      </p:sp>
      <p:sp>
        <p:nvSpPr>
          <p:cNvPr id="26" name="TextBox 25"/>
          <p:cNvSpPr txBox="1"/>
          <p:nvPr/>
        </p:nvSpPr>
        <p:spPr>
          <a:xfrm>
            <a:off x="3460439" y="3381385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O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18022" y="3376792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A</a:t>
            </a:r>
            <a:endParaRPr lang="en-GB" sz="2000" b="1"/>
          </a:p>
        </p:txBody>
      </p:sp>
      <p:sp>
        <p:nvSpPr>
          <p:cNvPr id="28" name="TextBox 27"/>
          <p:cNvSpPr txBox="1"/>
          <p:nvPr/>
        </p:nvSpPr>
        <p:spPr>
          <a:xfrm>
            <a:off x="4564123" y="3376792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L</a:t>
            </a:r>
            <a:endParaRPr lang="en-GB" sz="2000" b="1"/>
          </a:p>
        </p:txBody>
      </p:sp>
      <p:sp>
        <p:nvSpPr>
          <p:cNvPr id="29" name="TextBox 28"/>
          <p:cNvSpPr txBox="1"/>
          <p:nvPr/>
        </p:nvSpPr>
        <p:spPr>
          <a:xfrm>
            <a:off x="2394944" y="3949514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O</a:t>
            </a:r>
            <a:endParaRPr lang="en-GB" sz="2000" b="1"/>
          </a:p>
        </p:txBody>
      </p:sp>
      <p:sp>
        <p:nvSpPr>
          <p:cNvPr id="30" name="TextBox 29"/>
          <p:cNvSpPr txBox="1"/>
          <p:nvPr/>
        </p:nvSpPr>
        <p:spPr>
          <a:xfrm>
            <a:off x="2920307" y="3954107"/>
            <a:ext cx="253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77890" y="3949514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6136" y="4500468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R</a:t>
            </a:r>
            <a:endParaRPr lang="en-GB" sz="2000" b="1"/>
          </a:p>
        </p:txBody>
      </p:sp>
      <p:sp>
        <p:nvSpPr>
          <p:cNvPr id="36" name="TextBox 35"/>
          <p:cNvSpPr txBox="1"/>
          <p:nvPr/>
        </p:nvSpPr>
        <p:spPr>
          <a:xfrm>
            <a:off x="1301499" y="4505061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E</a:t>
            </a:r>
            <a:endParaRPr lang="en-GB" sz="2000" b="1"/>
          </a:p>
        </p:txBody>
      </p:sp>
      <p:sp>
        <p:nvSpPr>
          <p:cNvPr id="37" name="TextBox 36"/>
          <p:cNvSpPr txBox="1"/>
          <p:nvPr/>
        </p:nvSpPr>
        <p:spPr>
          <a:xfrm>
            <a:off x="1859082" y="4500468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05183" y="4500468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E</a:t>
            </a:r>
            <a:endParaRPr lang="en-GB" sz="2000" b="1"/>
          </a:p>
        </p:txBody>
      </p:sp>
      <p:sp>
        <p:nvSpPr>
          <p:cNvPr id="39" name="TextBox 38"/>
          <p:cNvSpPr txBox="1"/>
          <p:nvPr/>
        </p:nvSpPr>
        <p:spPr>
          <a:xfrm>
            <a:off x="2920307" y="4486206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W</a:t>
            </a:r>
            <a:endParaRPr lang="en-GB" sz="2000" b="1"/>
          </a:p>
        </p:txBody>
      </p:sp>
      <p:sp>
        <p:nvSpPr>
          <p:cNvPr id="40" name="TextBox 39"/>
          <p:cNvSpPr txBox="1"/>
          <p:nvPr/>
        </p:nvSpPr>
        <p:spPr>
          <a:xfrm>
            <a:off x="3445670" y="4490799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A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03253" y="448620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B</a:t>
            </a:r>
            <a:endParaRPr lang="en-GB" sz="2000" b="1"/>
          </a:p>
        </p:txBody>
      </p:sp>
      <p:sp>
        <p:nvSpPr>
          <p:cNvPr id="42" name="TextBox 41"/>
          <p:cNvSpPr txBox="1"/>
          <p:nvPr/>
        </p:nvSpPr>
        <p:spPr>
          <a:xfrm>
            <a:off x="4549354" y="4486206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L</a:t>
            </a:r>
            <a:endParaRPr lang="en-GB" sz="2000" b="1"/>
          </a:p>
        </p:txBody>
      </p:sp>
      <p:sp>
        <p:nvSpPr>
          <p:cNvPr id="43" name="TextBox 42"/>
          <p:cNvSpPr txBox="1"/>
          <p:nvPr/>
        </p:nvSpPr>
        <p:spPr>
          <a:xfrm>
            <a:off x="5118259" y="4475557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E</a:t>
            </a:r>
            <a:endParaRPr lang="en-GB" sz="2000" b="1"/>
          </a:p>
        </p:txBody>
      </p:sp>
      <p:sp>
        <p:nvSpPr>
          <p:cNvPr id="44" name="TextBox 43"/>
          <p:cNvSpPr txBox="1"/>
          <p:nvPr/>
        </p:nvSpPr>
        <p:spPr>
          <a:xfrm>
            <a:off x="1301499" y="5052508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N</a:t>
            </a:r>
            <a:endParaRPr lang="en-GB" sz="2000" b="1"/>
          </a:p>
        </p:txBody>
      </p:sp>
      <p:sp>
        <p:nvSpPr>
          <p:cNvPr id="45" name="TextBox 44"/>
          <p:cNvSpPr txBox="1"/>
          <p:nvPr/>
        </p:nvSpPr>
        <p:spPr>
          <a:xfrm>
            <a:off x="1826862" y="5057101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A</a:t>
            </a:r>
            <a:endParaRPr lang="en-GB" sz="2000" b="1"/>
          </a:p>
        </p:txBody>
      </p:sp>
      <p:sp>
        <p:nvSpPr>
          <p:cNvPr id="46" name="TextBox 45"/>
          <p:cNvSpPr txBox="1"/>
          <p:nvPr/>
        </p:nvSpPr>
        <p:spPr>
          <a:xfrm>
            <a:off x="2384445" y="5052508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T</a:t>
            </a:r>
            <a:endParaRPr lang="en-GB" sz="2000" b="1"/>
          </a:p>
        </p:txBody>
      </p:sp>
      <p:sp>
        <p:nvSpPr>
          <p:cNvPr id="47" name="TextBox 46"/>
          <p:cNvSpPr txBox="1"/>
          <p:nvPr/>
        </p:nvSpPr>
        <p:spPr>
          <a:xfrm>
            <a:off x="2930546" y="5052508"/>
            <a:ext cx="35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U</a:t>
            </a:r>
            <a:endParaRPr lang="en-GB" sz="2000" b="1"/>
          </a:p>
        </p:txBody>
      </p:sp>
      <p:sp>
        <p:nvSpPr>
          <p:cNvPr id="48" name="TextBox 47"/>
          <p:cNvSpPr txBox="1"/>
          <p:nvPr/>
        </p:nvSpPr>
        <p:spPr>
          <a:xfrm>
            <a:off x="3445670" y="503824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R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71033" y="5042839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A</a:t>
            </a:r>
            <a:endParaRPr lang="en-GB" sz="2000" b="1"/>
          </a:p>
        </p:txBody>
      </p:sp>
      <p:sp>
        <p:nvSpPr>
          <p:cNvPr id="50" name="TextBox 49"/>
          <p:cNvSpPr txBox="1"/>
          <p:nvPr/>
        </p:nvSpPr>
        <p:spPr>
          <a:xfrm>
            <a:off x="4528616" y="5038246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L</a:t>
            </a:r>
            <a:endParaRPr lang="en-GB" sz="2000" b="1"/>
          </a:p>
        </p:txBody>
      </p:sp>
      <p:sp>
        <p:nvSpPr>
          <p:cNvPr id="51" name="TextBox 50"/>
          <p:cNvSpPr txBox="1"/>
          <p:nvPr/>
        </p:nvSpPr>
        <p:spPr>
          <a:xfrm>
            <a:off x="5074717" y="5038246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G</a:t>
            </a:r>
            <a:endParaRPr lang="en-GB" sz="2000" b="1"/>
          </a:p>
        </p:txBody>
      </p:sp>
      <p:sp>
        <p:nvSpPr>
          <p:cNvPr id="52" name="TextBox 51"/>
          <p:cNvSpPr txBox="1"/>
          <p:nvPr/>
        </p:nvSpPr>
        <p:spPr>
          <a:xfrm>
            <a:off x="5643622" y="5027597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A</a:t>
            </a:r>
            <a:endParaRPr lang="en-GB" sz="2000" b="1"/>
          </a:p>
        </p:txBody>
      </p:sp>
      <p:sp>
        <p:nvSpPr>
          <p:cNvPr id="53" name="TextBox 52"/>
          <p:cNvSpPr txBox="1"/>
          <p:nvPr/>
        </p:nvSpPr>
        <p:spPr>
          <a:xfrm>
            <a:off x="6212527" y="5037836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S</a:t>
            </a:r>
            <a:endParaRPr lang="en-GB" sz="2000" b="1"/>
          </a:p>
        </p:txBody>
      </p:sp>
      <p:sp>
        <p:nvSpPr>
          <p:cNvPr id="54" name="5-Point Star 53"/>
          <p:cNvSpPr/>
          <p:nvPr/>
        </p:nvSpPr>
        <p:spPr>
          <a:xfrm>
            <a:off x="3460439" y="2389337"/>
            <a:ext cx="351378" cy="3010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3504716" y="2843206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459832" y="3380789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O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77283" y="3948918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45063" y="4490203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A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45063" y="503765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R</a:t>
            </a:r>
            <a:endParaRPr lang="en-GB" sz="2000" b="1">
              <a:solidFill>
                <a:srgbClr val="FF0000"/>
              </a:solidFill>
            </a:endParaRPr>
          </a:p>
        </p:txBody>
      </p:sp>
      <p:pic>
        <p:nvPicPr>
          <p:cNvPr id="1026" name="Picture 2" descr="Sun Clipart Images – Browse 91,995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432" y="1557793"/>
            <a:ext cx="4767124" cy="45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mokeless Coals Northampton, Cambridg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25" y="1545237"/>
            <a:ext cx="4893157" cy="50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ỹ sẽ trích xuất 500.000 thùng dầu thô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37" y="1478568"/>
            <a:ext cx="5429491" cy="479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newable Energy Industry | Anávo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333" y="1493728"/>
            <a:ext cx="5258418" cy="496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argest Importer of Natural Gas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31" y="1130242"/>
            <a:ext cx="5341133" cy="534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8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8" grpId="0"/>
      <p:bldP spid="29" grpId="0"/>
      <p:bldP spid="31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2877" y="128466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4771" y="255860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0" y="1312479"/>
            <a:ext cx="6306890" cy="6272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Game: </a:t>
            </a:r>
            <a:r>
              <a:rPr lang="en-US" dirty="0" smtClean="0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2793" y="2331852"/>
            <a:ext cx="6303739" cy="11141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types of energy </a:t>
            </a: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energy </a:t>
            </a:r>
            <a:r>
              <a:rPr lang="en-US" dirty="0" smtClean="0">
                <a:solidFill>
                  <a:schemeClr val="tx1"/>
                </a:solidFill>
              </a:rPr>
              <a:t>sources.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Write the phrases to label the </a:t>
            </a:r>
            <a:r>
              <a:rPr lang="en-US" dirty="0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76644" y="1612203"/>
            <a:ext cx="1173494" cy="94639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xmlns="" id="{C0A41B77-4ABC-BE50-4033-A9858ACFF351}"/>
              </a:ext>
            </a:extLst>
          </p:cNvPr>
          <p:cNvSpPr/>
          <p:nvPr/>
        </p:nvSpPr>
        <p:spPr>
          <a:xfrm>
            <a:off x="6203378" y="4354734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visually introduce some nouns related to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23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xmlns="" id="{FBDB1C67-CDD1-D9A3-7F2A-7FB31D59F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02" y="3937062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1349" y="800100"/>
            <a:ext cx="1234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vi-VN" sz="4800" dirty="0" smtClean="0"/>
              <a:t>Vocabulary </a:t>
            </a:r>
            <a:r>
              <a:rPr lang="vi-VN" sz="4800" dirty="0" smtClean="0"/>
              <a:t>:</a:t>
            </a:r>
            <a:endParaRPr lang="vi-VN" sz="4800" dirty="0" smtClean="0"/>
          </a:p>
          <a:p>
            <a:r>
              <a:rPr lang="vi-VN" sz="4800" dirty="0"/>
              <a:t> </a:t>
            </a:r>
            <a:r>
              <a:rPr lang="vi-VN" sz="4800" dirty="0" smtClean="0"/>
              <a:t>- Hydro energy </a:t>
            </a:r>
            <a:r>
              <a:rPr lang="vi-VN" sz="4800" dirty="0" smtClean="0"/>
              <a:t>: </a:t>
            </a:r>
            <a:r>
              <a:rPr lang="vi-VN" sz="4800" dirty="0" smtClean="0"/>
              <a:t>Thủy </a:t>
            </a:r>
            <a:r>
              <a:rPr lang="vi-VN" sz="4800" dirty="0" smtClean="0"/>
              <a:t>điện</a:t>
            </a:r>
            <a:r>
              <a:rPr lang="en-US" sz="4800" dirty="0" smtClean="0"/>
              <a:t>, </a:t>
            </a:r>
            <a:r>
              <a:rPr lang="en-US" sz="4800" dirty="0" err="1" smtClean="0"/>
              <a:t>năng</a:t>
            </a:r>
            <a:r>
              <a:rPr lang="en-US" sz="4800" dirty="0" smtClean="0"/>
              <a:t> </a:t>
            </a:r>
            <a:r>
              <a:rPr lang="en-US" sz="4800" dirty="0" err="1" smtClean="0"/>
              <a:t>lượng</a:t>
            </a:r>
            <a:r>
              <a:rPr lang="en-US" sz="4800" dirty="0" smtClean="0"/>
              <a:t> </a:t>
            </a:r>
            <a:r>
              <a:rPr lang="en-US" sz="4800" dirty="0" err="1" smtClean="0"/>
              <a:t>nước</a:t>
            </a:r>
            <a:endParaRPr lang="vi-VN" sz="4800" dirty="0" smtClean="0"/>
          </a:p>
          <a:p>
            <a:r>
              <a:rPr lang="vi-VN" sz="4800" dirty="0"/>
              <a:t> </a:t>
            </a:r>
            <a:r>
              <a:rPr lang="vi-VN" sz="4800" dirty="0" smtClean="0"/>
              <a:t>- Nuclear energy  : Năng lượng hạt nhân</a:t>
            </a:r>
          </a:p>
          <a:p>
            <a:r>
              <a:rPr lang="vi-VN" sz="4800" dirty="0"/>
              <a:t> </a:t>
            </a:r>
            <a:r>
              <a:rPr lang="vi-VN" sz="4800" dirty="0" smtClean="0"/>
              <a:t>- Breeze               : Gió nhẹ</a:t>
            </a:r>
          </a:p>
          <a:p>
            <a:r>
              <a:rPr lang="vi-VN" sz="4800" dirty="0"/>
              <a:t> </a:t>
            </a:r>
            <a:r>
              <a:rPr lang="vi-VN" sz="4800" dirty="0" smtClean="0"/>
              <a:t>- Solar paner        : Pin Mặt Trời</a:t>
            </a:r>
          </a:p>
          <a:p>
            <a:r>
              <a:rPr lang="vi-VN" sz="4800" dirty="0"/>
              <a:t> </a:t>
            </a:r>
            <a:r>
              <a:rPr lang="vi-VN" sz="4800" dirty="0" smtClean="0"/>
              <a:t>- Pollute                : Ô nhiễm</a:t>
            </a:r>
          </a:p>
          <a:p>
            <a:r>
              <a:rPr lang="vi-VN" sz="4800" dirty="0"/>
              <a:t> </a:t>
            </a:r>
            <a:r>
              <a:rPr lang="vi-VN" sz="4800" dirty="0" smtClean="0"/>
              <a:t>- Gorvenment       : Chính phủ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112630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37309" y="968525"/>
            <a:ext cx="1160747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Match the types of energy in A with the energy sources in 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5" y="10400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7712" y="950147"/>
            <a:ext cx="461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9392"/>
          <a:stretch/>
        </p:blipFill>
        <p:spPr>
          <a:xfrm>
            <a:off x="-19600" y="1860192"/>
            <a:ext cx="5575760" cy="4997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0484"/>
          <a:stretch/>
        </p:blipFill>
        <p:spPr>
          <a:xfrm>
            <a:off x="6691745" y="1737420"/>
            <a:ext cx="4087587" cy="50912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27784" y="2909944"/>
            <a:ext cx="20222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4400" b="1" dirty="0" smtClean="0">
                <a:solidFill>
                  <a:srgbClr val="F364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d</a:t>
            </a:r>
            <a:endParaRPr lang="pt-BR" sz="4400" b="1" dirty="0">
              <a:solidFill>
                <a:srgbClr val="F364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27783" y="3761300"/>
            <a:ext cx="20222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4400" b="1" dirty="0" smtClean="0">
                <a:solidFill>
                  <a:srgbClr val="F364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</a:t>
            </a:r>
            <a:endParaRPr lang="pt-BR" sz="4400" b="1" dirty="0">
              <a:solidFill>
                <a:srgbClr val="F364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27783" y="4636466"/>
            <a:ext cx="20222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4400" b="1" dirty="0" smtClean="0">
                <a:solidFill>
                  <a:srgbClr val="F364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a</a:t>
            </a:r>
            <a:endParaRPr lang="pt-BR" sz="4400" b="1" dirty="0">
              <a:solidFill>
                <a:srgbClr val="F364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27785" y="5566505"/>
            <a:ext cx="20222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4400" b="1" dirty="0" smtClean="0">
                <a:solidFill>
                  <a:srgbClr val="F364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b</a:t>
            </a:r>
            <a:endParaRPr lang="pt-BR" sz="4400" b="1" dirty="0">
              <a:solidFill>
                <a:srgbClr val="F364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6" y="1514475"/>
            <a:ext cx="5872162" cy="2870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8916" y="901057"/>
            <a:ext cx="1119308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phrases to label the </a:t>
            </a:r>
            <a:r>
              <a:rPr lang="en-US" sz="4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pictures.</a:t>
            </a:r>
            <a:endParaRPr lang="en-US" sz="4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1028975"/>
            <a:ext cx="989673" cy="714185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62" y="997770"/>
            <a:ext cx="67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6" name="Hình chữ nhật 35">
            <a:extLst>
              <a:ext uri="{FF2B5EF4-FFF2-40B4-BE49-F238E27FC236}">
                <a16:creationId xmlns:a16="http://schemas.microsoft.com/office/drawing/2014/main" xmlns="" id="{7864BFC5-19CA-EA2E-EA0F-1A80D8104729}"/>
              </a:ext>
            </a:extLst>
          </p:cNvPr>
          <p:cNvSpPr/>
          <p:nvPr/>
        </p:nvSpPr>
        <p:spPr>
          <a:xfrm>
            <a:off x="6597945" y="3745642"/>
            <a:ext cx="50463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 smtClean="0">
                <a:solidFill>
                  <a:srgbClr val="F364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GB" sz="3200" b="1" dirty="0" smtClean="0">
                <a:solidFill>
                  <a:srgbClr val="F364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3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</a:t>
            </a:r>
            <a:endParaRPr lang="en-US" sz="2300" dirty="0"/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xmlns="" id="{22E37B70-A716-8B7E-2965-F081D8DD2C41}"/>
              </a:ext>
            </a:extLst>
          </p:cNvPr>
          <p:cNvSpPr/>
          <p:nvPr/>
        </p:nvSpPr>
        <p:spPr>
          <a:xfrm>
            <a:off x="7025317" y="3682903"/>
            <a:ext cx="31036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vi-VN" sz="4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ydro </a:t>
            </a:r>
            <a:r>
              <a:rPr lang="vi-VN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 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943" y="1690042"/>
            <a:ext cx="5784057" cy="2107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818" y="4371975"/>
            <a:ext cx="5875370" cy="198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5096" y="4431657"/>
            <a:ext cx="5536904" cy="1747064"/>
          </a:xfrm>
          <a:prstGeom prst="rect">
            <a:avLst/>
          </a:prstGeom>
        </p:spPr>
      </p:pic>
      <p:sp>
        <p:nvSpPr>
          <p:cNvPr id="18" name="Hình chữ nhật 35">
            <a:extLst>
              <a:ext uri="{FF2B5EF4-FFF2-40B4-BE49-F238E27FC236}">
                <a16:creationId xmlns:a16="http://schemas.microsoft.com/office/drawing/2014/main" xmlns="" id="{7864BFC5-19CA-EA2E-EA0F-1A80D8104729}"/>
              </a:ext>
            </a:extLst>
          </p:cNvPr>
          <p:cNvSpPr/>
          <p:nvPr/>
        </p:nvSpPr>
        <p:spPr>
          <a:xfrm>
            <a:off x="722574" y="6222619"/>
            <a:ext cx="51721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</a:t>
            </a:r>
            <a:r>
              <a:rPr lang="en-GB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________________</a:t>
            </a:r>
            <a:endParaRPr lang="en-US" sz="3600" b="1" dirty="0"/>
          </a:p>
        </p:txBody>
      </p:sp>
      <p:sp>
        <p:nvSpPr>
          <p:cNvPr id="19" name="Hình chữ nhật 35">
            <a:extLst>
              <a:ext uri="{FF2B5EF4-FFF2-40B4-BE49-F238E27FC236}">
                <a16:creationId xmlns:a16="http://schemas.microsoft.com/office/drawing/2014/main" xmlns="" id="{7864BFC5-19CA-EA2E-EA0F-1A80D8104729}"/>
              </a:ext>
            </a:extLst>
          </p:cNvPr>
          <p:cNvSpPr/>
          <p:nvPr/>
        </p:nvSpPr>
        <p:spPr>
          <a:xfrm>
            <a:off x="6797302" y="6194043"/>
            <a:ext cx="3877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3200" b="1" dirty="0" smtClean="0">
                <a:solidFill>
                  <a:srgbClr val="F364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GB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</a:t>
            </a:r>
            <a:endParaRPr lang="en-US" sz="3200" b="1" dirty="0"/>
          </a:p>
        </p:txBody>
      </p:sp>
      <p:sp>
        <p:nvSpPr>
          <p:cNvPr id="21" name="Hình chữ nhật 22">
            <a:extLst>
              <a:ext uri="{FF2B5EF4-FFF2-40B4-BE49-F238E27FC236}">
                <a16:creationId xmlns:a16="http://schemas.microsoft.com/office/drawing/2014/main" xmlns="" id="{22E37B70-A716-8B7E-2965-F081D8DD2C41}"/>
              </a:ext>
            </a:extLst>
          </p:cNvPr>
          <p:cNvSpPr/>
          <p:nvPr/>
        </p:nvSpPr>
        <p:spPr>
          <a:xfrm>
            <a:off x="1483768" y="6178654"/>
            <a:ext cx="34225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4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vi-VN" sz="4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GB" sz="4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lar</a:t>
            </a:r>
            <a:r>
              <a:rPr lang="vi-VN" sz="4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 </a:t>
            </a:r>
            <a:endParaRPr lang="en-US" sz="4800" b="1" dirty="0"/>
          </a:p>
        </p:txBody>
      </p:sp>
      <p:sp>
        <p:nvSpPr>
          <p:cNvPr id="24" name="Hình chữ nhật 22">
            <a:extLst>
              <a:ext uri="{FF2B5EF4-FFF2-40B4-BE49-F238E27FC236}">
                <a16:creationId xmlns:a16="http://schemas.microsoft.com/office/drawing/2014/main" xmlns="" id="{22E37B70-A716-8B7E-2965-F081D8DD2C41}"/>
              </a:ext>
            </a:extLst>
          </p:cNvPr>
          <p:cNvSpPr/>
          <p:nvPr/>
        </p:nvSpPr>
        <p:spPr>
          <a:xfrm>
            <a:off x="7385839" y="6071472"/>
            <a:ext cx="29309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wind</a:t>
            </a:r>
            <a:r>
              <a:rPr lang="vi-VN" sz="4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 </a:t>
            </a:r>
            <a:endParaRPr lang="en-US" sz="4800" b="1" dirty="0"/>
          </a:p>
        </p:txBody>
      </p:sp>
      <p:sp>
        <p:nvSpPr>
          <p:cNvPr id="20" name="Hình chữ nhật 22">
            <a:extLst>
              <a:ext uri="{FF2B5EF4-FFF2-40B4-BE49-F238E27FC236}">
                <a16:creationId xmlns:a16="http://schemas.microsoft.com/office/drawing/2014/main" xmlns="" id="{22E37B70-A716-8B7E-2965-F081D8DD2C41}"/>
              </a:ext>
            </a:extLst>
          </p:cNvPr>
          <p:cNvSpPr/>
          <p:nvPr/>
        </p:nvSpPr>
        <p:spPr>
          <a:xfrm>
            <a:off x="1819887" y="3720999"/>
            <a:ext cx="3458383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nuclear </a:t>
            </a:r>
            <a:r>
              <a:rPr lang="vi-VN" sz="4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4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8248" y="471266"/>
            <a:ext cx="1112288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1 or 2.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0" y="500148"/>
            <a:ext cx="1018248" cy="555894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205" y="459167"/>
            <a:ext cx="549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4284"/>
          </a:xfrm>
          <a:prstGeom prst="rect">
            <a:avLst/>
          </a:prstGeom>
        </p:spPr>
      </p:pic>
      <p:sp>
        <p:nvSpPr>
          <p:cNvPr id="13" name="Hộp Văn bản 19">
            <a:extLst>
              <a:ext uri="{FF2B5EF4-FFF2-40B4-BE49-F238E27FC236}">
                <a16:creationId xmlns:a16="http://schemas.microsoft.com/office/drawing/2014/main" xmlns="" id="{42B6CBE4-8897-B876-F686-F006067C96A6}"/>
              </a:ext>
            </a:extLst>
          </p:cNvPr>
          <p:cNvSpPr txBox="1"/>
          <p:nvPr/>
        </p:nvSpPr>
        <p:spPr>
          <a:xfrm>
            <a:off x="154612" y="722614"/>
            <a:ext cx="12164295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800" b="1" dirty="0" smtClean="0">
                <a:solidFill>
                  <a:srgbClr val="F7941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good place to change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energy is near the sea because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 breezes.</a:t>
            </a:r>
            <a:endParaRPr lang="en-US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GB" sz="2800" b="1" dirty="0" smtClean="0">
                <a:solidFill>
                  <a:srgbClr val="F794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are putting solar panels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roof of our building to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produce ________________.</a:t>
            </a:r>
          </a:p>
          <a:p>
            <a:pPr>
              <a:lnSpc>
                <a:spcPct val="200000"/>
              </a:lnSpc>
            </a:pPr>
            <a:r>
              <a:rPr lang="en-GB" sz="2800" b="1" dirty="0" smtClean="0">
                <a:solidFill>
                  <a:srgbClr val="F794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800" b="1" dirty="0" smtClean="0">
                <a:solidFill>
                  <a:srgbClr val="F794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energy comes from ________________, we call it hydro energy.</a:t>
            </a:r>
            <a:endParaRPr lang="vi-VN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GB" sz="2800" b="1" dirty="0" smtClean="0">
                <a:solidFill>
                  <a:srgbClr val="F794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b="1" dirty="0" smtClean="0">
                <a:solidFill>
                  <a:srgbClr val="F794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are reducing the use of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________________because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not safe to produce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-2204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4" name="Hộp Văn bản 20">
            <a:extLst>
              <a:ext uri="{FF2B5EF4-FFF2-40B4-BE49-F238E27FC236}">
                <a16:creationId xmlns:a16="http://schemas.microsoft.com/office/drawing/2014/main" xmlns="" id="{92A18ECE-035F-9799-BD26-6A41A996CC9C}"/>
              </a:ext>
            </a:extLst>
          </p:cNvPr>
          <p:cNvSpPr txBox="1"/>
          <p:nvPr/>
        </p:nvSpPr>
        <p:spPr>
          <a:xfrm>
            <a:off x="4576625" y="880976"/>
            <a:ext cx="1307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wind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0" name="Hộp Văn bản 20">
            <a:extLst>
              <a:ext uri="{FF2B5EF4-FFF2-40B4-BE49-F238E27FC236}">
                <a16:creationId xmlns:a16="http://schemas.microsoft.com/office/drawing/2014/main" xmlns="" id="{92A18ECE-035F-9799-BD26-6A41A996CC9C}"/>
              </a:ext>
            </a:extLst>
          </p:cNvPr>
          <p:cNvSpPr txBox="1"/>
          <p:nvPr/>
        </p:nvSpPr>
        <p:spPr>
          <a:xfrm>
            <a:off x="293158" y="3395667"/>
            <a:ext cx="2865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</a:t>
            </a:r>
            <a:r>
              <a:rPr lang="en-US" sz="3600" b="1" dirty="0" smtClean="0">
                <a:solidFill>
                  <a:srgbClr val="C00000"/>
                </a:solidFill>
              </a:rPr>
              <a:t>olar energy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92A18ECE-035F-9799-BD26-6A41A996CC9C}"/>
              </a:ext>
            </a:extLst>
          </p:cNvPr>
          <p:cNvSpPr txBox="1"/>
          <p:nvPr/>
        </p:nvSpPr>
        <p:spPr>
          <a:xfrm>
            <a:off x="5111067" y="4290877"/>
            <a:ext cx="1968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water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3" name="Hộp Văn bản 20">
            <a:extLst>
              <a:ext uri="{FF2B5EF4-FFF2-40B4-BE49-F238E27FC236}">
                <a16:creationId xmlns:a16="http://schemas.microsoft.com/office/drawing/2014/main" xmlns="" id="{92A18ECE-035F-9799-BD26-6A41A996CC9C}"/>
              </a:ext>
            </a:extLst>
          </p:cNvPr>
          <p:cNvSpPr txBox="1"/>
          <p:nvPr/>
        </p:nvSpPr>
        <p:spPr>
          <a:xfrm>
            <a:off x="5014084" y="5176733"/>
            <a:ext cx="3658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nuclear energy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3165</TotalTime>
  <Words>616</Words>
  <Application>Microsoft Office PowerPoint</Application>
  <PresentationFormat>Custom</PresentationFormat>
  <Paragraphs>172</Paragraphs>
  <Slides>19</Slides>
  <Notes>13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208</cp:revision>
  <dcterms:created xsi:type="dcterms:W3CDTF">2020-12-09T02:04:09Z</dcterms:created>
  <dcterms:modified xsi:type="dcterms:W3CDTF">2025-03-25T23:00:11Z</dcterms:modified>
</cp:coreProperties>
</file>