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8CD4C-B72E-42BB-8CFE-147DAF0A913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E7957-C50E-4D5C-8E38-2945D5C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6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7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3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D8F34-004C-4478-9F6B-B60B6E7BB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19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4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5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9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8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2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9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4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8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2A4D2-0748-4ED4-8350-E9D1ABEB571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F805-3E16-47B0-973E-D970AA47D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arth Day by MaryBeth McIvor on Dribbble">
            <a:extLst>
              <a:ext uri="{FF2B5EF4-FFF2-40B4-BE49-F238E27FC236}">
                <a16:creationId xmlns="" xmlns:a16="http://schemas.microsoft.com/office/drawing/2014/main" id="{B7A4DE41-9217-486E-A8B2-47EA39AA86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2752"/>
            <a:ext cx="12192000" cy="6736496"/>
          </a:xfrm>
          <a:prstGeom prst="rect">
            <a:avLst/>
          </a:prstGeom>
          <a:solidFill>
            <a:srgbClr val="D5EBFF"/>
          </a:solidFill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DEA9588-FE09-49B2-9891-2C4E72518EA5}"/>
              </a:ext>
            </a:extLst>
          </p:cNvPr>
          <p:cNvSpPr txBox="1"/>
          <p:nvPr/>
        </p:nvSpPr>
        <p:spPr>
          <a:xfrm>
            <a:off x="691978" y="990600"/>
            <a:ext cx="10661822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Tiết</a:t>
            </a:r>
            <a:r>
              <a:rPr kumimoji="0" lang="en-US" sz="5400" b="0" i="0" u="sng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17 - </a:t>
            </a:r>
            <a:r>
              <a:rPr kumimoji="0" lang="en-US" sz="5400" b="0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Bài</a:t>
            </a:r>
            <a:r>
              <a:rPr kumimoji="0" lang="en-US" sz="5400" b="0" i="0" u="sng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NÚI LỬA VÀ ĐỘNG ĐẤT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arthquake free vector icons designed by Freepik | Free icons, Vector icon  design, Grid wallpaper">
            <a:extLst>
              <a:ext uri="{FF2B5EF4-FFF2-40B4-BE49-F238E27FC236}">
                <a16:creationId xmlns="" xmlns:a16="http://schemas.microsoft.com/office/drawing/2014/main" id="{85135C71-EEC0-4948-8F78-6A8DEA44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381000"/>
            <a:ext cx="6477000" cy="6477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35">
            <a:extLst>
              <a:ext uri="{FF2B5EF4-FFF2-40B4-BE49-F238E27FC236}">
                <a16:creationId xmlns="" xmlns:a16="http://schemas.microsoft.com/office/drawing/2014/main" id="{E3ECAB63-4480-4475-AD69-E3F05CBB74C7}"/>
              </a:ext>
            </a:extLst>
          </p:cNvPr>
          <p:cNvSpPr txBox="1"/>
          <p:nvPr/>
        </p:nvSpPr>
        <p:spPr>
          <a:xfrm>
            <a:off x="152400" y="685800"/>
            <a:ext cx="4113754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33375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#9Slide04 Abraham Lincoln" pitchFamily="2" charset="0"/>
                <a:cs typeface="Times New Roman" panose="02020603050405020304" pitchFamily="18" charset="0"/>
              </a:rPr>
              <a:t>2.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#9Slide04 Abraham Lincoln" pitchFamily="2" charset="0"/>
                <a:cs typeface="Times New Roman" panose="02020603050405020304" pitchFamily="18" charset="0"/>
              </a:rPr>
              <a:t> Động Đất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C Cubano Normal" panose="00000500000000000000" pitchFamily="2" charset="0"/>
              <a:ea typeface="#9Slide04 Abraham Lincol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9FECCE3-06A9-4F44-8072-4948EAB0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5029200" cy="4267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C7D78F56-24BF-4697-A1E3-4C6E10E48B09}"/>
              </a:ext>
            </a:extLst>
          </p:cNvPr>
          <p:cNvSpPr txBox="1"/>
          <p:nvPr/>
        </p:nvSpPr>
        <p:spPr>
          <a:xfrm>
            <a:off x="562709" y="4340469"/>
            <a:ext cx="11526714" cy="140961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789D0C2-EB85-4624-B3D6-18535C21C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23" y="231957"/>
            <a:ext cx="5463105" cy="41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09A9370A-27F3-476A-BC92-27E00F6EF2AB}"/>
              </a:ext>
            </a:extLst>
          </p:cNvPr>
          <p:cNvSpPr/>
          <p:nvPr/>
        </p:nvSpPr>
        <p:spPr bwMode="auto">
          <a:xfrm>
            <a:off x="342900" y="304800"/>
            <a:ext cx="11506200" cy="6019799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Lucida Sans Unicode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A20536BC-530E-4AF2-9F7C-BD97D311B26D}"/>
              </a:ext>
            </a:extLst>
          </p:cNvPr>
          <p:cNvSpPr txBox="1"/>
          <p:nvPr/>
        </p:nvSpPr>
        <p:spPr>
          <a:xfrm>
            <a:off x="625418" y="454322"/>
            <a:ext cx="11566582" cy="593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đất.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IcielBaliho Scrip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noProof="0" dirty="0" smtClean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Hậu quả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Đổ nhà cửa, các công trình xây dựng, gây thiệt hại lớn về người và tài sản.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/>
              </a:rPr>
              <a:t>+ Có thể gây nên lở đất, biến dạng đáy biển, làm phát sinh sóng thần khi xảy ra ở biển.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+mn-ea"/>
              <a:cs typeface="Times New Roman"/>
            </a:endParaRPr>
          </a:p>
        </p:txBody>
      </p:sp>
      <p:pic>
        <p:nvPicPr>
          <p:cNvPr id="2050" name="Picture 2" descr="Download Free png Earthquake - Free nature icons - DLPNG.com">
            <a:extLst>
              <a:ext uri="{FF2B5EF4-FFF2-40B4-BE49-F238E27FC236}">
                <a16:creationId xmlns="" xmlns:a16="http://schemas.microsoft.com/office/drawing/2014/main" id="{445D1551-5A0F-4EEE-B850-B92BB36B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2" y="89142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4008EAB9-156A-42B3-A815-E9D8EB184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59735"/>
            <a:ext cx="5257800" cy="39107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0DE1518B-01B5-4361-961F-B26FF5C3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81000"/>
            <a:ext cx="3765891" cy="3887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7BEBA5B2-3CAC-4092-8EC1-A1B222E534A3}"/>
              </a:ext>
            </a:extLst>
          </p:cNvPr>
          <p:cNvSpPr txBox="1"/>
          <p:nvPr/>
        </p:nvSpPr>
        <p:spPr>
          <a:xfrm>
            <a:off x="457200" y="4826548"/>
            <a:ext cx="12259340" cy="1650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Đơn vị để đo cường độ của động đất?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Claudi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loại cường độ động đất theo thang Richter?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Claudia" pitchFamily="2" charset="0"/>
                <a:ea typeface="Times New Roman" panose="02020603050405020304" pitchFamily="18" charset="0"/>
                <a:cs typeface="Times New Roman"/>
              </a:rPr>
              <a:t>- Kể tên một số trận động đất lớn trong lịch sử?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Claudia" pitchFamily="2" charset="0"/>
              <a:ea typeface="+mn-ea"/>
              <a:cs typeface="Times New Roman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F31A0110-9782-4E2D-BF58-F4D6A3A7CFAC}"/>
              </a:ext>
            </a:extLst>
          </p:cNvPr>
          <p:cNvSpPr txBox="1"/>
          <p:nvPr/>
        </p:nvSpPr>
        <p:spPr>
          <a:xfrm>
            <a:off x="228600" y="3100772"/>
            <a:ext cx="4417828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tin SGK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hình ảnh sau, em hãy cho biết: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Ảnh Động Powerpoint Đẹp ❤️ Tải 777+ Hình Động PPT Cute">
            <a:extLst>
              <a:ext uri="{FF2B5EF4-FFF2-40B4-BE49-F238E27FC236}">
                <a16:creationId xmlns="" xmlns:a16="http://schemas.microsoft.com/office/drawing/2014/main" id="{9693450E-B6DC-4102-9F11-4336DEF7EC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16" y="251144"/>
            <a:ext cx="3167395" cy="25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886E3955-470E-4437-AD37-2C84570E0F65}"/>
              </a:ext>
            </a:extLst>
          </p:cNvPr>
          <p:cNvSpPr/>
          <p:nvPr/>
        </p:nvSpPr>
        <p:spPr bwMode="auto">
          <a:xfrm>
            <a:off x="7010400" y="609599"/>
            <a:ext cx="1066800" cy="3682161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Lucida Sans Unicode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="" xmlns:a16="http://schemas.microsoft.com/office/drawing/2014/main" id="{1DB07DF0-7467-4595-A2CB-DB25D69850FC}"/>
              </a:ext>
            </a:extLst>
          </p:cNvPr>
          <p:cNvSpPr/>
          <p:nvPr/>
        </p:nvSpPr>
        <p:spPr bwMode="auto">
          <a:xfrm>
            <a:off x="4419600" y="609600"/>
            <a:ext cx="533400" cy="3659124"/>
          </a:xfrm>
          <a:prstGeom prst="rect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531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ownload Free png Vector Earthquake, HD, Vector - DLPNG.com">
            <a:extLst>
              <a:ext uri="{FF2B5EF4-FFF2-40B4-BE49-F238E27FC236}">
                <a16:creationId xmlns="" xmlns:a16="http://schemas.microsoft.com/office/drawing/2014/main" id="{55786457-3D48-4EFE-9932-FE2D7B4D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63" y="838200"/>
            <a:ext cx="2339863" cy="20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us 1">
            <a:extLst>
              <a:ext uri="{FF2B5EF4-FFF2-40B4-BE49-F238E27FC236}">
                <a16:creationId xmlns="" xmlns:a16="http://schemas.microsoft.com/office/drawing/2014/main" id="{7C0FB2A0-5164-4BFF-96B3-03ED015020B5}"/>
              </a:ext>
            </a:extLst>
          </p:cNvPr>
          <p:cNvSpPr/>
          <p:nvPr/>
        </p:nvSpPr>
        <p:spPr>
          <a:xfrm>
            <a:off x="8760837" y="1371342"/>
            <a:ext cx="838200" cy="990600"/>
          </a:xfrm>
          <a:prstGeom prst="mathPlus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="" xmlns:a16="http://schemas.microsoft.com/office/drawing/2014/main" id="{AA52BA98-A69D-4F65-B440-FE1635A56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948" y="880954"/>
            <a:ext cx="2216840" cy="1971376"/>
          </a:xfrm>
          <a:prstGeom prst="rect">
            <a:avLst/>
          </a:prstGeom>
        </p:spPr>
      </p:pic>
      <p:sp>
        <p:nvSpPr>
          <p:cNvPr id="15" name="Rounded Rectangle 15">
            <a:extLst>
              <a:ext uri="{FF2B5EF4-FFF2-40B4-BE49-F238E27FC236}">
                <a16:creationId xmlns="" xmlns:a16="http://schemas.microsoft.com/office/drawing/2014/main" id="{AC66A628-8407-4F3E-9DDD-711759BCCB12}"/>
              </a:ext>
            </a:extLst>
          </p:cNvPr>
          <p:cNvSpPr/>
          <p:nvPr/>
        </p:nvSpPr>
        <p:spPr>
          <a:xfrm>
            <a:off x="7616089" y="94543"/>
            <a:ext cx="3179407" cy="48463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Đây là quốc gia nào?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6" name="Nhật Bản_Vì sao Nhật Bản có nhiều động đất-">
            <a:hlinkClick r:id="" action="ppaction://media"/>
            <a:extLst>
              <a:ext uri="{FF2B5EF4-FFF2-40B4-BE49-F238E27FC236}">
                <a16:creationId xmlns="" xmlns:a16="http://schemas.microsoft.com/office/drawing/2014/main" id="{36D7958F-8233-48F1-80F3-052510D53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124200"/>
            <a:ext cx="5609987" cy="350494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CCD150C5-C868-4728-914F-DF7D1BEA7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661" y="3149207"/>
            <a:ext cx="5806933" cy="343650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154E09BD-ACC1-4DE7-9345-3AD251190711}"/>
              </a:ext>
            </a:extLst>
          </p:cNvPr>
          <p:cNvSpPr txBox="1"/>
          <p:nvPr/>
        </p:nvSpPr>
        <p:spPr>
          <a:xfrm>
            <a:off x="832856" y="999731"/>
            <a:ext cx="4779196" cy="1362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Nhật Bản là đất nước của thiên tai?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91D0BB44-F01A-48C1-A2F2-80499B124345}"/>
              </a:ext>
            </a:extLst>
          </p:cNvPr>
          <p:cNvSpPr txBox="1"/>
          <p:nvPr/>
        </p:nvSpPr>
        <p:spPr>
          <a:xfrm>
            <a:off x="609600" y="114235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Koni" pitchFamily="2" charset="0"/>
                <a:ea typeface="+mn-ea"/>
                <a:cs typeface="Times New Roman"/>
              </a:rPr>
              <a:t>EM CÓ BIẾT</a:t>
            </a:r>
          </a:p>
        </p:txBody>
      </p:sp>
    </p:spTree>
    <p:extLst>
      <p:ext uri="{BB962C8B-B14F-4D97-AF65-F5344CB8AC3E}">
        <p14:creationId xmlns:p14="http://schemas.microsoft.com/office/powerpoint/2010/main" val="2103717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ng đất 3,6 độ Richter lúc nửa đêm ở Quảng Bình - Tin tức - Tin tức nóng mới cập nhật sáng 1-5">
            <a:hlinkClick r:id="" action="ppaction://media"/>
            <a:extLst>
              <a:ext uri="{FF2B5EF4-FFF2-40B4-BE49-F238E27FC236}">
                <a16:creationId xmlns="" xmlns:a16="http://schemas.microsoft.com/office/drawing/2014/main" id="{F2E9394E-B428-452D-BFD8-15869ACE4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1614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E6F12CEC-46DD-45A5-BC3F-E940ADD33562}"/>
              </a:ext>
            </a:extLst>
          </p:cNvPr>
          <p:cNvSpPr/>
          <p:nvPr/>
        </p:nvSpPr>
        <p:spPr>
          <a:xfrm>
            <a:off x="0" y="6386"/>
            <a:ext cx="2743200" cy="6858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SVNBlenda Script" panose="02000804000000020003" pitchFamily="2" charset="0"/>
                <a:ea typeface="+mn-ea"/>
                <a:cs typeface="Times New Roman"/>
              </a:rPr>
              <a:t>Ở Việt Nam ?</a:t>
            </a:r>
          </a:p>
        </p:txBody>
      </p:sp>
    </p:spTree>
    <p:extLst>
      <p:ext uri="{BB962C8B-B14F-4D97-AF65-F5344CB8AC3E}">
        <p14:creationId xmlns:p14="http://schemas.microsoft.com/office/powerpoint/2010/main" val="343470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A2AEBCC-4FC6-4916-98AF-60A25FABEFB1}"/>
              </a:ext>
            </a:extLst>
          </p:cNvPr>
          <p:cNvSpPr/>
          <p:nvPr/>
        </p:nvSpPr>
        <p:spPr>
          <a:xfrm>
            <a:off x="505442" y="533400"/>
            <a:ext cx="11262168" cy="6049126"/>
          </a:xfrm>
          <a:prstGeom prst="roundRect">
            <a:avLst>
              <a:gd name="adj" fmla="val 18055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ED24877-6E20-4E47-952C-17CFBB17907C}"/>
              </a:ext>
            </a:extLst>
          </p:cNvPr>
          <p:cNvSpPr txBox="1"/>
          <p:nvPr/>
        </p:nvSpPr>
        <p:spPr>
          <a:xfrm>
            <a:off x="764701" y="1090261"/>
            <a:ext cx="10353908" cy="985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Lobster" panose="02000506000000020003" pitchFamily="2" charset="0"/>
                <a:ea typeface="+mn-ea"/>
                <a:cs typeface="+mn-cs"/>
              </a:rPr>
              <a:t>Quan sát những hình ảnh sau, đâu là những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Lobster" panose="02000506000000020003" pitchFamily="2" charset="0"/>
                <a:ea typeface="+mn-ea"/>
                <a:cs typeface="+mn-cs"/>
              </a:rPr>
              <a:t>hành động đúng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Lobster" panose="02000506000000020003" pitchFamily="2" charset="0"/>
                <a:ea typeface="+mn-ea"/>
                <a:cs typeface="+mn-cs"/>
              </a:rPr>
              <a:t>khi động đất xảy ra?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Lobster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A4E400A-46C1-464A-A9E1-3569D8A7778D}"/>
              </a:ext>
            </a:extLst>
          </p:cNvPr>
          <p:cNvGrpSpPr/>
          <p:nvPr/>
        </p:nvGrpSpPr>
        <p:grpSpPr>
          <a:xfrm>
            <a:off x="2114277" y="2614459"/>
            <a:ext cx="7654756" cy="2212184"/>
            <a:chOff x="2114277" y="2614459"/>
            <a:chExt cx="7654756" cy="2212184"/>
          </a:xfrm>
        </p:grpSpPr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BE99A997-909B-4EE3-AEF9-B7E64A1A6DF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14277" y="2614459"/>
              <a:ext cx="7654756" cy="2212184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8FB33150-6263-4176-AD4F-DF4977111D4A}"/>
                </a:ext>
              </a:extLst>
            </p:cNvPr>
            <p:cNvSpPr/>
            <p:nvPr/>
          </p:nvSpPr>
          <p:spPr>
            <a:xfrm>
              <a:off x="2422967" y="4229699"/>
              <a:ext cx="1437902" cy="544103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2A20E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Chui xuống gầm bàn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A20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AC2B85B0-AA02-4E90-8ED1-E81856DEA9CE}"/>
                </a:ext>
              </a:extLst>
            </p:cNvPr>
            <p:cNvSpPr/>
            <p:nvPr/>
          </p:nvSpPr>
          <p:spPr>
            <a:xfrm>
              <a:off x="4382305" y="4247815"/>
              <a:ext cx="1437902" cy="544103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2A20E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 cầu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2A20E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thang máy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A20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B8A544A5-1DB4-4345-AFF0-6FB40A847F5D}"/>
                </a:ext>
              </a:extLst>
            </p:cNvPr>
            <p:cNvSpPr/>
            <p:nvPr/>
          </p:nvSpPr>
          <p:spPr>
            <a:xfrm>
              <a:off x="6048657" y="4218030"/>
              <a:ext cx="1437902" cy="544103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2A20E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 ô tô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A20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049234B4-3F42-4999-8AB2-0A33B054369C}"/>
                </a:ext>
              </a:extLst>
            </p:cNvPr>
            <p:cNvSpPr/>
            <p:nvPr/>
          </p:nvSpPr>
          <p:spPr>
            <a:xfrm>
              <a:off x="8026400" y="4247815"/>
              <a:ext cx="1437902" cy="544103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2A20E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 vệ đầu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A20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3D58227-5EF5-46F3-AEA0-173AB709D81E}"/>
              </a:ext>
            </a:extLst>
          </p:cNvPr>
          <p:cNvSpPr/>
          <p:nvPr/>
        </p:nvSpPr>
        <p:spPr>
          <a:xfrm>
            <a:off x="4817676" y="2296362"/>
            <a:ext cx="567160" cy="506469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14440BD1-9839-4C47-8CCC-070C374AE522}"/>
              </a:ext>
            </a:extLst>
          </p:cNvPr>
          <p:cNvSpPr/>
          <p:nvPr/>
        </p:nvSpPr>
        <p:spPr>
          <a:xfrm>
            <a:off x="6570820" y="2318820"/>
            <a:ext cx="567160" cy="506469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DCD72B41-191D-4EA5-BD18-DC45CAF2AA22}"/>
              </a:ext>
            </a:extLst>
          </p:cNvPr>
          <p:cNvSpPr/>
          <p:nvPr/>
        </p:nvSpPr>
        <p:spPr>
          <a:xfrm>
            <a:off x="8323964" y="2289696"/>
            <a:ext cx="567160" cy="506469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5A1513E-5302-4C88-94D1-D6D8345F06B3}"/>
              </a:ext>
            </a:extLst>
          </p:cNvPr>
          <p:cNvSpPr/>
          <p:nvPr/>
        </p:nvSpPr>
        <p:spPr>
          <a:xfrm>
            <a:off x="2519772" y="4996175"/>
            <a:ext cx="1279715" cy="439838"/>
          </a:xfrm>
          <a:prstGeom prst="roundRect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EC04F2B2-FF12-4C44-8115-025D4A7A90D2}"/>
              </a:ext>
            </a:extLst>
          </p:cNvPr>
          <p:cNvSpPr/>
          <p:nvPr/>
        </p:nvSpPr>
        <p:spPr>
          <a:xfrm>
            <a:off x="8105493" y="4882195"/>
            <a:ext cx="1279715" cy="439838"/>
          </a:xfrm>
          <a:prstGeom prst="roundRect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FD539E6-EB01-42DB-A9EC-3CFB063C6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676" y="4996175"/>
            <a:ext cx="478117" cy="4288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47233E8-EAA4-4E30-AD7F-6D73583FF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820" y="4996175"/>
            <a:ext cx="478117" cy="428844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="" xmlns:a16="http://schemas.microsoft.com/office/drawing/2014/main" id="{C68064F5-91C1-4FC7-B597-5BAEF2F7FF3F}"/>
              </a:ext>
            </a:extLst>
          </p:cNvPr>
          <p:cNvSpPr/>
          <p:nvPr/>
        </p:nvSpPr>
        <p:spPr>
          <a:xfrm>
            <a:off x="2876049" y="2296362"/>
            <a:ext cx="567160" cy="506469"/>
          </a:xfrm>
          <a:prstGeom prst="ellipse">
            <a:avLst/>
          </a:prstGeom>
          <a:solidFill>
            <a:srgbClr val="FE4A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24910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 animBg="1"/>
      <p:bldP spid="22" grpId="0" animBg="1"/>
      <p:bldP spid="7" grpId="0" animBg="1"/>
      <p:bldP spid="34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5953CBAB-BB64-47BB-B44A-5C0323D954EF}"/>
              </a:ext>
            </a:extLst>
          </p:cNvPr>
          <p:cNvSpPr txBox="1"/>
          <p:nvPr/>
        </p:nvSpPr>
        <p:spPr bwMode="auto">
          <a:xfrm>
            <a:off x="721700" y="1828800"/>
            <a:ext cx="4509558" cy="11620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  <a:noAutofit/>
          </a:bodyPr>
          <a:lstStyle/>
          <a:p>
            <a:pPr defTabSz="449234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sz="3200">
                <a:solidFill>
                  <a:srgbClr val="FF0000"/>
                </a:solidFill>
                <a:effectLst/>
                <a:latin typeface="#9Slide07 IcielBaliho Script" pitchFamily="2" charset="0"/>
                <a:ea typeface="+mj-ea"/>
                <a:cs typeface="+mj-cs"/>
              </a:rPr>
              <a:t>Nếu đang ở trường học có động đất xảy ra, em sẽ làm gì để bảo vệ mình?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E28038F-3454-4F22-8A2A-8088FBE95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3705"/>
            <a:ext cx="6410590" cy="6410590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578D8BD4-484E-46BE-93A0-6B8F1EB33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242" y="3200400"/>
            <a:ext cx="4343400" cy="3733800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Khi đang ở trong lớp học, nhanh chóng trú ẩn dưới gầm bàn, tránh khu vực kê giá sách, tủ để đồ.</a:t>
            </a:r>
          </a:p>
          <a:p>
            <a:pPr algn="just"/>
            <a:r>
              <a:rPr lang="vi-VN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Khi đang ở hành lang, sân vận động, nhà thể thao, tập trung lại vào chính giữa</a:t>
            </a:r>
            <a:r>
              <a:rPr lang="en-US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</a:t>
            </a:r>
            <a:endParaRPr lang="vi-VN" sz="2000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pPr algn="just"/>
            <a:r>
              <a:rPr lang="vi-VN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Khi đang ở phòng thí nghiệm, nhanh chóng rời khỏi đây vì có thể cháy nổ</a:t>
            </a:r>
            <a:r>
              <a:rPr lang="en-US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</a:t>
            </a:r>
            <a:endParaRPr lang="vi-VN" sz="2000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pPr algn="just"/>
            <a:r>
              <a:rPr lang="vi-VN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Không được phép tự ý chạy về nhà vì từ trường về nhà rất có thể gặp nguy hiểm.</a:t>
            </a:r>
          </a:p>
          <a:p>
            <a:pPr algn="just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C76CFD68-F380-4BE8-8A4F-6292B1A44167}"/>
              </a:ext>
            </a:extLst>
          </p:cNvPr>
          <p:cNvSpPr txBox="1"/>
          <p:nvPr/>
        </p:nvSpPr>
        <p:spPr>
          <a:xfrm>
            <a:off x="101262" y="71619"/>
            <a:ext cx="448301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5400" kern="0" dirty="0">
                <a:solidFill>
                  <a:srgbClr val="0070C0"/>
                </a:solidFill>
                <a:latin typeface="SVN-A Love Of Thunder" panose="020406030505060202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46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="" xmlns:a16="http://schemas.microsoft.com/office/drawing/2014/main" id="{F04E5DF1-D849-48E2-948C-DE40A69FF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1" y="3142061"/>
            <a:ext cx="11582400" cy="359758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NGUYÊN LIỆU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Bột baking soda, giấm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Cốc nhựa/cốc giấy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Màu nước/ giấy màu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CÁCH THỰC HIỆN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Bước 1: Cắt giấy màu/màu tạo hình núi lửa và đặt vào 1 cái khay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Bước 2: Cho 3 thìa baking soda vào núi lửa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chemeClr val="bg1"/>
                </a:solidFill>
                <a:latin typeface="#9Slide07 IcielBaliho Script" pitchFamily="2" charset="0"/>
                <a:ea typeface="iCiel Cucho Bold" pitchFamily="50" charset="0"/>
                <a:cs typeface="iCiel Cucho Bold" pitchFamily="50" charset="0"/>
              </a:rPr>
              <a:t>Bước 3: Pha màu đỏ với giấm vào cốc, sau đó đổ vào trong núi lửa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69D48791-B6A3-4A20-B354-5EE4E8F0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560"/>
            <a:ext cx="4939516" cy="31242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51C05DA3-7D8C-4813-8AA7-4518260D3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915" y="3142061"/>
            <a:ext cx="3719294" cy="359758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936FB8EA-0F15-46C3-9236-F3B2977D63DA}"/>
              </a:ext>
            </a:extLst>
          </p:cNvPr>
          <p:cNvSpPr txBox="1"/>
          <p:nvPr/>
        </p:nvSpPr>
        <p:spPr>
          <a:xfrm>
            <a:off x="5772315" y="457200"/>
            <a:ext cx="30180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kern="0" dirty="0">
                <a:solidFill>
                  <a:srgbClr val="0070C0"/>
                </a:solidFill>
                <a:latin typeface="SVN-A Love Of Thunder" panose="02040603050506020204" pitchFamily="18" charset="0"/>
                <a:sym typeface="Arial"/>
              </a:rPr>
              <a:t>VẬN DỤNG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8D3383C7-E75C-4C89-A831-06067DE01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09" y="457200"/>
            <a:ext cx="2514600" cy="234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8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575" cy="69977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71600" y="304800"/>
            <a:ext cx="972197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vi-VN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Thin" panose="00000300000000000000" pitchFamily="2" charset="0"/>
              </a:rPr>
              <a:t>Chào tạm biệt</a:t>
            </a:r>
            <a:br>
              <a:rPr lang="vi-VN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Thin" panose="00000300000000000000" pitchFamily="2" charset="0"/>
              </a:rPr>
            </a:br>
            <a:r>
              <a:rPr lang="vi-VN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Thin" panose="00000300000000000000" pitchFamily="2" charset="0"/>
              </a:rPr>
              <a:t>Chúc các em có một ngày vui vẻ</a:t>
            </a:r>
            <a:endParaRPr lang="en-US" sz="4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Fourth Thin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1EC4EB8A-7C1E-4FA0-80EF-9A46CF04BD50}"/>
              </a:ext>
            </a:extLst>
          </p:cNvPr>
          <p:cNvSpPr/>
          <p:nvPr/>
        </p:nvSpPr>
        <p:spPr>
          <a:xfrm>
            <a:off x="9842319" y="130739"/>
            <a:ext cx="889363" cy="74833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="" xmlns:a16="http://schemas.microsoft.com/office/drawing/2014/main" id="{144E8CCD-ECF7-4ECB-B387-5C59A2E04D14}"/>
              </a:ext>
            </a:extLst>
          </p:cNvPr>
          <p:cNvSpPr/>
          <p:nvPr/>
        </p:nvSpPr>
        <p:spPr>
          <a:xfrm>
            <a:off x="8812801" y="93064"/>
            <a:ext cx="889362" cy="76944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FE9A0162-D0B2-4AA2-8E87-001B7EE00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0233" y1="23953" x2="60233" y2="23953"/>
                        <a14:foregroundMark x1="56395" y1="23256" x2="56395" y2="23256"/>
                        <a14:foregroundMark x1="52209" y1="24302" x2="52209" y2="24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26486" y="-199224"/>
            <a:ext cx="8222108" cy="822210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1CBEBB1-EA70-4608-9FDC-E17D0C0EF45B}"/>
              </a:ext>
            </a:extLst>
          </p:cNvPr>
          <p:cNvSpPr txBox="1"/>
          <p:nvPr/>
        </p:nvSpPr>
        <p:spPr>
          <a:xfrm>
            <a:off x="-1659174" y="93064"/>
            <a:ext cx="8986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>
                <a:solidFill>
                  <a:srgbClr val="16BFEF"/>
                </a:solidFill>
                <a:latin typeface="#9Slide03 AmpleSoft Bold" panose="02000000000000000000" pitchFamily="2" charset="0"/>
              </a:rPr>
              <a:t>NỘI DUNG CHÍNH</a:t>
            </a:r>
            <a:endParaRPr lang="en-US" sz="4400" b="1">
              <a:solidFill>
                <a:srgbClr val="16BFEF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="" xmlns:a16="http://schemas.microsoft.com/office/drawing/2014/main" id="{19E9C4C8-11D4-4508-9156-46A5200CBD74}"/>
              </a:ext>
            </a:extLst>
          </p:cNvPr>
          <p:cNvSpPr/>
          <p:nvPr/>
        </p:nvSpPr>
        <p:spPr>
          <a:xfrm>
            <a:off x="6128572" y="2006733"/>
            <a:ext cx="3733800" cy="10668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="" xmlns:a16="http://schemas.microsoft.com/office/drawing/2014/main" id="{42127676-78A5-489E-8BD4-86BF4861C2F4}"/>
              </a:ext>
            </a:extLst>
          </p:cNvPr>
          <p:cNvSpPr/>
          <p:nvPr/>
        </p:nvSpPr>
        <p:spPr>
          <a:xfrm>
            <a:off x="5130162" y="1937517"/>
            <a:ext cx="1219200" cy="1143000"/>
          </a:xfrm>
          <a:prstGeom prst="ellipse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Hình Bầu dục 14">
            <a:extLst>
              <a:ext uri="{FF2B5EF4-FFF2-40B4-BE49-F238E27FC236}">
                <a16:creationId xmlns="" xmlns:a16="http://schemas.microsoft.com/office/drawing/2014/main" id="{D65F80E2-7129-43E5-929D-0CE047ABAA8A}"/>
              </a:ext>
            </a:extLst>
          </p:cNvPr>
          <p:cNvSpPr/>
          <p:nvPr/>
        </p:nvSpPr>
        <p:spPr>
          <a:xfrm>
            <a:off x="5244462" y="2013717"/>
            <a:ext cx="990600" cy="990600"/>
          </a:xfrm>
          <a:prstGeom prst="ellipse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66"/>
                </a:solidFill>
                <a:latin typeface="#9Slide03 AmpleSoft Bold" panose="02000000000000000000" pitchFamily="2" charset="0"/>
              </a:rPr>
              <a:t>1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4F3738A5-6BD1-4CC0-94FA-39CE96C89072}"/>
              </a:ext>
            </a:extLst>
          </p:cNvPr>
          <p:cNvSpPr txBox="1"/>
          <p:nvPr/>
        </p:nvSpPr>
        <p:spPr>
          <a:xfrm>
            <a:off x="6629400" y="2251336"/>
            <a:ext cx="4533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66"/>
                </a:solidFill>
                <a:latin typeface="#9Slide07 IcielBaliho Script" pitchFamily="2" charset="0"/>
              </a:rPr>
              <a:t>Núi lửa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8D3151CF-B228-43E0-B5C0-ACB228D193E0}"/>
              </a:ext>
            </a:extLst>
          </p:cNvPr>
          <p:cNvSpPr/>
          <p:nvPr/>
        </p:nvSpPr>
        <p:spPr>
          <a:xfrm>
            <a:off x="7467600" y="4159969"/>
            <a:ext cx="3733800" cy="10668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AAF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="" xmlns:a16="http://schemas.microsoft.com/office/drawing/2014/main" id="{D173B677-874D-4CD9-84BA-8EFC82F9CA69}"/>
              </a:ext>
            </a:extLst>
          </p:cNvPr>
          <p:cNvSpPr/>
          <p:nvPr/>
        </p:nvSpPr>
        <p:spPr>
          <a:xfrm>
            <a:off x="6629400" y="4083769"/>
            <a:ext cx="1219200" cy="1143000"/>
          </a:xfrm>
          <a:prstGeom prst="ellipse">
            <a:avLst/>
          </a:prstGeom>
          <a:solidFill>
            <a:srgbClr val="AAF000"/>
          </a:solidFill>
          <a:ln>
            <a:solidFill>
              <a:srgbClr val="AAF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="" xmlns:a16="http://schemas.microsoft.com/office/drawing/2014/main" id="{CAC230E9-AEE6-4580-92B0-80269432448F}"/>
              </a:ext>
            </a:extLst>
          </p:cNvPr>
          <p:cNvSpPr/>
          <p:nvPr/>
        </p:nvSpPr>
        <p:spPr>
          <a:xfrm>
            <a:off x="6743700" y="4185654"/>
            <a:ext cx="990600" cy="990600"/>
          </a:xfrm>
          <a:prstGeom prst="ellipse">
            <a:avLst/>
          </a:prstGeom>
          <a:solidFill>
            <a:srgbClr val="FFFFFF"/>
          </a:solidFill>
          <a:ln>
            <a:solidFill>
              <a:srgbClr val="AAF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50"/>
                </a:solidFill>
                <a:latin typeface="#9Slide03 AmpleSoft Bold" panose="02000000000000000000" pitchFamily="2" charset="0"/>
              </a:rPr>
              <a:t>2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A817754D-D16C-40DF-8ABC-48F86F48F61B}"/>
              </a:ext>
            </a:extLst>
          </p:cNvPr>
          <p:cNvSpPr txBox="1"/>
          <p:nvPr/>
        </p:nvSpPr>
        <p:spPr>
          <a:xfrm>
            <a:off x="8229600" y="4357788"/>
            <a:ext cx="4533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#9Slide07 IcielBaliho Script" pitchFamily="2" charset="0"/>
              </a:rPr>
              <a:t>Động đất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="" xmlns:a16="http://schemas.microsoft.com/office/drawing/2014/main" id="{91807208-7DDA-4775-BFAE-577BA6A51CB6}"/>
              </a:ext>
            </a:extLst>
          </p:cNvPr>
          <p:cNvSpPr/>
          <p:nvPr/>
        </p:nvSpPr>
        <p:spPr>
          <a:xfrm>
            <a:off x="10910997" y="157043"/>
            <a:ext cx="838200" cy="748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úi lửa GIF - Tải xuống và Chia sẻ trên PHONEKY">
            <a:extLst>
              <a:ext uri="{FF2B5EF4-FFF2-40B4-BE49-F238E27FC236}">
                <a16:creationId xmlns="" xmlns:a16="http://schemas.microsoft.com/office/drawing/2014/main" id="{9C5BD61E-8C3C-4831-AE3B-BF21333E59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8430"/>
            <a:ext cx="4876800" cy="58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270E50F-F3EA-4C23-B79C-2E9A8F22266C}"/>
              </a:ext>
            </a:extLst>
          </p:cNvPr>
          <p:cNvSpPr txBox="1"/>
          <p:nvPr/>
        </p:nvSpPr>
        <p:spPr>
          <a:xfrm>
            <a:off x="1941149" y="2441745"/>
            <a:ext cx="60977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noProof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NÚI LỬA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028" name="Picture 4" descr="Núi Lửa Minh Họa Vector Png Miễn Phí Hình ảnh | Định dạng hình ảnh PSD  611278188| vn.lovepik.com">
            <a:extLst>
              <a:ext uri="{FF2B5EF4-FFF2-40B4-BE49-F238E27FC236}">
                <a16:creationId xmlns="" xmlns:a16="http://schemas.microsoft.com/office/drawing/2014/main" id="{D2ADDCDD-5F31-41F2-B057-4D891322F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9" y="2470855"/>
            <a:ext cx="1078886" cy="10788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1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ạt động của núi lửa - Kỳ thú và nguy hiểm">
            <a:hlinkClick r:id="" action="ppaction://media"/>
            <a:extLst>
              <a:ext uri="{FF2B5EF4-FFF2-40B4-BE49-F238E27FC236}">
                <a16:creationId xmlns="" xmlns:a16="http://schemas.microsoft.com/office/drawing/2014/main" id="{40909284-471C-467F-9053-DE1E9023B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1252" y="119245"/>
            <a:ext cx="6124074" cy="344210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A98C6BF-9EE6-46B7-8592-BA7D845C2968}"/>
              </a:ext>
            </a:extLst>
          </p:cNvPr>
          <p:cNvSpPr txBox="1"/>
          <p:nvPr/>
        </p:nvSpPr>
        <p:spPr>
          <a:xfrm>
            <a:off x="533400" y="1760191"/>
            <a:ext cx="4315326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240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thông tin mục 1, hình 1 trong SGK, và thông tin đoạn video</a:t>
            </a:r>
            <a:r>
              <a:rPr lang="en-US" sz="240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solidFill>
                  <a:srgbClr val="FF0000"/>
                </a:solidFill>
                <a:effectLst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em hãy trao đổi theo cặp, để hoàn thiện nội dung phiếu học tập.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72F6E885-F282-4C3E-8F78-5F902CFBF7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444" b="1111"/>
          <a:stretch/>
        </p:blipFill>
        <p:spPr>
          <a:xfrm>
            <a:off x="533400" y="344924"/>
            <a:ext cx="1783325" cy="1391204"/>
          </a:xfrm>
          <a:prstGeom prst="rect">
            <a:avLst/>
          </a:prstGeom>
        </p:spPr>
      </p:pic>
      <p:pic>
        <p:nvPicPr>
          <p:cNvPr id="9" name="5 Minute Countdown Timer with Music For Kids!">
            <a:hlinkClick r:id="" action="ppaction://media"/>
            <a:extLst>
              <a:ext uri="{FF2B5EF4-FFF2-40B4-BE49-F238E27FC236}">
                <a16:creationId xmlns="" xmlns:a16="http://schemas.microsoft.com/office/drawing/2014/main" id="{B438A4AB-E228-46CB-BAD7-67A13A577D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1" y="344924"/>
            <a:ext cx="2057400" cy="1391204"/>
          </a:xfrm>
          <a:prstGeom prst="rect">
            <a:avLst/>
          </a:prstGeom>
        </p:spPr>
      </p:pic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B5F1A253-7DD4-4655-A73C-3971EABF9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74367"/>
              </p:ext>
            </p:extLst>
          </p:nvPr>
        </p:nvGraphicFramePr>
        <p:xfrm>
          <a:off x="5807241" y="3584754"/>
          <a:ext cx="6116053" cy="325874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239127">
                  <a:extLst>
                    <a:ext uri="{9D8B030D-6E8A-4147-A177-3AD203B41FA5}">
                      <a16:colId xmlns="" xmlns:a16="http://schemas.microsoft.com/office/drawing/2014/main" val="788504666"/>
                    </a:ext>
                  </a:extLst>
                </a:gridCol>
                <a:gridCol w="1876926">
                  <a:extLst>
                    <a:ext uri="{9D8B030D-6E8A-4147-A177-3AD203B41FA5}">
                      <a16:colId xmlns="" xmlns:a16="http://schemas.microsoft.com/office/drawing/2014/main" val="1538516715"/>
                    </a:ext>
                  </a:extLst>
                </a:gridCol>
              </a:tblGrid>
              <a:tr h="225672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300" dirty="0">
                          <a:effectLst/>
                        </a:rPr>
                        <a:t>PHIẾU HỌC TẬP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6820154"/>
                  </a:ext>
                </a:extLst>
              </a:tr>
              <a:tr h="271732"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</a:pPr>
                      <a:r>
                        <a:rPr lang="vi-VN" sz="1600" dirty="0">
                          <a:effectLst/>
                        </a:rPr>
                        <a:t>Câu hỏi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vi-VN" sz="1600">
                          <a:effectLst/>
                        </a:rPr>
                        <a:t>Trả lời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53037227"/>
                  </a:ext>
                </a:extLst>
              </a:tr>
              <a:tr h="27497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vi-VN" sz="1600" dirty="0">
                          <a:effectLst/>
                        </a:rPr>
                        <a:t>1. Nêu cấu tạo của núi lửa?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31088749"/>
                  </a:ext>
                </a:extLst>
              </a:tr>
              <a:tr h="274971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1600" dirty="0">
                          <a:effectLst/>
                        </a:rPr>
                        <a:t>2. Mô tả hiện tượng núi lửa?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50607225"/>
                  </a:ext>
                </a:extLst>
              </a:tr>
              <a:tr h="592506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1600" dirty="0">
                          <a:effectLst/>
                        </a:rPr>
                        <a:t>3. Nguyên nhân hình thành núi lửa?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19134477"/>
                  </a:ext>
                </a:extLst>
              </a:tr>
              <a:tr h="274971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1600" dirty="0">
                          <a:effectLst/>
                        </a:rPr>
                        <a:t>4. Phân loại núi lửa?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62135343"/>
                  </a:ext>
                </a:extLst>
              </a:tr>
              <a:tr h="270972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1600">
                          <a:effectLst/>
                        </a:rPr>
                        <a:t>5. Núi lửa phun trào gây ra hậu quả gì?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85153333"/>
                  </a:ext>
                </a:extLst>
              </a:tr>
            </a:tbl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94F45B3D-5CC4-4E0F-8B74-98D22007ED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41" t="5307" r="14818"/>
          <a:stretch/>
        </p:blipFill>
        <p:spPr>
          <a:xfrm>
            <a:off x="181156" y="3864634"/>
            <a:ext cx="5348376" cy="28902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="" xmlns:a16="http://schemas.microsoft.com/office/drawing/2014/main" id="{CF43090C-DAD4-4A31-A1D5-B419ACD0F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47017"/>
              </p:ext>
            </p:extLst>
          </p:nvPr>
        </p:nvGraphicFramePr>
        <p:xfrm>
          <a:off x="100644" y="78268"/>
          <a:ext cx="11887200" cy="6605265"/>
        </p:xfrm>
        <a:graphic>
          <a:graphicData uri="http://schemas.openxmlformats.org/drawingml/2006/table">
            <a:tbl>
              <a:tblPr firstRow="1" firstCol="1" bandRow="1"/>
              <a:tblGrid>
                <a:gridCol w="2971800">
                  <a:extLst>
                    <a:ext uri="{9D8B030D-6E8A-4147-A177-3AD203B41FA5}">
                      <a16:colId xmlns="" xmlns:a16="http://schemas.microsoft.com/office/drawing/2014/main" val="395746656"/>
                    </a:ext>
                  </a:extLst>
                </a:gridCol>
                <a:gridCol w="8915400">
                  <a:extLst>
                    <a:ext uri="{9D8B030D-6E8A-4147-A177-3AD203B41FA5}">
                      <a16:colId xmlns="" xmlns:a16="http://schemas.microsoft.com/office/drawing/2014/main" val="170564110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7128357"/>
                  </a:ext>
                </a:extLst>
              </a:tr>
              <a:tr h="781937"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8218599"/>
                  </a:ext>
                </a:extLst>
              </a:tr>
              <a:tr h="78500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1. Nêu cấu tạo của núi lửa?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2773101"/>
                  </a:ext>
                </a:extLst>
              </a:tr>
              <a:tr h="892407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2. Mô tả hiện tượng núi lửa?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296887"/>
                  </a:ext>
                </a:extLst>
              </a:tr>
              <a:tr h="1212410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3. Nguyên nhân hình thành núi lửa?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73982160"/>
                  </a:ext>
                </a:extLst>
              </a:tr>
              <a:tr h="709900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4. Phân loại núi lửa?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</a:pPr>
                      <a:endParaRPr lang="en-US" sz="20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5045527"/>
                  </a:ext>
                </a:extLst>
              </a:tr>
              <a:tr h="1261643">
                <a:tc>
                  <a:txBody>
                    <a:bodyPr/>
                    <a:lstStyle/>
                    <a:p>
                      <a:pPr marL="0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5. Núi lửa phun trào gây ra hậu quả gì?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</a:pP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84" marR="41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86379391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37BFAA3-CF7A-4C7E-9CAE-4555981A03E0}"/>
              </a:ext>
            </a:extLst>
          </p:cNvPr>
          <p:cNvSpPr txBox="1"/>
          <p:nvPr/>
        </p:nvSpPr>
        <p:spPr>
          <a:xfrm>
            <a:off x="3150078" y="1355287"/>
            <a:ext cx="891540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mac-ma,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3720E077-8288-49B2-84DE-7E16DA8328AC}"/>
              </a:ext>
            </a:extLst>
          </p:cNvPr>
          <p:cNvSpPr txBox="1"/>
          <p:nvPr/>
        </p:nvSpPr>
        <p:spPr>
          <a:xfrm>
            <a:off x="3276600" y="2427060"/>
            <a:ext cx="815340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91CF2091-D34D-476C-8F04-CB99BA46B3BC}"/>
              </a:ext>
            </a:extLst>
          </p:cNvPr>
          <p:cNvSpPr txBox="1"/>
          <p:nvPr/>
        </p:nvSpPr>
        <p:spPr>
          <a:xfrm>
            <a:off x="3276600" y="4784796"/>
            <a:ext cx="609600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Núi lửa đang hoạ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D2833AC3-D094-46D1-A3CC-56FA1B3E77BD}"/>
              </a:ext>
            </a:extLst>
          </p:cNvPr>
          <p:cNvSpPr txBox="1"/>
          <p:nvPr/>
        </p:nvSpPr>
        <p:spPr>
          <a:xfrm>
            <a:off x="3249287" y="5411277"/>
            <a:ext cx="8603411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BC4A68B1-468B-4D2C-9855-BCF889CA1DAA}"/>
              </a:ext>
            </a:extLst>
          </p:cNvPr>
          <p:cNvSpPr txBox="1"/>
          <p:nvPr/>
        </p:nvSpPr>
        <p:spPr>
          <a:xfrm>
            <a:off x="3242096" y="3618873"/>
            <a:ext cx="815340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tác động của nội lực:nén ép lớp đất đá, đẩy vật chất từ dưới sâu lên mặt dất hình thành núi lửa.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09A9370A-27F3-476A-BC92-27E00F6EF2AB}"/>
              </a:ext>
            </a:extLst>
          </p:cNvPr>
          <p:cNvSpPr/>
          <p:nvPr/>
        </p:nvSpPr>
        <p:spPr bwMode="auto">
          <a:xfrm>
            <a:off x="86265" y="54630"/>
            <a:ext cx="11990716" cy="6019799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Lucida Sans Unicode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A20536BC-530E-4AF2-9F7C-BD97D311B26D}"/>
              </a:ext>
            </a:extLst>
          </p:cNvPr>
          <p:cNvSpPr txBox="1"/>
          <p:nvPr/>
        </p:nvSpPr>
        <p:spPr>
          <a:xfrm>
            <a:off x="272455" y="284675"/>
            <a:ext cx="11726887" cy="6533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noProof="0" dirty="0">
                <a:solidFill>
                  <a:srgbClr val="FF0000"/>
                </a:solidFill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NÚI 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IcielBaliho Scrip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 tạo gồm: Lò mac-ma, miệng núi lửa, niệng phụ, ống phun.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Khái niệm: Ở những nơi vỏ TĐ bị đứt gãy, các dòng mac-ma theo các khe nứt của vỏ TĐ phun trào lên bề mặt tạo thành núi lửa.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Nguyên nhân: Do tác động của nội lực:nén ép lớp đất đá, đẩy vật chất từ dưới sâu lên mặt dất hình thành núi lửa.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rgbClr val="0070C0"/>
                </a:solidFill>
                <a:latin typeface="#9Slide05 Claudi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Hậu quả: Vùi lấp các thành thị, làng mạc, ruộng nương, gây thiệt hại lớn về người và tài sản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+mn-ea"/>
              <a:cs typeface="Times New Roman"/>
            </a:endParaRPr>
          </a:p>
        </p:txBody>
      </p:sp>
      <p:pic>
        <p:nvPicPr>
          <p:cNvPr id="5" name="Picture 4" descr="Núi Lửa Minh Họa Vector Png Miễn Phí Hình ảnh | Định dạng hình ảnh PSD  611278188| vn.lovepik.com">
            <a:extLst>
              <a:ext uri="{FF2B5EF4-FFF2-40B4-BE49-F238E27FC236}">
                <a16:creationId xmlns="" xmlns:a16="http://schemas.microsoft.com/office/drawing/2014/main" id="{31737F0B-9299-4DB6-9331-30F2E56F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6" y="-11500"/>
            <a:ext cx="1143000" cy="114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259A5C-C31C-45D3-8077-62094287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52"/>
          <a:stretch/>
        </p:blipFill>
        <p:spPr>
          <a:xfrm>
            <a:off x="4308485" y="2493380"/>
            <a:ext cx="6113320" cy="434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E0D72B-4D26-4903-A70A-6568E0462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89" y="829812"/>
            <a:ext cx="4759282" cy="285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511689-AF53-4A2A-A5E9-ED65DC8C4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23" y="4122534"/>
            <a:ext cx="3888448" cy="259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0182D9-2707-419B-A741-82336324A3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09"/>
          <a:stretch/>
        </p:blipFill>
        <p:spPr>
          <a:xfrm>
            <a:off x="8065315" y="673857"/>
            <a:ext cx="3777928" cy="269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A2EE027-7613-4B87-BED0-6D1CC6252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00" y="186679"/>
            <a:ext cx="7099543" cy="5005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F4FB8B-9894-4412-B421-215D48310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70"/>
          <a:stretch/>
        </p:blipFill>
        <p:spPr>
          <a:xfrm>
            <a:off x="7334918" y="103517"/>
            <a:ext cx="4759316" cy="661618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CB5B802D-4815-464C-A70E-671C599A2E76}"/>
              </a:ext>
            </a:extLst>
          </p:cNvPr>
          <p:cNvSpPr/>
          <p:nvPr/>
        </p:nvSpPr>
        <p:spPr>
          <a:xfrm>
            <a:off x="849329" y="1080103"/>
            <a:ext cx="5317837" cy="4206071"/>
          </a:xfrm>
          <a:custGeom>
            <a:avLst/>
            <a:gdLst>
              <a:gd name="connsiteX0" fmla="*/ 2099292 w 6398889"/>
              <a:gd name="connsiteY0" fmla="*/ 4530180 h 4530180"/>
              <a:gd name="connsiteX1" fmla="*/ 2504406 w 6398889"/>
              <a:gd name="connsiteY1" fmla="*/ 4148216 h 4530180"/>
              <a:gd name="connsiteX2" fmla="*/ 2828497 w 6398889"/>
              <a:gd name="connsiteY2" fmla="*/ 3581056 h 4530180"/>
              <a:gd name="connsiteX3" fmla="*/ 2874796 w 6398889"/>
              <a:gd name="connsiteY3" fmla="*/ 3164368 h 4530180"/>
              <a:gd name="connsiteX4" fmla="*/ 2562279 w 6398889"/>
              <a:gd name="connsiteY4" fmla="*/ 2886575 h 4530180"/>
              <a:gd name="connsiteX5" fmla="*/ 1960396 w 6398889"/>
              <a:gd name="connsiteY5" fmla="*/ 2805552 h 4530180"/>
              <a:gd name="connsiteX6" fmla="*/ 1196467 w 6398889"/>
              <a:gd name="connsiteY6" fmla="*/ 2782403 h 4530180"/>
              <a:gd name="connsiteX7" fmla="*/ 652456 w 6398889"/>
              <a:gd name="connsiteY7" fmla="*/ 2782403 h 4530180"/>
              <a:gd name="connsiteX8" fmla="*/ 224193 w 6398889"/>
              <a:gd name="connsiteY8" fmla="*/ 2712955 h 4530180"/>
              <a:gd name="connsiteX9" fmla="*/ 4274 w 6398889"/>
              <a:gd name="connsiteY9" fmla="*/ 2354140 h 4530180"/>
              <a:gd name="connsiteX10" fmla="*/ 409388 w 6398889"/>
              <a:gd name="connsiteY10" fmla="*/ 2319416 h 4530180"/>
              <a:gd name="connsiteX11" fmla="*/ 768203 w 6398889"/>
              <a:gd name="connsiteY11" fmla="*/ 2215244 h 4530180"/>
              <a:gd name="connsiteX12" fmla="*/ 930249 w 6398889"/>
              <a:gd name="connsiteY12" fmla="*/ 1983750 h 4530180"/>
              <a:gd name="connsiteX13" fmla="*/ 1254340 w 6398889"/>
              <a:gd name="connsiteY13" fmla="*/ 1509188 h 4530180"/>
              <a:gd name="connsiteX14" fmla="*/ 1404811 w 6398889"/>
              <a:gd name="connsiteY14" fmla="*/ 1115649 h 4530180"/>
              <a:gd name="connsiteX15" fmla="*/ 1682603 w 6398889"/>
              <a:gd name="connsiteY15" fmla="*/ 803132 h 4530180"/>
              <a:gd name="connsiteX16" fmla="*/ 1960396 w 6398889"/>
              <a:gd name="connsiteY16" fmla="*/ 502190 h 4530180"/>
              <a:gd name="connsiteX17" fmla="*/ 2469682 w 6398889"/>
              <a:gd name="connsiteY17" fmla="*/ 398018 h 4530180"/>
              <a:gd name="connsiteX18" fmla="*/ 3164163 w 6398889"/>
              <a:gd name="connsiteY18" fmla="*/ 201249 h 4530180"/>
              <a:gd name="connsiteX19" fmla="*/ 3638725 w 6398889"/>
              <a:gd name="connsiteY19" fmla="*/ 27628 h 4530180"/>
              <a:gd name="connsiteX20" fmla="*/ 3951241 w 6398889"/>
              <a:gd name="connsiteY20" fmla="*/ 39203 h 4530180"/>
              <a:gd name="connsiteX21" fmla="*/ 4275332 w 6398889"/>
              <a:gd name="connsiteY21" fmla="*/ 398018 h 4530180"/>
              <a:gd name="connsiteX22" fmla="*/ 4518401 w 6398889"/>
              <a:gd name="connsiteY22" fmla="*/ 930454 h 4530180"/>
              <a:gd name="connsiteX23" fmla="*/ 4888791 w 6398889"/>
              <a:gd name="connsiteY23" fmla="*/ 1416590 h 4530180"/>
              <a:gd name="connsiteX24" fmla="*/ 5328629 w 6398889"/>
              <a:gd name="connsiteY24" fmla="*/ 1856428 h 4530180"/>
              <a:gd name="connsiteX25" fmla="*/ 5768467 w 6398889"/>
              <a:gd name="connsiteY25" fmla="*/ 2030049 h 4530180"/>
              <a:gd name="connsiteX26" fmla="*/ 6023110 w 6398889"/>
              <a:gd name="connsiteY26" fmla="*/ 2319416 h 4530180"/>
              <a:gd name="connsiteX27" fmla="*/ 5999960 w 6398889"/>
              <a:gd name="connsiteY27" fmla="*/ 2736104 h 4530180"/>
              <a:gd name="connsiteX28" fmla="*/ 6243029 w 6398889"/>
              <a:gd name="connsiteY28" fmla="*/ 3048621 h 4530180"/>
              <a:gd name="connsiteX29" fmla="*/ 6393499 w 6398889"/>
              <a:gd name="connsiteY29" fmla="*/ 3372712 h 4530180"/>
              <a:gd name="connsiteX30" fmla="*/ 6347201 w 6398889"/>
              <a:gd name="connsiteY30" fmla="*/ 3974595 h 4530180"/>
              <a:gd name="connsiteX31" fmla="*/ 6173580 w 6398889"/>
              <a:gd name="connsiteY31" fmla="*/ 4333411 h 453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98889" h="4530180">
                <a:moveTo>
                  <a:pt x="2099292" y="4530180"/>
                </a:moveTo>
                <a:cubicBezTo>
                  <a:pt x="2241082" y="4418291"/>
                  <a:pt x="2382872" y="4306403"/>
                  <a:pt x="2504406" y="4148216"/>
                </a:cubicBezTo>
                <a:cubicBezTo>
                  <a:pt x="2625940" y="3990029"/>
                  <a:pt x="2766765" y="3745031"/>
                  <a:pt x="2828497" y="3581056"/>
                </a:cubicBezTo>
                <a:cubicBezTo>
                  <a:pt x="2890229" y="3417081"/>
                  <a:pt x="2919166" y="3280115"/>
                  <a:pt x="2874796" y="3164368"/>
                </a:cubicBezTo>
                <a:cubicBezTo>
                  <a:pt x="2830426" y="3048621"/>
                  <a:pt x="2714679" y="2946378"/>
                  <a:pt x="2562279" y="2886575"/>
                </a:cubicBezTo>
                <a:cubicBezTo>
                  <a:pt x="2409879" y="2826772"/>
                  <a:pt x="2188031" y="2822914"/>
                  <a:pt x="1960396" y="2805552"/>
                </a:cubicBezTo>
                <a:cubicBezTo>
                  <a:pt x="1732761" y="2788190"/>
                  <a:pt x="1414457" y="2786261"/>
                  <a:pt x="1196467" y="2782403"/>
                </a:cubicBezTo>
                <a:cubicBezTo>
                  <a:pt x="978477" y="2778545"/>
                  <a:pt x="814502" y="2793978"/>
                  <a:pt x="652456" y="2782403"/>
                </a:cubicBezTo>
                <a:cubicBezTo>
                  <a:pt x="490410" y="2770828"/>
                  <a:pt x="332223" y="2784332"/>
                  <a:pt x="224193" y="2712955"/>
                </a:cubicBezTo>
                <a:cubicBezTo>
                  <a:pt x="116163" y="2641578"/>
                  <a:pt x="-26592" y="2419730"/>
                  <a:pt x="4274" y="2354140"/>
                </a:cubicBezTo>
                <a:cubicBezTo>
                  <a:pt x="35140" y="2288550"/>
                  <a:pt x="282067" y="2342565"/>
                  <a:pt x="409388" y="2319416"/>
                </a:cubicBezTo>
                <a:cubicBezTo>
                  <a:pt x="536709" y="2296267"/>
                  <a:pt x="681393" y="2271188"/>
                  <a:pt x="768203" y="2215244"/>
                </a:cubicBezTo>
                <a:cubicBezTo>
                  <a:pt x="855013" y="2159300"/>
                  <a:pt x="849226" y="2101426"/>
                  <a:pt x="930249" y="1983750"/>
                </a:cubicBezTo>
                <a:cubicBezTo>
                  <a:pt x="1011272" y="1866074"/>
                  <a:pt x="1175246" y="1653871"/>
                  <a:pt x="1254340" y="1509188"/>
                </a:cubicBezTo>
                <a:cubicBezTo>
                  <a:pt x="1333434" y="1364505"/>
                  <a:pt x="1333434" y="1233325"/>
                  <a:pt x="1404811" y="1115649"/>
                </a:cubicBezTo>
                <a:cubicBezTo>
                  <a:pt x="1476188" y="997973"/>
                  <a:pt x="1590005" y="905375"/>
                  <a:pt x="1682603" y="803132"/>
                </a:cubicBezTo>
                <a:cubicBezTo>
                  <a:pt x="1775200" y="700889"/>
                  <a:pt x="1829216" y="569709"/>
                  <a:pt x="1960396" y="502190"/>
                </a:cubicBezTo>
                <a:cubicBezTo>
                  <a:pt x="2091576" y="434671"/>
                  <a:pt x="2269054" y="448175"/>
                  <a:pt x="2469682" y="398018"/>
                </a:cubicBezTo>
                <a:cubicBezTo>
                  <a:pt x="2670310" y="347861"/>
                  <a:pt x="2969323" y="262981"/>
                  <a:pt x="3164163" y="201249"/>
                </a:cubicBezTo>
                <a:cubicBezTo>
                  <a:pt x="3359003" y="139517"/>
                  <a:pt x="3507545" y="54636"/>
                  <a:pt x="3638725" y="27628"/>
                </a:cubicBezTo>
                <a:cubicBezTo>
                  <a:pt x="3769905" y="620"/>
                  <a:pt x="3845140" y="-22529"/>
                  <a:pt x="3951241" y="39203"/>
                </a:cubicBezTo>
                <a:cubicBezTo>
                  <a:pt x="4057342" y="100935"/>
                  <a:pt x="4180805" y="249476"/>
                  <a:pt x="4275332" y="398018"/>
                </a:cubicBezTo>
                <a:cubicBezTo>
                  <a:pt x="4369859" y="546560"/>
                  <a:pt x="4416158" y="760692"/>
                  <a:pt x="4518401" y="930454"/>
                </a:cubicBezTo>
                <a:cubicBezTo>
                  <a:pt x="4620644" y="1100216"/>
                  <a:pt x="4753753" y="1262261"/>
                  <a:pt x="4888791" y="1416590"/>
                </a:cubicBezTo>
                <a:cubicBezTo>
                  <a:pt x="5023829" y="1570919"/>
                  <a:pt x="5182016" y="1754185"/>
                  <a:pt x="5328629" y="1856428"/>
                </a:cubicBezTo>
                <a:cubicBezTo>
                  <a:pt x="5475242" y="1958671"/>
                  <a:pt x="5652720" y="1952884"/>
                  <a:pt x="5768467" y="2030049"/>
                </a:cubicBezTo>
                <a:cubicBezTo>
                  <a:pt x="5884214" y="2107214"/>
                  <a:pt x="5984528" y="2201740"/>
                  <a:pt x="6023110" y="2319416"/>
                </a:cubicBezTo>
                <a:cubicBezTo>
                  <a:pt x="6061692" y="2437092"/>
                  <a:pt x="5963307" y="2614570"/>
                  <a:pt x="5999960" y="2736104"/>
                </a:cubicBezTo>
                <a:cubicBezTo>
                  <a:pt x="6036613" y="2857638"/>
                  <a:pt x="6177439" y="2942520"/>
                  <a:pt x="6243029" y="3048621"/>
                </a:cubicBezTo>
                <a:cubicBezTo>
                  <a:pt x="6308619" y="3154722"/>
                  <a:pt x="6376137" y="3218383"/>
                  <a:pt x="6393499" y="3372712"/>
                </a:cubicBezTo>
                <a:cubicBezTo>
                  <a:pt x="6410861" y="3527041"/>
                  <a:pt x="6383854" y="3814478"/>
                  <a:pt x="6347201" y="3974595"/>
                </a:cubicBezTo>
                <a:cubicBezTo>
                  <a:pt x="6310548" y="4134712"/>
                  <a:pt x="6242064" y="4234061"/>
                  <a:pt x="6173580" y="433341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91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 16">
            <a:extLst>
              <a:ext uri="{FF2B5EF4-FFF2-40B4-BE49-F238E27FC236}">
                <a16:creationId xmlns="" xmlns:a16="http://schemas.microsoft.com/office/drawing/2014/main" id="{285B5C24-36C4-4A89-9D57-64936A007895}"/>
              </a:ext>
            </a:extLst>
          </p:cNvPr>
          <p:cNvSpPr/>
          <p:nvPr/>
        </p:nvSpPr>
        <p:spPr>
          <a:xfrm>
            <a:off x="171378" y="136502"/>
            <a:ext cx="3311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KaiTi" panose="020B0503020204020204" pitchFamily="49" charset="-122"/>
                <a:cs typeface="+mn-cs"/>
              </a:rPr>
              <a:t>1. Cấu tạo của Trái Đất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 panose="00000806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BC5812-8D35-46D0-B02E-91A6E428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941" y="3677836"/>
            <a:ext cx="4201249" cy="2652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7B0B77-AC01-4B6C-8533-22D34B76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30" y="1457787"/>
            <a:ext cx="3214646" cy="2220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16D2474-0267-4E65-8CF5-F6891DB9C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762" y="3619033"/>
            <a:ext cx="4204179" cy="2747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9B1B70-5061-49BC-AB5F-2F5E1702F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39" y="1681280"/>
            <a:ext cx="3903281" cy="252855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5611FF6-BEC3-413A-AF05-46E671FF1780}"/>
              </a:ext>
            </a:extLst>
          </p:cNvPr>
          <p:cNvGrpSpPr/>
          <p:nvPr/>
        </p:nvGrpSpPr>
        <p:grpSpPr>
          <a:xfrm>
            <a:off x="7407382" y="2319581"/>
            <a:ext cx="4269269" cy="2074153"/>
            <a:chOff x="7331817" y="2348728"/>
            <a:chExt cx="4269269" cy="1329501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755D401-0F51-4E43-8FCA-DAED774B0A86}"/>
                </a:ext>
              </a:extLst>
            </p:cNvPr>
            <p:cNvSpPr/>
            <p:nvPr/>
          </p:nvSpPr>
          <p:spPr>
            <a:xfrm>
              <a:off x="7344003" y="2348728"/>
              <a:ext cx="4253296" cy="842149"/>
            </a:xfrm>
            <a:prstGeom prst="rect">
              <a:avLst/>
            </a:prstGeom>
            <a:solidFill>
              <a:schemeClr val="bg1"/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BBD73D41-A7B3-411A-906A-8F502B7CDB1E}"/>
                </a:ext>
              </a:extLst>
            </p:cNvPr>
            <p:cNvSpPr txBox="1"/>
            <p:nvPr/>
          </p:nvSpPr>
          <p:spPr>
            <a:xfrm>
              <a:off x="7331817" y="2354790"/>
              <a:ext cx="426926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000" b="1" i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ở Iceland và New Zealand, nhà máy năng lượng địa nhiệt đã được xây dựng trên các đảo núi lửa để cung cấp đủ nguồn điện cho cả quốc gia.</a:t>
              </a:r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BA4C4AB2-650A-4E57-983C-50770B21E696}"/>
              </a:ext>
            </a:extLst>
          </p:cNvPr>
          <p:cNvGrpSpPr/>
          <p:nvPr/>
        </p:nvGrpSpPr>
        <p:grpSpPr>
          <a:xfrm>
            <a:off x="283512" y="4377692"/>
            <a:ext cx="2819399" cy="1631216"/>
            <a:chOff x="570132" y="5829115"/>
            <a:chExt cx="4796581" cy="1184026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F6C83B75-29B8-4159-AB1D-CEAE578FAD33}"/>
                </a:ext>
              </a:extLst>
            </p:cNvPr>
            <p:cNvSpPr/>
            <p:nvPr/>
          </p:nvSpPr>
          <p:spPr>
            <a:xfrm>
              <a:off x="570132" y="5838761"/>
              <a:ext cx="4796581" cy="1174380"/>
            </a:xfrm>
            <a:prstGeom prst="rect">
              <a:avLst/>
            </a:prstGeom>
            <a:solidFill>
              <a:schemeClr val="bg1"/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1E667B9-1F8E-4B16-8C46-D7611C9DDFD7}"/>
                </a:ext>
              </a:extLst>
            </p:cNvPr>
            <p:cNvSpPr txBox="1"/>
            <p:nvPr/>
          </p:nvSpPr>
          <p:spPr>
            <a:xfrm>
              <a:off x="575697" y="5829115"/>
              <a:ext cx="43064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 đẹp của n</a:t>
              </a:r>
              <a:r>
                <a:rPr lang="en-US" sz="2000" b="1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úi lửa Diamond Head (đảo Oahu, Hawaii, Mỹ) có hình chiếc đĩa và cao 232 m.</a:t>
              </a:r>
              <a:endParaRPr 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E8444AF2-DA8C-40D1-82CF-064919328467}"/>
              </a:ext>
            </a:extLst>
          </p:cNvPr>
          <p:cNvGrpSpPr/>
          <p:nvPr/>
        </p:nvGrpSpPr>
        <p:grpSpPr>
          <a:xfrm>
            <a:off x="171378" y="330448"/>
            <a:ext cx="4034950" cy="1379586"/>
            <a:chOff x="-1589406" y="2433804"/>
            <a:chExt cx="3978929" cy="1676060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17E0DB87-536E-489C-80FF-3CA0A81FD564}"/>
                </a:ext>
              </a:extLst>
            </p:cNvPr>
            <p:cNvSpPr/>
            <p:nvPr/>
          </p:nvSpPr>
          <p:spPr>
            <a:xfrm>
              <a:off x="-1577069" y="2433804"/>
              <a:ext cx="3966592" cy="1631216"/>
            </a:xfrm>
            <a:prstGeom prst="rect">
              <a:avLst/>
            </a:prstGeom>
            <a:solidFill>
              <a:schemeClr val="bg1"/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A693060-0AAE-4BC1-BAAE-9F8B1E1441CB}"/>
                </a:ext>
              </a:extLst>
            </p:cNvPr>
            <p:cNvSpPr txBox="1"/>
            <p:nvPr/>
          </p:nvSpPr>
          <p:spPr>
            <a:xfrm>
              <a:off x="-1589406" y="2478648"/>
              <a:ext cx="38963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000" b="1" i="0">
                  <a:solidFill>
                    <a:srgbClr val="151515"/>
                  </a:solidFill>
                  <a:effectLst/>
                  <a:latin typeface="Calibri" panose="020F0502020204030204" pitchFamily="34" charset="0"/>
                </a:rPr>
                <a:t>500 triệu người vẫn “kề cạnh” những ngọn núi lửa đang hoạt động vì những ưu đãi về tài nguyên khoáng sản, đất đai và du lịch</a:t>
              </a:r>
              <a:r>
                <a:rPr lang="en-US" sz="2000" b="1" i="0">
                  <a:solidFill>
                    <a:srgbClr val="151515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US" sz="2000"/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4B266CD5-94F1-40D1-853C-972FF6AA62C4}"/>
              </a:ext>
            </a:extLst>
          </p:cNvPr>
          <p:cNvSpPr txBox="1"/>
          <p:nvPr/>
        </p:nvSpPr>
        <p:spPr>
          <a:xfrm>
            <a:off x="4572001" y="194234"/>
            <a:ext cx="655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ở những khu vực núi lửa ngừng hoạt động lại có sức hấp dẫ lớn đối với dân cư?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/>
          </a:p>
        </p:txBody>
      </p:sp>
      <p:pic>
        <p:nvPicPr>
          <p:cNvPr id="4098" name="Picture 2" descr="Cartoon Biểu Tượng Dấu Hỏi Sáng Màu Vàng Hình ảnh | Định dạng hình ảnh PSD  611699145| vn.lovepik.com">
            <a:extLst>
              <a:ext uri="{FF2B5EF4-FFF2-40B4-BE49-F238E27FC236}">
                <a16:creationId xmlns="" xmlns:a16="http://schemas.microsoft.com/office/drawing/2014/main" id="{14DD578E-9966-4B95-A53A-8F9EAD280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02" b="90000" l="10000" r="90000">
                        <a14:foregroundMark x1="53488" y1="9302" x2="53488" y2="9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307" y="732843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9210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56895-853D-4460-BF1F-2B89B00F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87" y="796378"/>
            <a:ext cx="7017257" cy="44168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5235E03-F5A6-4A12-8BA9-A5FCA155C00B}"/>
              </a:ext>
            </a:extLst>
          </p:cNvPr>
          <p:cNvSpPr txBox="1"/>
          <p:nvPr/>
        </p:nvSpPr>
        <p:spPr>
          <a:xfrm>
            <a:off x="5677906" y="5328623"/>
            <a:ext cx="6133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  <a:cs typeface="Calibri" panose="020F0502020204030204" pitchFamily="34" charset="0"/>
              </a:rPr>
              <a:t>Tác phẩm chụp </a:t>
            </a:r>
            <a:r>
              <a:rPr lang="en-US" sz="2000" b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Calibri" panose="020F0502020204030204" pitchFamily="34" charset="0"/>
              </a:rPr>
              <a:t>n</a:t>
            </a:r>
            <a:r>
              <a:rPr lang="vi-VN" sz="2000" b="1" i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  <a:cs typeface="Calibri" panose="020F0502020204030204" pitchFamily="34" charset="0"/>
              </a:rPr>
              <a:t>úi lửa Chư Đăng</a:t>
            </a:r>
            <a:r>
              <a:rPr lang="en-US" sz="2000" b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vi-VN" sz="2000" b="1" i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  <a:cs typeface="Calibri" panose="020F0502020204030204" pitchFamily="34" charset="0"/>
              </a:rPr>
              <a:t>Ya</a:t>
            </a:r>
            <a:r>
              <a:rPr lang="en-US" sz="2000" b="1" i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  <a:cs typeface="Calibri" panose="020F0502020204030204" pitchFamily="34" charset="0"/>
              </a:rPr>
              <a:t>- Gia Lai của một nhiếp ảnh gia Việt Nam đã xuất sắc vào top 50 bức hình phong cảnh đẹp nhất cuộc thi do Agora tổ chức.</a:t>
            </a:r>
            <a:endParaRPr lang="en-US" sz="2000" b="1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B194F1-76AE-45A8-B8B5-DB94AFB87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56" y="307488"/>
            <a:ext cx="5435588" cy="35350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E5408F8-47E7-4D7D-96C2-B2EF3D84B1A9}"/>
              </a:ext>
            </a:extLst>
          </p:cNvPr>
          <p:cNvSpPr txBox="1"/>
          <p:nvPr/>
        </p:nvSpPr>
        <p:spPr>
          <a:xfrm>
            <a:off x="207956" y="3853207"/>
            <a:ext cx="54699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Đất badan ở Tây Nguyên – Việt Nam hình thành do phun trào núi lửa cách đây hàng chục triệu năm.</a:t>
            </a:r>
            <a:endParaRPr lang="en-US" sz="20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A68B4F2-5257-46E1-BB70-AC31B7027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56" y="4866964"/>
            <a:ext cx="2611444" cy="1501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71B621-916B-43E5-9046-CA8CE8231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765" y="4866962"/>
            <a:ext cx="2611444" cy="1501381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6A186672-A375-4FB8-ADD7-1B3D9B4A6A76}"/>
              </a:ext>
            </a:extLst>
          </p:cNvPr>
          <p:cNvSpPr txBox="1"/>
          <p:nvPr/>
        </p:nvSpPr>
        <p:spPr>
          <a:xfrm>
            <a:off x="7696200" y="159771"/>
            <a:ext cx="6256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5520C2A-E8EE-467F-8EB7-219F2F3EF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168" y="867657"/>
            <a:ext cx="2686876" cy="17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22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996</Words>
  <Application>Microsoft Office PowerPoint</Application>
  <PresentationFormat>Custom</PresentationFormat>
  <Paragraphs>97</Paragraphs>
  <Slides>19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Chúc các em có một ngày vui vẻ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BTC</cp:lastModifiedBy>
  <cp:revision>9</cp:revision>
  <dcterms:created xsi:type="dcterms:W3CDTF">2021-10-24T14:04:06Z</dcterms:created>
  <dcterms:modified xsi:type="dcterms:W3CDTF">2021-11-20T02:02:57Z</dcterms:modified>
</cp:coreProperties>
</file>