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9" r:id="rId2"/>
    <p:sldId id="306" r:id="rId3"/>
    <p:sldId id="307" r:id="rId4"/>
    <p:sldId id="310" r:id="rId5"/>
    <p:sldId id="312" r:id="rId6"/>
    <p:sldId id="315" r:id="rId7"/>
    <p:sldId id="327" r:id="rId8"/>
    <p:sldId id="328" r:id="rId9"/>
    <p:sldId id="316" r:id="rId10"/>
    <p:sldId id="317" r:id="rId11"/>
    <p:sldId id="326" r:id="rId12"/>
    <p:sldId id="271" r:id="rId13"/>
    <p:sldId id="298" r:id="rId14"/>
    <p:sldId id="302" r:id="rId15"/>
    <p:sldId id="299" r:id="rId16"/>
    <p:sldId id="300" r:id="rId17"/>
    <p:sldId id="301" r:id="rId18"/>
    <p:sldId id="272" r:id="rId19"/>
    <p:sldId id="295" r:id="rId20"/>
    <p:sldId id="261" r:id="rId21"/>
    <p:sldId id="304" r:id="rId22"/>
    <p:sldId id="303" r:id="rId23"/>
    <p:sldId id="29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EF008D"/>
    <a:srgbClr val="FFF4E7"/>
    <a:srgbClr val="E6E6E6"/>
    <a:srgbClr val="FFE8CB"/>
    <a:srgbClr val="DEEBF7"/>
    <a:srgbClr val="6EA8DC"/>
    <a:srgbClr val="0084B1"/>
    <a:srgbClr val="D6EFF2"/>
    <a:srgbClr val="FF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411" y="-91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898795">
            <a:off x="388304" y="360648"/>
            <a:ext cx="3381054" cy="12349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dirty="0" smtClean="0">
                <a:solidFill>
                  <a:srgbClr val="0084B1"/>
                </a:solidFill>
                <a:latin typeface=".VnBahamasB" pitchFamily="34" charset="0"/>
              </a:rPr>
              <a:t>ENGLISH 6</a:t>
            </a:r>
          </a:p>
        </p:txBody>
      </p:sp>
      <p:sp>
        <p:nvSpPr>
          <p:cNvPr id="4" name="TextBox 3"/>
          <p:cNvSpPr txBox="1"/>
          <p:nvPr/>
        </p:nvSpPr>
        <p:spPr>
          <a:xfrm rot="21208348">
            <a:off x="316478" y="4173493"/>
            <a:ext cx="667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993366"/>
                </a:solidFill>
                <a:latin typeface=".VnBodoni" pitchFamily="34" charset="0"/>
              </a:rPr>
              <a:t>HELLO EVERY ONE !!!</a:t>
            </a:r>
            <a:endParaRPr lang="en-US" sz="4000" dirty="0">
              <a:solidFill>
                <a:srgbClr val="993366"/>
              </a:solidFill>
              <a:latin typeface=".VnBodon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87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914400" y="685800"/>
            <a:ext cx="1828800" cy="1828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32004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future, we won’t send postcards to friends but we might send video cards to friends </a:t>
            </a:r>
          </a:p>
        </p:txBody>
      </p:sp>
      <p:sp>
        <p:nvSpPr>
          <p:cNvPr id="2560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763838" y="838200"/>
            <a:ext cx="508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Send postcards to friends –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Send video cards to friends</a:t>
            </a:r>
          </a:p>
        </p:txBody>
      </p:sp>
    </p:spTree>
    <p:extLst>
      <p:ext uri="{BB962C8B-B14F-4D97-AF65-F5344CB8AC3E}">
        <p14:creationId xmlns:p14="http://schemas.microsoft.com/office/powerpoint/2010/main" val="1144667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033463" y="1708948"/>
            <a:ext cx="8229600" cy="1143000"/>
          </a:xfrm>
        </p:spPr>
        <p:txBody>
          <a:bodyPr/>
          <a:lstStyle/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I. Vocabulary: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1050" y="2869410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1. Go on holiday: đi nghỉ , đi du lịch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50" y="3621885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2. Take pictures= Take photos: chụp ảnh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1050" y="4274892"/>
            <a:ext cx="622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Send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4700" y="4986092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Receive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0849" y="-850001"/>
            <a:ext cx="5724000" cy="10156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pc="610" dirty="0">
                <a:ln w="2857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ENGLISH 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8"/>
            <a:ext cx="9143999" cy="19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30058"/>
              </p:ext>
            </p:extLst>
          </p:nvPr>
        </p:nvGraphicFramePr>
        <p:xfrm>
          <a:off x="54589" y="196824"/>
          <a:ext cx="9034819" cy="6537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42"/>
                <a:gridCol w="2375498"/>
                <a:gridCol w="2188261"/>
                <a:gridCol w="3921818"/>
              </a:tblGrid>
              <a:tr h="14640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solar energy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hi-tech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care of   =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fjuːtʃə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(r)/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200" i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flai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 after 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(n):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(np):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i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sea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city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town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mountains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countryside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Moon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sky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ocean 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trấn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" y="1491214"/>
            <a:ext cx="2309479" cy="229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9" y="1194573"/>
            <a:ext cx="2517204" cy="2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23" y="1194574"/>
            <a:ext cx="2314286" cy="2885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358" y="1194573"/>
            <a:ext cx="2183642" cy="28857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1039763" y="4241808"/>
            <a:ext cx="7595119" cy="2285997"/>
          </a:xfrm>
          <a:prstGeom prst="cloudCallout">
            <a:avLst>
              <a:gd name="adj1" fmla="val -41138"/>
              <a:gd name="adj2" fmla="val -640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7030A0"/>
                </a:solidFill>
              </a:rPr>
              <a:t>H</a:t>
            </a:r>
            <a:r>
              <a:rPr lang="en-US" sz="4800" dirty="0" err="1" smtClean="0">
                <a:solidFill>
                  <a:srgbClr val="7030A0"/>
                </a:solidFill>
              </a:rPr>
              <a:t>ow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>
                <a:solidFill>
                  <a:srgbClr val="7030A0"/>
                </a:solidFill>
              </a:rPr>
              <a:t>can we express surprise?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40" y="95534"/>
            <a:ext cx="259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How do they feel?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6807" y="95534"/>
            <a:ext cx="33307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They are </a:t>
            </a:r>
            <a:r>
              <a:rPr lang="en-US" sz="2400" b="1" dirty="0" smtClean="0">
                <a:solidFill>
                  <a:srgbClr val="EF008D"/>
                </a:solidFill>
              </a:rPr>
              <a:t>surprised</a:t>
            </a:r>
            <a:endParaRPr lang="en-US" sz="2400" b="1" dirty="0">
              <a:solidFill>
                <a:srgbClr val="EF0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1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" y="0"/>
            <a:ext cx="2309479" cy="2197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9" y="-20089"/>
            <a:ext cx="2517204" cy="2217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23" y="-20087"/>
            <a:ext cx="2314286" cy="221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358" y="-20089"/>
            <a:ext cx="2183642" cy="22173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629" y="2197291"/>
            <a:ext cx="5491457" cy="3861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n-lt"/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  <a:latin typeface="+mn-lt"/>
              </a:rPr>
              <a:t>he 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structure to express surprise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4963" y="2583442"/>
            <a:ext cx="35620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* </a:t>
            </a:r>
            <a:r>
              <a:rPr lang="en-US" sz="2400" b="1" dirty="0">
                <a:solidFill>
                  <a:srgbClr val="7030A0"/>
                </a:solidFill>
              </a:rPr>
              <a:t>Wow! Is that + </a:t>
            </a:r>
            <a:r>
              <a:rPr lang="en-US" sz="2400" b="1" dirty="0">
                <a:solidFill>
                  <a:srgbClr val="FF0000"/>
                </a:solidFill>
              </a:rPr>
              <a:t>object</a:t>
            </a:r>
            <a:r>
              <a:rPr lang="en-US" sz="2400" b="1" dirty="0">
                <a:solidFill>
                  <a:srgbClr val="7030A0"/>
                </a:solidFill>
              </a:rPr>
              <a:t>? </a:t>
            </a:r>
          </a:p>
          <a:p>
            <a:pPr marL="114300" indent="0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*  </a:t>
            </a:r>
            <a:r>
              <a:rPr lang="en-US" sz="2400" b="1" dirty="0" smtClean="0">
                <a:solidFill>
                  <a:srgbClr val="7030A0"/>
                </a:solidFill>
              </a:rPr>
              <a:t>It </a:t>
            </a:r>
            <a:r>
              <a:rPr lang="en-US" sz="2400" b="1" dirty="0">
                <a:solidFill>
                  <a:srgbClr val="7030A0"/>
                </a:solidFill>
              </a:rPr>
              <a:t>looks + </a:t>
            </a:r>
            <a:r>
              <a:rPr lang="en-US" sz="2400" b="1" dirty="0">
                <a:solidFill>
                  <a:srgbClr val="FF0000"/>
                </a:solidFill>
              </a:rPr>
              <a:t>adjective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003" y="3651242"/>
            <a:ext cx="3832422" cy="2845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695" y="4163749"/>
            <a:ext cx="1712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7166" y="4177396"/>
            <a:ext cx="1419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xmlns="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6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38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22CBE1-5C38-41D7-BF9E-4BB6096DD62E}"/>
              </a:ext>
            </a:extLst>
          </p:cNvPr>
          <p:cNvSpPr txBox="1"/>
          <p:nvPr/>
        </p:nvSpPr>
        <p:spPr>
          <a:xfrm>
            <a:off x="200084" y="940370"/>
            <a:ext cx="8943916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Wow! Is that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mobile phone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It looks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B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it’s my new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grandparents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0" i="0" dirty="0" smtClean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to </a:t>
            </a:r>
            <a:r>
              <a:rPr lang="en-US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my birthday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425" y="2448475"/>
            <a:ext cx="3228571" cy="3895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695" y="4163749"/>
            <a:ext cx="1275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763" y="4163749"/>
            <a:ext cx="419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 </a:t>
            </a:r>
            <a:r>
              <a:rPr lang="en-US" sz="2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75966" cy="2224345"/>
            <a:chOff x="2094743" y="1811975"/>
            <a:chExt cx="5275966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MOUS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2133600"/>
            <a:ext cx="8305800" cy="240029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1119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WELCOME TO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OUR CLASS TODAY</a:t>
            </a:r>
            <a:endParaRPr lang="en-US" sz="5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84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61" y="2258454"/>
            <a:ext cx="8217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Hi, Nam. Will you live in a hi-tech house in the future?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Yes, I will.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Will your house be in space?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Oh, no. It won’t.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So where will it be?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I’m not sure. It might be by the sea.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2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8554"/>
              </p:ext>
            </p:extLst>
          </p:nvPr>
        </p:nvGraphicFramePr>
        <p:xfrm>
          <a:off x="150125" y="40944"/>
          <a:ext cx="8980227" cy="69060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6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8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 dirty="0"/>
                        <a:t>Will you have a lot of trees and ﬂowers </a:t>
                      </a:r>
                      <a:r>
                        <a:rPr lang="en-US" sz="2400" dirty="0" smtClean="0"/>
                        <a:t>around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your </a:t>
                      </a:r>
                      <a:r>
                        <a:rPr lang="en-US" sz="2400" dirty="0"/>
                        <a:t>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Will you have a robot that can look after </a:t>
                      </a:r>
                      <a:r>
                        <a:rPr lang="en-US" sz="2400" dirty="0" smtClean="0"/>
                        <a:t>your children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49421" y="704840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69804" y="1708747"/>
            <a:ext cx="433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No, It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85901" y="2590311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01820" y="3594218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01820" y="4685143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49420" y="5711294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  <p:bldP spid="42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256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live in a hi-tech house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your house be in space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lot of trees and flowers around your house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fridge that can cook your meals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robot that can look after your children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car that can fly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788" y="391952"/>
            <a:ext cx="44473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hi-tech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845" y="1462020"/>
            <a:ext cx="42348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 in space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158" y="2410211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lot of trees and flowers around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912820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lot of trees and flowers around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78242" y="378304"/>
            <a:ext cx="49227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a hi-tech 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78242" y="1462019"/>
            <a:ext cx="45132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 space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58" y="3724758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fridge that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meals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58" y="4227367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fridge that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meals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845" y="5069280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look after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children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845" y="5545392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look after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my </a:t>
            </a:r>
            <a:r>
              <a:rPr lang="vi-VN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children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158" y="6367632"/>
            <a:ext cx="4188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cs typeface="Arial" panose="020B0604020202020204" pitchFamily="34" charset="0"/>
              </a:rPr>
              <a:t>car that can fly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17158" y="6346056"/>
            <a:ext cx="467435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cs typeface="Arial" panose="020B0604020202020204" pitchFamily="34" charset="0"/>
              </a:rPr>
              <a:t>car that can fly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8" y="3533570"/>
            <a:ext cx="3437263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REVISION: </a:t>
            </a:r>
            <a:r>
              <a:rPr lang="en-US" sz="4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40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8163" y="1171575"/>
            <a:ext cx="86106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Form: 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[+] S+ will+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[-] S+ will not/ won’t 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+…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[?] (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/H Questions) + will + S+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+…?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73213" y="3770313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endParaRPr lang="en-US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0700" y="4233863"/>
            <a:ext cx="8483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Form: 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[+] S+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might+V-inf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….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[-] S+ might not +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+….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0813" y="585788"/>
            <a:ext cx="59547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663" y="3246438"/>
            <a:ext cx="8402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để diễn tả hành động, sự việc sẽ xảy ra trong tương lai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65163" y="57912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để phỏng đoán hành động, sự việc sẽ xảy ra trong tương lai</a:t>
            </a:r>
          </a:p>
        </p:txBody>
      </p:sp>
    </p:spTree>
    <p:extLst>
      <p:ext uri="{BB962C8B-B14F-4D97-AF65-F5344CB8AC3E}">
        <p14:creationId xmlns:p14="http://schemas.microsoft.com/office/powerpoint/2010/main" val="38153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GAME                      a. Matching</a:t>
            </a:r>
            <a:endParaRPr lang="vi-VN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00400" y="1600200"/>
            <a:ext cx="2057400" cy="3352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1295400"/>
            <a:ext cx="2133600" cy="12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32766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4200" y="2133600"/>
            <a:ext cx="2133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00400" y="5133975"/>
            <a:ext cx="2057400" cy="733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200400" y="3048000"/>
            <a:ext cx="20574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41" name="TextBox 16384"/>
          <p:cNvSpPr txBox="1">
            <a:spLocks noChangeArrowheads="1"/>
          </p:cNvSpPr>
          <p:nvPr/>
        </p:nvSpPr>
        <p:spPr bwMode="auto">
          <a:xfrm>
            <a:off x="468313" y="549275"/>
            <a:ext cx="1600200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Present</a:t>
            </a:r>
          </a:p>
        </p:txBody>
      </p:sp>
      <p:sp>
        <p:nvSpPr>
          <p:cNvPr id="18442" name="TextBox 36"/>
          <p:cNvSpPr txBox="1">
            <a:spLocks noChangeArrowheads="1"/>
          </p:cNvSpPr>
          <p:nvPr/>
        </p:nvSpPr>
        <p:spPr bwMode="auto">
          <a:xfrm>
            <a:off x="5957888" y="390525"/>
            <a:ext cx="1600200" cy="5238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Future</a:t>
            </a:r>
          </a:p>
        </p:txBody>
      </p:sp>
      <p:graphicFrame>
        <p:nvGraphicFramePr>
          <p:cNvPr id="16394" name="Content Placeholder 16393"/>
          <p:cNvGraphicFramePr>
            <a:graphicFrameLocks noGrp="1"/>
          </p:cNvGraphicFramePr>
          <p:nvPr>
            <p:ph sz="half" idx="1"/>
          </p:nvPr>
        </p:nvGraphicFramePr>
        <p:xfrm>
          <a:off x="14288" y="1125538"/>
          <a:ext cx="3200400" cy="547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</a:tblGrid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go to school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take pictures with our cameras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have telephones at home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go on holiday to the beach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watch new films in the cinema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send postcards to friends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Content Placeholder 16393"/>
          <p:cNvGraphicFramePr>
            <a:graphicFrameLocks noGrp="1"/>
          </p:cNvGraphicFramePr>
          <p:nvPr/>
        </p:nvGraphicFramePr>
        <p:xfrm>
          <a:off x="5257800" y="914400"/>
          <a:ext cx="3713163" cy="5669124"/>
        </p:xfrm>
        <a:graphic>
          <a:graphicData uri="http://schemas.openxmlformats.org/drawingml/2006/table">
            <a:tbl>
              <a:tblPr/>
              <a:tblGrid>
                <a:gridCol w="3713163"/>
              </a:tblGrid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take pictures with our watches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go on holiday to the Moon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send video cards to friends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call friends on our computers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E. study on computers at home</a:t>
                      </a: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94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9F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F. watch films on smart phones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1509FD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7" marB="457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14400" y="609600"/>
            <a:ext cx="1828800" cy="1828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590800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future, we won’t go to school but we might study on computers at home.</a:t>
            </a:r>
          </a:p>
        </p:txBody>
      </p:sp>
      <p:sp>
        <p:nvSpPr>
          <p:cNvPr id="20484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2743200" y="9144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Go to school - Study on computers at home </a:t>
            </a:r>
          </a:p>
        </p:txBody>
      </p:sp>
    </p:spTree>
    <p:extLst>
      <p:ext uri="{BB962C8B-B14F-4D97-AF65-F5344CB8AC3E}">
        <p14:creationId xmlns:p14="http://schemas.microsoft.com/office/powerpoint/2010/main" val="1047867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914400" y="685800"/>
            <a:ext cx="1828800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32766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future, we won’t take pictures with our cameras but we might take pictures with our watches. </a:t>
            </a:r>
          </a:p>
        </p:txBody>
      </p:sp>
      <p:sp>
        <p:nvSpPr>
          <p:cNvPr id="23556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763838" y="838200"/>
            <a:ext cx="508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Take pictures with our cameras – Take pictures with our watches</a:t>
            </a:r>
          </a:p>
        </p:txBody>
      </p:sp>
    </p:spTree>
    <p:extLst>
      <p:ext uri="{BB962C8B-B14F-4D97-AF65-F5344CB8AC3E}">
        <p14:creationId xmlns:p14="http://schemas.microsoft.com/office/powerpoint/2010/main" val="3266968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914400" y="609600"/>
            <a:ext cx="1828800" cy="1828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28194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future, we won’t have telephones at home but we might call friends on our computers.</a:t>
            </a:r>
          </a:p>
        </p:txBody>
      </p:sp>
      <p:sp>
        <p:nvSpPr>
          <p:cNvPr id="2765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763838" y="838200"/>
            <a:ext cx="508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Have telephones at home –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Call friends on our computers</a:t>
            </a:r>
          </a:p>
        </p:txBody>
      </p:sp>
    </p:spTree>
    <p:extLst>
      <p:ext uri="{BB962C8B-B14F-4D97-AF65-F5344CB8AC3E}">
        <p14:creationId xmlns:p14="http://schemas.microsoft.com/office/powerpoint/2010/main" val="1273414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914400" y="685800"/>
            <a:ext cx="1828800" cy="1828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 we </a:t>
            </a:r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won’t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go on holiday to the beach but we </a:t>
            </a:r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might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go on holiday to the Moon. </a:t>
            </a:r>
          </a:p>
        </p:txBody>
      </p:sp>
      <p:sp>
        <p:nvSpPr>
          <p:cNvPr id="26628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763838" y="838200"/>
            <a:ext cx="508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Go on holiday to the beach –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Go on holiday to the Moon</a:t>
            </a:r>
          </a:p>
        </p:txBody>
      </p:sp>
    </p:spTree>
    <p:extLst>
      <p:ext uri="{BB962C8B-B14F-4D97-AF65-F5344CB8AC3E}">
        <p14:creationId xmlns:p14="http://schemas.microsoft.com/office/powerpoint/2010/main" val="2347165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914400" y="685800"/>
            <a:ext cx="1828800" cy="1828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3505200"/>
            <a:ext cx="8534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In the future, we won’t watch new films in the cinema but we might watch films on smart phones. </a:t>
            </a:r>
          </a:p>
        </p:txBody>
      </p:sp>
      <p:sp>
        <p:nvSpPr>
          <p:cNvPr id="2458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24600" y="6019800"/>
            <a:ext cx="1524000" cy="457200"/>
          </a:xfrm>
          <a:prstGeom prst="leftArrow">
            <a:avLst>
              <a:gd name="adj1" fmla="val 50000"/>
              <a:gd name="adj2" fmla="val 8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BACK</a:t>
            </a:r>
            <a:endParaRPr 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763838" y="838200"/>
            <a:ext cx="508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Watch new films in the cinema– 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Watch films on smart phones</a:t>
            </a:r>
          </a:p>
        </p:txBody>
      </p:sp>
    </p:spTree>
    <p:extLst>
      <p:ext uri="{BB962C8B-B14F-4D97-AF65-F5344CB8AC3E}">
        <p14:creationId xmlns:p14="http://schemas.microsoft.com/office/powerpoint/2010/main" val="3034378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1272</Words>
  <Application>Microsoft Office PowerPoint</Application>
  <PresentationFormat>On-screen Show (4:3)</PresentationFormat>
  <Paragraphs>221</Paragraphs>
  <Slides>24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 REVISION: Ôn tập</vt:lpstr>
      <vt:lpstr>1. GAME                      a.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Vocabulary:</vt:lpstr>
      <vt:lpstr>PowerPoint Presentation</vt:lpstr>
      <vt:lpstr>PowerPoint Presentation</vt:lpstr>
      <vt:lpstr>PowerPoint Presentation</vt:lpstr>
      <vt:lpstr>The structure to express surprise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129</cp:revision>
  <dcterms:created xsi:type="dcterms:W3CDTF">2020-12-09T02:04:09Z</dcterms:created>
  <dcterms:modified xsi:type="dcterms:W3CDTF">2025-03-31T08:32:01Z</dcterms:modified>
</cp:coreProperties>
</file>