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71" r:id="rId2"/>
    <p:sldId id="674" r:id="rId3"/>
    <p:sldId id="531" r:id="rId4"/>
    <p:sldId id="700" r:id="rId5"/>
    <p:sldId id="446" r:id="rId6"/>
    <p:sldId id="445" r:id="rId7"/>
    <p:sldId id="596" r:id="rId8"/>
    <p:sldId id="622" r:id="rId9"/>
    <p:sldId id="599" r:id="rId10"/>
    <p:sldId id="749" r:id="rId11"/>
    <p:sldId id="750" r:id="rId12"/>
    <p:sldId id="456" r:id="rId13"/>
    <p:sldId id="642" r:id="rId14"/>
    <p:sldId id="768" r:id="rId15"/>
    <p:sldId id="769" r:id="rId16"/>
    <p:sldId id="668" r:id="rId17"/>
    <p:sldId id="781" r:id="rId18"/>
    <p:sldId id="782" r:id="rId19"/>
    <p:sldId id="298" r:id="rId20"/>
    <p:sldId id="785" r:id="rId21"/>
    <p:sldId id="610" r:id="rId22"/>
    <p:sldId id="314" r:id="rId23"/>
    <p:sldId id="330" r:id="rId24"/>
    <p:sldId id="35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8" userDrawn="1">
          <p15:clr>
            <a:srgbClr val="A4A3A4"/>
          </p15:clr>
        </p15:guide>
        <p15:guide id="2" pos="40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FCF"/>
    <a:srgbClr val="FFEFBC"/>
    <a:srgbClr val="FDE2E2"/>
    <a:srgbClr val="FDCFDF"/>
    <a:srgbClr val="BCE6EB"/>
    <a:srgbClr val="FFDAC7"/>
    <a:srgbClr val="F9F9F9"/>
    <a:srgbClr val="CDF0EA"/>
    <a:srgbClr val="FBF6EE"/>
    <a:srgbClr val="C1F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056" y="114"/>
      </p:cViewPr>
      <p:guideLst>
        <p:guide orient="horz" pos="2008"/>
        <p:guide pos="40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 Khoa To Nguyen" userId="5d3dbb68a482bd50" providerId="LiveId" clId="{D22069C1-38C6-432B-A6A3-377061DE88E7}"/>
    <pc:docChg chg="undo custSel delSld modSld">
      <pc:chgData name="Gia Khoa To Nguyen" userId="5d3dbb68a482bd50" providerId="LiveId" clId="{D22069C1-38C6-432B-A6A3-377061DE88E7}" dt="2024-08-09T03:16:47.943" v="90"/>
      <pc:docMkLst>
        <pc:docMk/>
      </pc:docMkLst>
      <pc:sldChg chg="modSp mod">
        <pc:chgData name="Gia Khoa To Nguyen" userId="5d3dbb68a482bd50" providerId="LiveId" clId="{D22069C1-38C6-432B-A6A3-377061DE88E7}" dt="2024-08-09T03:16:47.943" v="90"/>
        <pc:sldMkLst>
          <pc:docMk/>
          <pc:sldMk cId="0" sldId="350"/>
        </pc:sldMkLst>
        <pc:spChg chg="mod">
          <ac:chgData name="Gia Khoa To Nguyen" userId="5d3dbb68a482bd50" providerId="LiveId" clId="{D22069C1-38C6-432B-A6A3-377061DE88E7}" dt="2024-08-09T03:16:47.943" v="90"/>
          <ac:spMkLst>
            <pc:docMk/>
            <pc:sldMk cId="0" sldId="350"/>
            <ac:spMk id="3" creationId="{00000000-0000-0000-0000-000000000000}"/>
          </ac:spMkLst>
        </pc:spChg>
      </pc:sldChg>
      <pc:sldChg chg="modSp mod setBg">
        <pc:chgData name="Gia Khoa To Nguyen" userId="5d3dbb68a482bd50" providerId="LiveId" clId="{D22069C1-38C6-432B-A6A3-377061DE88E7}" dt="2024-08-09T01:59:03.810" v="75"/>
        <pc:sldMkLst>
          <pc:docMk/>
          <pc:sldMk cId="0" sldId="445"/>
        </pc:sldMkLst>
        <pc:spChg chg="mod">
          <ac:chgData name="Gia Khoa To Nguyen" userId="5d3dbb68a482bd50" providerId="LiveId" clId="{D22069C1-38C6-432B-A6A3-377061DE88E7}" dt="2024-08-09T01:58:52.965" v="74" actId="207"/>
          <ac:spMkLst>
            <pc:docMk/>
            <pc:sldMk cId="0" sldId="445"/>
            <ac:spMk id="2" creationId="{00000000-0000-0000-0000-000000000000}"/>
          </ac:spMkLst>
        </pc:spChg>
        <pc:spChg chg="mod">
          <ac:chgData name="Gia Khoa To Nguyen" userId="5d3dbb68a482bd50" providerId="LiveId" clId="{D22069C1-38C6-432B-A6A3-377061DE88E7}" dt="2024-08-09T01:58:47.044" v="73" actId="207"/>
          <ac:spMkLst>
            <pc:docMk/>
            <pc:sldMk cId="0" sldId="445"/>
            <ac:spMk id="7" creationId="{00000000-0000-0000-0000-000000000000}"/>
          </ac:spMkLst>
        </pc:spChg>
      </pc:sldChg>
      <pc:sldChg chg="modSp mod">
        <pc:chgData name="Gia Khoa To Nguyen" userId="5d3dbb68a482bd50" providerId="LiveId" clId="{D22069C1-38C6-432B-A6A3-377061DE88E7}" dt="2024-08-09T01:24:46.916" v="65" actId="1076"/>
        <pc:sldMkLst>
          <pc:docMk/>
          <pc:sldMk cId="0" sldId="446"/>
        </pc:sldMkLst>
        <pc:spChg chg="mod">
          <ac:chgData name="Gia Khoa To Nguyen" userId="5d3dbb68a482bd50" providerId="LiveId" clId="{D22069C1-38C6-432B-A6A3-377061DE88E7}" dt="2024-08-09T01:24:46.916" v="65" actId="1076"/>
          <ac:spMkLst>
            <pc:docMk/>
            <pc:sldMk cId="0" sldId="446"/>
            <ac:spMk id="14" creationId="{00000000-0000-0000-0000-000000000000}"/>
          </ac:spMkLst>
        </pc:spChg>
      </pc:sldChg>
      <pc:sldChg chg="modSp mod">
        <pc:chgData name="Gia Khoa To Nguyen" userId="5d3dbb68a482bd50" providerId="LiveId" clId="{D22069C1-38C6-432B-A6A3-377061DE88E7}" dt="2024-08-09T01:59:31.150" v="76" actId="1076"/>
        <pc:sldMkLst>
          <pc:docMk/>
          <pc:sldMk cId="0" sldId="456"/>
        </pc:sldMkLst>
        <pc:grpChg chg="mod">
          <ac:chgData name="Gia Khoa To Nguyen" userId="5d3dbb68a482bd50" providerId="LiveId" clId="{D22069C1-38C6-432B-A6A3-377061DE88E7}" dt="2024-08-09T01:59:31.150" v="76" actId="1076"/>
          <ac:grpSpMkLst>
            <pc:docMk/>
            <pc:sldMk cId="0" sldId="456"/>
            <ac:grpSpMk id="6" creationId="{E3EF911A-153A-171B-5237-E6B87D9F589E}"/>
          </ac:grpSpMkLst>
        </pc:grpChg>
      </pc:sldChg>
      <pc:sldChg chg="modSp mod">
        <pc:chgData name="Gia Khoa To Nguyen" userId="5d3dbb68a482bd50" providerId="LiveId" clId="{D22069C1-38C6-432B-A6A3-377061DE88E7}" dt="2024-08-09T01:12:25.001" v="64" actId="20577"/>
        <pc:sldMkLst>
          <pc:docMk/>
          <pc:sldMk cId="0" sldId="531"/>
        </pc:sldMkLst>
        <pc:spChg chg="mod">
          <ac:chgData name="Gia Khoa To Nguyen" userId="5d3dbb68a482bd50" providerId="LiveId" clId="{D22069C1-38C6-432B-A6A3-377061DE88E7}" dt="2024-08-09T01:12:07.037" v="61"/>
          <ac:spMkLst>
            <pc:docMk/>
            <pc:sldMk cId="0" sldId="531"/>
            <ac:spMk id="8" creationId="{AF6BB4AB-687E-FE0C-4328-96A1D8E469E0}"/>
          </ac:spMkLst>
        </pc:spChg>
        <pc:spChg chg="mod">
          <ac:chgData name="Gia Khoa To Nguyen" userId="5d3dbb68a482bd50" providerId="LiveId" clId="{D22069C1-38C6-432B-A6A3-377061DE88E7}" dt="2024-08-09T01:12:25.001" v="64" actId="20577"/>
          <ac:spMkLst>
            <pc:docMk/>
            <pc:sldMk cId="0" sldId="531"/>
            <ac:spMk id="22" creationId="{00000000-0000-0000-0000-000000000000}"/>
          </ac:spMkLst>
        </pc:spChg>
      </pc:sldChg>
      <pc:sldChg chg="setBg">
        <pc:chgData name="Gia Khoa To Nguyen" userId="5d3dbb68a482bd50" providerId="LiveId" clId="{D22069C1-38C6-432B-A6A3-377061DE88E7}" dt="2024-08-09T01:58:10.528" v="69"/>
        <pc:sldMkLst>
          <pc:docMk/>
          <pc:sldMk cId="0" sldId="596"/>
        </pc:sldMkLst>
      </pc:sldChg>
      <pc:sldChg chg="modSp">
        <pc:chgData name="Gia Khoa To Nguyen" userId="5d3dbb68a482bd50" providerId="LiveId" clId="{D22069C1-38C6-432B-A6A3-377061DE88E7}" dt="2024-08-09T02:02:41.094" v="86" actId="207"/>
        <pc:sldMkLst>
          <pc:docMk/>
          <pc:sldMk cId="0" sldId="668"/>
        </pc:sldMkLst>
        <pc:spChg chg="mod">
          <ac:chgData name="Gia Khoa To Nguyen" userId="5d3dbb68a482bd50" providerId="LiveId" clId="{D22069C1-38C6-432B-A6A3-377061DE88E7}" dt="2024-08-09T02:02:27.597" v="85" actId="207"/>
          <ac:spMkLst>
            <pc:docMk/>
            <pc:sldMk cId="0" sldId="668"/>
            <ac:spMk id="7" creationId="{00000000-0000-0000-0000-000000000000}"/>
          </ac:spMkLst>
        </pc:spChg>
        <pc:spChg chg="mod">
          <ac:chgData name="Gia Khoa To Nguyen" userId="5d3dbb68a482bd50" providerId="LiveId" clId="{D22069C1-38C6-432B-A6A3-377061DE88E7}" dt="2024-08-09T02:02:41.094" v="86" actId="207"/>
          <ac:spMkLst>
            <pc:docMk/>
            <pc:sldMk cId="0" sldId="668"/>
            <ac:spMk id="19" creationId="{00000000-0000-0000-0000-000000000000}"/>
          </ac:spMkLst>
        </pc:spChg>
      </pc:sldChg>
      <pc:sldChg chg="modSp mod">
        <pc:chgData name="Gia Khoa To Nguyen" userId="5d3dbb68a482bd50" providerId="LiveId" clId="{D22069C1-38C6-432B-A6A3-377061DE88E7}" dt="2024-08-09T01:10:53.617" v="0" actId="1076"/>
        <pc:sldMkLst>
          <pc:docMk/>
          <pc:sldMk cId="0" sldId="674"/>
        </pc:sldMkLst>
        <pc:spChg chg="mod">
          <ac:chgData name="Gia Khoa To Nguyen" userId="5d3dbb68a482bd50" providerId="LiveId" clId="{D22069C1-38C6-432B-A6A3-377061DE88E7}" dt="2024-08-09T01:10:53.617" v="0" actId="1076"/>
          <ac:spMkLst>
            <pc:docMk/>
            <pc:sldMk cId="0" sldId="674"/>
            <ac:spMk id="17" creationId="{00000000-0000-0000-0000-000000000000}"/>
          </ac:spMkLst>
        </pc:spChg>
      </pc:sldChg>
      <pc:sldChg chg="modSp mod">
        <pc:chgData name="Gia Khoa To Nguyen" userId="5d3dbb68a482bd50" providerId="LiveId" clId="{D22069C1-38C6-432B-A6A3-377061DE88E7}" dt="2024-08-09T01:59:44.167" v="77" actId="1076"/>
        <pc:sldMkLst>
          <pc:docMk/>
          <pc:sldMk cId="0" sldId="768"/>
        </pc:sldMkLst>
        <pc:grpChg chg="mod">
          <ac:chgData name="Gia Khoa To Nguyen" userId="5d3dbb68a482bd50" providerId="LiveId" clId="{D22069C1-38C6-432B-A6A3-377061DE88E7}" dt="2024-08-09T01:59:44.167" v="77" actId="1076"/>
          <ac:grpSpMkLst>
            <pc:docMk/>
            <pc:sldMk cId="0" sldId="768"/>
            <ac:grpSpMk id="4" creationId="{788BCCB0-C24A-6060-DEB2-B47DB6B58313}"/>
          </ac:grpSpMkLst>
        </pc:grpChg>
      </pc:sldChg>
      <pc:sldChg chg="modSp mod">
        <pc:chgData name="Gia Khoa To Nguyen" userId="5d3dbb68a482bd50" providerId="LiveId" clId="{D22069C1-38C6-432B-A6A3-377061DE88E7}" dt="2024-08-09T02:01:37.005" v="78" actId="1076"/>
        <pc:sldMkLst>
          <pc:docMk/>
          <pc:sldMk cId="0" sldId="769"/>
        </pc:sldMkLst>
        <pc:grpChg chg="mod">
          <ac:chgData name="Gia Khoa To Nguyen" userId="5d3dbb68a482bd50" providerId="LiveId" clId="{D22069C1-38C6-432B-A6A3-377061DE88E7}" dt="2024-08-09T02:01:37.005" v="78" actId="1076"/>
          <ac:grpSpMkLst>
            <pc:docMk/>
            <pc:sldMk cId="0" sldId="769"/>
            <ac:grpSpMk id="4" creationId="{F3ED1D71-EAA2-44E1-8E22-28A72C222246}"/>
          </ac:grpSpMkLst>
        </pc:grpChg>
      </pc:sldChg>
      <pc:sldChg chg="modSp">
        <pc:chgData name="Gia Khoa To Nguyen" userId="5d3dbb68a482bd50" providerId="LiveId" clId="{D22069C1-38C6-432B-A6A3-377061DE88E7}" dt="2024-08-09T02:02:52.984" v="87" actId="207"/>
        <pc:sldMkLst>
          <pc:docMk/>
          <pc:sldMk cId="0" sldId="782"/>
        </pc:sldMkLst>
        <pc:spChg chg="mod">
          <ac:chgData name="Gia Khoa To Nguyen" userId="5d3dbb68a482bd50" providerId="LiveId" clId="{D22069C1-38C6-432B-A6A3-377061DE88E7}" dt="2024-08-09T02:02:52.984" v="87" actId="207"/>
          <ac:spMkLst>
            <pc:docMk/>
            <pc:sldMk cId="0" sldId="782"/>
            <ac:spMk id="7" creationId="{00000000-0000-0000-0000-000000000000}"/>
          </ac:spMkLst>
        </pc:spChg>
      </pc:sldChg>
      <pc:sldChg chg="del">
        <pc:chgData name="Gia Khoa To Nguyen" userId="5d3dbb68a482bd50" providerId="LiveId" clId="{D22069C1-38C6-432B-A6A3-377061DE88E7}" dt="2024-08-09T02:01:40.567" v="79" actId="47"/>
        <pc:sldMkLst>
          <pc:docMk/>
          <pc:sldMk cId="600901458" sldId="787"/>
        </pc:sldMkLst>
      </pc:sldChg>
      <pc:sldChg chg="del">
        <pc:chgData name="Gia Khoa To Nguyen" userId="5d3dbb68a482bd50" providerId="LiveId" clId="{D22069C1-38C6-432B-A6A3-377061DE88E7}" dt="2024-08-09T02:02:59.371" v="88" actId="47"/>
        <pc:sldMkLst>
          <pc:docMk/>
          <pc:sldMk cId="3920832902" sldId="788"/>
        </pc:sldMkLst>
      </pc:sldChg>
      <pc:sldChg chg="del">
        <pc:chgData name="Gia Khoa To Nguyen" userId="5d3dbb68a482bd50" providerId="LiveId" clId="{D22069C1-38C6-432B-A6A3-377061DE88E7}" dt="2024-08-09T02:04:55.577" v="89" actId="47"/>
        <pc:sldMkLst>
          <pc:docMk/>
          <pc:sldMk cId="599725351" sldId="7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4912995" y="7164705"/>
            <a:ext cx="4117340" cy="3681095"/>
          </a:xfrm>
          <a:prstGeom prst="triangl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152400" dist="152400" dir="60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6140450" y="-5584190"/>
            <a:ext cx="6051550" cy="5101590"/>
          </a:xfrm>
          <a:prstGeom prst="triangle">
            <a:avLst>
              <a:gd name="adj" fmla="val 50920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152400" dist="152400" dir="60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1367135" y="6858000"/>
            <a:ext cx="4342130" cy="3561080"/>
          </a:xfrm>
          <a:prstGeom prst="triangl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152400" dist="152400" dir="60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47748" y="1893291"/>
            <a:ext cx="11879580" cy="4058920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r>
              <a:rPr lang="en-US" sz="3800" dirty="0"/>
              <a:t>An adverbial clause of result shows the result of an action or event. It is often introduced with </a:t>
            </a:r>
            <a:r>
              <a:rPr lang="en-US" sz="3800" b="1" i="1" dirty="0"/>
              <a:t>so / such … that … </a:t>
            </a:r>
            <a:r>
              <a:rPr lang="en-US" sz="3800" dirty="0"/>
              <a:t>We use </a:t>
            </a:r>
            <a:r>
              <a:rPr lang="en-US" sz="3800" b="1" i="1" dirty="0"/>
              <a:t>so + adj + that and such (+ a / an) + adj + noun + that</a:t>
            </a:r>
            <a:r>
              <a:rPr lang="en-US" sz="3800" i="1" dirty="0"/>
              <a:t>.</a:t>
            </a:r>
          </a:p>
          <a:p>
            <a:r>
              <a:rPr lang="en-US" sz="3800" b="1" i="1" dirty="0"/>
              <a:t>Example:</a:t>
            </a:r>
          </a:p>
          <a:p>
            <a:r>
              <a:rPr lang="en-US" sz="3800" dirty="0"/>
              <a:t>The box was </a:t>
            </a:r>
            <a:r>
              <a:rPr lang="en-US" sz="3800" b="1" dirty="0">
                <a:highlight>
                  <a:srgbClr val="FFFF00"/>
                </a:highlight>
              </a:rPr>
              <a:t>so</a:t>
            </a:r>
            <a:r>
              <a:rPr lang="en-US" sz="3800" dirty="0">
                <a:highlight>
                  <a:srgbClr val="FFFF00"/>
                </a:highlight>
              </a:rPr>
              <a:t> heavy </a:t>
            </a:r>
            <a:r>
              <a:rPr lang="en-US" sz="3800" b="1" dirty="0">
                <a:highlight>
                  <a:srgbClr val="FFFF00"/>
                </a:highlight>
              </a:rPr>
              <a:t>that</a:t>
            </a:r>
            <a:r>
              <a:rPr lang="en-US" sz="3800" dirty="0">
                <a:highlight>
                  <a:srgbClr val="FFFF00"/>
                </a:highlight>
              </a:rPr>
              <a:t> </a:t>
            </a:r>
            <a:r>
              <a:rPr lang="en-US" sz="3800" dirty="0"/>
              <a:t>the worker couldn’t lift it up.</a:t>
            </a:r>
          </a:p>
          <a:p>
            <a:r>
              <a:rPr lang="en-US" sz="3800" dirty="0"/>
              <a:t>She is</a:t>
            </a:r>
            <a:r>
              <a:rPr lang="en-US" sz="3800" dirty="0">
                <a:highlight>
                  <a:srgbClr val="FFFF00"/>
                </a:highlight>
              </a:rPr>
              <a:t> </a:t>
            </a:r>
            <a:r>
              <a:rPr lang="en-US" sz="3800" b="1" dirty="0">
                <a:highlight>
                  <a:srgbClr val="FFFF00"/>
                </a:highlight>
              </a:rPr>
              <a:t>such</a:t>
            </a:r>
            <a:r>
              <a:rPr lang="en-US" sz="3800" dirty="0">
                <a:highlight>
                  <a:srgbClr val="FFFF00"/>
                </a:highlight>
              </a:rPr>
              <a:t> a </a:t>
            </a:r>
            <a:r>
              <a:rPr lang="en-US" sz="3800" dirty="0" err="1">
                <a:highlight>
                  <a:srgbClr val="FFFF00"/>
                </a:highlight>
              </a:rPr>
              <a:t>skilful</a:t>
            </a:r>
            <a:r>
              <a:rPr lang="en-US" sz="3800" dirty="0">
                <a:highlight>
                  <a:srgbClr val="FFFF00"/>
                </a:highlight>
              </a:rPr>
              <a:t> tailor </a:t>
            </a:r>
            <a:r>
              <a:rPr lang="en-US" sz="3800" b="1" dirty="0">
                <a:highlight>
                  <a:srgbClr val="FFFF00"/>
                </a:highlight>
              </a:rPr>
              <a:t>that</a:t>
            </a:r>
            <a:r>
              <a:rPr lang="en-US" sz="3800" dirty="0">
                <a:highlight>
                  <a:srgbClr val="FFFF00"/>
                </a:highlight>
              </a:rPr>
              <a:t> </a:t>
            </a:r>
            <a:r>
              <a:rPr lang="en-US" sz="3800" dirty="0"/>
              <a:t>all the ladies in the </a:t>
            </a:r>
            <a:r>
              <a:rPr lang="en-US" sz="3800" dirty="0" err="1"/>
              <a:t>neighbourhood</a:t>
            </a:r>
            <a:r>
              <a:rPr lang="en-US" sz="3800" dirty="0"/>
              <a:t> like the clothes she makes.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5" y="922655"/>
            <a:ext cx="3148330" cy="9277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A1B84A-C084-4AD3-A45F-64C98E25E96D}"/>
              </a:ext>
            </a:extLst>
          </p:cNvPr>
          <p:cNvGrpSpPr/>
          <p:nvPr/>
        </p:nvGrpSpPr>
        <p:grpSpPr>
          <a:xfrm>
            <a:off x="-594" y="-407"/>
            <a:ext cx="12192000" cy="880161"/>
            <a:chOff x="7620" y="-7620"/>
            <a:chExt cx="12192000" cy="1083309"/>
          </a:xfrm>
        </p:grpSpPr>
        <p:sp>
          <p:nvSpPr>
            <p:cNvPr id="3" name="Round Single Corner Rectangle 17">
              <a:extLst>
                <a:ext uri="{FF2B5EF4-FFF2-40B4-BE49-F238E27FC236}">
                  <a16:creationId xmlns:a16="http://schemas.microsoft.com/office/drawing/2014/main" id="{F01C33D2-B4AA-371C-4787-5DC9EBF2786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18">
              <a:extLst>
                <a:ext uri="{FF2B5EF4-FFF2-40B4-BE49-F238E27FC236}">
                  <a16:creationId xmlns:a16="http://schemas.microsoft.com/office/drawing/2014/main" id="{67D61D70-1856-8CD3-BEC9-0597A39E9DB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19">
              <a:extLst>
                <a:ext uri="{FF2B5EF4-FFF2-40B4-BE49-F238E27FC236}">
                  <a16:creationId xmlns:a16="http://schemas.microsoft.com/office/drawing/2014/main" id="{53A7B032-74E3-0CA9-32DC-6E6D0F81F9E5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21BCA1FD-3B91-C89A-F91B-DD7F155E6E8B}"/>
              </a:ext>
            </a:extLst>
          </p:cNvPr>
          <p:cNvSpPr txBox="1"/>
          <p:nvPr/>
        </p:nvSpPr>
        <p:spPr>
          <a:xfrm>
            <a:off x="232663" y="21590"/>
            <a:ext cx="6096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26919" y="1850390"/>
            <a:ext cx="11429169" cy="4630797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>
                <a:sym typeface="+mn-ea"/>
              </a:rPr>
              <a:t>– An adverbial clause of reason explains the reason why an action is done or an event happens. It is often introduced with </a:t>
            </a:r>
            <a:r>
              <a:rPr lang="en-US" sz="3200" b="1" i="1" dirty="0">
                <a:sym typeface="+mn-ea"/>
              </a:rPr>
              <a:t>because</a:t>
            </a:r>
            <a:r>
              <a:rPr lang="en-US" sz="3200" dirty="0">
                <a:sym typeface="+mn-ea"/>
              </a:rPr>
              <a:t> and </a:t>
            </a:r>
            <a:r>
              <a:rPr lang="en-US" sz="3200" b="1" i="1" dirty="0">
                <a:sym typeface="+mn-ea"/>
              </a:rPr>
              <a:t>since.</a:t>
            </a:r>
            <a:r>
              <a:rPr lang="en-US" sz="3200" i="1" dirty="0">
                <a:sym typeface="+mn-ea"/>
              </a:rPr>
              <a:t> </a:t>
            </a:r>
            <a:r>
              <a:rPr lang="en-US" sz="3200" b="1" i="1" dirty="0">
                <a:sym typeface="+mn-ea"/>
              </a:rPr>
              <a:t>Since </a:t>
            </a:r>
            <a:r>
              <a:rPr lang="en-US" sz="3200" dirty="0">
                <a:sym typeface="+mn-ea"/>
              </a:rPr>
              <a:t>is often placed at the beginning of a sentence. </a:t>
            </a:r>
            <a:r>
              <a:rPr lang="en-US" sz="3200" b="1" i="1" dirty="0">
                <a:sym typeface="+mn-ea"/>
              </a:rPr>
              <a:t>Because</a:t>
            </a:r>
            <a:r>
              <a:rPr lang="en-US" sz="3200" b="1" dirty="0">
                <a:sym typeface="+mn-ea"/>
              </a:rPr>
              <a:t> </a:t>
            </a:r>
            <a:r>
              <a:rPr lang="en-US" sz="3200" dirty="0">
                <a:sym typeface="+mn-ea"/>
              </a:rPr>
              <a:t>can be placed at the beginning or in the middle of the sentence.</a:t>
            </a:r>
            <a:endParaRPr lang="en-US" sz="3200" dirty="0"/>
          </a:p>
          <a:p>
            <a:endParaRPr lang="en-US" sz="3200" b="1" i="1" dirty="0">
              <a:sym typeface="+mn-ea"/>
            </a:endParaRPr>
          </a:p>
          <a:p>
            <a:r>
              <a:rPr lang="en-US" sz="3200" b="1" i="1" dirty="0">
                <a:sym typeface="+mn-ea"/>
              </a:rPr>
              <a:t>Example:</a:t>
            </a:r>
            <a:endParaRPr lang="en-US" sz="3200" b="1" i="1" dirty="0"/>
          </a:p>
          <a:p>
            <a:r>
              <a:rPr lang="en-US" sz="3200" dirty="0">
                <a:sym typeface="+mn-ea"/>
              </a:rPr>
              <a:t>James wants to become a tour guide </a:t>
            </a:r>
            <a:r>
              <a:rPr lang="en-US" sz="3200" b="1" dirty="0">
                <a:highlight>
                  <a:srgbClr val="FFFF00"/>
                </a:highlight>
                <a:sym typeface="+mn-ea"/>
              </a:rPr>
              <a:t>because</a:t>
            </a:r>
            <a:r>
              <a:rPr lang="en-US" sz="3200" dirty="0">
                <a:sym typeface="+mn-ea"/>
              </a:rPr>
              <a:t> he loves travelling. / </a:t>
            </a:r>
            <a:r>
              <a:rPr lang="en-US" sz="3200" b="1" dirty="0">
                <a:highlight>
                  <a:srgbClr val="FFFF00"/>
                </a:highlight>
                <a:sym typeface="+mn-ea"/>
              </a:rPr>
              <a:t>Because</a:t>
            </a:r>
            <a:r>
              <a:rPr lang="en-US" sz="3200" dirty="0">
                <a:highlight>
                  <a:srgbClr val="FFFF00"/>
                </a:highlight>
                <a:sym typeface="+mn-ea"/>
              </a:rPr>
              <a:t> </a:t>
            </a:r>
            <a:r>
              <a:rPr lang="en-US" sz="3200" dirty="0">
                <a:sym typeface="+mn-ea"/>
              </a:rPr>
              <a:t>he loves travelling, James wants to become a tour guide. </a:t>
            </a:r>
            <a:r>
              <a:rPr lang="en-US" sz="3200" b="1" dirty="0">
                <a:highlight>
                  <a:srgbClr val="FFFF00"/>
                </a:highlight>
                <a:sym typeface="+mn-ea"/>
              </a:rPr>
              <a:t>Since</a:t>
            </a:r>
            <a:r>
              <a:rPr lang="en-US" sz="3200" dirty="0">
                <a:sym typeface="+mn-ea"/>
              </a:rPr>
              <a:t> she was late, she couldn’t join the career orientation session.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5" y="922655"/>
            <a:ext cx="3148330" cy="9277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E09E624-BF54-40C7-2405-13D01CECD269}"/>
              </a:ext>
            </a:extLst>
          </p:cNvPr>
          <p:cNvGrpSpPr/>
          <p:nvPr/>
        </p:nvGrpSpPr>
        <p:grpSpPr>
          <a:xfrm>
            <a:off x="-594" y="-407"/>
            <a:ext cx="12192000" cy="831680"/>
            <a:chOff x="7620" y="-7620"/>
            <a:chExt cx="12192000" cy="1083309"/>
          </a:xfrm>
        </p:grpSpPr>
        <p:sp>
          <p:nvSpPr>
            <p:cNvPr id="3" name="Round Single Corner Rectangle 17">
              <a:extLst>
                <a:ext uri="{FF2B5EF4-FFF2-40B4-BE49-F238E27FC236}">
                  <a16:creationId xmlns:a16="http://schemas.microsoft.com/office/drawing/2014/main" id="{05BB9C60-8095-D53C-5D14-32576FF528B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18">
              <a:extLst>
                <a:ext uri="{FF2B5EF4-FFF2-40B4-BE49-F238E27FC236}">
                  <a16:creationId xmlns:a16="http://schemas.microsoft.com/office/drawing/2014/main" id="{7D27A5F0-B0F2-CFC1-264A-9BCB87F0ACC0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19">
              <a:extLst>
                <a:ext uri="{FF2B5EF4-FFF2-40B4-BE49-F238E27FC236}">
                  <a16:creationId xmlns:a16="http://schemas.microsoft.com/office/drawing/2014/main" id="{F5CDFDD3-ABB7-2BC3-16D4-2CAEEDDE9FB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B29864FC-AC7A-DA24-5E16-0B59056FC639}"/>
              </a:ext>
            </a:extLst>
          </p:cNvPr>
          <p:cNvSpPr txBox="1"/>
          <p:nvPr/>
        </p:nvSpPr>
        <p:spPr>
          <a:xfrm>
            <a:off x="223427" y="49298"/>
            <a:ext cx="6096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4933" y="734753"/>
            <a:ext cx="108883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</a:t>
            </a:r>
            <a:r>
              <a:rPr lang="en-US" sz="32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</a:t>
            </a:r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32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such</a:t>
            </a:r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2327" y="75991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112" y="65727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95590" y="1438729"/>
            <a:ext cx="11066145" cy="1138773"/>
          </a:xfrm>
          <a:prstGeom prst="rect">
            <a:avLst/>
          </a:prstGeom>
          <a:solidFill>
            <a:srgbClr val="FFDAC7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1.</a:t>
            </a:r>
            <a:r>
              <a:rPr lang="en-US" sz="3400" dirty="0"/>
              <a:t> The factory was ___ far from his home that he couldn’t go there to work.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95589" y="2581305"/>
            <a:ext cx="11066145" cy="1138773"/>
          </a:xfrm>
          <a:prstGeom prst="rect">
            <a:avLst/>
          </a:prstGeom>
          <a:solidFill>
            <a:srgbClr val="FFEFBC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2.</a:t>
            </a:r>
            <a:r>
              <a:rPr lang="en-US" sz="3400" dirty="0"/>
              <a:t> Katie was _____ a lazy worker that no manager wanted to hire her.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96859" y="3711112"/>
            <a:ext cx="11064875" cy="1138773"/>
          </a:xfrm>
          <a:prstGeom prst="rect">
            <a:avLst/>
          </a:prstGeom>
          <a:solidFill>
            <a:srgbClr val="FFDAC7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3.</a:t>
            </a:r>
            <a:r>
              <a:rPr lang="en-US" sz="3400"/>
              <a:t> They are _____ creative designers that everyone admires them.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4153026" y="1351833"/>
            <a:ext cx="10712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0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95589" y="4399936"/>
            <a:ext cx="11064875" cy="1138773"/>
          </a:xfrm>
          <a:prstGeom prst="rect">
            <a:avLst/>
          </a:prstGeom>
          <a:solidFill>
            <a:srgbClr val="FFEFBC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4.</a:t>
            </a:r>
            <a:r>
              <a:rPr lang="en-US" sz="3400" dirty="0"/>
              <a:t> Can you speak louder? Your voice is ___ soft that I can’t hear you.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95589" y="5538709"/>
            <a:ext cx="11064875" cy="1138773"/>
          </a:xfrm>
          <a:prstGeom prst="rect">
            <a:avLst/>
          </a:prstGeom>
          <a:solidFill>
            <a:srgbClr val="FFDAC7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5.</a:t>
            </a:r>
            <a:r>
              <a:rPr lang="en-US" sz="3400"/>
              <a:t> He is _____ a handsome man that many people think he could be an actor.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001395" y="2499218"/>
            <a:ext cx="10712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0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863297" y="3648792"/>
            <a:ext cx="10712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0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621134" y="4344188"/>
            <a:ext cx="10712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0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2209418" y="5484272"/>
            <a:ext cx="10712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000" b="1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EF911A-153A-171B-5237-E6B87D9F589E}"/>
              </a:ext>
            </a:extLst>
          </p:cNvPr>
          <p:cNvGrpSpPr/>
          <p:nvPr/>
        </p:nvGrpSpPr>
        <p:grpSpPr>
          <a:xfrm>
            <a:off x="0" y="-17681"/>
            <a:ext cx="12192000" cy="713963"/>
            <a:chOff x="7620" y="-7620"/>
            <a:chExt cx="12192000" cy="1083309"/>
          </a:xfrm>
        </p:grpSpPr>
        <p:sp>
          <p:nvSpPr>
            <p:cNvPr id="7" name="Round Single Corner Rectangle 17">
              <a:extLst>
                <a:ext uri="{FF2B5EF4-FFF2-40B4-BE49-F238E27FC236}">
                  <a16:creationId xmlns:a16="http://schemas.microsoft.com/office/drawing/2014/main" id="{61AB47A1-D562-1DC9-E7C0-AC5D744796A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8">
              <a:extLst>
                <a:ext uri="{FF2B5EF4-FFF2-40B4-BE49-F238E27FC236}">
                  <a16:creationId xmlns:a16="http://schemas.microsoft.com/office/drawing/2014/main" id="{6A0A057D-B29F-309F-A7AA-597732D79BD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9">
              <a:extLst>
                <a:ext uri="{FF2B5EF4-FFF2-40B4-BE49-F238E27FC236}">
                  <a16:creationId xmlns:a16="http://schemas.microsoft.com/office/drawing/2014/main" id="{780D3B65-C13C-FC5D-380C-A408D986B96E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 Box 1">
            <a:extLst>
              <a:ext uri="{FF2B5EF4-FFF2-40B4-BE49-F238E27FC236}">
                <a16:creationId xmlns:a16="http://schemas.microsoft.com/office/drawing/2014/main" id="{78B16EDF-AC54-559B-24D8-8C1673695777}"/>
              </a:ext>
            </a:extLst>
          </p:cNvPr>
          <p:cNvSpPr txBox="1"/>
          <p:nvPr/>
        </p:nvSpPr>
        <p:spPr>
          <a:xfrm>
            <a:off x="232663" y="21590"/>
            <a:ext cx="6096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3" grpId="0" animBg="1"/>
      <p:bldP spid="13" grpId="1" animBg="1"/>
      <p:bldP spid="36" grpId="0"/>
      <p:bldP spid="36" grpId="1"/>
      <p:bldP spid="3" grpId="0" animBg="1"/>
      <p:bldP spid="3" grpId="1" animBg="1"/>
      <p:bldP spid="5" grpId="0" animBg="1"/>
      <p:bldP spid="5" grpId="1" animBg="1"/>
      <p:bldP spid="8" grpId="0"/>
      <p:bldP spid="8" grpId="1"/>
      <p:bldP spid="9" grpId="0"/>
      <p:bldP spid="9" grpId="1"/>
      <p:bldP spid="10" grpId="0"/>
      <p:bldP spid="10" grpId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3430" y="670119"/>
            <a:ext cx="10888345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Join the sentences, using the given words in brackets.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2663" y="75796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65532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59459" y="1374990"/>
            <a:ext cx="11066145" cy="615553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1.</a:t>
            </a:r>
            <a:r>
              <a:rPr lang="en-US" sz="3400" dirty="0"/>
              <a:t> Jenny didn’t attend the job fair. She was ill. </a:t>
            </a:r>
            <a:r>
              <a:rPr lang="en-US" sz="3400" b="1" dirty="0"/>
              <a:t>(because)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61365" y="1994992"/>
            <a:ext cx="11064240" cy="1035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32" name="Right Arrow 31"/>
          <p:cNvSpPr/>
          <p:nvPr/>
        </p:nvSpPr>
        <p:spPr>
          <a:xfrm>
            <a:off x="0" y="2243277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912778" y="1913353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Jenny didn’t attend the job fair </a:t>
            </a:r>
            <a:r>
              <a:rPr lang="en-US" sz="34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</a:t>
            </a:r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was ill.  </a:t>
            </a:r>
          </a:p>
          <a:p>
            <a:r>
              <a:rPr lang="en-US" sz="34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she was ill, Jenny didn’t attend the job fair.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59460" y="3332653"/>
            <a:ext cx="11066145" cy="1138773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2</a:t>
            </a:r>
            <a:r>
              <a:rPr lang="en-US" sz="3400" dirty="0"/>
              <a:t>. Henry is excellent at </a:t>
            </a:r>
            <a:r>
              <a:rPr lang="en-US" sz="3400" dirty="0" err="1"/>
              <a:t>maths</a:t>
            </a:r>
            <a:r>
              <a:rPr lang="en-US" sz="3400" dirty="0"/>
              <a:t>. Everyone thinks he will become a mathematician. </a:t>
            </a:r>
            <a:r>
              <a:rPr lang="en-US" sz="3400" b="1" dirty="0"/>
              <a:t>(since)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61365" y="4458910"/>
            <a:ext cx="11064240" cy="2117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20" name="Right Arrow 19"/>
          <p:cNvSpPr/>
          <p:nvPr/>
        </p:nvSpPr>
        <p:spPr>
          <a:xfrm>
            <a:off x="-635" y="4898790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885190" y="4378991"/>
            <a:ext cx="10337800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4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Henry is excellent in </a:t>
            </a:r>
            <a:r>
              <a:rPr lang="en-US" sz="3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everyone thinks he will become a mathematician.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807EEC-68D9-9C13-475B-99228FA187A7}"/>
              </a:ext>
            </a:extLst>
          </p:cNvPr>
          <p:cNvGrpSpPr/>
          <p:nvPr/>
        </p:nvGrpSpPr>
        <p:grpSpPr>
          <a:xfrm>
            <a:off x="-635" y="-27757"/>
            <a:ext cx="12192000" cy="713963"/>
            <a:chOff x="7620" y="-7620"/>
            <a:chExt cx="12192000" cy="1083309"/>
          </a:xfrm>
        </p:grpSpPr>
        <p:sp>
          <p:nvSpPr>
            <p:cNvPr id="4" name="Round Single Corner Rectangle 17">
              <a:extLst>
                <a:ext uri="{FF2B5EF4-FFF2-40B4-BE49-F238E27FC236}">
                  <a16:creationId xmlns:a16="http://schemas.microsoft.com/office/drawing/2014/main" id="{4C43388F-E7FA-E306-2BA2-CB105C140FD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18">
              <a:extLst>
                <a:ext uri="{FF2B5EF4-FFF2-40B4-BE49-F238E27FC236}">
                  <a16:creationId xmlns:a16="http://schemas.microsoft.com/office/drawing/2014/main" id="{9994655B-B57F-DAAB-CA3C-B18D6304D12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19">
              <a:extLst>
                <a:ext uri="{FF2B5EF4-FFF2-40B4-BE49-F238E27FC236}">
                  <a16:creationId xmlns:a16="http://schemas.microsoft.com/office/drawing/2014/main" id="{8D242197-14B3-953D-5DD4-3AEA089D24A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Text Box 1">
            <a:extLst>
              <a:ext uri="{FF2B5EF4-FFF2-40B4-BE49-F238E27FC236}">
                <a16:creationId xmlns:a16="http://schemas.microsoft.com/office/drawing/2014/main" id="{DBFFDD5B-C66C-B9B4-24BE-70D61B51A06E}"/>
              </a:ext>
            </a:extLst>
          </p:cNvPr>
          <p:cNvSpPr txBox="1"/>
          <p:nvPr/>
        </p:nvSpPr>
        <p:spPr>
          <a:xfrm>
            <a:off x="232663" y="21590"/>
            <a:ext cx="6096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Text Box 99">
            <a:extLst>
              <a:ext uri="{FF2B5EF4-FFF2-40B4-BE49-F238E27FC236}">
                <a16:creationId xmlns:a16="http://schemas.microsoft.com/office/drawing/2014/main" id="{59B9A231-E26E-F9E2-96BC-A46E02E7919C}"/>
              </a:ext>
            </a:extLst>
          </p:cNvPr>
          <p:cNvSpPr txBox="1"/>
          <p:nvPr/>
        </p:nvSpPr>
        <p:spPr>
          <a:xfrm>
            <a:off x="903703" y="5500451"/>
            <a:ext cx="10337800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Everyone </a:t>
            </a:r>
            <a:r>
              <a:rPr lang="en-GB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thinks Henry will </a:t>
            </a:r>
            <a:r>
              <a:rPr lang="en-GB" sz="3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beccome</a:t>
            </a:r>
            <a:r>
              <a:rPr lang="en-GB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mathematician </a:t>
            </a:r>
            <a:r>
              <a:rPr lang="en-GB" sz="34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en-GB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 is excellent in maths.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36" grpId="0"/>
      <p:bldP spid="36" grpId="1"/>
      <p:bldP spid="11" grpId="0" animBg="1"/>
      <p:bldP spid="11" grpId="1" animBg="1"/>
      <p:bldP spid="19" grpId="0" animBg="1"/>
      <p:bldP spid="19" grpId="1" animBg="1"/>
      <p:bldP spid="100" grpId="0"/>
      <p:bldP spid="100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/>
          <p:cNvSpPr txBox="1"/>
          <p:nvPr/>
        </p:nvSpPr>
        <p:spPr>
          <a:xfrm>
            <a:off x="716849" y="2262757"/>
            <a:ext cx="11104306" cy="2051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2" name="Text Box 1"/>
          <p:cNvSpPr txBox="1"/>
          <p:nvPr/>
        </p:nvSpPr>
        <p:spPr>
          <a:xfrm>
            <a:off x="726085" y="1120014"/>
            <a:ext cx="11104306" cy="1138773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3.</a:t>
            </a:r>
            <a:r>
              <a:rPr lang="en-US" sz="3400" dirty="0"/>
              <a:t> Mai </a:t>
            </a:r>
            <a:r>
              <a:rPr lang="en-US" sz="3400" dirty="0" err="1"/>
              <a:t>practised</a:t>
            </a:r>
            <a:r>
              <a:rPr lang="en-US" sz="3400" dirty="0"/>
              <a:t> speaking English a lot. She wanted to get a high score on the speaking test. </a:t>
            </a:r>
            <a:r>
              <a:rPr lang="en-US" sz="3400" b="1" dirty="0"/>
              <a:t>(because)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0" y="2953066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726085" y="4404140"/>
            <a:ext cx="11095070" cy="1075690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noAutofit/>
          </a:bodyPr>
          <a:lstStyle/>
          <a:p>
            <a:r>
              <a:rPr lang="en-US" sz="3400" b="1" dirty="0"/>
              <a:t>4</a:t>
            </a:r>
            <a:r>
              <a:rPr lang="en-US" sz="3400" dirty="0"/>
              <a:t>. </a:t>
            </a:r>
            <a:r>
              <a:rPr lang="en-US" sz="3400" dirty="0" err="1"/>
              <a:t>Ms</a:t>
            </a:r>
            <a:r>
              <a:rPr lang="en-US" sz="3400" dirty="0"/>
              <a:t> Nga is away this week. We’ll put off the next class meeting. </a:t>
            </a:r>
            <a:r>
              <a:rPr lang="en-US" sz="3400" b="1" dirty="0"/>
              <a:t>(since)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26085" y="5479830"/>
            <a:ext cx="11095070" cy="1138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20" name="Right Arrow 19"/>
          <p:cNvSpPr/>
          <p:nvPr/>
        </p:nvSpPr>
        <p:spPr>
          <a:xfrm>
            <a:off x="0" y="5833207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838200" y="5460197"/>
            <a:ext cx="10337800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Nga is away this week, we’ll put off the next class meeting.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857846" y="2199293"/>
            <a:ext cx="10889934" cy="21852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</a:t>
            </a:r>
            <a:r>
              <a:rPr lang="en-US" sz="3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practised</a:t>
            </a:r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speaking English a lot </a:t>
            </a:r>
            <a:r>
              <a:rPr lang="en-US" sz="34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she wanted to get a high score on the speaking test. </a:t>
            </a:r>
          </a:p>
          <a:p>
            <a:pPr indent="0"/>
            <a:r>
              <a:rPr lang="en-US" sz="34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she wanted to get a high score on the speaking test, Mai </a:t>
            </a:r>
            <a:r>
              <a:rPr lang="en-US" sz="3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practised</a:t>
            </a:r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speaking English a lot.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8BCCB0-C24A-6060-DEB2-B47DB6B58313}"/>
              </a:ext>
            </a:extLst>
          </p:cNvPr>
          <p:cNvGrpSpPr/>
          <p:nvPr/>
        </p:nvGrpSpPr>
        <p:grpSpPr>
          <a:xfrm>
            <a:off x="0" y="-39813"/>
            <a:ext cx="12192000" cy="976338"/>
            <a:chOff x="7620" y="-7620"/>
            <a:chExt cx="12192000" cy="1083309"/>
          </a:xfrm>
        </p:grpSpPr>
        <p:sp>
          <p:nvSpPr>
            <p:cNvPr id="5" name="Round Single Corner Rectangle 17">
              <a:extLst>
                <a:ext uri="{FF2B5EF4-FFF2-40B4-BE49-F238E27FC236}">
                  <a16:creationId xmlns:a16="http://schemas.microsoft.com/office/drawing/2014/main" id="{F3B7F7C7-2B4D-D77D-75FF-203E4E86D4E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18">
              <a:extLst>
                <a:ext uri="{FF2B5EF4-FFF2-40B4-BE49-F238E27FC236}">
                  <a16:creationId xmlns:a16="http://schemas.microsoft.com/office/drawing/2014/main" id="{7D6CF254-123D-56FE-6ECD-5DDF7A3A469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19">
              <a:extLst>
                <a:ext uri="{FF2B5EF4-FFF2-40B4-BE49-F238E27FC236}">
                  <a16:creationId xmlns:a16="http://schemas.microsoft.com/office/drawing/2014/main" id="{3258D406-6EBF-FEF2-E4C2-307ED561B26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 Box 1">
            <a:extLst>
              <a:ext uri="{FF2B5EF4-FFF2-40B4-BE49-F238E27FC236}">
                <a16:creationId xmlns:a16="http://schemas.microsoft.com/office/drawing/2014/main" id="{6DE0708C-07A7-5DA4-3324-1CBB82B464B2}"/>
              </a:ext>
            </a:extLst>
          </p:cNvPr>
          <p:cNvSpPr txBox="1"/>
          <p:nvPr/>
        </p:nvSpPr>
        <p:spPr>
          <a:xfrm>
            <a:off x="232663" y="21590"/>
            <a:ext cx="6096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" grpId="0" animBg="1"/>
      <p:bldP spid="2" grpId="1" animBg="1"/>
      <p:bldP spid="11" grpId="0" animBg="1"/>
      <p:bldP spid="11" grpId="1" animBg="1"/>
      <p:bldP spid="19" grpId="0" animBg="1"/>
      <p:bldP spid="19" grpId="1" animBg="1"/>
      <p:bldP spid="100" grpId="0"/>
      <p:bldP spid="100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/>
          <p:cNvSpPr txBox="1"/>
          <p:nvPr/>
        </p:nvSpPr>
        <p:spPr>
          <a:xfrm>
            <a:off x="795590" y="2807386"/>
            <a:ext cx="11027410" cy="2382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2" name="Text Box 1"/>
          <p:cNvSpPr txBox="1"/>
          <p:nvPr/>
        </p:nvSpPr>
        <p:spPr>
          <a:xfrm>
            <a:off x="795591" y="1668613"/>
            <a:ext cx="11027410" cy="1138773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5.</a:t>
            </a:r>
            <a:r>
              <a:rPr lang="en-US" sz="3400" dirty="0"/>
              <a:t> I couldn’t go to the office on time. There was a traffic jam. </a:t>
            </a:r>
            <a:r>
              <a:rPr lang="en-US" sz="3400" b="1" dirty="0"/>
              <a:t>(because)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0480" y="361632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776224" y="2954279"/>
            <a:ext cx="11104876" cy="1251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couldn’t go to the office on time </a:t>
            </a:r>
            <a:r>
              <a:rPr lang="en-US" sz="34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 was a traffic jam. </a:t>
            </a:r>
          </a:p>
          <a:p>
            <a:pPr indent="0"/>
            <a:r>
              <a:rPr lang="en-US" sz="34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</a:t>
            </a:r>
            <a:r>
              <a:rPr 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was a traffic jam, I couldn’t go to the office on time.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ED1D71-EAA2-44E1-8E22-28A72C222246}"/>
              </a:ext>
            </a:extLst>
          </p:cNvPr>
          <p:cNvGrpSpPr/>
          <p:nvPr/>
        </p:nvGrpSpPr>
        <p:grpSpPr>
          <a:xfrm>
            <a:off x="0" y="-4228"/>
            <a:ext cx="12192000" cy="900155"/>
            <a:chOff x="7620" y="-7620"/>
            <a:chExt cx="12192000" cy="1083309"/>
          </a:xfrm>
        </p:grpSpPr>
        <p:sp>
          <p:nvSpPr>
            <p:cNvPr id="5" name="Round Single Corner Rectangle 17">
              <a:extLst>
                <a:ext uri="{FF2B5EF4-FFF2-40B4-BE49-F238E27FC236}">
                  <a16:creationId xmlns:a16="http://schemas.microsoft.com/office/drawing/2014/main" id="{BF725AA0-096D-F362-FA3B-A5A65849082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18">
              <a:extLst>
                <a:ext uri="{FF2B5EF4-FFF2-40B4-BE49-F238E27FC236}">
                  <a16:creationId xmlns:a16="http://schemas.microsoft.com/office/drawing/2014/main" id="{7806843F-2030-6B02-76BE-1D469D25E76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19">
              <a:extLst>
                <a:ext uri="{FF2B5EF4-FFF2-40B4-BE49-F238E27FC236}">
                  <a16:creationId xmlns:a16="http://schemas.microsoft.com/office/drawing/2014/main" id="{C69D8BD9-021A-1975-3582-48A543C06286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 Box 1">
            <a:extLst>
              <a:ext uri="{FF2B5EF4-FFF2-40B4-BE49-F238E27FC236}">
                <a16:creationId xmlns:a16="http://schemas.microsoft.com/office/drawing/2014/main" id="{0F8C3BEE-2C03-323E-E33A-6EC2E8862F93}"/>
              </a:ext>
            </a:extLst>
          </p:cNvPr>
          <p:cNvSpPr txBox="1"/>
          <p:nvPr/>
        </p:nvSpPr>
        <p:spPr>
          <a:xfrm>
            <a:off x="232662" y="53894"/>
            <a:ext cx="6096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" grpId="0" animBg="1"/>
      <p:bldP spid="2" grpId="1" animBg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3042" y="722112"/>
            <a:ext cx="108883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sentence. Use the given word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3295" y="72413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080" y="62149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042" y="1373789"/>
            <a:ext cx="11066145" cy="1138773"/>
          </a:xfrm>
          <a:prstGeom prst="rect">
            <a:avLst/>
          </a:prstGeom>
          <a:solidFill>
            <a:srgbClr val="BCE6EB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1.</a:t>
            </a:r>
            <a:r>
              <a:rPr lang="en-US" sz="3400" dirty="0"/>
              <a:t> I forgot to bring money, so I couldn’t buy the career guidebook. </a:t>
            </a:r>
            <a:r>
              <a:rPr lang="en-US" sz="3400" b="1" dirty="0"/>
              <a:t>(because)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149" y="2880231"/>
            <a:ext cx="609600" cy="431800"/>
          </a:xfrm>
          <a:prstGeom prst="rightArrow">
            <a:avLst/>
          </a:prstGeom>
          <a:solidFill>
            <a:srgbClr val="FDCFD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733042" y="2507782"/>
            <a:ext cx="11066145" cy="1641307"/>
          </a:xfrm>
          <a:prstGeom prst="rect">
            <a:avLst/>
          </a:prstGeom>
          <a:solidFill>
            <a:srgbClr val="FDCFDF"/>
          </a:solidFill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couldn’t</a:t>
            </a: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</a:t>
            </a:r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________________________________________________________________________________________</a:t>
            </a:r>
            <a:endParaRPr lang="en-US" sz="3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84711" y="2484466"/>
            <a:ext cx="10962804" cy="1251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sz="3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buy the career guidebook because I forgot to bring money. / </a:t>
            </a:r>
            <a:r>
              <a:rPr lang="en-US" sz="3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Because I forgot to bring money, I couldn’t buy the career guidebook.</a:t>
            </a:r>
            <a:endParaRPr lang="en-US" sz="3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/>
            <a:endParaRPr lang="en-US" sz="3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54062" y="4322422"/>
            <a:ext cx="11066145" cy="1138773"/>
          </a:xfrm>
          <a:prstGeom prst="rect">
            <a:avLst/>
          </a:prstGeom>
          <a:solidFill>
            <a:srgbClr val="BCE6EB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2.</a:t>
            </a:r>
            <a:r>
              <a:rPr lang="en-US" sz="3400" dirty="0"/>
              <a:t> My navigation skill is very bad. I could never work as a taxi driver. </a:t>
            </a:r>
            <a:r>
              <a:rPr lang="en-US" sz="3400" b="1" dirty="0"/>
              <a:t>(so)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0" y="5697537"/>
            <a:ext cx="609600" cy="431800"/>
          </a:xfrm>
          <a:prstGeom prst="rightArrow">
            <a:avLst/>
          </a:prstGeom>
          <a:solidFill>
            <a:srgbClr val="FDCFD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754061" y="5461195"/>
            <a:ext cx="11066145" cy="1306195"/>
          </a:xfrm>
          <a:prstGeom prst="rect">
            <a:avLst/>
          </a:prstGeom>
          <a:solidFill>
            <a:srgbClr val="FDCFDF"/>
          </a:solidFill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_____________________________________________________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812852" y="5454718"/>
            <a:ext cx="10518168" cy="1251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sz="3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so bad at navigation that I could never work as a taxi driver.	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FEB646-6E9E-373C-0843-DB7FE8B798CF}"/>
              </a:ext>
            </a:extLst>
          </p:cNvPr>
          <p:cNvGrpSpPr/>
          <p:nvPr/>
        </p:nvGrpSpPr>
        <p:grpSpPr>
          <a:xfrm>
            <a:off x="0" y="-12308"/>
            <a:ext cx="12192000" cy="713963"/>
            <a:chOff x="7620" y="-7620"/>
            <a:chExt cx="12192000" cy="1083309"/>
          </a:xfrm>
        </p:grpSpPr>
        <p:sp>
          <p:nvSpPr>
            <p:cNvPr id="9" name="Round Single Corner Rectangle 17">
              <a:extLst>
                <a:ext uri="{FF2B5EF4-FFF2-40B4-BE49-F238E27FC236}">
                  <a16:creationId xmlns:a16="http://schemas.microsoft.com/office/drawing/2014/main" id="{FE7B274C-1306-8EC5-27EB-828BF01E818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18">
              <a:extLst>
                <a:ext uri="{FF2B5EF4-FFF2-40B4-BE49-F238E27FC236}">
                  <a16:creationId xmlns:a16="http://schemas.microsoft.com/office/drawing/2014/main" id="{D3EF5236-8BC4-1E8C-7AE8-77EC1BB0A20F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7098CAC0-6770-5263-2F84-4893310E9305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Box 1">
            <a:extLst>
              <a:ext uri="{FF2B5EF4-FFF2-40B4-BE49-F238E27FC236}">
                <a16:creationId xmlns:a16="http://schemas.microsoft.com/office/drawing/2014/main" id="{22AFA4DB-8ABD-CAD6-3717-25818502ECA3}"/>
              </a:ext>
            </a:extLst>
          </p:cNvPr>
          <p:cNvSpPr txBox="1"/>
          <p:nvPr/>
        </p:nvSpPr>
        <p:spPr>
          <a:xfrm>
            <a:off x="266080" y="4190"/>
            <a:ext cx="6096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ldLvl="0" animBg="1"/>
      <p:bldP spid="3" grpId="1"/>
      <p:bldP spid="7" grpId="0"/>
      <p:bldP spid="7" grpId="1"/>
      <p:bldP spid="11" grpId="0" animBg="1"/>
      <p:bldP spid="11" grpId="1" animBg="1"/>
      <p:bldP spid="14" grpId="0" bldLvl="0" animBg="1"/>
      <p:bldP spid="14" grpId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54062" y="1336172"/>
            <a:ext cx="11239855" cy="1138773"/>
          </a:xfrm>
          <a:prstGeom prst="rect">
            <a:avLst/>
          </a:prstGeom>
          <a:solidFill>
            <a:srgbClr val="BCE6EB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3.</a:t>
            </a:r>
            <a:r>
              <a:rPr lang="en-US" sz="3400" dirty="0"/>
              <a:t> Sally couldn’t use the computer. There was a power cut. </a:t>
            </a:r>
            <a:r>
              <a:rPr lang="en-US" sz="3400" b="1" dirty="0"/>
              <a:t>(since)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0" y="2606025"/>
            <a:ext cx="609600" cy="431800"/>
          </a:xfrm>
          <a:prstGeom prst="rightArrow">
            <a:avLst/>
          </a:prstGeom>
          <a:solidFill>
            <a:srgbClr val="FDCFD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754062" y="2473530"/>
            <a:ext cx="11239855" cy="728491"/>
          </a:xfrm>
          <a:prstGeom prst="rect">
            <a:avLst/>
          </a:prstGeom>
          <a:solidFill>
            <a:srgbClr val="FDCFDF"/>
          </a:solidFill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__________________</a:t>
            </a:r>
            <a:endParaRPr lang="en-US" sz="3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786710" y="2465518"/>
            <a:ext cx="10122061" cy="7128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sz="3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was a power cut, Sally couldn’t use the computer.	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54062" y="3554377"/>
            <a:ext cx="11239855" cy="1138773"/>
          </a:xfrm>
          <a:prstGeom prst="rect">
            <a:avLst/>
          </a:prstGeom>
          <a:solidFill>
            <a:srgbClr val="BCE6EB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4.</a:t>
            </a:r>
            <a:r>
              <a:rPr lang="en-US" sz="3400" dirty="0"/>
              <a:t> She had a university degree, but she couldn’t find a good job. </a:t>
            </a:r>
            <a:r>
              <a:rPr lang="en-US" sz="3400" b="1" dirty="0"/>
              <a:t>(although)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0480" y="5085080"/>
            <a:ext cx="609600" cy="431800"/>
          </a:xfrm>
          <a:prstGeom prst="rightArrow">
            <a:avLst/>
          </a:prstGeom>
          <a:solidFill>
            <a:srgbClr val="FDCFD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754062" y="4693150"/>
            <a:ext cx="11239855" cy="1746377"/>
          </a:xfrm>
          <a:prstGeom prst="rect">
            <a:avLst/>
          </a:prstGeom>
          <a:solidFill>
            <a:srgbClr val="FDCFDF"/>
          </a:solidFill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_________________________________________________________________________________________________________________________________________________</a:t>
            </a:r>
            <a:endParaRPr lang="en-US" sz="3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715901" y="4675187"/>
            <a:ext cx="11174020" cy="1251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sz="3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she had a university degree, she couldn’t find a good job. / She couldn’t find a good job although she had a university degree.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7BC457-5A54-F2E6-49AA-71C48CD98EED}"/>
              </a:ext>
            </a:extLst>
          </p:cNvPr>
          <p:cNvGrpSpPr/>
          <p:nvPr/>
        </p:nvGrpSpPr>
        <p:grpSpPr>
          <a:xfrm>
            <a:off x="0" y="1591"/>
            <a:ext cx="12192000" cy="713963"/>
            <a:chOff x="7620" y="-7620"/>
            <a:chExt cx="12192000" cy="1083309"/>
          </a:xfrm>
        </p:grpSpPr>
        <p:sp>
          <p:nvSpPr>
            <p:cNvPr id="9" name="Round Single Corner Rectangle 17">
              <a:extLst>
                <a:ext uri="{FF2B5EF4-FFF2-40B4-BE49-F238E27FC236}">
                  <a16:creationId xmlns:a16="http://schemas.microsoft.com/office/drawing/2014/main" id="{32ADBE21-7A9F-8A7E-4022-33E3DB4B8EC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18">
              <a:extLst>
                <a:ext uri="{FF2B5EF4-FFF2-40B4-BE49-F238E27FC236}">
                  <a16:creationId xmlns:a16="http://schemas.microsoft.com/office/drawing/2014/main" id="{13890083-0310-9D5C-D8C8-B5CF73725264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F57C2CC3-EC36-3BB5-4E09-830E3EFF599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Box 1">
            <a:extLst>
              <a:ext uri="{FF2B5EF4-FFF2-40B4-BE49-F238E27FC236}">
                <a16:creationId xmlns:a16="http://schemas.microsoft.com/office/drawing/2014/main" id="{AB6098D7-AEA0-3C91-D1E7-C42744F9856B}"/>
              </a:ext>
            </a:extLst>
          </p:cNvPr>
          <p:cNvSpPr txBox="1"/>
          <p:nvPr/>
        </p:nvSpPr>
        <p:spPr>
          <a:xfrm>
            <a:off x="213295" y="23751"/>
            <a:ext cx="6096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DB019A-71AF-752F-CBA0-4D13E3FB79C6}"/>
              </a:ext>
            </a:extLst>
          </p:cNvPr>
          <p:cNvSpPr txBox="1"/>
          <p:nvPr/>
        </p:nvSpPr>
        <p:spPr>
          <a:xfrm>
            <a:off x="754062" y="713265"/>
            <a:ext cx="108883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sentence. Use the given word in brackets.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2DA2C754-ABE3-E4F3-7382-173A8A8D115D}"/>
              </a:ext>
            </a:extLst>
          </p:cNvPr>
          <p:cNvSpPr/>
          <p:nvPr/>
        </p:nvSpPr>
        <p:spPr>
          <a:xfrm>
            <a:off x="213295" y="72413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434153-6A53-8F7F-4643-1BE247ADD9E2}"/>
              </a:ext>
            </a:extLst>
          </p:cNvPr>
          <p:cNvSpPr txBox="1"/>
          <p:nvPr/>
        </p:nvSpPr>
        <p:spPr>
          <a:xfrm>
            <a:off x="266080" y="62149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ldLvl="0" animBg="1"/>
      <p:bldP spid="3" grpId="1"/>
      <p:bldP spid="7" grpId="0"/>
      <p:bldP spid="7" grpId="1"/>
      <p:bldP spid="11" grpId="0" animBg="1"/>
      <p:bldP spid="11" grpId="1" animBg="1"/>
      <p:bldP spid="14" grpId="0" bldLvl="0" animBg="1"/>
      <p:bldP spid="14" grpId="1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65140" y="1777781"/>
            <a:ext cx="11066145" cy="1138773"/>
          </a:xfrm>
          <a:prstGeom prst="rect">
            <a:avLst/>
          </a:prstGeom>
          <a:solidFill>
            <a:srgbClr val="BCE6EB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5.</a:t>
            </a:r>
            <a:r>
              <a:rPr lang="en-US" sz="3400" dirty="0"/>
              <a:t> The florist was very </a:t>
            </a:r>
            <a:r>
              <a:rPr lang="en-US" sz="3400" dirty="0" err="1"/>
              <a:t>skilful</a:t>
            </a:r>
            <a:r>
              <a:rPr lang="en-US" sz="3400" dirty="0"/>
              <a:t>. Her flower shop attracted many customers. </a:t>
            </a:r>
            <a:r>
              <a:rPr lang="en-US" sz="3400" b="1" dirty="0"/>
              <a:t>(such)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103822" y="3096260"/>
            <a:ext cx="609600" cy="431800"/>
          </a:xfrm>
          <a:prstGeom prst="rightArrow">
            <a:avLst/>
          </a:prstGeom>
          <a:solidFill>
            <a:srgbClr val="FDCFD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754061" y="2916554"/>
            <a:ext cx="11088305" cy="1232536"/>
          </a:xfrm>
          <a:prstGeom prst="rect">
            <a:avLst/>
          </a:prstGeom>
          <a:solidFill>
            <a:srgbClr val="FDCFDF"/>
          </a:solidFill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sz="3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was </a:t>
            </a: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 __________________________________________________</a:t>
            </a:r>
            <a:endParaRPr lang="en-US" sz="3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76222" y="2888418"/>
            <a:ext cx="10845166" cy="1251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en-US" sz="3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such a </a:t>
            </a:r>
            <a:r>
              <a:rPr lang="en-US" sz="34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skilful</a:t>
            </a:r>
            <a:r>
              <a:rPr lang="en-US" sz="3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florist that her flower shop attracted many customers.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439EF7-8332-434B-F1E4-10B628443C2E}"/>
              </a:ext>
            </a:extLst>
          </p:cNvPr>
          <p:cNvGrpSpPr/>
          <p:nvPr/>
        </p:nvGrpSpPr>
        <p:grpSpPr>
          <a:xfrm>
            <a:off x="0" y="-34730"/>
            <a:ext cx="12192000" cy="713963"/>
            <a:chOff x="7620" y="-7620"/>
            <a:chExt cx="12192000" cy="1083309"/>
          </a:xfrm>
        </p:grpSpPr>
        <p:sp>
          <p:nvSpPr>
            <p:cNvPr id="9" name="Round Single Corner Rectangle 17">
              <a:extLst>
                <a:ext uri="{FF2B5EF4-FFF2-40B4-BE49-F238E27FC236}">
                  <a16:creationId xmlns:a16="http://schemas.microsoft.com/office/drawing/2014/main" id="{E563EA50-F1FD-5946-B385-629EE238823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18">
              <a:extLst>
                <a:ext uri="{FF2B5EF4-FFF2-40B4-BE49-F238E27FC236}">
                  <a16:creationId xmlns:a16="http://schemas.microsoft.com/office/drawing/2014/main" id="{C94BBA01-AC02-42E9-6178-84F0AC541BE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9">
              <a:extLst>
                <a:ext uri="{FF2B5EF4-FFF2-40B4-BE49-F238E27FC236}">
                  <a16:creationId xmlns:a16="http://schemas.microsoft.com/office/drawing/2014/main" id="{3841211D-D783-4008-0E10-1708C787912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 Box 1">
            <a:extLst>
              <a:ext uri="{FF2B5EF4-FFF2-40B4-BE49-F238E27FC236}">
                <a16:creationId xmlns:a16="http://schemas.microsoft.com/office/drawing/2014/main" id="{C447018D-A3A3-B2D7-E5EF-33A0040A3F35}"/>
              </a:ext>
            </a:extLst>
          </p:cNvPr>
          <p:cNvSpPr txBox="1"/>
          <p:nvPr/>
        </p:nvSpPr>
        <p:spPr>
          <a:xfrm>
            <a:off x="202212" y="-15508"/>
            <a:ext cx="6096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A44D02-7D69-DE1F-6AD1-7317672E44C8}"/>
              </a:ext>
            </a:extLst>
          </p:cNvPr>
          <p:cNvSpPr txBox="1"/>
          <p:nvPr/>
        </p:nvSpPr>
        <p:spPr>
          <a:xfrm>
            <a:off x="754061" y="728172"/>
            <a:ext cx="108883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sentence. Use the given word in brackets.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79C26347-6760-ACB2-A74B-BE5A94A1936A}"/>
              </a:ext>
            </a:extLst>
          </p:cNvPr>
          <p:cNvSpPr/>
          <p:nvPr/>
        </p:nvSpPr>
        <p:spPr>
          <a:xfrm>
            <a:off x="213295" y="72413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A29A88-7A89-6B09-4DD2-32EFF8EC7FDD}"/>
              </a:ext>
            </a:extLst>
          </p:cNvPr>
          <p:cNvSpPr txBox="1"/>
          <p:nvPr/>
        </p:nvSpPr>
        <p:spPr>
          <a:xfrm>
            <a:off x="266080" y="62149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ldLvl="0" animBg="1"/>
      <p:bldP spid="3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7297" y="1026146"/>
            <a:ext cx="10610221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your own ideas. Then exchange them with a partner.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5538" y="2215291"/>
            <a:ext cx="11762740" cy="615553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1.</a:t>
            </a:r>
            <a:r>
              <a:rPr lang="en-US" sz="3400" dirty="0"/>
              <a:t> Although my sister is a fashion designer, _________________.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45538" y="2904901"/>
            <a:ext cx="11762740" cy="615553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2.</a:t>
            </a:r>
            <a:r>
              <a:rPr lang="en-US" sz="3400" dirty="0"/>
              <a:t> I want to become a pilot because _______________________.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5538" y="3594511"/>
            <a:ext cx="11762740" cy="615553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3.</a:t>
            </a:r>
            <a:r>
              <a:rPr lang="en-US" sz="3400" dirty="0"/>
              <a:t> My father has such a hard job that ______________________.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45538" y="4284121"/>
            <a:ext cx="11762740" cy="615553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4.</a:t>
            </a:r>
            <a:r>
              <a:rPr lang="en-US" sz="3400" dirty="0"/>
              <a:t> Since most vocational courses take a short time to finish, ____.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45538" y="4973731"/>
            <a:ext cx="11762740" cy="615553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5.</a:t>
            </a:r>
            <a:r>
              <a:rPr lang="en-US" sz="3400" dirty="0"/>
              <a:t> The garment worker felt so bored that ___________________.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-12219305" y="1873250"/>
            <a:ext cx="11762740" cy="107632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Although my sister is a fashion designer, </a:t>
            </a:r>
            <a:r>
              <a:rPr lang="en-US" sz="3200" b="1">
                <a:solidFill>
                  <a:srgbClr val="FF0000"/>
                </a:solidFill>
              </a:rPr>
              <a:t>she often wears very simple clothes. 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-12219305" y="3025775"/>
            <a:ext cx="11762740" cy="58356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I want to become a pilot because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I like travelling in the sky.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-12219305" y="3686810"/>
            <a:ext cx="11762740" cy="107632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3.</a:t>
            </a:r>
            <a:r>
              <a:rPr lang="en-US" sz="3200"/>
              <a:t> My father has such a hard job that </a:t>
            </a:r>
            <a:r>
              <a:rPr lang="en-US" sz="3200" b="1">
                <a:solidFill>
                  <a:srgbClr val="FF0000"/>
                </a:solidFill>
              </a:rPr>
              <a:t>he always feels exhausted when coming home.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-12219305" y="4821555"/>
            <a:ext cx="11762740" cy="107632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Since most vocational courses take a short time to finish</a:t>
            </a:r>
            <a:r>
              <a:rPr lang="en-US" sz="3200" b="1">
                <a:solidFill>
                  <a:srgbClr val="FF0000"/>
                </a:solidFill>
              </a:rPr>
              <a:t>, students can start working soon.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-12228830" y="5939790"/>
            <a:ext cx="11762740" cy="107632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The garment worker felt so bored that </a:t>
            </a:r>
            <a:r>
              <a:rPr lang="en-US" sz="3200" b="1">
                <a:solidFill>
                  <a:srgbClr val="FF0000"/>
                </a:solidFill>
              </a:rPr>
              <a:t>she started to find another job.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ADFF77-AFF3-EB71-CAD6-900461EFDEDF}"/>
              </a:ext>
            </a:extLst>
          </p:cNvPr>
          <p:cNvGrpSpPr/>
          <p:nvPr/>
        </p:nvGrpSpPr>
        <p:grpSpPr>
          <a:xfrm>
            <a:off x="-1172" y="1906"/>
            <a:ext cx="12192000" cy="807174"/>
            <a:chOff x="7620" y="-7620"/>
            <a:chExt cx="12192000" cy="1083309"/>
          </a:xfrm>
        </p:grpSpPr>
        <p:sp>
          <p:nvSpPr>
            <p:cNvPr id="3" name="Round Single Corner Rectangle 19">
              <a:extLst>
                <a:ext uri="{FF2B5EF4-FFF2-40B4-BE49-F238E27FC236}">
                  <a16:creationId xmlns:a16="http://schemas.microsoft.com/office/drawing/2014/main" id="{FD7668A4-0F6C-3A8C-F880-B1EE806AD54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0">
              <a:extLst>
                <a:ext uri="{FF2B5EF4-FFF2-40B4-BE49-F238E27FC236}">
                  <a16:creationId xmlns:a16="http://schemas.microsoft.com/office/drawing/2014/main" id="{A5552B5C-BA20-CDB5-83EF-89D84730394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1">
              <a:extLst>
                <a:ext uri="{FF2B5EF4-FFF2-40B4-BE49-F238E27FC236}">
                  <a16:creationId xmlns:a16="http://schemas.microsoft.com/office/drawing/2014/main" id="{A5DF6D95-6105-6047-6456-3B0E3C02DCD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B9D37C6-6709-E105-B273-8599F7710FBB}"/>
              </a:ext>
            </a:extLst>
          </p:cNvPr>
          <p:cNvSpPr txBox="1"/>
          <p:nvPr/>
        </p:nvSpPr>
        <p:spPr>
          <a:xfrm>
            <a:off x="178972" y="41533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men working on a machine&#10;&#10;Description automatically generated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4912995" y="3176905"/>
            <a:ext cx="4117340" cy="3681095"/>
          </a:xfrm>
          <a:prstGeom prst="triangl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152400" dist="152400" dir="60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5915660" y="0"/>
            <a:ext cx="6051550" cy="5101590"/>
          </a:xfrm>
          <a:prstGeom prst="triangle">
            <a:avLst>
              <a:gd name="adj" fmla="val 50920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152400" dist="152400" dir="60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9030335" y="3296920"/>
            <a:ext cx="4342130" cy="3561080"/>
          </a:xfrm>
          <a:prstGeom prst="triangl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152400" dist="152400" dir="6000000" sx="102000" sy="102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49271" y="3328670"/>
            <a:ext cx="520827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1874571" y="3364072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04545" y="3159599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778635" y="2390775"/>
            <a:ext cx="870585" cy="709295"/>
            <a:chOff x="2180974" y="148629"/>
            <a:chExt cx="1062130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1062130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-20955" y="2341880"/>
            <a:ext cx="20891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55452" y="2347434"/>
            <a:ext cx="1096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667000" y="2393315"/>
            <a:ext cx="4589780" cy="82994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4800" b="1" dirty="0">
                <a:solidFill>
                  <a:srgbClr val="FF0000"/>
                </a:solidFill>
              </a:rPr>
              <a:t>CAREER CHOICES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5440" y="1043305"/>
            <a:ext cx="362498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Suggested answers: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5440" y="1622425"/>
            <a:ext cx="11762740" cy="1138773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1.</a:t>
            </a:r>
            <a:r>
              <a:rPr lang="en-US" sz="3400" dirty="0"/>
              <a:t> Although my sister is a fashion designer, </a:t>
            </a:r>
            <a:r>
              <a:rPr lang="en-US" sz="3400" b="1" dirty="0">
                <a:solidFill>
                  <a:srgbClr val="C00000"/>
                </a:solidFill>
              </a:rPr>
              <a:t>she often wears very simple clothes</a:t>
            </a:r>
            <a:r>
              <a:rPr lang="en-US" sz="3400" b="1" dirty="0"/>
              <a:t>.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45440" y="2774950"/>
            <a:ext cx="11762740" cy="615553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2.</a:t>
            </a:r>
            <a:r>
              <a:rPr lang="en-US" sz="3400" dirty="0"/>
              <a:t> I want to become a pilot because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b="1" dirty="0">
                <a:solidFill>
                  <a:srgbClr val="C00000"/>
                </a:solidFill>
              </a:rPr>
              <a:t>I like travelling in the sky</a:t>
            </a:r>
            <a:r>
              <a:rPr lang="en-US" sz="3400" b="1" dirty="0"/>
              <a:t>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5440" y="3399446"/>
            <a:ext cx="11762740" cy="1138773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3.</a:t>
            </a:r>
            <a:r>
              <a:rPr lang="en-US" sz="3400" dirty="0"/>
              <a:t> My father has such a hard job that </a:t>
            </a:r>
            <a:r>
              <a:rPr lang="en-US" sz="3400" b="1" dirty="0">
                <a:solidFill>
                  <a:srgbClr val="C00000"/>
                </a:solidFill>
              </a:rPr>
              <a:t>he always feels exhausted when coming home</a:t>
            </a:r>
            <a:r>
              <a:rPr lang="en-US" sz="3400" b="1" dirty="0"/>
              <a:t>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45440" y="4521404"/>
            <a:ext cx="11762740" cy="1138773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4.</a:t>
            </a:r>
            <a:r>
              <a:rPr lang="en-US" sz="3400" dirty="0"/>
              <a:t> Since most vocational courses take a short time to finish,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>
                <a:solidFill>
                  <a:srgbClr val="C00000"/>
                </a:solidFill>
              </a:rPr>
              <a:t>students can start working soon</a:t>
            </a:r>
            <a:r>
              <a:rPr lang="en-US" sz="3400" b="1" dirty="0"/>
              <a:t>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45440" y="5660177"/>
            <a:ext cx="11762740" cy="1138773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5.</a:t>
            </a:r>
            <a:r>
              <a:rPr lang="en-US" sz="3400" dirty="0"/>
              <a:t> The garment worker felt so bored that </a:t>
            </a:r>
            <a:r>
              <a:rPr lang="en-US" sz="3400" b="1" dirty="0">
                <a:solidFill>
                  <a:srgbClr val="C00000"/>
                </a:solidFill>
              </a:rPr>
              <a:t>she started to find another job</a:t>
            </a:r>
            <a:r>
              <a:rPr lang="en-US" sz="3400" b="1" dirty="0"/>
              <a:t>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3426440" y="2229485"/>
            <a:ext cx="11762740" cy="58356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1.</a:t>
            </a:r>
            <a:r>
              <a:rPr lang="en-US" sz="3200" dirty="0"/>
              <a:t> Although my sister is a fashion designer,_________________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3426440" y="2919095"/>
            <a:ext cx="11762740" cy="58356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I want to become a pilot because ______________________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3426440" y="3608705"/>
            <a:ext cx="11762740" cy="58356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3.</a:t>
            </a:r>
            <a:r>
              <a:rPr lang="en-US" sz="3200"/>
              <a:t> My father has such a hard job that______________________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3426440" y="4419600"/>
            <a:ext cx="11762740" cy="583565"/>
          </a:xfrm>
          <a:prstGeom prst="rect">
            <a:avLst/>
          </a:prstGeom>
          <a:solidFill>
            <a:srgbClr val="AACFCF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4.</a:t>
            </a:r>
            <a:r>
              <a:rPr lang="en-US" sz="3200"/>
              <a:t> Since most vocational courses take a short time to finish,_____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3426440" y="5230495"/>
            <a:ext cx="11762740" cy="583565"/>
          </a:xfrm>
          <a:prstGeom prst="rect">
            <a:avLst/>
          </a:prstGeom>
          <a:solidFill>
            <a:srgbClr val="FDE2E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5.</a:t>
            </a:r>
            <a:r>
              <a:rPr lang="en-US" sz="3200"/>
              <a:t> The garment worker felt so bored that_____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9B8716-2026-82AE-FAB0-CAC3C6FDDE18}"/>
              </a:ext>
            </a:extLst>
          </p:cNvPr>
          <p:cNvGrpSpPr/>
          <p:nvPr/>
        </p:nvGrpSpPr>
        <p:grpSpPr>
          <a:xfrm>
            <a:off x="-1172" y="1906"/>
            <a:ext cx="12192000" cy="807174"/>
            <a:chOff x="7620" y="-7620"/>
            <a:chExt cx="12192000" cy="1083309"/>
          </a:xfrm>
        </p:grpSpPr>
        <p:sp>
          <p:nvSpPr>
            <p:cNvPr id="15" name="Round Single Corner Rectangle 19">
              <a:extLst>
                <a:ext uri="{FF2B5EF4-FFF2-40B4-BE49-F238E27FC236}">
                  <a16:creationId xmlns:a16="http://schemas.microsoft.com/office/drawing/2014/main" id="{7B87D716-E56F-6530-A360-48899BAE1B3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20">
              <a:extLst>
                <a:ext uri="{FF2B5EF4-FFF2-40B4-BE49-F238E27FC236}">
                  <a16:creationId xmlns:a16="http://schemas.microsoft.com/office/drawing/2014/main" id="{F202C74C-5AA3-ED22-A888-0386E16D0280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21">
              <a:extLst>
                <a:ext uri="{FF2B5EF4-FFF2-40B4-BE49-F238E27FC236}">
                  <a16:creationId xmlns:a16="http://schemas.microsoft.com/office/drawing/2014/main" id="{AB54AFAF-A1A3-A1D7-6F41-1ED2C587E56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960077-2070-EE94-ED87-46B805027BD6}"/>
              </a:ext>
            </a:extLst>
          </p:cNvPr>
          <p:cNvSpPr txBox="1"/>
          <p:nvPr/>
        </p:nvSpPr>
        <p:spPr>
          <a:xfrm>
            <a:off x="178972" y="41533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67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4381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61925" y="1356995"/>
            <a:ext cx="12305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groups A and B.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27635" y="2051050"/>
            <a:ext cx="120059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person in Group A writes an adverbial clause (e.g. </a:t>
            </a:r>
            <a:r>
              <a:rPr sz="4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she wants to become a doctor</a:t>
            </a:r>
            <a:r>
              <a:rPr lang="en-US" sz="4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1925" y="3409950"/>
            <a:ext cx="120059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 person in Group B writes a clause (e.g.</a:t>
            </a:r>
            <a:r>
              <a:rPr sz="4000" b="1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like travelling.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on their own piece of paper.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86055" y="4681855"/>
            <a:ext cx="1200594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Then, </a:t>
            </a:r>
            <a:r>
              <a:rPr sz="4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out a paper from box A and a paper from box B, and read aloud the sentence made from the two clauses.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2" grpId="0"/>
      <p:bldP spid="2" grpId="1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45472"/>
            <a:ext cx="2871821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3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017" y="2512891"/>
            <a:ext cx="11445622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sym typeface="+mn-ea"/>
              </a:rPr>
              <a:t>Use adverbial clauses of result, reasons, and concession.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279" y="1260013"/>
            <a:ext cx="3292228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953895"/>
            <a:ext cx="11184255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- Do exercises in the workbook.</a:t>
            </a:r>
          </a:p>
          <a:p>
            <a:pPr algn="just">
              <a:lnSpc>
                <a:spcPct val="150000"/>
              </a:lnSpc>
            </a:pPr>
            <a:endParaRPr lang="en-US" sz="4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5" y="4495800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www.facebook.com/tienganhglobalsuccess.vn/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80311" y="1144614"/>
            <a:ext cx="6117646" cy="708808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Option 1:</a:t>
            </a:r>
            <a:r>
              <a:rPr lang="en-US" altLang="en-GB" dirty="0">
                <a:solidFill>
                  <a:schemeClr val="tx1"/>
                </a:solidFill>
              </a:rPr>
              <a:t> Think!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Option 2: </a:t>
            </a:r>
            <a:r>
              <a:rPr lang="en-US" altLang="en-GB" dirty="0">
                <a:solidFill>
                  <a:schemeClr val="tx1"/>
                </a:solidFill>
              </a:rPr>
              <a:t>Conjunction Catch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5551" y="2062425"/>
            <a:ext cx="6122405" cy="63393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e</a:t>
            </a: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xplanation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8884" y="2902124"/>
            <a:ext cx="6115736" cy="187418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word to complete each sentence.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Complete the sentences with </a:t>
            </a:r>
            <a:r>
              <a:rPr lang="en-US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so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or </a:t>
            </a:r>
            <a:r>
              <a:rPr lang="en-US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such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Join the sentences, using the given words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Rewrite each sentence. Use the given word in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brackets.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8885" y="4966218"/>
            <a:ext cx="6115735" cy="74716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dirty="0">
                <a:solidFill>
                  <a:schemeClr val="tx1"/>
                </a:solidFill>
                <a:cs typeface="Calibri" panose="020F0502020204030204" pitchFamily="34" charset="0"/>
              </a:rPr>
              <a:t>Task 5: Complete the sentences with your own ideas. Then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tx1"/>
                </a:solidFill>
                <a:cs typeface="Calibri" panose="020F0502020204030204" pitchFamily="34" charset="0"/>
              </a:rPr>
              <a:t>exchange them with a partner.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5551" y="5866426"/>
            <a:ext cx="6098821" cy="70878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9E5A7C3E-9378-5E7F-C4B7-1BFB4B860BE6}"/>
              </a:ext>
            </a:extLst>
          </p:cNvPr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026CBE3E-4749-254D-1E4C-4035B37B06FF}"/>
              </a:ext>
            </a:extLst>
          </p:cNvPr>
          <p:cNvSpPr/>
          <p:nvPr/>
        </p:nvSpPr>
        <p:spPr>
          <a:xfrm>
            <a:off x="3233537" y="2078502"/>
            <a:ext cx="1835914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DFE2278F-6915-2763-F968-56B9A7F024C0}"/>
              </a:ext>
            </a:extLst>
          </p:cNvPr>
          <p:cNvSpPr/>
          <p:nvPr/>
        </p:nvSpPr>
        <p:spPr>
          <a:xfrm>
            <a:off x="752289" y="3429000"/>
            <a:ext cx="1835914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AAC48EAB-9B23-9F0E-7FBC-653B8E7D0B17}"/>
              </a:ext>
            </a:extLst>
          </p:cNvPr>
          <p:cNvSpPr/>
          <p:nvPr/>
        </p:nvSpPr>
        <p:spPr>
          <a:xfrm>
            <a:off x="3233537" y="5039078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5" name="Curved Connector 23">
            <a:extLst>
              <a:ext uri="{FF2B5EF4-FFF2-40B4-BE49-F238E27FC236}">
                <a16:creationId xmlns:a16="http://schemas.microsoft.com/office/drawing/2014/main" id="{F1273086-6AA4-07B2-F209-2D2CC113F06A}"/>
              </a:ext>
            </a:extLst>
          </p:cNvPr>
          <p:cNvCxnSpPr>
            <a:cxnSpLocks/>
            <a:stCxn id="9" idx="3"/>
            <a:endCxn id="12" idx="0"/>
          </p:cNvCxnSpPr>
          <p:nvPr/>
        </p:nvCxnSpPr>
        <p:spPr>
          <a:xfrm>
            <a:off x="2505075" y="1409153"/>
            <a:ext cx="1646419" cy="66934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24">
            <a:extLst>
              <a:ext uri="{FF2B5EF4-FFF2-40B4-BE49-F238E27FC236}">
                <a16:creationId xmlns:a16="http://schemas.microsoft.com/office/drawing/2014/main" id="{0A5F68C7-B3D0-F55F-C25D-B51809C7DB2D}"/>
              </a:ext>
            </a:extLst>
          </p:cNvPr>
          <p:cNvCxnSpPr>
            <a:cxnSpLocks/>
            <a:stCxn id="12" idx="1"/>
            <a:endCxn id="13" idx="0"/>
          </p:cNvCxnSpPr>
          <p:nvPr/>
        </p:nvCxnSpPr>
        <p:spPr>
          <a:xfrm rot="10800000" flipV="1">
            <a:off x="1670247" y="2387430"/>
            <a:ext cx="1563291" cy="104157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urved Connector 25">
            <a:extLst>
              <a:ext uri="{FF2B5EF4-FFF2-40B4-BE49-F238E27FC236}">
                <a16:creationId xmlns:a16="http://schemas.microsoft.com/office/drawing/2014/main" id="{13ACDFE1-60D4-0B65-C759-E98E81A63E36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>
            <a:off x="2588203" y="3729673"/>
            <a:ext cx="1563291" cy="130940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ounded Rectangle 26">
            <a:extLst>
              <a:ext uri="{FF2B5EF4-FFF2-40B4-BE49-F238E27FC236}">
                <a16:creationId xmlns:a16="http://schemas.microsoft.com/office/drawing/2014/main" id="{FD23876A-788C-945F-C38C-503F7E1132E3}"/>
              </a:ext>
            </a:extLst>
          </p:cNvPr>
          <p:cNvSpPr/>
          <p:nvPr/>
        </p:nvSpPr>
        <p:spPr>
          <a:xfrm>
            <a:off x="752289" y="5770317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5" name="Curved Connector 27">
            <a:extLst>
              <a:ext uri="{FF2B5EF4-FFF2-40B4-BE49-F238E27FC236}">
                <a16:creationId xmlns:a16="http://schemas.microsoft.com/office/drawing/2014/main" id="{9F80E578-F5CC-C4A0-2C75-B930B6C507BC}"/>
              </a:ext>
            </a:extLst>
          </p:cNvPr>
          <p:cNvCxnSpPr>
            <a:stCxn id="14" idx="1"/>
            <a:endCxn id="34" idx="0"/>
          </p:cNvCxnSpPr>
          <p:nvPr/>
        </p:nvCxnSpPr>
        <p:spPr>
          <a:xfrm rot="10800000" flipV="1">
            <a:off x="1670247" y="5339801"/>
            <a:ext cx="1563291" cy="43051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4514314" y="1378313"/>
            <a:ext cx="7099202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000" b="1" dirty="0"/>
              <a:t>_________ the sun was shining, it was very cold.</a:t>
            </a:r>
          </a:p>
          <a:p>
            <a:pPr algn="just">
              <a:lnSpc>
                <a:spcPct val="100000"/>
              </a:lnSpc>
            </a:pPr>
            <a:endParaRPr lang="en-US" sz="4000" b="1" dirty="0"/>
          </a:p>
        </p:txBody>
      </p:sp>
      <p:sp>
        <p:nvSpPr>
          <p:cNvPr id="36" name="Text Box 35"/>
          <p:cNvSpPr txBox="1"/>
          <p:nvPr/>
        </p:nvSpPr>
        <p:spPr>
          <a:xfrm>
            <a:off x="4567263" y="1321542"/>
            <a:ext cx="2340589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44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</a:t>
            </a:r>
          </a:p>
        </p:txBody>
      </p:sp>
      <p:pic>
        <p:nvPicPr>
          <p:cNvPr id="3" name="Content Placeholder 5" descr="tải xuống">
            <a:extLst>
              <a:ext uri="{FF2B5EF4-FFF2-40B4-BE49-F238E27FC236}">
                <a16:creationId xmlns:a16="http://schemas.microsoft.com/office/drawing/2014/main" id="{C3975A71-0C4B-683F-464A-B802E8825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067" y="1587296"/>
            <a:ext cx="3500120" cy="350012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8D936350-7FEF-FB55-E19A-B522726E9CDD}"/>
              </a:ext>
            </a:extLst>
          </p:cNvPr>
          <p:cNvSpPr txBox="1"/>
          <p:nvPr/>
        </p:nvSpPr>
        <p:spPr>
          <a:xfrm>
            <a:off x="1415192" y="5275857"/>
            <a:ext cx="16438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THINK!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750C31F-3292-7950-AA93-944A05D547FF}"/>
              </a:ext>
            </a:extLst>
          </p:cNvPr>
          <p:cNvSpPr txBox="1"/>
          <p:nvPr/>
        </p:nvSpPr>
        <p:spPr>
          <a:xfrm>
            <a:off x="4783750" y="3303001"/>
            <a:ext cx="190761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Although</a:t>
            </a:r>
            <a:endParaRPr lang="en-US" sz="3600" b="1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B983635-8F66-B9A7-DD49-CB2EAA635B79}"/>
              </a:ext>
            </a:extLst>
          </p:cNvPr>
          <p:cNvSpPr txBox="1"/>
          <p:nvPr/>
        </p:nvSpPr>
        <p:spPr>
          <a:xfrm>
            <a:off x="7110108" y="3294492"/>
            <a:ext cx="190761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Because</a:t>
            </a:r>
            <a:endParaRPr lang="en-US" sz="3600" b="1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2C73F52-40BE-0719-8022-B0CCD896C5E3}"/>
              </a:ext>
            </a:extLst>
          </p:cNvPr>
          <p:cNvSpPr txBox="1"/>
          <p:nvPr/>
        </p:nvSpPr>
        <p:spPr>
          <a:xfrm>
            <a:off x="9436466" y="3337356"/>
            <a:ext cx="7908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So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4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98533" y="66886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176530" y="1811655"/>
            <a:ext cx="1201420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Conjunction Catch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870642" y="975140"/>
            <a:ext cx="8321358" cy="17487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- </a:t>
            </a:r>
            <a:r>
              <a:rPr lang="en-US" sz="3600" dirty="0">
                <a:solidFill>
                  <a:schemeClr val="bg1"/>
                </a:solidFill>
              </a:rPr>
              <a:t>There are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slips of paper with individual conjunctions for each adverbial clause type.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(although, so, because)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291465" y="2698750"/>
            <a:ext cx="364109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HOW TO PLAY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3870642" y="2787529"/>
            <a:ext cx="8321358" cy="11823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</a:rPr>
              <a:t>- Teacher throws the slips of paper around the class, students stand and move around.</a:t>
            </a:r>
          </a:p>
          <a:p>
            <a:pPr>
              <a:lnSpc>
                <a:spcPct val="10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3870642" y="4103441"/>
            <a:ext cx="8038465" cy="11823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</a:rPr>
              <a:t>- When you catch a slip, you must immediately shout out a sentence that uses the conjunction correctly as part of an adverbial clause.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143885" y="1686560"/>
            <a:ext cx="645795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LET’S PLAY!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205203" y="1710689"/>
            <a:ext cx="11639550" cy="2811094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r>
              <a:rPr lang="en-US" sz="3500" dirty="0"/>
              <a:t>An adverbial clause of concession expresses contrast. It is introduced with a subordinate conjunction. The most common conjunctions are </a:t>
            </a:r>
            <a:r>
              <a:rPr lang="en-US" sz="3500" i="1" dirty="0"/>
              <a:t>though</a:t>
            </a:r>
            <a:r>
              <a:rPr lang="en-US" sz="3500" dirty="0"/>
              <a:t> and </a:t>
            </a:r>
            <a:r>
              <a:rPr lang="en-US" sz="3500" i="1" dirty="0"/>
              <a:t>although</a:t>
            </a:r>
            <a:r>
              <a:rPr lang="en-US" sz="3500" dirty="0"/>
              <a:t>. </a:t>
            </a:r>
            <a:r>
              <a:rPr lang="en-US" sz="3500" i="1" dirty="0"/>
              <a:t>Though</a:t>
            </a:r>
            <a:r>
              <a:rPr lang="en-US" sz="3500" dirty="0"/>
              <a:t> and </a:t>
            </a:r>
            <a:r>
              <a:rPr lang="en-US" sz="3500" i="1" dirty="0"/>
              <a:t>although</a:t>
            </a:r>
            <a:r>
              <a:rPr lang="en-US" sz="3500" dirty="0"/>
              <a:t> can be placed at the beginning or in the middle of the sentence.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5" y="922655"/>
            <a:ext cx="3148330" cy="9277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40385" y="1016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090" y="4521783"/>
            <a:ext cx="2244090" cy="6463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600" b="1" i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Examples: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339090" y="5151120"/>
            <a:ext cx="11692988" cy="1568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Although </a:t>
            </a:r>
            <a:r>
              <a:rPr lang="en-US" sz="32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many of us were not present, the meeting was conducted as scheduled.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</a:t>
            </a:r>
            <a:r>
              <a:rPr lang="en-US" sz="32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room is nice, </a:t>
            </a:r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though </a:t>
            </a:r>
            <a:r>
              <a:rPr lang="en-US" sz="3200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small.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12" grpId="0" animBg="1"/>
      <p:bldP spid="1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9830" y="-28115"/>
            <a:ext cx="12192000" cy="713963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4643" y="706956"/>
            <a:ext cx="11322685" cy="5232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word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2663" y="70695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604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32663" y="21590"/>
            <a:ext cx="6096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65476" y="1304748"/>
            <a:ext cx="10800427" cy="1138773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1. </a:t>
            </a:r>
            <a:r>
              <a:rPr lang="en-US" sz="3400" b="1" dirty="0">
                <a:solidFill>
                  <a:schemeClr val="accent2"/>
                </a:solidFill>
              </a:rPr>
              <a:t>Although / But</a:t>
            </a:r>
            <a:r>
              <a:rPr lang="en-US" sz="3400" dirty="0"/>
              <a:t> footballers are well-paid, they have short careers.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868144" y="2427496"/>
            <a:ext cx="10797760" cy="1138773"/>
          </a:xfrm>
          <a:prstGeom prst="rect">
            <a:avLst/>
          </a:prstGeom>
          <a:solidFill>
            <a:srgbClr val="F9F9F9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2. </a:t>
            </a:r>
            <a:r>
              <a:rPr lang="en-US" sz="3400" dirty="0"/>
              <a:t>She still applied for the job </a:t>
            </a:r>
            <a:r>
              <a:rPr lang="en-US" sz="3400" b="1" dirty="0">
                <a:solidFill>
                  <a:schemeClr val="accent2"/>
                </a:solidFill>
              </a:rPr>
              <a:t>so / though</a:t>
            </a:r>
            <a:r>
              <a:rPr lang="en-US" sz="3400" dirty="0"/>
              <a:t> she had almost no chance to get it.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65476" y="3550244"/>
            <a:ext cx="10797761" cy="1138773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3. </a:t>
            </a:r>
            <a:r>
              <a:rPr lang="en-US" sz="3400" b="1" dirty="0">
                <a:solidFill>
                  <a:schemeClr val="accent2"/>
                </a:solidFill>
              </a:rPr>
              <a:t>Although / However</a:t>
            </a:r>
            <a:r>
              <a:rPr lang="en-US" sz="3400" dirty="0"/>
              <a:t> she went to the cinema early, she couldn’t buy the ticket.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65477" y="4616450"/>
            <a:ext cx="10797760" cy="1138773"/>
          </a:xfrm>
          <a:prstGeom prst="rect">
            <a:avLst/>
          </a:prstGeom>
          <a:solidFill>
            <a:srgbClr val="F9F9F9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4. </a:t>
            </a:r>
            <a:r>
              <a:rPr lang="en-US" sz="3400" dirty="0"/>
              <a:t>She has to do repetitive tasks in her job, </a:t>
            </a:r>
            <a:r>
              <a:rPr lang="en-US" sz="3400" b="1" dirty="0">
                <a:solidFill>
                  <a:schemeClr val="accent2"/>
                </a:solidFill>
              </a:rPr>
              <a:t>although / but</a:t>
            </a:r>
            <a:r>
              <a:rPr lang="en-US" sz="3400" dirty="0"/>
              <a:t> she still likes it.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65476" y="5682656"/>
            <a:ext cx="10797761" cy="1138773"/>
          </a:xfrm>
          <a:prstGeom prst="rect">
            <a:avLst/>
          </a:prstGeom>
          <a:solidFill>
            <a:srgbClr val="CDF0EA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5. </a:t>
            </a:r>
            <a:r>
              <a:rPr lang="en-US" sz="3400" b="1" dirty="0">
                <a:solidFill>
                  <a:schemeClr val="accent2"/>
                </a:solidFill>
              </a:rPr>
              <a:t>Though / But</a:t>
            </a:r>
            <a:r>
              <a:rPr lang="en-US" sz="3400" dirty="0"/>
              <a:t> Mike felt tired, he managed to finish his homework.</a:t>
            </a:r>
          </a:p>
        </p:txBody>
      </p:sp>
      <p:sp>
        <p:nvSpPr>
          <p:cNvPr id="14" name="Oval 13"/>
          <p:cNvSpPr/>
          <p:nvPr/>
        </p:nvSpPr>
        <p:spPr>
          <a:xfrm>
            <a:off x="1328741" y="1304748"/>
            <a:ext cx="1786248" cy="64456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9200" y="2443521"/>
            <a:ext cx="1430690" cy="64142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93687" y="3520285"/>
            <a:ext cx="1821301" cy="6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325928" y="4672992"/>
            <a:ext cx="891540" cy="48132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93687" y="5670860"/>
            <a:ext cx="1575234" cy="66812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7" grpId="0" animBg="1"/>
      <p:bldP spid="27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4" grpId="0" bldLvl="0" animBg="1"/>
      <p:bldP spid="14" grpId="1" animBg="1"/>
      <p:bldP spid="15" grpId="0" bldLvl="0" animBg="1"/>
      <p:bldP spid="15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1719</Words>
  <Application>Microsoft Office PowerPoint</Application>
  <PresentationFormat>Widescreen</PresentationFormat>
  <Paragraphs>195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333</cp:revision>
  <dcterms:created xsi:type="dcterms:W3CDTF">2020-12-09T02:04:00Z</dcterms:created>
  <dcterms:modified xsi:type="dcterms:W3CDTF">2024-08-22T04:24:35Z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1033-12.2.0.13359</vt:lpwstr>
  </property>
</Properties>
</file>