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71" r:id="rId2"/>
    <p:sldId id="256" r:id="rId3"/>
    <p:sldId id="302" r:id="rId4"/>
    <p:sldId id="279" r:id="rId5"/>
    <p:sldId id="535" r:id="rId6"/>
    <p:sldId id="683" r:id="rId7"/>
    <p:sldId id="684" r:id="rId8"/>
    <p:sldId id="685" r:id="rId9"/>
    <p:sldId id="760" r:id="rId10"/>
    <p:sldId id="360" r:id="rId11"/>
    <p:sldId id="617" r:id="rId12"/>
    <p:sldId id="573" r:id="rId13"/>
    <p:sldId id="716" r:id="rId14"/>
    <p:sldId id="717" r:id="rId15"/>
    <p:sldId id="316" r:id="rId16"/>
    <p:sldId id="718" r:id="rId17"/>
    <p:sldId id="719" r:id="rId18"/>
    <p:sldId id="470" r:id="rId19"/>
    <p:sldId id="622" r:id="rId20"/>
    <p:sldId id="372" r:id="rId21"/>
    <p:sldId id="651" r:id="rId22"/>
    <p:sldId id="742" r:id="rId23"/>
    <p:sldId id="298" r:id="rId24"/>
    <p:sldId id="743" r:id="rId25"/>
    <p:sldId id="759" r:id="rId26"/>
    <p:sldId id="602" r:id="rId27"/>
    <p:sldId id="674" r:id="rId28"/>
    <p:sldId id="746" r:id="rId29"/>
    <p:sldId id="747" r:id="rId30"/>
    <p:sldId id="749" r:id="rId31"/>
    <p:sldId id="314" r:id="rId32"/>
    <p:sldId id="330" r:id="rId33"/>
    <p:sldId id="350" r:id="rId3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10" userDrawn="1">
          <p15:clr>
            <a:srgbClr val="A4A3A4"/>
          </p15:clr>
        </p15:guide>
        <p15:guide id="2" pos="37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C5"/>
    <a:srgbClr val="89B9AD"/>
    <a:srgbClr val="C7DCA7"/>
    <a:srgbClr val="EAECCC"/>
    <a:srgbClr val="C3E2C2"/>
    <a:srgbClr val="FFFFFF"/>
    <a:srgbClr val="092635"/>
    <a:srgbClr val="7BD3EA"/>
    <a:srgbClr val="A1EEBD"/>
    <a:srgbClr val="F6F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414" y="114"/>
      </p:cViewPr>
      <p:guideLst>
        <p:guide orient="horz" pos="2510"/>
        <p:guide pos="37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 Khoa To Nguyen" userId="5d3dbb68a482bd50" providerId="LiveId" clId="{5BCD73A1-C545-4EDA-844B-645D8B397E89}"/>
    <pc:docChg chg="custSel delSld modSld">
      <pc:chgData name="Gia Khoa To Nguyen" userId="5d3dbb68a482bd50" providerId="LiveId" clId="{5BCD73A1-C545-4EDA-844B-645D8B397E89}" dt="2024-08-09T03:17:39.699" v="45"/>
      <pc:docMkLst>
        <pc:docMk/>
      </pc:docMkLst>
      <pc:sldChg chg="modSp mod">
        <pc:chgData name="Gia Khoa To Nguyen" userId="5d3dbb68a482bd50" providerId="LiveId" clId="{5BCD73A1-C545-4EDA-844B-645D8B397E89}" dt="2024-08-08T06:41:24.134" v="0" actId="1076"/>
        <pc:sldMkLst>
          <pc:docMk/>
          <pc:sldMk cId="0" sldId="256"/>
        </pc:sldMkLst>
        <pc:spChg chg="mod">
          <ac:chgData name="Gia Khoa To Nguyen" userId="5d3dbb68a482bd50" providerId="LiveId" clId="{5BCD73A1-C545-4EDA-844B-645D8B397E89}" dt="2024-08-08T06:41:24.134" v="0" actId="1076"/>
          <ac:spMkLst>
            <pc:docMk/>
            <pc:sldMk cId="0" sldId="256"/>
            <ac:spMk id="17" creationId="{00000000-0000-0000-0000-000000000000}"/>
          </ac:spMkLst>
        </pc:spChg>
      </pc:sldChg>
      <pc:sldChg chg="modSp mod">
        <pc:chgData name="Gia Khoa To Nguyen" userId="5d3dbb68a482bd50" providerId="LiveId" clId="{5BCD73A1-C545-4EDA-844B-645D8B397E89}" dt="2024-08-09T03:17:16.690" v="44" actId="20577"/>
        <pc:sldMkLst>
          <pc:docMk/>
          <pc:sldMk cId="0" sldId="302"/>
        </pc:sldMkLst>
        <pc:spChg chg="mod">
          <ac:chgData name="Gia Khoa To Nguyen" userId="5d3dbb68a482bd50" providerId="LiveId" clId="{5BCD73A1-C545-4EDA-844B-645D8B397E89}" dt="2024-08-09T03:17:16.690" v="44" actId="20577"/>
          <ac:spMkLst>
            <pc:docMk/>
            <pc:sldMk cId="0" sldId="302"/>
            <ac:spMk id="22" creationId="{00000000-0000-0000-0000-000000000000}"/>
          </ac:spMkLst>
        </pc:spChg>
      </pc:sldChg>
      <pc:sldChg chg="delSp modSp mod">
        <pc:chgData name="Gia Khoa To Nguyen" userId="5d3dbb68a482bd50" providerId="LiveId" clId="{5BCD73A1-C545-4EDA-844B-645D8B397E89}" dt="2024-08-08T06:47:41.732" v="19" actId="1076"/>
        <pc:sldMkLst>
          <pc:docMk/>
          <pc:sldMk cId="0" sldId="316"/>
        </pc:sldMkLst>
        <pc:spChg chg="mod">
          <ac:chgData name="Gia Khoa To Nguyen" userId="5d3dbb68a482bd50" providerId="LiveId" clId="{5BCD73A1-C545-4EDA-844B-645D8B397E89}" dt="2024-08-08T06:47:41.732" v="19" actId="1076"/>
          <ac:spMkLst>
            <pc:docMk/>
            <pc:sldMk cId="0" sldId="316"/>
            <ac:spMk id="6" creationId="{00000000-0000-0000-0000-000000000000}"/>
          </ac:spMkLst>
        </pc:spChg>
        <pc:spChg chg="mod">
          <ac:chgData name="Gia Khoa To Nguyen" userId="5d3dbb68a482bd50" providerId="LiveId" clId="{5BCD73A1-C545-4EDA-844B-645D8B397E89}" dt="2024-08-08T06:47:35.848" v="18" actId="1076"/>
          <ac:spMkLst>
            <pc:docMk/>
            <pc:sldMk cId="0" sldId="316"/>
            <ac:spMk id="7" creationId="{00000000-0000-0000-0000-000000000000}"/>
          </ac:spMkLst>
        </pc:spChg>
        <pc:spChg chg="del mod">
          <ac:chgData name="Gia Khoa To Nguyen" userId="5d3dbb68a482bd50" providerId="LiveId" clId="{5BCD73A1-C545-4EDA-844B-645D8B397E89}" dt="2024-08-08T06:46:52.919" v="5" actId="478"/>
          <ac:spMkLst>
            <pc:docMk/>
            <pc:sldMk cId="0" sldId="316"/>
            <ac:spMk id="100" creationId="{00000000-0000-0000-0000-000000000000}"/>
          </ac:spMkLst>
        </pc:spChg>
      </pc:sldChg>
      <pc:sldChg chg="modSp mod">
        <pc:chgData name="Gia Khoa To Nguyen" userId="5d3dbb68a482bd50" providerId="LiveId" clId="{5BCD73A1-C545-4EDA-844B-645D8B397E89}" dt="2024-08-09T03:17:39.699" v="45"/>
        <pc:sldMkLst>
          <pc:docMk/>
          <pc:sldMk cId="0" sldId="350"/>
        </pc:sldMkLst>
        <pc:spChg chg="mod">
          <ac:chgData name="Gia Khoa To Nguyen" userId="5d3dbb68a482bd50" providerId="LiveId" clId="{5BCD73A1-C545-4EDA-844B-645D8B397E89}" dt="2024-08-09T03:17:39.699" v="45"/>
          <ac:spMkLst>
            <pc:docMk/>
            <pc:sldMk cId="0" sldId="350"/>
            <ac:spMk id="3" creationId="{00000000-0000-0000-0000-000000000000}"/>
          </ac:spMkLst>
        </pc:spChg>
      </pc:sldChg>
      <pc:sldChg chg="modSp mod">
        <pc:chgData name="Gia Khoa To Nguyen" userId="5d3dbb68a482bd50" providerId="LiveId" clId="{5BCD73A1-C545-4EDA-844B-645D8B397E89}" dt="2024-08-08T06:49:15.871" v="34" actId="313"/>
        <pc:sldMkLst>
          <pc:docMk/>
          <pc:sldMk cId="0" sldId="651"/>
        </pc:sldMkLst>
        <pc:spChg chg="mod">
          <ac:chgData name="Gia Khoa To Nguyen" userId="5d3dbb68a482bd50" providerId="LiveId" clId="{5BCD73A1-C545-4EDA-844B-645D8B397E89}" dt="2024-08-08T06:49:15.871" v="34" actId="313"/>
          <ac:spMkLst>
            <pc:docMk/>
            <pc:sldMk cId="0" sldId="651"/>
            <ac:spMk id="12" creationId="{00000000-0000-0000-0000-000000000000}"/>
          </ac:spMkLst>
        </pc:spChg>
        <pc:picChg chg="mod">
          <ac:chgData name="Gia Khoa To Nguyen" userId="5d3dbb68a482bd50" providerId="LiveId" clId="{5BCD73A1-C545-4EDA-844B-645D8B397E89}" dt="2024-08-08T06:42:49.649" v="2" actId="1076"/>
          <ac:picMkLst>
            <pc:docMk/>
            <pc:sldMk cId="0" sldId="651"/>
            <ac:picMk id="22" creationId="{00000000-0000-0000-0000-000000000000}"/>
          </ac:picMkLst>
        </pc:picChg>
      </pc:sldChg>
      <pc:sldChg chg="modSp mod">
        <pc:chgData name="Gia Khoa To Nguyen" userId="5d3dbb68a482bd50" providerId="LiveId" clId="{5BCD73A1-C545-4EDA-844B-645D8B397E89}" dt="2024-08-08T06:50:19.693" v="38" actId="1076"/>
        <pc:sldMkLst>
          <pc:docMk/>
          <pc:sldMk cId="0" sldId="674"/>
        </pc:sldMkLst>
        <pc:spChg chg="mod">
          <ac:chgData name="Gia Khoa To Nguyen" userId="5d3dbb68a482bd50" providerId="LiveId" clId="{5BCD73A1-C545-4EDA-844B-645D8B397E89}" dt="2024-08-08T06:50:15.121" v="37" actId="1076"/>
          <ac:spMkLst>
            <pc:docMk/>
            <pc:sldMk cId="0" sldId="674"/>
            <ac:spMk id="16" creationId="{00000000-0000-0000-0000-000000000000}"/>
          </ac:spMkLst>
        </pc:spChg>
        <pc:spChg chg="mod">
          <ac:chgData name="Gia Khoa To Nguyen" userId="5d3dbb68a482bd50" providerId="LiveId" clId="{5BCD73A1-C545-4EDA-844B-645D8B397E89}" dt="2024-08-08T06:50:19.693" v="38" actId="1076"/>
          <ac:spMkLst>
            <pc:docMk/>
            <pc:sldMk cId="0" sldId="674"/>
            <ac:spMk id="17" creationId="{00000000-0000-0000-0000-000000000000}"/>
          </ac:spMkLst>
        </pc:spChg>
      </pc:sldChg>
      <pc:sldChg chg="delSp modSp mod">
        <pc:chgData name="Gia Khoa To Nguyen" userId="5d3dbb68a482bd50" providerId="LiveId" clId="{5BCD73A1-C545-4EDA-844B-645D8B397E89}" dt="2024-08-08T06:48:44.853" v="29" actId="1076"/>
        <pc:sldMkLst>
          <pc:docMk/>
          <pc:sldMk cId="0" sldId="716"/>
        </pc:sldMkLst>
        <pc:spChg chg="mod">
          <ac:chgData name="Gia Khoa To Nguyen" userId="5d3dbb68a482bd50" providerId="LiveId" clId="{5BCD73A1-C545-4EDA-844B-645D8B397E89}" dt="2024-08-08T06:48:32.104" v="27" actId="1076"/>
          <ac:spMkLst>
            <pc:docMk/>
            <pc:sldMk cId="0" sldId="716"/>
            <ac:spMk id="2" creationId="{00000000-0000-0000-0000-000000000000}"/>
          </ac:spMkLst>
        </pc:spChg>
        <pc:spChg chg="mod">
          <ac:chgData name="Gia Khoa To Nguyen" userId="5d3dbb68a482bd50" providerId="LiveId" clId="{5BCD73A1-C545-4EDA-844B-645D8B397E89}" dt="2024-08-08T06:48:44.853" v="29" actId="1076"/>
          <ac:spMkLst>
            <pc:docMk/>
            <pc:sldMk cId="0" sldId="716"/>
            <ac:spMk id="7" creationId="{00000000-0000-0000-0000-000000000000}"/>
          </ac:spMkLst>
        </pc:spChg>
        <pc:spChg chg="mod">
          <ac:chgData name="Gia Khoa To Nguyen" userId="5d3dbb68a482bd50" providerId="LiveId" clId="{5BCD73A1-C545-4EDA-844B-645D8B397E89}" dt="2024-08-08T06:48:38.421" v="28" actId="1076"/>
          <ac:spMkLst>
            <pc:docMk/>
            <pc:sldMk cId="0" sldId="716"/>
            <ac:spMk id="12" creationId="{00000000-0000-0000-0000-000000000000}"/>
          </ac:spMkLst>
        </pc:spChg>
        <pc:spChg chg="mod">
          <ac:chgData name="Gia Khoa To Nguyen" userId="5d3dbb68a482bd50" providerId="LiveId" clId="{5BCD73A1-C545-4EDA-844B-645D8B397E89}" dt="2024-08-08T06:48:15.516" v="21" actId="1076"/>
          <ac:spMkLst>
            <pc:docMk/>
            <pc:sldMk cId="0" sldId="716"/>
            <ac:spMk id="13" creationId="{00000000-0000-0000-0000-000000000000}"/>
          </ac:spMkLst>
        </pc:spChg>
        <pc:spChg chg="del mod">
          <ac:chgData name="Gia Khoa To Nguyen" userId="5d3dbb68a482bd50" providerId="LiveId" clId="{5BCD73A1-C545-4EDA-844B-645D8B397E89}" dt="2024-08-08T06:48:25.863" v="24"/>
          <ac:spMkLst>
            <pc:docMk/>
            <pc:sldMk cId="0" sldId="716"/>
            <ac:spMk id="100" creationId="{00000000-0000-0000-0000-000000000000}"/>
          </ac:spMkLst>
        </pc:spChg>
        <pc:picChg chg="mod">
          <ac:chgData name="Gia Khoa To Nguyen" userId="5d3dbb68a482bd50" providerId="LiveId" clId="{5BCD73A1-C545-4EDA-844B-645D8B397E89}" dt="2024-08-08T06:48:28.361" v="26" actId="1076"/>
          <ac:picMkLst>
            <pc:docMk/>
            <pc:sldMk cId="0" sldId="716"/>
            <ac:picMk id="3" creationId="{00000000-0000-0000-0000-000000000000}"/>
          </ac:picMkLst>
        </pc:picChg>
      </pc:sldChg>
      <pc:sldChg chg="delSp modSp mod">
        <pc:chgData name="Gia Khoa To Nguyen" userId="5d3dbb68a482bd50" providerId="LiveId" clId="{5BCD73A1-C545-4EDA-844B-645D8B397E89}" dt="2024-08-08T06:48:57.786" v="33"/>
        <pc:sldMkLst>
          <pc:docMk/>
          <pc:sldMk cId="0" sldId="718"/>
        </pc:sldMkLst>
        <pc:spChg chg="mod">
          <ac:chgData name="Gia Khoa To Nguyen" userId="5d3dbb68a482bd50" providerId="LiveId" clId="{5BCD73A1-C545-4EDA-844B-645D8B397E89}" dt="2024-08-08T06:48:56.069" v="31" actId="1076"/>
          <ac:spMkLst>
            <pc:docMk/>
            <pc:sldMk cId="0" sldId="718"/>
            <ac:spMk id="6" creationId="{00000000-0000-0000-0000-000000000000}"/>
          </ac:spMkLst>
        </pc:spChg>
        <pc:spChg chg="del mod">
          <ac:chgData name="Gia Khoa To Nguyen" userId="5d3dbb68a482bd50" providerId="LiveId" clId="{5BCD73A1-C545-4EDA-844B-645D8B397E89}" dt="2024-08-08T06:48:57.786" v="33"/>
          <ac:spMkLst>
            <pc:docMk/>
            <pc:sldMk cId="0" sldId="718"/>
            <ac:spMk id="100" creationId="{00000000-0000-0000-0000-000000000000}"/>
          </ac:spMkLst>
        </pc:spChg>
      </pc:sldChg>
      <pc:sldChg chg="modSp mod">
        <pc:chgData name="Gia Khoa To Nguyen" userId="5d3dbb68a482bd50" providerId="LiveId" clId="{5BCD73A1-C545-4EDA-844B-645D8B397E89}" dt="2024-08-08T06:50:01.389" v="36" actId="1076"/>
        <pc:sldMkLst>
          <pc:docMk/>
          <pc:sldMk cId="0" sldId="746"/>
        </pc:sldMkLst>
        <pc:spChg chg="mod">
          <ac:chgData name="Gia Khoa To Nguyen" userId="5d3dbb68a482bd50" providerId="LiveId" clId="{5BCD73A1-C545-4EDA-844B-645D8B397E89}" dt="2024-08-08T06:50:01.389" v="36" actId="1076"/>
          <ac:spMkLst>
            <pc:docMk/>
            <pc:sldMk cId="0" sldId="746"/>
            <ac:spMk id="16" creationId="{00000000-0000-0000-0000-000000000000}"/>
          </ac:spMkLst>
        </pc:spChg>
        <pc:spChg chg="mod">
          <ac:chgData name="Gia Khoa To Nguyen" userId="5d3dbb68a482bd50" providerId="LiveId" clId="{5BCD73A1-C545-4EDA-844B-645D8B397E89}" dt="2024-08-08T06:49:57.869" v="35" actId="1076"/>
          <ac:spMkLst>
            <pc:docMk/>
            <pc:sldMk cId="0" sldId="746"/>
            <ac:spMk id="17" creationId="{00000000-0000-0000-0000-000000000000}"/>
          </ac:spMkLst>
        </pc:spChg>
      </pc:sldChg>
      <pc:sldChg chg="modSp mod">
        <pc:chgData name="Gia Khoa To Nguyen" userId="5d3dbb68a482bd50" providerId="LiveId" clId="{5BCD73A1-C545-4EDA-844B-645D8B397E89}" dt="2024-08-08T06:50:37.349" v="40" actId="13926"/>
        <pc:sldMkLst>
          <pc:docMk/>
          <pc:sldMk cId="0" sldId="749"/>
        </pc:sldMkLst>
        <pc:spChg chg="mod">
          <ac:chgData name="Gia Khoa To Nguyen" userId="5d3dbb68a482bd50" providerId="LiveId" clId="{5BCD73A1-C545-4EDA-844B-645D8B397E89}" dt="2024-08-08T06:50:37.349" v="40" actId="13926"/>
          <ac:spMkLst>
            <pc:docMk/>
            <pc:sldMk cId="0" sldId="749"/>
            <ac:spMk id="12" creationId="{00000000-0000-0000-0000-000000000000}"/>
          </ac:spMkLst>
        </pc:spChg>
      </pc:sldChg>
      <pc:sldChg chg="del">
        <pc:chgData name="Gia Khoa To Nguyen" userId="5d3dbb68a482bd50" providerId="LiveId" clId="{5BCD73A1-C545-4EDA-844B-645D8B397E89}" dt="2024-08-08T06:42:41.996" v="1" actId="47"/>
        <pc:sldMkLst>
          <pc:docMk/>
          <pc:sldMk cId="1925171724" sldId="756"/>
        </pc:sldMkLst>
      </pc:sldChg>
      <pc:sldChg chg="del">
        <pc:chgData name="Gia Khoa To Nguyen" userId="5d3dbb68a482bd50" providerId="LiveId" clId="{5BCD73A1-C545-4EDA-844B-645D8B397E89}" dt="2024-08-08T06:50:26.629" v="39" actId="47"/>
        <pc:sldMkLst>
          <pc:docMk/>
          <pc:sldMk cId="3570560920" sldId="757"/>
        </pc:sldMkLst>
      </pc:sldChg>
      <pc:sldChg chg="del">
        <pc:chgData name="Gia Khoa To Nguyen" userId="5d3dbb68a482bd50" providerId="LiveId" clId="{5BCD73A1-C545-4EDA-844B-645D8B397E89}" dt="2024-08-08T06:50:46.312" v="41" actId="47"/>
        <pc:sldMkLst>
          <pc:docMk/>
          <pc:sldMk cId="2503408268" sldId="75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68E82-9625-48C2-9224-81C73B2401C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D3131-3260-4198-BDCF-29BA502A0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34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06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49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48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5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7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47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1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24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40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67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15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30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14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3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9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89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50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35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799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98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9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64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76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31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41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7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33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8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6.mp3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686435" y="7826375"/>
            <a:ext cx="12037060" cy="4907280"/>
          </a:xfrm>
          <a:prstGeom prst="triangle">
            <a:avLst/>
          </a:prstGeom>
          <a:solidFill>
            <a:srgbClr val="F6D6D6">
              <a:alpha val="72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946785" y="7827010"/>
            <a:ext cx="11604625" cy="4700270"/>
          </a:xfrm>
          <a:prstGeom prst="triangle">
            <a:avLst>
              <a:gd name="adj" fmla="val 50210"/>
            </a:avLst>
          </a:prstGeom>
          <a:solidFill>
            <a:srgbClr val="F6F7C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947420" y="7961630"/>
            <a:ext cx="11438890" cy="4565650"/>
          </a:xfrm>
          <a:prstGeom prst="triangle">
            <a:avLst>
              <a:gd name="adj" fmla="val 50210"/>
            </a:avLst>
          </a:prstGeom>
          <a:solidFill>
            <a:srgbClr val="A1EEB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946785" y="7961630"/>
            <a:ext cx="11439525" cy="4566285"/>
          </a:xfrm>
          <a:prstGeom prst="triangle">
            <a:avLst>
              <a:gd name="adj" fmla="val 50033"/>
            </a:avLst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5" name="TextBox 3"/>
          <p:cNvSpPr txBox="1"/>
          <p:nvPr/>
        </p:nvSpPr>
        <p:spPr>
          <a:xfrm>
            <a:off x="8121015" y="2117725"/>
            <a:ext cx="3399790" cy="258445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Future Vision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1430" y="1544955"/>
            <a:ext cx="6540500" cy="4775835"/>
            <a:chOff x="-4" y="2433"/>
            <a:chExt cx="7880" cy="7521"/>
          </a:xfrm>
          <a:blipFill rotWithShape="1">
            <a:blip r:embed="rId3"/>
            <a:stretch>
              <a:fillRect/>
            </a:stretch>
          </a:blipFill>
        </p:grpSpPr>
        <p:sp>
          <p:nvSpPr>
            <p:cNvPr id="5" name="Isosceles Triangle 4"/>
            <p:cNvSpPr/>
            <p:nvPr/>
          </p:nvSpPr>
          <p:spPr>
            <a:xfrm>
              <a:off x="-4" y="6305"/>
              <a:ext cx="3940" cy="3639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>
              <a:off x="3790" y="6200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 rot="10800000">
              <a:off x="1930" y="6188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flipV="1">
              <a:off x="97" y="2433"/>
              <a:ext cx="3940" cy="3872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flipV="1">
              <a:off x="3936" y="2434"/>
              <a:ext cx="3940" cy="3767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0800000" flipV="1">
              <a:off x="2031" y="2433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5" name="TextBox 3"/>
          <p:cNvSpPr txBox="1"/>
          <p:nvPr/>
        </p:nvSpPr>
        <p:spPr>
          <a:xfrm>
            <a:off x="389255" y="4424045"/>
            <a:ext cx="2996565" cy="187452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sym typeface="+mn-ea"/>
              </a:rPr>
              <a:t>Future Vision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3807351" y="1494076"/>
            <a:ext cx="788643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Imagine yourselves ten years from now </a:t>
            </a:r>
          </a:p>
          <a:p>
            <a:r>
              <a:rPr lang="en-US" sz="3600" dirty="0"/>
              <a:t>in your ideal job.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3807351" y="2992884"/>
            <a:ext cx="8384649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Questions:</a:t>
            </a:r>
          </a:p>
          <a:p>
            <a:r>
              <a:rPr lang="en-US" sz="3600" dirty="0"/>
              <a:t>- What does your daily routine look like?</a:t>
            </a:r>
          </a:p>
          <a:p>
            <a:r>
              <a:rPr lang="en-US" sz="3600" dirty="0"/>
              <a:t>- What skills do you need to get there?</a:t>
            </a:r>
          </a:p>
          <a:p>
            <a:r>
              <a:rPr lang="en-US" sz="3600" dirty="0"/>
              <a:t>- What challenges and rewards do you face?</a:t>
            </a:r>
          </a:p>
          <a:p>
            <a:r>
              <a:rPr lang="en-US" sz="3600" dirty="0"/>
              <a:t>- Describe your future job in detail.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62585" y="1345565"/>
            <a:ext cx="3318510" cy="2423160"/>
            <a:chOff x="-4" y="2433"/>
            <a:chExt cx="7880" cy="7521"/>
          </a:xfrm>
          <a:blipFill rotWithShape="1">
            <a:blip r:embed="rId3"/>
            <a:stretch>
              <a:fillRect/>
            </a:stretch>
          </a:blipFill>
        </p:grpSpPr>
        <p:sp>
          <p:nvSpPr>
            <p:cNvPr id="7" name="Isosceles Triangle 6"/>
            <p:cNvSpPr/>
            <p:nvPr/>
          </p:nvSpPr>
          <p:spPr>
            <a:xfrm>
              <a:off x="-4" y="6305"/>
              <a:ext cx="3940" cy="3639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>
              <a:off x="3790" y="6200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10800000">
              <a:off x="1930" y="6188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flipV="1">
              <a:off x="97" y="2433"/>
              <a:ext cx="3940" cy="3872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flipV="1">
              <a:off x="3936" y="2434"/>
              <a:ext cx="3940" cy="3767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0800000" flipV="1">
              <a:off x="2031" y="2433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356995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career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335" y="4645343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nghiệp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06365" y="3249369"/>
            <a:ext cx="28312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kəˈrɪə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6351905" y="2692256"/>
            <a:ext cx="5521325" cy="277622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-3430905" y="5848985"/>
            <a:ext cx="3872230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4" name="care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999" y="3270040"/>
            <a:ext cx="902265" cy="9022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-2803525" y="4608830"/>
            <a:ext cx="2301875" cy="148526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58716" y="1433196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orientation</a:t>
            </a:r>
            <a:r>
              <a:rPr lang="en-US" sz="7200" b="1" dirty="0">
                <a:solidFill>
                  <a:srgbClr val="AD4F0F"/>
                </a:solidFill>
              </a:rPr>
              <a:t> (n)</a:t>
            </a:r>
            <a:r>
              <a:rPr lang="en-US" sz="6000" b="1" dirty="0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9059" y="5051780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định</a:t>
            </a:r>
            <a:r>
              <a:rPr lang="en-US" sz="4800" dirty="0"/>
              <a:t> </a:t>
            </a:r>
            <a:r>
              <a:rPr lang="en-US" sz="4800" dirty="0" err="1"/>
              <a:t>hướng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88403" y="3462833"/>
            <a:ext cx="367220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ɔːriənˈteɪʃn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6193155" y="1934746"/>
            <a:ext cx="5998845" cy="387096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-3430905" y="5848985"/>
            <a:ext cx="3872230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3" name="orient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308" y="3429000"/>
            <a:ext cx="829945" cy="82994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12952095" y="4224020"/>
            <a:ext cx="3232150" cy="162496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12562" y="1328377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vocational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r>
              <a:rPr lang="en-US" sz="6600" b="1" dirty="0">
                <a:solidFill>
                  <a:srgbClr val="AD4F0F"/>
                </a:solidFill>
              </a:rPr>
              <a:t>(adj)</a:t>
            </a:r>
            <a:r>
              <a:rPr lang="en-US" sz="5400" b="1" dirty="0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7990" y="4222810"/>
            <a:ext cx="5960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thuộc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nghề</a:t>
            </a:r>
            <a:r>
              <a:rPr lang="en-US" sz="4800" dirty="0"/>
              <a:t> </a:t>
            </a:r>
            <a:r>
              <a:rPr lang="en-US" sz="4800" dirty="0" err="1"/>
              <a:t>nghiệp</a:t>
            </a:r>
            <a:r>
              <a:rPr lang="en-US" sz="4800" dirty="0"/>
              <a:t>, </a:t>
            </a:r>
            <a:r>
              <a:rPr lang="en-US" sz="4800" dirty="0" err="1"/>
              <a:t>hướng</a:t>
            </a:r>
            <a:r>
              <a:rPr lang="en-US" sz="4800" dirty="0"/>
              <a:t> </a:t>
            </a:r>
            <a:r>
              <a:rPr lang="en-US" sz="4800" dirty="0" err="1"/>
              <a:t>nghiệp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821823" y="3090207"/>
            <a:ext cx="35477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vəʊˈkeɪʃənl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822433" y="1628227"/>
            <a:ext cx="4941577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knowledge and skills that prepare you for a particular job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-3430905" y="5848985"/>
            <a:ext cx="3872230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4" name="vocation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205" y="3125117"/>
            <a:ext cx="895226" cy="82994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822433" y="3994150"/>
            <a:ext cx="4941577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000" dirty="0">
                <a:sym typeface="+mn-ea"/>
              </a:rPr>
              <a:t>The school offers </a:t>
            </a:r>
            <a:r>
              <a:rPr lang="en-US" sz="4000" b="1" u="sng" dirty="0">
                <a:sym typeface="+mn-ea"/>
              </a:rPr>
              <a:t>vocational programs</a:t>
            </a:r>
            <a:r>
              <a:rPr lang="en-US" sz="4000" dirty="0">
                <a:sym typeface="+mn-ea"/>
              </a:rPr>
              <a:t> in electrical work.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-3884930" y="4963160"/>
            <a:ext cx="2569845" cy="165862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97231" y="1217504"/>
            <a:ext cx="7661314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garment worker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5400" b="1" dirty="0">
                <a:solidFill>
                  <a:srgbClr val="AD4F0F"/>
                </a:solidFill>
              </a:rPr>
              <a:t>(n)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45" y="4514099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công nhân may</a:t>
            </a:r>
          </a:p>
        </p:txBody>
      </p:sp>
      <p:sp>
        <p:nvSpPr>
          <p:cNvPr id="2" name="Rectangle 1"/>
          <p:cNvSpPr/>
          <p:nvPr/>
        </p:nvSpPr>
        <p:spPr>
          <a:xfrm>
            <a:off x="487045" y="3060126"/>
            <a:ext cx="5489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ɡɑːmənt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wɜːkə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arment work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07" y="3060126"/>
            <a:ext cx="748145" cy="830998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6109433" y="2744045"/>
            <a:ext cx="5998845" cy="387096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494047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bartender</a:t>
            </a:r>
            <a:r>
              <a:rPr lang="en-US" sz="6600" b="1" dirty="0">
                <a:solidFill>
                  <a:srgbClr val="AD4F0F"/>
                </a:solidFill>
              </a:rPr>
              <a:t>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67" y="4589772"/>
            <a:ext cx="50152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thợ pha </a:t>
            </a:r>
            <a:r>
              <a:rPr lang="en-US" sz="4800" dirty="0" err="1"/>
              <a:t>chế</a:t>
            </a:r>
            <a:r>
              <a:rPr lang="en-US" sz="4800" dirty="0"/>
              <a:t> </a:t>
            </a:r>
          </a:p>
          <a:p>
            <a:pPr lvl="0" algn="ctr"/>
            <a:r>
              <a:rPr lang="en-US" sz="4800" dirty="0" err="1"/>
              <a:t>đồ</a:t>
            </a:r>
            <a:r>
              <a:rPr lang="en-US" sz="4800" dirty="0"/>
              <a:t> uống có cồn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8582" y="3212130"/>
            <a:ext cx="38127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bɑːtendə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5906770" y="1909018"/>
            <a:ext cx="5998845" cy="387096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artend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724" y="3180774"/>
            <a:ext cx="957858" cy="830997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13528040" y="4855210"/>
            <a:ext cx="3103245" cy="200279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280160"/>
            <a:ext cx="682142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theoretical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353" y="4859941"/>
            <a:ext cx="5015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(thuộc) lý thuyết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7960" y="3327432"/>
            <a:ext cx="34340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θɪəˈretɪkl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83136" y="2749527"/>
            <a:ext cx="590296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5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ideas that relate to a subject, not the practical uses of that subject. </a:t>
            </a:r>
          </a:p>
        </p:txBody>
      </p:sp>
      <p:sp>
        <p:nvSpPr>
          <p:cNvPr id="6" name="Rectangles 5"/>
          <p:cNvSpPr/>
          <p:nvPr/>
        </p:nvSpPr>
        <p:spPr>
          <a:xfrm>
            <a:off x="12562840" y="5332095"/>
            <a:ext cx="1998345" cy="128968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heoretic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367" y="3327432"/>
            <a:ext cx="887507" cy="830997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167921" y="4967574"/>
            <a:ext cx="57181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000" b="1" dirty="0">
                <a:sym typeface="+mn-ea"/>
              </a:rPr>
              <a:t>theoretical</a:t>
            </a:r>
            <a:r>
              <a:rPr lang="en-US" sz="4000" dirty="0">
                <a:sym typeface="+mn-ea"/>
              </a:rPr>
              <a:t> physics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371128"/>
              </p:ext>
            </p:extLst>
          </p:nvPr>
        </p:nvGraphicFramePr>
        <p:xfrm>
          <a:off x="499766" y="1341374"/>
          <a:ext cx="11690963" cy="458508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3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8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68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career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/kəˈrɪə(r)/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nghiệp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orientation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/ˌɔːriənˈteɪʃn/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định hướng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31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vocational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/vəʊˈkeɪʃənl/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are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395" y="2242017"/>
            <a:ext cx="658516" cy="718787"/>
          </a:xfrm>
          <a:prstGeom prst="rect">
            <a:avLst/>
          </a:prstGeom>
        </p:spPr>
      </p:pic>
      <p:pic>
        <p:nvPicPr>
          <p:cNvPr id="5" name="orientatio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8750" y="3023067"/>
            <a:ext cx="795226" cy="771734"/>
          </a:xfrm>
          <a:prstGeom prst="rect">
            <a:avLst/>
          </a:prstGeom>
        </p:spPr>
      </p:pic>
      <p:pic>
        <p:nvPicPr>
          <p:cNvPr id="3" name="vocational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8750" y="4498985"/>
            <a:ext cx="795226" cy="771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131732"/>
              </p:ext>
            </p:extLst>
          </p:nvPr>
        </p:nvGraphicFramePr>
        <p:xfrm>
          <a:off x="499767" y="1145984"/>
          <a:ext cx="11276330" cy="51735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0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9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2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630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3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garment worker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/ˈɡɑːmənt ˈ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wɜːkə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may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bartender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bɑːtendə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cồn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9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theoretical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ˌ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θɪəˈretɪkl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artend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3680" y="3825039"/>
            <a:ext cx="696286" cy="794517"/>
          </a:xfrm>
          <a:prstGeom prst="rect">
            <a:avLst/>
          </a:prstGeom>
        </p:spPr>
      </p:pic>
      <p:pic>
        <p:nvPicPr>
          <p:cNvPr id="7" name="theoretical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555" y="5201676"/>
            <a:ext cx="659161" cy="794517"/>
          </a:xfrm>
          <a:prstGeom prst="rect">
            <a:avLst/>
          </a:prstGeom>
        </p:spPr>
      </p:pic>
      <p:pic>
        <p:nvPicPr>
          <p:cNvPr id="12" name="garment worker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70" y="2365981"/>
            <a:ext cx="696287" cy="876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D3EA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-325904" y="1428441"/>
            <a:ext cx="12191365" cy="5585460"/>
          </a:xfrm>
          <a:prstGeom prst="triangle">
            <a:avLst/>
          </a:prstGeom>
          <a:solidFill>
            <a:srgbClr val="F6D6D6">
              <a:alpha val="72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635" y="1775460"/>
            <a:ext cx="12191365" cy="5082540"/>
          </a:xfrm>
          <a:prstGeom prst="triangle">
            <a:avLst>
              <a:gd name="adj" fmla="val 47372"/>
            </a:avLst>
          </a:prstGeom>
          <a:solidFill>
            <a:srgbClr val="F6F7C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-289145" y="2007929"/>
            <a:ext cx="12191365" cy="5082540"/>
          </a:xfrm>
          <a:prstGeom prst="triangle">
            <a:avLst>
              <a:gd name="adj" fmla="val 50210"/>
            </a:avLst>
          </a:prstGeom>
          <a:solidFill>
            <a:srgbClr val="A1EEB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128685" y="2274303"/>
            <a:ext cx="11439525" cy="4566285"/>
          </a:xfrm>
          <a:prstGeom prst="triangle">
            <a:avLst>
              <a:gd name="adj" fmla="val 49769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564609" y="1156335"/>
            <a:ext cx="870585" cy="709295"/>
          </a:xfrm>
          <a:prstGeom prst="ellipse">
            <a:avLst/>
          </a:prstGeom>
          <a:solidFill>
            <a:srgbClr val="77ADC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/>
          </a:p>
        </p:txBody>
      </p:sp>
      <p:sp>
        <p:nvSpPr>
          <p:cNvPr id="40" name="TextBox 39"/>
          <p:cNvSpPr txBox="1"/>
          <p:nvPr/>
        </p:nvSpPr>
        <p:spPr>
          <a:xfrm>
            <a:off x="742315" y="1156335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46730" y="1110759"/>
            <a:ext cx="10960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Myriad Pro" pitchFamily="34" charset="0"/>
              </a:rPr>
              <a:t>12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769778" y="1697711"/>
            <a:ext cx="7086600" cy="132207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 fontAlgn="t"/>
            <a:r>
              <a:rPr lang="en-US" sz="4000" b="1" dirty="0">
                <a:solidFill>
                  <a:schemeClr val="bg1"/>
                </a:solidFill>
              </a:rPr>
              <a:t>What will you do </a:t>
            </a:r>
          </a:p>
          <a:p>
            <a:pPr algn="ctr" fontAlgn="t"/>
            <a:r>
              <a:rPr lang="en-US" sz="4000" b="1" dirty="0">
                <a:solidFill>
                  <a:schemeClr val="bg1"/>
                </a:solidFill>
              </a:rPr>
              <a:t>in the future?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575" y="2079942"/>
            <a:ext cx="4589780" cy="70675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4000" b="1" dirty="0">
                <a:solidFill>
                  <a:schemeClr val="bg1"/>
                </a:solidFill>
              </a:rPr>
              <a:t>CAREER CHOICES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927141" y="972065"/>
            <a:ext cx="510159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927141" y="1017175"/>
            <a:ext cx="5101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995451" y="805794"/>
            <a:ext cx="990600" cy="941705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1669" y="1207356"/>
            <a:ext cx="4032885" cy="500507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172" y="-7619"/>
            <a:ext cx="12192000" cy="75913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3722" y="46067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0718" y="622581"/>
            <a:ext cx="9083675" cy="1234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girls and the boys are thinking about their career.  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2929352" y="2232224"/>
            <a:ext cx="8336280" cy="1234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Who can provide the girl with advice?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did they do yesterday?</a:t>
            </a:r>
          </a:p>
        </p:txBody>
      </p:sp>
      <p:sp>
        <p:nvSpPr>
          <p:cNvPr id="4" name="TextBox 10"/>
          <p:cNvSpPr txBox="1"/>
          <p:nvPr/>
        </p:nvSpPr>
        <p:spPr>
          <a:xfrm>
            <a:off x="2929352" y="1678939"/>
            <a:ext cx="8131175" cy="64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2929352" y="3364230"/>
            <a:ext cx="8131175" cy="9207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Suggested answers:</a:t>
            </a:r>
          </a:p>
          <a:p>
            <a:pPr>
              <a:lnSpc>
                <a:spcPct val="120000"/>
              </a:lnSpc>
            </a:pP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2810718" y="3970717"/>
            <a:ext cx="9415047" cy="2416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parents, teachers at their school, brothers / sisters, friends, consultants, teachers at vocational schools, etc.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Mi attended a career orientation session and Nick did his project.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5" grpId="0"/>
      <p:bldP spid="5" grpId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381022" y="1351340"/>
            <a:ext cx="11416197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b="1" dirty="0"/>
              <a:t>Mi:</a:t>
            </a:r>
            <a:r>
              <a:rPr lang="en-US" sz="3200" dirty="0"/>
              <a:t> Did you attend the career orientation session yesterday?</a:t>
            </a:r>
          </a:p>
          <a:p>
            <a:r>
              <a:rPr lang="en-US" sz="3200" b="1" dirty="0"/>
              <a:t>Nick:</a:t>
            </a:r>
            <a:r>
              <a:rPr lang="en-US" sz="3200" dirty="0"/>
              <a:t> No, I didn’t. I had to complete my project. How was it?</a:t>
            </a:r>
          </a:p>
          <a:p>
            <a:r>
              <a:rPr lang="en-US" sz="3200" b="1" dirty="0"/>
              <a:t>Mi:</a:t>
            </a:r>
            <a:r>
              <a:rPr lang="en-US" sz="3200" dirty="0"/>
              <a:t> It was really informative. There were three guest speakers from vocational colleges. They introduced their job training courses for lower secondary leavers. </a:t>
            </a:r>
          </a:p>
          <a:p>
            <a:r>
              <a:rPr lang="en-US" sz="3200" b="1" dirty="0"/>
              <a:t>Nick:</a:t>
            </a:r>
            <a:r>
              <a:rPr lang="en-US" sz="3200" dirty="0"/>
              <a:t> My teacher told us that if we didn’t like academic subjects, we should apply for courses which would prepare us for a job such as mechanic, hairdresser, or garment worker. That way, we could start working and earn a living earlier.</a:t>
            </a:r>
          </a:p>
          <a:p>
            <a:r>
              <a:rPr lang="en-US" sz="3200" b="1" dirty="0"/>
              <a:t>Mi: </a:t>
            </a:r>
            <a:r>
              <a:rPr lang="en-US" sz="3200" dirty="0"/>
              <a:t>My cousin did that. He learnt bartending after finishing grade 9. Now he’s a skillful bartender and makes lots of money.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936413" y="684971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1022" y="75901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433807" y="6563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073">
            <a:hlinkClick r:id="" action="ppaction://media"/>
            <a:extLst>
              <a:ext uri="{FF2B5EF4-FFF2-40B4-BE49-F238E27FC236}">
                <a16:creationId xmlns:a16="http://schemas.microsoft.com/office/drawing/2014/main" id="{2BA40197-5D98-7343-5C7B-321178AAB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3043" y="70551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286706" y="1301450"/>
            <a:ext cx="11616048" cy="541084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b="1">
                <a:sym typeface="+mn-ea"/>
              </a:rPr>
              <a:t>Nick:</a:t>
            </a:r>
            <a:r>
              <a:rPr lang="en-US" sz="3200">
                <a:sym typeface="+mn-ea"/>
              </a:rPr>
              <a:t> And you? What will you be in five years from now? </a:t>
            </a:r>
            <a:endParaRPr lang="en-US" sz="3200" b="1">
              <a:sym typeface="+mn-ea"/>
            </a:endParaRPr>
          </a:p>
          <a:p>
            <a:r>
              <a:rPr lang="en-US" sz="3200" b="1">
                <a:sym typeface="+mn-ea"/>
              </a:rPr>
              <a:t>Mi:</a:t>
            </a:r>
            <a:r>
              <a:rPr lang="en-US" sz="3200">
                <a:sym typeface="+mn-ea"/>
              </a:rPr>
              <a:t> Well, I’ll be studying at a teachers’ college because I want to be a teacher. </a:t>
            </a:r>
            <a:endParaRPr lang="en-US" sz="3200"/>
          </a:p>
          <a:p>
            <a:r>
              <a:rPr lang="en-US" sz="3200">
                <a:sym typeface="+mn-ea"/>
              </a:rPr>
              <a:t>How about you?</a:t>
            </a:r>
            <a:endParaRPr lang="en-US" sz="3200"/>
          </a:p>
          <a:p>
            <a:r>
              <a:rPr lang="en-US" sz="3200" b="1">
                <a:sym typeface="+mn-ea"/>
              </a:rPr>
              <a:t>Nick:</a:t>
            </a:r>
            <a:r>
              <a:rPr lang="en-US" sz="3200">
                <a:sym typeface="+mn-ea"/>
              </a:rPr>
              <a:t> I’ll be a fashion designer.</a:t>
            </a:r>
          </a:p>
          <a:p>
            <a:r>
              <a:rPr lang="en-US" sz="3200" b="1">
                <a:sym typeface="+mn-ea"/>
              </a:rPr>
              <a:t>Mi:</a:t>
            </a:r>
            <a:r>
              <a:rPr lang="en-US" sz="3200">
                <a:sym typeface="+mn-ea"/>
              </a:rPr>
              <a:t> You really want to be a fashion designer?</a:t>
            </a:r>
          </a:p>
          <a:p>
            <a:r>
              <a:rPr lang="en-US" sz="3200" b="1">
                <a:sym typeface="+mn-ea"/>
              </a:rPr>
              <a:t>Nick:</a:t>
            </a:r>
            <a:r>
              <a:rPr lang="en-US" sz="3200">
                <a:sym typeface="+mn-ea"/>
              </a:rPr>
              <a:t> Yeah. My art teacher says I have such a good sense of style that I should get formal training in fashion design after high school. </a:t>
            </a:r>
          </a:p>
          <a:p>
            <a:r>
              <a:rPr lang="en-US" sz="3200" b="1">
                <a:sym typeface="+mn-ea"/>
              </a:rPr>
              <a:t>Mi: </a:t>
            </a:r>
            <a:r>
              <a:rPr lang="en-US" sz="3200">
                <a:sym typeface="+mn-ea"/>
              </a:rPr>
              <a:t>Hope you’ll achieve your dream. </a:t>
            </a:r>
          </a:p>
          <a:p>
            <a:r>
              <a:rPr lang="en-US" sz="3200" b="1">
                <a:sym typeface="+mn-ea"/>
              </a:rPr>
              <a:t>Nick:</a:t>
            </a:r>
            <a:r>
              <a:rPr lang="en-US" sz="3200">
                <a:sym typeface="+mn-ea"/>
              </a:rPr>
              <a:t> Thanks. I think we should know our passions and abilities to make a good career choice.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2045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298206" y="-19048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936413" y="74870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1022" y="75901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433807" y="6563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073">
            <a:hlinkClick r:id="" action="ppaction://media"/>
            <a:extLst>
              <a:ext uri="{FF2B5EF4-FFF2-40B4-BE49-F238E27FC236}">
                <a16:creationId xmlns:a16="http://schemas.microsoft.com/office/drawing/2014/main" id="{58EC3B14-A20D-65E3-C7EE-FEEDED3CD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1516" y="75465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69914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99860" y="849736"/>
            <a:ext cx="120202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following questions.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1955" y="-13497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44469" y="86004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254" y="73979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16702" y="1595104"/>
            <a:ext cx="10991808" cy="4474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1.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/>
              <a:t>Where did the guest speakers come from?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b="1" dirty="0">
                <a:solidFill>
                  <a:schemeClr val="accent2"/>
                </a:solidFill>
              </a:rPr>
              <a:t>2.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/>
              <a:t>According to Nick’s teacher, who should apply for vocational courses?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b="1" dirty="0">
                <a:solidFill>
                  <a:schemeClr val="accent2"/>
                </a:solidFill>
              </a:rPr>
              <a:t>3.</a:t>
            </a:r>
            <a:r>
              <a:rPr lang="en-US" sz="3600" dirty="0">
                <a:solidFill>
                  <a:schemeClr val="accent2"/>
                </a:solidFill>
              </a:rPr>
              <a:t> </a:t>
            </a:r>
            <a:r>
              <a:rPr lang="en-US" sz="3600" dirty="0"/>
              <a:t>What did Mi’s cousin do after finishing grade 9?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59568" y="2147890"/>
            <a:ext cx="817679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36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ocational colleges.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59567" y="4353708"/>
            <a:ext cx="817679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6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tudents who don’t like academic subjects.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59566" y="5957620"/>
            <a:ext cx="817679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b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earnt bartending.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01956" y="1642110"/>
            <a:ext cx="11290888" cy="300378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4</a:t>
            </a:r>
            <a:r>
              <a:rPr lang="en-US" sz="3600" dirty="0">
                <a:solidFill>
                  <a:schemeClr val="accent2"/>
                </a:solidFill>
              </a:rPr>
              <a:t>. </a:t>
            </a:r>
            <a:r>
              <a:rPr lang="en-US" sz="3600" dirty="0"/>
              <a:t>What quality does a fashion designer need to have? 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b="1" dirty="0">
                <a:solidFill>
                  <a:schemeClr val="accent2"/>
                </a:solidFill>
              </a:rPr>
              <a:t>5</a:t>
            </a:r>
            <a:r>
              <a:rPr lang="en-US" sz="3600" dirty="0">
                <a:solidFill>
                  <a:schemeClr val="accent2"/>
                </a:solidFill>
              </a:rPr>
              <a:t>. </a:t>
            </a:r>
            <a:r>
              <a:rPr lang="en-US" sz="3600" dirty="0"/>
              <a:t>What do we need to know to make a good career choice?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39431" y="2253334"/>
            <a:ext cx="1085061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dirty="0">
                <a:solidFill>
                  <a:srgbClr val="7030A0"/>
                </a:solidFill>
                <a:cs typeface="Calibri" panose="020F0502020204030204" pitchFamily="34" charset="0"/>
              </a:rPr>
              <a:t>A</a:t>
            </a:r>
            <a:r>
              <a:rPr lang="en-US" sz="3600" b="0" dirty="0">
                <a:solidFill>
                  <a:srgbClr val="7030A0"/>
                </a:solidFill>
                <a:cs typeface="Calibri" panose="020F0502020204030204" pitchFamily="34" charset="0"/>
              </a:rPr>
              <a:t> good sense of style.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39431" y="3958336"/>
            <a:ext cx="1085061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dirty="0">
                <a:solidFill>
                  <a:srgbClr val="7030A0"/>
                </a:solidFill>
                <a:cs typeface="Calibri" panose="020F0502020204030204" pitchFamily="34" charset="0"/>
              </a:rPr>
              <a:t>O</a:t>
            </a:r>
            <a:r>
              <a:rPr lang="en-US" sz="3600" b="0" dirty="0">
                <a:solidFill>
                  <a:srgbClr val="7030A0"/>
                </a:solidFill>
                <a:cs typeface="Calibri" panose="020F0502020204030204" pitchFamily="34" charset="0"/>
              </a:rPr>
              <a:t>ur passions and abilities.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E4FA11-342B-A425-2CBC-E941F1E7D37A}"/>
              </a:ext>
            </a:extLst>
          </p:cNvPr>
          <p:cNvGrpSpPr/>
          <p:nvPr/>
        </p:nvGrpSpPr>
        <p:grpSpPr>
          <a:xfrm>
            <a:off x="-1172" y="-7620"/>
            <a:ext cx="12192000" cy="699149"/>
            <a:chOff x="7620" y="-7620"/>
            <a:chExt cx="12192000" cy="1083309"/>
          </a:xfrm>
        </p:grpSpPr>
        <p:sp>
          <p:nvSpPr>
            <p:cNvPr id="12" name="Round Single Corner Rectangle 19">
              <a:extLst>
                <a:ext uri="{FF2B5EF4-FFF2-40B4-BE49-F238E27FC236}">
                  <a16:creationId xmlns:a16="http://schemas.microsoft.com/office/drawing/2014/main" id="{4F8DDB93-FA7F-7E91-571E-7F64F97E2D0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20">
              <a:extLst>
                <a:ext uri="{FF2B5EF4-FFF2-40B4-BE49-F238E27FC236}">
                  <a16:creationId xmlns:a16="http://schemas.microsoft.com/office/drawing/2014/main" id="{EF48D2BF-E19A-C8B0-E2D1-1BAA3679946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21">
              <a:extLst>
                <a:ext uri="{FF2B5EF4-FFF2-40B4-BE49-F238E27FC236}">
                  <a16:creationId xmlns:a16="http://schemas.microsoft.com/office/drawing/2014/main" id="{A956D1DF-54F3-B400-34FC-2D6330D6A44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7A3CE17-0EC9-8B3A-22A9-77FA1F77BB54}"/>
              </a:ext>
            </a:extLst>
          </p:cNvPr>
          <p:cNvSpPr txBox="1"/>
          <p:nvPr/>
        </p:nvSpPr>
        <p:spPr>
          <a:xfrm>
            <a:off x="799860" y="849736"/>
            <a:ext cx="120202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following questions.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918088-DE79-4AC6-BBF1-3E82FE4E8ECE}"/>
              </a:ext>
            </a:extLst>
          </p:cNvPr>
          <p:cNvSpPr txBox="1"/>
          <p:nvPr/>
        </p:nvSpPr>
        <p:spPr>
          <a:xfrm>
            <a:off x="401955" y="-13497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9" name="Rounded Rectangle 31">
            <a:extLst>
              <a:ext uri="{FF2B5EF4-FFF2-40B4-BE49-F238E27FC236}">
                <a16:creationId xmlns:a16="http://schemas.microsoft.com/office/drawing/2014/main" id="{DC903E98-FC03-E10B-9C71-B526707D862F}"/>
              </a:ext>
            </a:extLst>
          </p:cNvPr>
          <p:cNvSpPr/>
          <p:nvPr/>
        </p:nvSpPr>
        <p:spPr>
          <a:xfrm>
            <a:off x="244469" y="86004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7F3E0C-AF7E-9EC1-A63E-BDD272AE9C95}"/>
              </a:ext>
            </a:extLst>
          </p:cNvPr>
          <p:cNvSpPr txBox="1"/>
          <p:nvPr/>
        </p:nvSpPr>
        <p:spPr>
          <a:xfrm>
            <a:off x="297254" y="73979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78524" y="1343064"/>
            <a:ext cx="11060411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in the conversation with their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3133" y="144570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918" y="134306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97723-90BB-BB95-A55D-8E81DEB4B9D5}"/>
              </a:ext>
            </a:extLst>
          </p:cNvPr>
          <p:cNvGrpSpPr/>
          <p:nvPr/>
        </p:nvGrpSpPr>
        <p:grpSpPr>
          <a:xfrm>
            <a:off x="-1172" y="-7620"/>
            <a:ext cx="12192000" cy="1249175"/>
            <a:chOff x="7620" y="-7620"/>
            <a:chExt cx="12192000" cy="1083309"/>
          </a:xfrm>
        </p:grpSpPr>
        <p:sp>
          <p:nvSpPr>
            <p:cNvPr id="4" name="Round Single Corner Rectangle 19">
              <a:extLst>
                <a:ext uri="{FF2B5EF4-FFF2-40B4-BE49-F238E27FC236}">
                  <a16:creationId xmlns:a16="http://schemas.microsoft.com/office/drawing/2014/main" id="{5D9D6009-2AA6-E8CA-E1DE-D0FA0B5AACF2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0">
              <a:extLst>
                <a:ext uri="{FF2B5EF4-FFF2-40B4-BE49-F238E27FC236}">
                  <a16:creationId xmlns:a16="http://schemas.microsoft.com/office/drawing/2014/main" id="{E6EB0109-D062-6D69-218E-453469D8DCB3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1">
              <a:extLst>
                <a:ext uri="{FF2B5EF4-FFF2-40B4-BE49-F238E27FC236}">
                  <a16:creationId xmlns:a16="http://schemas.microsoft.com/office/drawing/2014/main" id="{D8183904-B349-5993-AF84-592B7B159D1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37CA529-609E-201F-F377-2972F4FF03D6}"/>
              </a:ext>
            </a:extLst>
          </p:cNvPr>
          <p:cNvSpPr txBox="1"/>
          <p:nvPr/>
        </p:nvSpPr>
        <p:spPr>
          <a:xfrm>
            <a:off x="323133" y="111092"/>
            <a:ext cx="413269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451044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4246" y="158831"/>
            <a:ext cx="2743200" cy="17624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9703" y="154222"/>
            <a:ext cx="2743200" cy="1739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B97000-A914-022E-0384-A38A3CAB9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874" y="2330381"/>
            <a:ext cx="2743200" cy="1755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A0A4C5-5DF2-6B04-0A58-18D06C2ED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4247" y="4398617"/>
            <a:ext cx="2743200" cy="1797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BD7B1F-14EB-678B-6A95-BB8797B01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9703" y="4437656"/>
            <a:ext cx="2743200" cy="175846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644389" y="854719"/>
            <a:ext cx="2482130" cy="630942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500" dirty="0"/>
              <a:t>1. bartender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44388" y="1793782"/>
            <a:ext cx="3657601" cy="630942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500" dirty="0"/>
              <a:t>2. fashion designer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44388" y="2761016"/>
            <a:ext cx="3657601" cy="630942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500" dirty="0"/>
              <a:t>3. garment worker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44388" y="3767675"/>
            <a:ext cx="2699845" cy="630942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500" dirty="0"/>
              <a:t>4. hairdresser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4388" y="4774334"/>
            <a:ext cx="2482131" cy="630942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500" dirty="0"/>
              <a:t>5. mechanic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0.00394 L 0.65078 0.11829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6 L 0.44532 0.28935 " pathEditMode="relative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007 L 0.31589 -0.17407 " pathEditMode="relative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162 L 0.62839 0.30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28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393 L 0.36692 0.16736 " pathEditMode="relative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772" y="-3753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720" y="960755"/>
            <a:ext cx="10888345" cy="11387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5844" y="107548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629" y="954668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76351" y="3134824"/>
            <a:ext cx="2686050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A. theoretical                      </a:t>
            </a:r>
          </a:p>
          <a:p>
            <a:r>
              <a:rPr lang="en-US" sz="3400" dirty="0">
                <a:solidFill>
                  <a:schemeClr val="tx1"/>
                </a:solidFill>
              </a:rPr>
              <a:t>C. academic</a:t>
            </a:r>
            <a:r>
              <a:rPr lang="en-US" sz="3400" dirty="0"/>
              <a:t>             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122795" y="3134824"/>
            <a:ext cx="2140948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B. art                        </a:t>
            </a:r>
          </a:p>
          <a:p>
            <a:r>
              <a:rPr lang="en-US" sz="3400" dirty="0">
                <a:solidFill>
                  <a:schemeClr val="tx1"/>
                </a:solidFill>
              </a:rPr>
              <a:t>D. physical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00355" y="2003425"/>
            <a:ext cx="11366500" cy="1138773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/>
              <a:t>1. </a:t>
            </a:r>
            <a:r>
              <a:rPr lang="en-US" sz="3400" dirty="0"/>
              <a:t>Subjects like </a:t>
            </a:r>
            <a:r>
              <a:rPr lang="en-US" sz="3400" dirty="0" err="1"/>
              <a:t>maths</a:t>
            </a:r>
            <a:r>
              <a:rPr lang="en-US" sz="3400" dirty="0"/>
              <a:t>, physics, English, and literature are called ______ subjects.</a:t>
            </a:r>
          </a:p>
        </p:txBody>
      </p:sp>
      <p:sp>
        <p:nvSpPr>
          <p:cNvPr id="10" name="Oval 9"/>
          <p:cNvSpPr/>
          <p:nvPr/>
        </p:nvSpPr>
        <p:spPr>
          <a:xfrm>
            <a:off x="1276350" y="3712039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1276350" y="5142520"/>
            <a:ext cx="2686051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A. life                    </a:t>
            </a:r>
          </a:p>
          <a:p>
            <a:r>
              <a:rPr lang="en-US" sz="3400" dirty="0">
                <a:solidFill>
                  <a:schemeClr val="tx1"/>
                </a:solidFill>
              </a:rPr>
              <a:t>C. money  </a:t>
            </a:r>
            <a:r>
              <a:rPr lang="en-US" sz="3400" dirty="0"/>
              <a:t>  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122795" y="5142520"/>
            <a:ext cx="2140948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B. salary                     </a:t>
            </a:r>
          </a:p>
          <a:p>
            <a:r>
              <a:rPr lang="en-US" sz="3400" dirty="0">
                <a:solidFill>
                  <a:schemeClr val="tx1"/>
                </a:solidFill>
              </a:rPr>
              <a:t>D. living</a:t>
            </a:r>
          </a:p>
        </p:txBody>
      </p:sp>
      <p:sp>
        <p:nvSpPr>
          <p:cNvPr id="30" name="Oval 29"/>
          <p:cNvSpPr/>
          <p:nvPr/>
        </p:nvSpPr>
        <p:spPr>
          <a:xfrm>
            <a:off x="7122795" y="5711906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330835" y="4544695"/>
            <a:ext cx="11336020" cy="615553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400" b="1" dirty="0"/>
              <a:t>2. </a:t>
            </a:r>
            <a:r>
              <a:rPr lang="en-US" sz="3400" dirty="0"/>
              <a:t>She earns a ______ by selling home-made foods.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  <p:bldP spid="11" grpId="0" animBg="1"/>
      <p:bldP spid="11" grpId="1" animBg="1"/>
      <p:bldP spid="13" grpId="0" animBg="1"/>
      <p:bldP spid="13" grpId="1" animBg="1"/>
      <p:bldP spid="30" grpId="0" bldLvl="0" animBg="1"/>
      <p:bldP spid="30" grpId="1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772" y="-3753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720" y="960755"/>
            <a:ext cx="10888345" cy="11387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0385" y="107770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8103" y="96075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76350" y="3128948"/>
            <a:ext cx="2130880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A. life-long                     </a:t>
            </a:r>
          </a:p>
          <a:p>
            <a:r>
              <a:rPr lang="en-US" sz="3400" dirty="0">
                <a:solidFill>
                  <a:schemeClr val="tx1"/>
                </a:solidFill>
              </a:rPr>
              <a:t>C. formal</a:t>
            </a:r>
            <a:r>
              <a:rPr lang="en-US" sz="3400" dirty="0"/>
              <a:t>             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122795" y="3128947"/>
            <a:ext cx="2217148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400">
                <a:solidFill>
                  <a:schemeClr val="tx1"/>
                </a:solidFill>
              </a:rPr>
              <a:t>B. informal                        </a:t>
            </a:r>
          </a:p>
          <a:p>
            <a:r>
              <a:rPr lang="en-US" sz="3400">
                <a:solidFill>
                  <a:schemeClr val="tx1"/>
                </a:solidFill>
              </a:rPr>
              <a:t>D. online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40385" y="2005114"/>
            <a:ext cx="10564165" cy="1138773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/>
              <a:t>3. </a:t>
            </a:r>
            <a:r>
              <a:rPr lang="en-US" sz="3400" dirty="0"/>
              <a:t>He went to college to get ______ training in business management.</a:t>
            </a:r>
          </a:p>
        </p:txBody>
      </p:sp>
      <p:sp>
        <p:nvSpPr>
          <p:cNvPr id="10" name="Oval 9"/>
          <p:cNvSpPr/>
          <p:nvPr/>
        </p:nvSpPr>
        <p:spPr>
          <a:xfrm>
            <a:off x="1276350" y="3705113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1276349" y="5157667"/>
            <a:ext cx="2130881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A. teacher                    </a:t>
            </a:r>
          </a:p>
          <a:p>
            <a:r>
              <a:rPr lang="en-US" sz="3400" dirty="0">
                <a:solidFill>
                  <a:schemeClr val="tx1"/>
                </a:solidFill>
              </a:rPr>
              <a:t>C. taught </a:t>
            </a:r>
            <a:r>
              <a:rPr lang="en-US" sz="3400" dirty="0"/>
              <a:t>  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122795" y="5157667"/>
            <a:ext cx="2217148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B. teaching                     </a:t>
            </a:r>
          </a:p>
          <a:p>
            <a:r>
              <a:rPr lang="en-US" sz="3400" dirty="0">
                <a:solidFill>
                  <a:schemeClr val="tx1"/>
                </a:solidFill>
              </a:rPr>
              <a:t>D. teach</a:t>
            </a:r>
          </a:p>
        </p:txBody>
      </p:sp>
      <p:sp>
        <p:nvSpPr>
          <p:cNvPr id="30" name="Oval 29"/>
          <p:cNvSpPr/>
          <p:nvPr/>
        </p:nvSpPr>
        <p:spPr>
          <a:xfrm>
            <a:off x="7101023" y="5221381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540385" y="4544695"/>
            <a:ext cx="10564165" cy="615553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/>
              <a:t>4. </a:t>
            </a:r>
            <a:r>
              <a:rPr lang="en-US" sz="3400" dirty="0"/>
              <a:t>Finding a ______ job in big cities is rather difficult.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75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  <p:bldP spid="11" grpId="0" animBg="1"/>
      <p:bldP spid="11" grpId="1" animBg="1"/>
      <p:bldP spid="13" grpId="0" animBg="1"/>
      <p:bldP spid="13" grpId="1" animBg="1"/>
      <p:bldP spid="30" grpId="0" bldLvl="0" animBg="1"/>
      <p:bldP spid="30" grpId="1" animBg="1"/>
      <p:bldP spid="9" grpId="0" animBg="1"/>
      <p:bldP spid="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772" y="-3753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720" y="960755"/>
            <a:ext cx="10888345" cy="11387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543212" y="3416480"/>
            <a:ext cx="2767531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sym typeface="+mn-ea"/>
              </a:rPr>
              <a:t>A. orientation                    </a:t>
            </a:r>
            <a:endParaRPr lang="en-US" sz="3400" dirty="0">
              <a:solidFill>
                <a:schemeClr val="tx1"/>
              </a:solidFill>
            </a:endParaRPr>
          </a:p>
          <a:p>
            <a:r>
              <a:rPr lang="en-US" sz="3400" dirty="0">
                <a:solidFill>
                  <a:schemeClr val="tx1"/>
                </a:solidFill>
                <a:sym typeface="+mn-ea"/>
              </a:rPr>
              <a:t>C. tradition </a:t>
            </a:r>
            <a:r>
              <a:rPr lang="en-US" sz="3400" dirty="0"/>
              <a:t>             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389657" y="3416480"/>
            <a:ext cx="2189772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sym typeface="+mn-ea"/>
              </a:rPr>
              <a:t>B. pressure                     </a:t>
            </a:r>
            <a:endParaRPr lang="en-US" sz="3400" dirty="0">
              <a:solidFill>
                <a:schemeClr val="tx1"/>
              </a:solidFill>
            </a:endParaRPr>
          </a:p>
          <a:p>
            <a:r>
              <a:rPr lang="en-US" sz="3400" dirty="0">
                <a:solidFill>
                  <a:schemeClr val="tx1"/>
                </a:solidFill>
                <a:sym typeface="+mn-ea"/>
              </a:rPr>
              <a:t>D. income</a:t>
            </a:r>
            <a:endParaRPr lang="en-US" sz="3400" dirty="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78104" y="2290227"/>
            <a:ext cx="10739664" cy="1138773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r>
              <a:rPr lang="en-US" sz="3400" b="1" dirty="0"/>
              <a:t>5. </a:t>
            </a:r>
            <a:r>
              <a:rPr lang="en-US" sz="3400" dirty="0"/>
              <a:t>Career ______ </a:t>
            </a:r>
            <a:r>
              <a:rPr lang="en-US" sz="3400" dirty="0" err="1"/>
              <a:t>programmes</a:t>
            </a:r>
            <a:r>
              <a:rPr lang="en-US" sz="3400" dirty="0"/>
              <a:t> are useful because they help students make good decisions about their future jobs.</a:t>
            </a:r>
          </a:p>
        </p:txBody>
      </p:sp>
      <p:sp>
        <p:nvSpPr>
          <p:cNvPr id="10" name="Oval 9"/>
          <p:cNvSpPr/>
          <p:nvPr/>
        </p:nvSpPr>
        <p:spPr>
          <a:xfrm>
            <a:off x="1543212" y="3485486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5766645" y="1067946"/>
            <a:ext cx="5565588" cy="625641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Future Vision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66645" y="1988747"/>
            <a:ext cx="5565588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66645" y="2736817"/>
            <a:ext cx="5565588" cy="208484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ask 2: Read the conversation again and answer the</a:t>
            </a:r>
            <a:r>
              <a:rPr lang="vi-VN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questions</a:t>
            </a: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3: Match the words and phrases in the conversation with their pictures.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4: Choose the correct answer A, B, C, or D to complete each sentence</a:t>
            </a:r>
            <a:r>
              <a:rPr lang="vi-VN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dirty="0">
              <a:solidFill>
                <a:schemeClr val="tx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66645" y="5018381"/>
            <a:ext cx="55683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cs typeface="Calibri" panose="020F0502020204030204" pitchFamily="34" charset="0"/>
              </a:rPr>
              <a:t> Game: Guess my jobs.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66645" y="5847629"/>
            <a:ext cx="5565588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685145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48031"/>
            <a:ext cx="685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F390A7DE-084C-12BC-6CC5-2B2F58C32D89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10B1176A-33CD-68E9-F025-447E19CDFBA3}"/>
              </a:ext>
            </a:extLst>
          </p:cNvPr>
          <p:cNvSpPr/>
          <p:nvPr/>
        </p:nvSpPr>
        <p:spPr>
          <a:xfrm>
            <a:off x="2658958" y="1934206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82ECE8D2-49BE-5759-5999-4B301C510B77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29D67CA0-0CAA-512C-D4B4-E0088D17DF81}"/>
              </a:ext>
            </a:extLst>
          </p:cNvPr>
          <p:cNvSpPr/>
          <p:nvPr/>
        </p:nvSpPr>
        <p:spPr>
          <a:xfrm>
            <a:off x="2599308" y="491184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14" name="Curved Connector 23">
            <a:extLst>
              <a:ext uri="{FF2B5EF4-FFF2-40B4-BE49-F238E27FC236}">
                <a16:creationId xmlns:a16="http://schemas.microsoft.com/office/drawing/2014/main" id="{6D2C189D-A977-83C9-3300-047C6EE0F9A7}"/>
              </a:ext>
            </a:extLst>
          </p:cNvPr>
          <p:cNvCxnSpPr>
            <a:stCxn id="8" idx="3"/>
            <a:endCxn id="9" idx="0"/>
          </p:cNvCxnSpPr>
          <p:nvPr/>
        </p:nvCxnSpPr>
        <p:spPr>
          <a:xfrm>
            <a:off x="2505075" y="1409153"/>
            <a:ext cx="1071840" cy="52505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urved Connector 24">
            <a:extLst>
              <a:ext uri="{FF2B5EF4-FFF2-40B4-BE49-F238E27FC236}">
                <a16:creationId xmlns:a16="http://schemas.microsoft.com/office/drawing/2014/main" id="{749B6280-F557-0695-D041-3A2E1E3191C1}"/>
              </a:ext>
            </a:extLst>
          </p:cNvPr>
          <p:cNvCxnSpPr>
            <a:stCxn id="9" idx="1"/>
            <a:endCxn id="12" idx="0"/>
          </p:cNvCxnSpPr>
          <p:nvPr/>
        </p:nvCxnSpPr>
        <p:spPr>
          <a:xfrm rot="10800000" flipV="1">
            <a:off x="1587118" y="2243009"/>
            <a:ext cx="1071840" cy="124450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Curved Connector 25">
            <a:extLst>
              <a:ext uri="{FF2B5EF4-FFF2-40B4-BE49-F238E27FC236}">
                <a16:creationId xmlns:a16="http://schemas.microsoft.com/office/drawing/2014/main" id="{1CF73874-5EFF-B90F-2E44-561A1A2FCCB3}"/>
              </a:ext>
            </a:extLst>
          </p:cNvPr>
          <p:cNvCxnSpPr>
            <a:stCxn id="12" idx="3"/>
            <a:endCxn id="13" idx="0"/>
          </p:cNvCxnSpPr>
          <p:nvPr/>
        </p:nvCxnSpPr>
        <p:spPr>
          <a:xfrm>
            <a:off x="2505075" y="3788241"/>
            <a:ext cx="1012190" cy="112360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" name="Rounded Rectangle 26">
            <a:extLst>
              <a:ext uri="{FF2B5EF4-FFF2-40B4-BE49-F238E27FC236}">
                <a16:creationId xmlns:a16="http://schemas.microsoft.com/office/drawing/2014/main" id="{D5AD24AF-64BD-FABA-A3E5-CE20267A5B34}"/>
              </a:ext>
            </a:extLst>
          </p:cNvPr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34" name="Curved Connector 27">
            <a:extLst>
              <a:ext uri="{FF2B5EF4-FFF2-40B4-BE49-F238E27FC236}">
                <a16:creationId xmlns:a16="http://schemas.microsoft.com/office/drawing/2014/main" id="{21F7D39D-4474-0140-3C26-FBB1FA75786C}"/>
              </a:ext>
            </a:extLst>
          </p:cNvPr>
          <p:cNvCxnSpPr>
            <a:stCxn id="13" idx="1"/>
            <a:endCxn id="33" idx="0"/>
          </p:cNvCxnSpPr>
          <p:nvPr/>
        </p:nvCxnSpPr>
        <p:spPr>
          <a:xfrm rot="10800000" flipV="1">
            <a:off x="1587118" y="5212568"/>
            <a:ext cx="1012190" cy="71373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089025"/>
            <a:ext cx="10841355" cy="14773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30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3000" b="1" dirty="0">
                <a:solidFill>
                  <a:schemeClr val="bg1"/>
                </a:solidFill>
                <a:highlight>
                  <a:srgbClr val="FFC5C5"/>
                </a:highlight>
              </a:rPr>
              <a:t>E</a:t>
            </a:r>
            <a:r>
              <a:rPr lang="en-US" sz="3000" b="1" dirty="0">
                <a:solidFill>
                  <a:schemeClr val="bg1"/>
                </a:solidFill>
              </a:rPr>
              <a:t>:</a:t>
            </a:r>
            <a:r>
              <a:rPr lang="en-US" sz="3000" b="1" dirty="0"/>
              <a:t> Guess my job. Work in two groups. Take turns to explain and guess the jobs the teacher shares. The group with more correct answers wins.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93474" y="118141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446259" y="1079978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TextBox 10"/>
          <p:cNvSpPr txBox="1"/>
          <p:nvPr/>
        </p:nvSpPr>
        <p:spPr>
          <a:xfrm>
            <a:off x="5259705" y="2729865"/>
            <a:ext cx="6496685" cy="2158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members: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person works in a garage. He repairs cars or motorbikes. 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A: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mechanic.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B8803E-9A1A-098C-21D8-D9DC5E98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9689"/>
            <a:ext cx="5123836" cy="34836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19"/>
            <a:ext cx="12192000" cy="935668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9145" y="1229204"/>
            <a:ext cx="231162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578" y="13726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72017" y="2167907"/>
            <a:ext cx="11445622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 identify the topic of the unit.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 use lexical items related to career choices.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 identify the language features that are covered 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     in the unit.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61" y="115755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25928"/>
            <a:ext cx="3395225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4703" y="2196776"/>
            <a:ext cx="893996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Start prepare for the unit project</a:t>
            </a:r>
          </a:p>
          <a:p>
            <a:pPr>
              <a:lnSpc>
                <a:spcPct val="150000"/>
              </a:lnSpc>
            </a:pP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257" y="3329709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www.facebook.com/tienganhglobalsuccess.vn/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619625" y="2274570"/>
            <a:ext cx="7393940" cy="228139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>
              <a:lnSpc>
                <a:spcPct val="150000"/>
              </a:lnSpc>
            </a:pPr>
            <a:r>
              <a:rPr lang="en-US" sz="50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pictures and name the jobs.</a:t>
            </a: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1506610" y="5283835"/>
            <a:ext cx="164386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THINK!</a:t>
            </a:r>
          </a:p>
        </p:txBody>
      </p:sp>
      <p:pic>
        <p:nvPicPr>
          <p:cNvPr id="2" name="Content Placeholder 5" descr="IT ENGINE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26740" y="2116455"/>
            <a:ext cx="2679065" cy="2040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</a:p>
        </p:txBody>
      </p:sp>
      <p:pic>
        <p:nvPicPr>
          <p:cNvPr id="6" name="Content Placeholder 5" descr="IT ENGINEER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89330"/>
            <a:ext cx="7469505" cy="569087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8233410" y="2910205"/>
            <a:ext cx="37795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5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ENGINEER</a:t>
            </a:r>
          </a:p>
        </p:txBody>
      </p:sp>
      <p:pic>
        <p:nvPicPr>
          <p:cNvPr id="7" name="Content Placeholder 6" descr="banker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5915660" y="7677785"/>
            <a:ext cx="3571875" cy="238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898720" y="2910205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</a:p>
        </p:txBody>
      </p:sp>
      <p:pic>
        <p:nvPicPr>
          <p:cNvPr id="6" name="Content Placeholder 5" descr="IT ENGINEER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27785" y="-3248660"/>
            <a:ext cx="2273935" cy="173228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8644295" y="2910205"/>
            <a:ext cx="3779520" cy="121001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5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BANKER</a:t>
            </a:r>
          </a:p>
        </p:txBody>
      </p:sp>
      <p:pic>
        <p:nvPicPr>
          <p:cNvPr id="7" name="Content Placeholder 6" descr="banker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18135" y="1075690"/>
            <a:ext cx="7755255" cy="5176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233410" y="2910205"/>
            <a:ext cx="3779520" cy="121001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5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POLICE</a:t>
            </a:r>
          </a:p>
        </p:txBody>
      </p:sp>
      <p:pic>
        <p:nvPicPr>
          <p:cNvPr id="7" name="Content Placeholder 6" descr="banker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615920" y="-2370455"/>
            <a:ext cx="3002280" cy="2004060"/>
          </a:xfrm>
          <a:prstGeom prst="rect">
            <a:avLst/>
          </a:prstGeom>
        </p:spPr>
      </p:pic>
      <p:pic>
        <p:nvPicPr>
          <p:cNvPr id="8" name="Content Placeholder 2" descr="poli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5" y="1477010"/>
            <a:ext cx="6769735" cy="4511675"/>
          </a:xfrm>
          <a:prstGeom prst="rect">
            <a:avLst/>
          </a:prstGeom>
        </p:spPr>
      </p:pic>
      <p:pic>
        <p:nvPicPr>
          <p:cNvPr id="10" name="Content Placeholder 9" descr="file-637952314112410625"/>
          <p:cNvPicPr>
            <a:picLocks noGrp="1" noChangeAspect="1"/>
          </p:cNvPicPr>
          <p:nvPr>
            <p:ph idx="1"/>
          </p:nvPr>
        </p:nvPicPr>
        <p:blipFill>
          <a:blip r:embed="rId5"/>
          <a:srcRect r="22225"/>
          <a:stretch>
            <a:fillRect/>
          </a:stretch>
        </p:blipFill>
        <p:spPr>
          <a:xfrm>
            <a:off x="-4361180" y="4684395"/>
            <a:ext cx="3695065" cy="2446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233410" y="2910205"/>
            <a:ext cx="3779520" cy="121001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5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</a:p>
        </p:txBody>
      </p:sp>
      <p:pic>
        <p:nvPicPr>
          <p:cNvPr id="8" name="Content Placeholder 2" descr="poli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7045" y="-2581910"/>
            <a:ext cx="2900045" cy="1932940"/>
          </a:xfrm>
          <a:prstGeom prst="rect">
            <a:avLst/>
          </a:prstGeom>
        </p:spPr>
      </p:pic>
      <p:pic>
        <p:nvPicPr>
          <p:cNvPr id="10" name="Content Placeholder 9" descr="file-637952314112410625"/>
          <p:cNvPicPr>
            <a:picLocks noGrp="1" noChangeAspect="1"/>
          </p:cNvPicPr>
          <p:nvPr>
            <p:ph idx="1"/>
          </p:nvPr>
        </p:nvPicPr>
        <p:blipFill>
          <a:blip r:embed="rId4"/>
          <a:srcRect r="22225"/>
          <a:stretch>
            <a:fillRect/>
          </a:stretch>
        </p:blipFill>
        <p:spPr>
          <a:xfrm>
            <a:off x="795020" y="1663700"/>
            <a:ext cx="6542405" cy="4331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DE8D1-298B-A07F-901F-F72759A512DD}"/>
              </a:ext>
            </a:extLst>
          </p:cNvPr>
          <p:cNvSpPr txBox="1"/>
          <p:nvPr/>
        </p:nvSpPr>
        <p:spPr>
          <a:xfrm>
            <a:off x="-90072" y="2140022"/>
            <a:ext cx="12191999" cy="2281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dirty="0">
                <a:highlight>
                  <a:srgbClr val="FFC5C5"/>
                </a:highlight>
              </a:rPr>
              <a:t>Which jobs do you think will still be popular</a:t>
            </a:r>
          </a:p>
          <a:p>
            <a:pPr algn="ctr">
              <a:lnSpc>
                <a:spcPct val="150000"/>
              </a:lnSpc>
            </a:pPr>
            <a:r>
              <a:rPr lang="en-US" sz="5000" dirty="0">
                <a:highlight>
                  <a:srgbClr val="FFC5C5"/>
                </a:highlight>
              </a:rPr>
              <a:t>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915365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</TotalTime>
  <Words>1307</Words>
  <Application>Microsoft Office PowerPoint</Application>
  <PresentationFormat>Widescreen</PresentationFormat>
  <Paragraphs>261</Paragraphs>
  <Slides>33</Slides>
  <Notes>30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321</cp:revision>
  <cp:lastPrinted>2024-05-02T08:15:31Z</cp:lastPrinted>
  <dcterms:created xsi:type="dcterms:W3CDTF">2020-12-09T02:04:00Z</dcterms:created>
  <dcterms:modified xsi:type="dcterms:W3CDTF">2024-08-22T03:39:17Z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1033-12.2.0.13359</vt:lpwstr>
  </property>
</Properties>
</file>