
<file path=[Content_Types].xml><?xml version="1.0" encoding="utf-8"?>
<Types xmlns="http://schemas.openxmlformats.org/package/2006/content-types">
  <Default Extension="jpeg" ContentType="image/jpeg"/>
  <Default Extension="JPG" ContentType="image/.jpg"/>
  <Default Extension="tiff" ContentType="image/tiff"/>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71" r:id="rId3"/>
    <p:sldId id="674" r:id="rId5"/>
    <p:sldId id="796" r:id="rId6"/>
    <p:sldId id="389" r:id="rId7"/>
    <p:sldId id="531" r:id="rId8"/>
    <p:sldId id="700" r:id="rId9"/>
    <p:sldId id="824" r:id="rId10"/>
    <p:sldId id="849" r:id="rId11"/>
    <p:sldId id="850" r:id="rId12"/>
    <p:sldId id="851" r:id="rId13"/>
    <p:sldId id="852" r:id="rId14"/>
    <p:sldId id="446" r:id="rId15"/>
    <p:sldId id="445" r:id="rId16"/>
    <p:sldId id="877" r:id="rId17"/>
    <p:sldId id="878" r:id="rId18"/>
    <p:sldId id="596" r:id="rId19"/>
    <p:sldId id="622" r:id="rId20"/>
    <p:sldId id="879" r:id="rId21"/>
    <p:sldId id="599" r:id="rId22"/>
    <p:sldId id="456" r:id="rId23"/>
    <p:sldId id="880" r:id="rId24"/>
    <p:sldId id="642" r:id="rId25"/>
    <p:sldId id="881" r:id="rId26"/>
    <p:sldId id="882" r:id="rId27"/>
    <p:sldId id="668" r:id="rId28"/>
    <p:sldId id="883" r:id="rId29"/>
    <p:sldId id="884" r:id="rId30"/>
    <p:sldId id="886" r:id="rId31"/>
    <p:sldId id="885" r:id="rId32"/>
    <p:sldId id="742" r:id="rId33"/>
    <p:sldId id="887" r:id="rId34"/>
    <p:sldId id="888" r:id="rId35"/>
    <p:sldId id="314" r:id="rId36"/>
    <p:sldId id="330" r:id="rId37"/>
    <p:sldId id="35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6" userDrawn="1">
          <p15:clr>
            <a:srgbClr val="A4A3A4"/>
          </p15:clr>
        </p15:guide>
        <p15:guide id="2" pos="40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3C8"/>
    <a:srgbClr val="A1CAE2"/>
    <a:srgbClr val="A0C3D2"/>
    <a:srgbClr val="EAE0DA"/>
    <a:srgbClr val="EAC7C7"/>
    <a:srgbClr val="F5F0BB"/>
    <a:srgbClr val="B3C890"/>
    <a:srgbClr val="73A9AD"/>
    <a:srgbClr val="DBDFAA"/>
    <a:srgbClr val="ECE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p:scale>
          <a:sx n="50" d="100"/>
          <a:sy n="50" d="100"/>
        </p:scale>
        <p:origin x="720" y="232"/>
      </p:cViewPr>
      <p:guideLst>
        <p:guide orient="horz" pos="2076"/>
        <p:guide pos="409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microsoft.com/office/2007/relationships/hdphoto" Target="../media/image10.wdp"/><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tiff"/></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30432570"/>
          <p:cNvPicPr>
            <a:picLocks noGrp="1" noChangeAspect="1"/>
          </p:cNvPicPr>
          <p:nvPr>
            <p:ph idx="1"/>
          </p:nvPr>
        </p:nvPicPr>
        <p:blipFill>
          <a:blip r:embed="rId1"/>
          <a:srcRect t="7628" b="10927"/>
          <a:stretch>
            <a:fillRect/>
          </a:stretch>
        </p:blipFill>
        <p:spPr>
          <a:xfrm>
            <a:off x="0" y="-111125"/>
            <a:ext cx="12108815" cy="6968490"/>
          </a:xfrm>
          <a:prstGeom prst="rect">
            <a:avLst/>
          </a:prstGeom>
        </p:spPr>
      </p:pic>
      <p:grpSp>
        <p:nvGrpSpPr>
          <p:cNvPr id="31" name="Group 30"/>
          <p:cNvGrpSpPr/>
          <p:nvPr/>
        </p:nvGrpSpPr>
        <p:grpSpPr>
          <a:xfrm>
            <a:off x="-1172" y="-7620"/>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4" name="Text Box 3"/>
          <p:cNvSpPr txBox="1"/>
          <p:nvPr/>
        </p:nvSpPr>
        <p:spPr>
          <a:xfrm>
            <a:off x="2817495" y="4772660"/>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where</a:t>
            </a:r>
            <a:endParaRPr lang="en-US" sz="4400" b="0" i="1">
              <a:solidFill>
                <a:schemeClr val="bg1"/>
              </a:solidFill>
              <a:latin typeface="Times New Roman" panose="02020603050405020304" charset="0"/>
              <a:cs typeface="Calibri" panose="020F0502020204030204" pitchFamily="34" charset="0"/>
            </a:endParaRPr>
          </a:p>
        </p:txBody>
      </p:sp>
      <p:sp>
        <p:nvSpPr>
          <p:cNvPr id="6" name="Text Box 5"/>
          <p:cNvSpPr txBox="1"/>
          <p:nvPr/>
        </p:nvSpPr>
        <p:spPr>
          <a:xfrm>
            <a:off x="7144385" y="4774565"/>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who</a:t>
            </a:r>
            <a:endParaRPr lang="en-US" sz="4400" b="0" i="1">
              <a:solidFill>
                <a:schemeClr val="bg1"/>
              </a:solidFill>
              <a:latin typeface="Times New Roman" panose="02020603050405020304" charset="0"/>
              <a:cs typeface="Calibri" panose="020F0502020204030204" pitchFamily="34" charset="0"/>
            </a:endParaRPr>
          </a:p>
        </p:txBody>
      </p:sp>
      <p:sp>
        <p:nvSpPr>
          <p:cNvPr id="7" name="Text Box 6"/>
          <p:cNvSpPr txBox="1"/>
          <p:nvPr/>
        </p:nvSpPr>
        <p:spPr>
          <a:xfrm>
            <a:off x="2817495" y="5767070"/>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which</a:t>
            </a:r>
            <a:endParaRPr lang="en-US" sz="4400" b="0" i="1">
              <a:solidFill>
                <a:schemeClr val="bg1"/>
              </a:solidFill>
              <a:latin typeface="Times New Roman" panose="02020603050405020304" charset="0"/>
              <a:cs typeface="Calibri" panose="020F0502020204030204" pitchFamily="34" charset="0"/>
            </a:endParaRPr>
          </a:p>
        </p:txBody>
      </p:sp>
      <p:sp>
        <p:nvSpPr>
          <p:cNvPr id="8" name="Text Box 7"/>
          <p:cNvSpPr txBox="1"/>
          <p:nvPr/>
        </p:nvSpPr>
        <p:spPr>
          <a:xfrm>
            <a:off x="7144385" y="5709285"/>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whose</a:t>
            </a:r>
            <a:endParaRPr lang="en-US" sz="4400" b="0" i="1">
              <a:solidFill>
                <a:schemeClr val="bg1"/>
              </a:solidFill>
              <a:latin typeface="Times New Roman" panose="02020603050405020304" charset="0"/>
              <a:cs typeface="Calibri" panose="020F0502020204030204" pitchFamily="34" charset="0"/>
            </a:endParaRPr>
          </a:p>
        </p:txBody>
      </p:sp>
      <p:sp>
        <p:nvSpPr>
          <p:cNvPr id="3" name="Text Box 2"/>
          <p:cNvSpPr txBox="1"/>
          <p:nvPr/>
        </p:nvSpPr>
        <p:spPr>
          <a:xfrm>
            <a:off x="719455" y="165354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We are learning about the planet ______ has green trees and living things.</a:t>
            </a:r>
            <a:endParaRPr lang="en-US" sz="4400" b="0" i="1">
              <a:solidFill>
                <a:schemeClr val="bg1"/>
              </a:solidFill>
              <a:latin typeface="Times New Roman" panose="02020603050405020304" charset="0"/>
              <a:cs typeface="Calibri" panose="020F0502020204030204" pitchFamily="34" charset="0"/>
            </a:endParaRPr>
          </a:p>
        </p:txBody>
      </p:sp>
      <p:sp>
        <p:nvSpPr>
          <p:cNvPr id="9" name="Text Box 8"/>
          <p:cNvSpPr txBox="1"/>
          <p:nvPr/>
        </p:nvSpPr>
        <p:spPr>
          <a:xfrm>
            <a:off x="762635" y="-2148205"/>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The woman ______ we visited last summer is my former English teacher.</a:t>
            </a:r>
            <a:endParaRPr lang="en-US" sz="4400" b="0" i="1">
              <a:solidFill>
                <a:schemeClr val="bg1"/>
              </a:solidFill>
              <a:latin typeface="Times New Roman" panose="0202060305040502030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0"/>
                                  </p:iterate>
                                  <p:childTnLst>
                                    <p:set>
                                      <p:cBhvr>
                                        <p:cTn id="13" dur="500"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0"/>
                                  </p:iterate>
                                  <p:childTnLst>
                                    <p:set>
                                      <p:cBhvr>
                                        <p:cTn id="20" dur="500"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0"/>
                                  </p:iterate>
                                  <p:childTnLst>
                                    <p:set>
                                      <p:cBhvr>
                                        <p:cTn id="27" dur="500"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2" nodeType="clickEffect">
                                  <p:stCondLst>
                                    <p:cond delay="0"/>
                                  </p:stCondLst>
                                  <p:iterate type="lt">
                                    <p:tmPct val="0"/>
                                  </p:iterate>
                                  <p:childTnLst>
                                    <p:animClr clrSpc="rgb" dir="cw">
                                      <p:cBhvr override="childStyle">
                                        <p:cTn id="34" dur="2000" fill="hold"/>
                                        <p:tgtEl>
                                          <p:spTgt spid="7"/>
                                        </p:tgtEl>
                                        <p:attrNameLst>
                                          <p:attrName>style.color</p:attrName>
                                        </p:attrNameLst>
                                      </p:cBhvr>
                                      <p:to>
                                        <a:srgbClr val="FF1F1F"/>
                                      </p:to>
                                    </p:animClr>
                                  </p:childTnLst>
                                </p:cTn>
                              </p:par>
                              <p:par>
                                <p:cTn id="35" presetID="4" presetClass="emph" presetSubtype="2" fill="hold" grpId="3" nodeType="withEffect">
                                  <p:stCondLst>
                                    <p:cond delay="0"/>
                                  </p:stCondLst>
                                  <p:iterate type="lt">
                                    <p:tmPct val="0"/>
                                  </p:iterate>
                                  <p:childTnLst>
                                    <p:anim to="1.7" calcmode="lin" valueType="num">
                                      <p:cBhvr override="childStyle">
                                        <p:cTn id="36" dur="2000" fill="hold"/>
                                        <p:tgtEl>
                                          <p:spTgt spid="7"/>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7" grpId="2"/>
      <p:bldP spid="7" grpId="3"/>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30432570"/>
          <p:cNvPicPr>
            <a:picLocks noGrp="1" noChangeAspect="1"/>
          </p:cNvPicPr>
          <p:nvPr>
            <p:ph idx="1"/>
          </p:nvPr>
        </p:nvPicPr>
        <p:blipFill>
          <a:blip r:embed="rId1"/>
          <a:srcRect t="7628" b="10927"/>
          <a:stretch>
            <a:fillRect/>
          </a:stretch>
        </p:blipFill>
        <p:spPr>
          <a:xfrm>
            <a:off x="0" y="-111125"/>
            <a:ext cx="12108815" cy="6968490"/>
          </a:xfrm>
          <a:prstGeom prst="rect">
            <a:avLst/>
          </a:prstGeom>
        </p:spPr>
      </p:pic>
      <p:grpSp>
        <p:nvGrpSpPr>
          <p:cNvPr id="31" name="Group 30"/>
          <p:cNvGrpSpPr/>
          <p:nvPr/>
        </p:nvGrpSpPr>
        <p:grpSpPr>
          <a:xfrm>
            <a:off x="-1172" y="-7620"/>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4" name="Text Box 3"/>
          <p:cNvSpPr txBox="1"/>
          <p:nvPr/>
        </p:nvSpPr>
        <p:spPr>
          <a:xfrm>
            <a:off x="2817495" y="4772660"/>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where</a:t>
            </a:r>
            <a:endParaRPr lang="en-US" sz="4400" b="0" i="1">
              <a:solidFill>
                <a:schemeClr val="bg1"/>
              </a:solidFill>
              <a:latin typeface="Times New Roman" panose="02020603050405020304" charset="0"/>
              <a:cs typeface="Calibri" panose="020F0502020204030204" pitchFamily="34" charset="0"/>
            </a:endParaRPr>
          </a:p>
        </p:txBody>
      </p:sp>
      <p:sp>
        <p:nvSpPr>
          <p:cNvPr id="6" name="Text Box 5"/>
          <p:cNvSpPr txBox="1"/>
          <p:nvPr/>
        </p:nvSpPr>
        <p:spPr>
          <a:xfrm>
            <a:off x="7144385" y="4774565"/>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how</a:t>
            </a:r>
            <a:endParaRPr lang="en-US" sz="4400" b="0" i="1">
              <a:solidFill>
                <a:schemeClr val="bg1"/>
              </a:solidFill>
              <a:latin typeface="Times New Roman" panose="02020603050405020304" charset="0"/>
              <a:cs typeface="Calibri" panose="020F0502020204030204" pitchFamily="34" charset="0"/>
            </a:endParaRPr>
          </a:p>
        </p:txBody>
      </p:sp>
      <p:sp>
        <p:nvSpPr>
          <p:cNvPr id="7" name="Text Box 6"/>
          <p:cNvSpPr txBox="1"/>
          <p:nvPr/>
        </p:nvSpPr>
        <p:spPr>
          <a:xfrm>
            <a:off x="2817495" y="5767070"/>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who</a:t>
            </a:r>
            <a:endParaRPr lang="en-US" sz="4400" b="0" i="1">
              <a:solidFill>
                <a:schemeClr val="bg1"/>
              </a:solidFill>
              <a:latin typeface="Times New Roman" panose="02020603050405020304" charset="0"/>
              <a:cs typeface="Calibri" panose="020F0502020204030204" pitchFamily="34" charset="0"/>
            </a:endParaRPr>
          </a:p>
        </p:txBody>
      </p:sp>
      <p:sp>
        <p:nvSpPr>
          <p:cNvPr id="8" name="Text Box 7"/>
          <p:cNvSpPr txBox="1"/>
          <p:nvPr/>
        </p:nvSpPr>
        <p:spPr>
          <a:xfrm>
            <a:off x="7144385" y="5709285"/>
            <a:ext cx="2679065" cy="4318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which</a:t>
            </a:r>
            <a:endParaRPr lang="en-US" sz="4400" b="0" i="1">
              <a:solidFill>
                <a:schemeClr val="bg1"/>
              </a:solidFill>
              <a:latin typeface="Times New Roman" panose="02020603050405020304" charset="0"/>
              <a:cs typeface="Calibri" panose="020F0502020204030204" pitchFamily="34" charset="0"/>
            </a:endParaRPr>
          </a:p>
        </p:txBody>
      </p:sp>
      <p:sp>
        <p:nvSpPr>
          <p:cNvPr id="3" name="Text Box 2"/>
          <p:cNvSpPr txBox="1"/>
          <p:nvPr/>
        </p:nvSpPr>
        <p:spPr>
          <a:xfrm>
            <a:off x="719455" y="165354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I go to the school ______ my mother went to when she was small. </a:t>
            </a:r>
            <a:endParaRPr lang="en-US" sz="4400" b="0" i="1">
              <a:solidFill>
                <a:schemeClr val="bg1"/>
              </a:solidFill>
              <a:latin typeface="Times New Roman" panose="02020603050405020304" charset="0"/>
              <a:cs typeface="Calibri" panose="020F0502020204030204" pitchFamily="34" charset="0"/>
            </a:endParaRPr>
          </a:p>
        </p:txBody>
      </p:sp>
      <p:sp>
        <p:nvSpPr>
          <p:cNvPr id="9" name="Text Box 8"/>
          <p:cNvSpPr txBox="1"/>
          <p:nvPr/>
        </p:nvSpPr>
        <p:spPr>
          <a:xfrm>
            <a:off x="762635" y="-2148205"/>
            <a:ext cx="11346180" cy="1445260"/>
          </a:xfrm>
          <a:prstGeom prst="rect">
            <a:avLst/>
          </a:prstGeom>
          <a:noFill/>
          <a:ln w="9525">
            <a:noFill/>
          </a:ln>
        </p:spPr>
        <p:txBody>
          <a:bodyPr wrap="square">
            <a:spAutoFit/>
          </a:bodyPr>
          <a:lstStyle/>
          <a:p>
            <a:pPr marL="228600" indent="-228600" algn="ctr"/>
            <a:r>
              <a:rPr lang="en-US" sz="4400" i="1">
                <a:solidFill>
                  <a:schemeClr val="bg1"/>
                </a:solidFill>
                <a:latin typeface="Times New Roman" panose="02020603050405020304" charset="0"/>
                <a:cs typeface="Calibri" panose="020F0502020204030204" pitchFamily="34" charset="0"/>
                <a:sym typeface="+mn-ea"/>
              </a:rPr>
              <a:t>We are learning about the planet ______ has green trees and living things.</a:t>
            </a:r>
            <a:endParaRPr lang="en-US" sz="4400" b="0" i="1">
              <a:solidFill>
                <a:schemeClr val="bg1"/>
              </a:solidFill>
              <a:latin typeface="Times New Roman" panose="0202060305040502030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0"/>
                                  </p:iterate>
                                  <p:childTnLst>
                                    <p:set>
                                      <p:cBhvr>
                                        <p:cTn id="13" dur="500"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0"/>
                                  </p:iterate>
                                  <p:childTnLst>
                                    <p:set>
                                      <p:cBhvr>
                                        <p:cTn id="20" dur="500"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0"/>
                                  </p:iterate>
                                  <p:childTnLst>
                                    <p:set>
                                      <p:cBhvr>
                                        <p:cTn id="27" dur="500"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2" nodeType="clickEffect">
                                  <p:stCondLst>
                                    <p:cond delay="0"/>
                                  </p:stCondLst>
                                  <p:iterate type="lt">
                                    <p:tmPct val="0"/>
                                  </p:iterate>
                                  <p:childTnLst>
                                    <p:animClr clrSpc="rgb" dir="cw">
                                      <p:cBhvr override="childStyle">
                                        <p:cTn id="34" dur="2000" fill="hold"/>
                                        <p:tgtEl>
                                          <p:spTgt spid="8"/>
                                        </p:tgtEl>
                                        <p:attrNameLst>
                                          <p:attrName>style.color</p:attrName>
                                        </p:attrNameLst>
                                      </p:cBhvr>
                                      <p:to>
                                        <a:srgbClr val="FF1F1F"/>
                                      </p:to>
                                    </p:animClr>
                                  </p:childTnLst>
                                </p:cTn>
                              </p:par>
                              <p:par>
                                <p:cTn id="35" presetID="4" presetClass="emph" presetSubtype="2" fill="hold" grpId="3" nodeType="withEffect">
                                  <p:stCondLst>
                                    <p:cond delay="0"/>
                                  </p:stCondLst>
                                  <p:iterate type="lt">
                                    <p:tmPct val="0"/>
                                  </p:iterate>
                                  <p:childTnLst>
                                    <p:anim to="1.7" calcmode="lin" valueType="num">
                                      <p:cBhvr override="childStyle">
                                        <p:cTn id="36" dur="2000" fill="hold"/>
                                        <p:tgtEl>
                                          <p:spTgt spid="8"/>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8" grpId="0"/>
      <p:bldP spid="8" grpId="1"/>
      <p:bldP spid="8" grpId="2"/>
      <p:bldP spid="8" grpId="3"/>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a:gsLst>
            <a:gs pos="0">
              <a:schemeClr val="accent1">
                <a:lumMod val="5000"/>
                <a:lumOff val="95000"/>
              </a:schemeClr>
            </a:gs>
            <a:gs pos="85000">
              <a:schemeClr val="bg2">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descr="A planet in space with stars"/>
          <p:cNvPicPr>
            <a:picLocks noChangeAspect="1"/>
          </p:cNvPicPr>
          <p:nvPr/>
        </p:nvPicPr>
        <p:blipFill>
          <a:blip r:embed="rId1">
            <a:alphaModFix amt="85000"/>
            <a:duotone>
              <a:prstClr val="black"/>
              <a:schemeClr val="accent1">
                <a:tint val="45000"/>
                <a:satMod val="400000"/>
              </a:schemeClr>
            </a:duotone>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90927" y="-530519"/>
            <a:ext cx="12488763" cy="7919038"/>
          </a:xfrm>
          <a:prstGeom prst="rect">
            <a:avLst/>
          </a:prstGeom>
        </p:spPr>
      </p:pic>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20"/>
          <p:cNvSpPr txBox="1"/>
          <p:nvPr/>
        </p:nvSpPr>
        <p:spPr>
          <a:xfrm>
            <a:off x="176530" y="1811655"/>
            <a:ext cx="12014200" cy="2344420"/>
          </a:xfrm>
          <a:prstGeom prst="rect">
            <a:avLst/>
          </a:prstGeom>
          <a:noFill/>
        </p:spPr>
        <p:txBody>
          <a:bodyPr wrap="square">
            <a:noAutofit/>
          </a:bodyPr>
          <a:lstStyle/>
          <a:p>
            <a:pPr algn="ctr"/>
            <a:r>
              <a:rPr lang="en-US" sz="11500" b="1" dirty="0">
                <a:solidFill>
                  <a:srgbClr val="FF0000"/>
                </a:solidFill>
                <a:effectLst>
                  <a:outerShdw blurRad="38100" dist="38100" dir="2700000" algn="tl">
                    <a:srgbClr val="000000">
                      <a:alpha val="43137"/>
                    </a:srgbClr>
                  </a:outerShdw>
                </a:effectLst>
                <a:sym typeface="+mn-ea"/>
              </a:rPr>
              <a:t>Planet Earth Pictionary</a:t>
            </a:r>
            <a:endParaRPr lang="en-US" sz="11500" b="1" dirty="0">
              <a:solidFill>
                <a:srgbClr val="FF0000"/>
              </a:solidFill>
              <a:effectLst>
                <a:outerShdw blurRad="38100" dist="38100" dir="2700000" algn="tl">
                  <a:srgbClr val="000000">
                    <a:alpha val="43137"/>
                  </a:srgbClr>
                </a:outerShdw>
              </a:effectLst>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20"/>
          <p:cNvSpPr txBox="1"/>
          <p:nvPr/>
        </p:nvSpPr>
        <p:spPr>
          <a:xfrm>
            <a:off x="3850005" y="887095"/>
            <a:ext cx="8163560" cy="852805"/>
          </a:xfrm>
          <a:prstGeom prst="rect">
            <a:avLst/>
          </a:prstGeom>
          <a:noFill/>
        </p:spPr>
        <p:txBody>
          <a:bodyPr wrap="square">
            <a:noAutofit/>
          </a:bodyPr>
          <a:lstStyle/>
          <a:p>
            <a:pPr algn="just">
              <a:lnSpc>
                <a:spcPct val="100000"/>
              </a:lnSpc>
            </a:pPr>
            <a:r>
              <a:rPr lang="en-US" sz="3200" dirty="0">
                <a:solidFill>
                  <a:schemeClr val="bg1"/>
                </a:solidFill>
              </a:rPr>
              <a:t>- Work in pairs</a:t>
            </a:r>
            <a:endParaRPr lang="en-US" sz="3200" dirty="0">
              <a:solidFill>
                <a:schemeClr val="bg1"/>
              </a:solidFill>
            </a:endParaRPr>
          </a:p>
        </p:txBody>
      </p:sp>
      <p:sp>
        <p:nvSpPr>
          <p:cNvPr id="7" name="TextBox 20"/>
          <p:cNvSpPr txBox="1"/>
          <p:nvPr/>
        </p:nvSpPr>
        <p:spPr>
          <a:xfrm>
            <a:off x="291465" y="2698750"/>
            <a:ext cx="3641090" cy="2344420"/>
          </a:xfrm>
          <a:prstGeom prst="rect">
            <a:avLst/>
          </a:prstGeom>
          <a:noFill/>
        </p:spPr>
        <p:txBody>
          <a:bodyPr wrap="square">
            <a:noAutofit/>
          </a:bodyPr>
          <a:lstStyle/>
          <a:p>
            <a:pPr algn="just">
              <a:lnSpc>
                <a:spcPct val="200000"/>
              </a:lnSpc>
            </a:pPr>
            <a:r>
              <a:rPr lang="en-US" sz="4400" b="1" dirty="0">
                <a:solidFill>
                  <a:srgbClr val="FF0000"/>
                </a:solidFill>
              </a:rPr>
              <a:t>HOW TO PLAY</a:t>
            </a:r>
            <a:endParaRPr lang="en-US" sz="4400" b="1" dirty="0">
              <a:solidFill>
                <a:srgbClr val="FF0000"/>
              </a:solidFill>
            </a:endParaRPr>
          </a:p>
        </p:txBody>
      </p:sp>
      <p:sp>
        <p:nvSpPr>
          <p:cNvPr id="6" name="TextBox 20"/>
          <p:cNvSpPr txBox="1"/>
          <p:nvPr/>
        </p:nvSpPr>
        <p:spPr>
          <a:xfrm>
            <a:off x="3850005" y="1503045"/>
            <a:ext cx="8080375" cy="1182370"/>
          </a:xfrm>
          <a:prstGeom prst="rect">
            <a:avLst/>
          </a:prstGeom>
          <a:noFill/>
        </p:spPr>
        <p:txBody>
          <a:bodyPr wrap="square">
            <a:noAutofit/>
          </a:bodyPr>
          <a:lstStyle/>
          <a:p>
            <a:pPr algn="just">
              <a:lnSpc>
                <a:spcPct val="100000"/>
              </a:lnSpc>
            </a:pPr>
            <a:r>
              <a:rPr lang="en-US" sz="3200" dirty="0">
                <a:solidFill>
                  <a:schemeClr val="bg1"/>
                </a:solidFill>
              </a:rPr>
              <a:t>- One student in each pair secretly draws a picture of a natural phenomenon or geographical feature related to Earth.</a:t>
            </a:r>
            <a:endParaRPr lang="en-US" sz="3200" dirty="0">
              <a:solidFill>
                <a:schemeClr val="bg1"/>
              </a:solidFill>
            </a:endParaRPr>
          </a:p>
        </p:txBody>
      </p:sp>
      <p:sp>
        <p:nvSpPr>
          <p:cNvPr id="8" name="TextBox 20"/>
          <p:cNvSpPr txBox="1"/>
          <p:nvPr/>
        </p:nvSpPr>
        <p:spPr>
          <a:xfrm>
            <a:off x="3975100" y="3073400"/>
            <a:ext cx="8038465" cy="1182370"/>
          </a:xfrm>
          <a:prstGeom prst="rect">
            <a:avLst/>
          </a:prstGeom>
          <a:noFill/>
        </p:spPr>
        <p:txBody>
          <a:bodyPr wrap="square">
            <a:noAutofit/>
          </a:bodyPr>
          <a:lstStyle/>
          <a:p>
            <a:pPr algn="just">
              <a:lnSpc>
                <a:spcPct val="100000"/>
              </a:lnSpc>
            </a:pPr>
            <a:r>
              <a:rPr lang="en-US" sz="3200" dirty="0">
                <a:solidFill>
                  <a:schemeClr val="bg1"/>
                </a:solidFill>
              </a:rPr>
              <a:t>- The other student, using  relative clauses, must describe the picture to their partner without explicitly naming it.</a:t>
            </a:r>
            <a:endParaRPr lang="en-US" sz="3200" dirty="0">
              <a:solidFill>
                <a:schemeClr val="bg1"/>
              </a:solidFill>
            </a:endParaRPr>
          </a:p>
        </p:txBody>
      </p:sp>
      <p:sp>
        <p:nvSpPr>
          <p:cNvPr id="3" name="TextBox 20"/>
          <p:cNvSpPr txBox="1"/>
          <p:nvPr/>
        </p:nvSpPr>
        <p:spPr>
          <a:xfrm>
            <a:off x="3975100" y="4544695"/>
            <a:ext cx="8038465" cy="1182370"/>
          </a:xfrm>
          <a:prstGeom prst="rect">
            <a:avLst/>
          </a:prstGeom>
          <a:noFill/>
        </p:spPr>
        <p:txBody>
          <a:bodyPr wrap="square">
            <a:noAutofit/>
          </a:bodyPr>
          <a:p>
            <a:pPr algn="just">
              <a:lnSpc>
                <a:spcPct val="100000"/>
              </a:lnSpc>
            </a:pPr>
            <a:r>
              <a:rPr lang="en-US" sz="3200" dirty="0">
                <a:solidFill>
                  <a:schemeClr val="bg1"/>
                </a:solidFill>
              </a:rPr>
              <a:t>- The partner guesses the phenomenon or feature within the set time limit.</a:t>
            </a:r>
            <a:endParaRPr lang="en-US" sz="3200" dirty="0">
              <a:solidFill>
                <a:schemeClr val="bg1"/>
              </a:solidFill>
            </a:endParaRPr>
          </a:p>
        </p:txBody>
      </p:sp>
      <p:sp>
        <p:nvSpPr>
          <p:cNvPr id="4" name="TextBox 20"/>
          <p:cNvSpPr txBox="1"/>
          <p:nvPr/>
        </p:nvSpPr>
        <p:spPr>
          <a:xfrm>
            <a:off x="3974465" y="5589270"/>
            <a:ext cx="8038465" cy="1182370"/>
          </a:xfrm>
          <a:prstGeom prst="rect">
            <a:avLst/>
          </a:prstGeom>
          <a:noFill/>
        </p:spPr>
        <p:txBody>
          <a:bodyPr wrap="square">
            <a:noAutofit/>
          </a:bodyPr>
          <a:p>
            <a:pPr algn="just">
              <a:lnSpc>
                <a:spcPct val="100000"/>
              </a:lnSpc>
            </a:pPr>
            <a:r>
              <a:rPr lang="en-US" sz="3200" dirty="0">
                <a:solidFill>
                  <a:schemeClr val="bg1"/>
                </a:solidFill>
              </a:rPr>
              <a:t>- Most correct guesses within the time limit wins!</a:t>
            </a:r>
            <a:endParaRPr lang="en-US" sz="3200"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7" name="TextBox 20"/>
          <p:cNvSpPr txBox="1"/>
          <p:nvPr/>
        </p:nvSpPr>
        <p:spPr>
          <a:xfrm>
            <a:off x="291465" y="2698750"/>
            <a:ext cx="3641090" cy="2344420"/>
          </a:xfrm>
          <a:prstGeom prst="rect">
            <a:avLst/>
          </a:prstGeom>
          <a:noFill/>
        </p:spPr>
        <p:txBody>
          <a:bodyPr wrap="square">
            <a:noAutofit/>
          </a:bodyPr>
          <a:lstStyle/>
          <a:p>
            <a:pPr algn="just">
              <a:lnSpc>
                <a:spcPct val="200000"/>
              </a:lnSpc>
            </a:pPr>
            <a:r>
              <a:rPr lang="en-US" sz="4400" b="1" dirty="0">
                <a:solidFill>
                  <a:srgbClr val="FF0000"/>
                </a:solidFill>
              </a:rPr>
              <a:t>EXAMPLE</a:t>
            </a:r>
            <a:endParaRPr lang="en-US" sz="4400" b="1" dirty="0">
              <a:solidFill>
                <a:srgbClr val="FF0000"/>
              </a:solidFill>
            </a:endParaRPr>
          </a:p>
        </p:txBody>
      </p:sp>
      <p:pic>
        <p:nvPicPr>
          <p:cNvPr id="11" name="Content Placeholder 10" descr="tải xuống (1)"/>
          <p:cNvPicPr>
            <a:picLocks noChangeAspect="1"/>
          </p:cNvPicPr>
          <p:nvPr>
            <p:ph idx="1"/>
          </p:nvPr>
        </p:nvPicPr>
        <p:blipFill>
          <a:blip r:embed="rId1"/>
          <a:stretch>
            <a:fillRect/>
          </a:stretch>
        </p:blipFill>
        <p:spPr>
          <a:xfrm>
            <a:off x="2848610" y="1354455"/>
            <a:ext cx="3705225" cy="3688715"/>
          </a:xfrm>
          <a:prstGeom prst="rect">
            <a:avLst/>
          </a:prstGeom>
        </p:spPr>
      </p:pic>
      <p:sp>
        <p:nvSpPr>
          <p:cNvPr id="16" name="TextBox 20"/>
          <p:cNvSpPr txBox="1"/>
          <p:nvPr/>
        </p:nvSpPr>
        <p:spPr>
          <a:xfrm>
            <a:off x="6964045" y="1845945"/>
            <a:ext cx="4064635" cy="852805"/>
          </a:xfrm>
          <a:prstGeom prst="rect">
            <a:avLst/>
          </a:prstGeom>
          <a:noFill/>
        </p:spPr>
        <p:txBody>
          <a:bodyPr wrap="square">
            <a:noAutofit/>
          </a:bodyPr>
          <a:p>
            <a:pPr algn="just">
              <a:lnSpc>
                <a:spcPct val="100000"/>
              </a:lnSpc>
            </a:pPr>
            <a:r>
              <a:rPr lang="en-US" sz="3200" dirty="0">
                <a:solidFill>
                  <a:schemeClr val="bg1"/>
                </a:solidFill>
              </a:rPr>
              <a:t>An area of coral, the top of </a:t>
            </a:r>
            <a:r>
              <a:rPr lang="en-US" sz="3200" dirty="0">
                <a:solidFill>
                  <a:schemeClr val="bg1"/>
                </a:solidFill>
                <a:highlight>
                  <a:srgbClr val="000080"/>
                </a:highlight>
              </a:rPr>
              <a:t>which can sometimes be seen just above the sea.</a:t>
            </a:r>
            <a:endParaRPr lang="en-US" sz="3200" dirty="0">
              <a:solidFill>
                <a:schemeClr val="bg1"/>
              </a:solidFill>
              <a:highlight>
                <a:srgbClr val="000080"/>
              </a:highlight>
            </a:endParaRPr>
          </a:p>
        </p:txBody>
      </p:sp>
      <p:pic>
        <p:nvPicPr>
          <p:cNvPr id="17" name="Content Placeholder 5" descr="Volcano-drawing"/>
          <p:cNvPicPr>
            <a:picLocks noChangeAspect="1"/>
          </p:cNvPicPr>
          <p:nvPr/>
        </p:nvPicPr>
        <p:blipFill>
          <a:blip r:embed="rId2"/>
          <a:srcRect l="10587" r="7907"/>
          <a:stretch>
            <a:fillRect/>
          </a:stretch>
        </p:blipFill>
        <p:spPr>
          <a:xfrm>
            <a:off x="3131185" y="7021195"/>
            <a:ext cx="2878455" cy="23545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7" name="TextBox 20"/>
          <p:cNvSpPr txBox="1"/>
          <p:nvPr/>
        </p:nvSpPr>
        <p:spPr>
          <a:xfrm>
            <a:off x="291465" y="2698750"/>
            <a:ext cx="3641090" cy="2344420"/>
          </a:xfrm>
          <a:prstGeom prst="rect">
            <a:avLst/>
          </a:prstGeom>
          <a:noFill/>
        </p:spPr>
        <p:txBody>
          <a:bodyPr wrap="square">
            <a:noAutofit/>
          </a:bodyPr>
          <a:lstStyle/>
          <a:p>
            <a:pPr algn="just">
              <a:lnSpc>
                <a:spcPct val="200000"/>
              </a:lnSpc>
            </a:pPr>
            <a:r>
              <a:rPr lang="en-US" sz="4400" b="1" dirty="0">
                <a:solidFill>
                  <a:srgbClr val="FF0000"/>
                </a:solidFill>
              </a:rPr>
              <a:t>EXAMPLE</a:t>
            </a:r>
            <a:endParaRPr lang="en-US" sz="4400" b="1" dirty="0">
              <a:solidFill>
                <a:srgbClr val="FF0000"/>
              </a:solidFill>
            </a:endParaRPr>
          </a:p>
        </p:txBody>
      </p:sp>
      <p:sp>
        <p:nvSpPr>
          <p:cNvPr id="16" name="TextBox 20"/>
          <p:cNvSpPr txBox="1"/>
          <p:nvPr/>
        </p:nvSpPr>
        <p:spPr>
          <a:xfrm>
            <a:off x="7468870" y="1461135"/>
            <a:ext cx="4064635" cy="852805"/>
          </a:xfrm>
          <a:prstGeom prst="rect">
            <a:avLst/>
          </a:prstGeom>
          <a:noFill/>
        </p:spPr>
        <p:txBody>
          <a:bodyPr wrap="square">
            <a:noAutofit/>
          </a:bodyPr>
          <a:p>
            <a:pPr algn="just">
              <a:lnSpc>
                <a:spcPct val="100000"/>
              </a:lnSpc>
            </a:pPr>
            <a:r>
              <a:rPr lang="en-US" sz="3200" dirty="0">
                <a:solidFill>
                  <a:schemeClr val="bg1"/>
                </a:solidFill>
              </a:rPr>
              <a:t>A tall, sleeping mountain </a:t>
            </a:r>
            <a:r>
              <a:rPr lang="en-US" sz="3200" dirty="0">
                <a:solidFill>
                  <a:schemeClr val="bg1"/>
                </a:solidFill>
                <a:highlight>
                  <a:srgbClr val="000080"/>
                </a:highlight>
              </a:rPr>
              <a:t>that is covered in green forests and dotted with fluffy white clouds.</a:t>
            </a:r>
            <a:r>
              <a:rPr lang="en-US" sz="3200" dirty="0">
                <a:solidFill>
                  <a:schemeClr val="bg1"/>
                </a:solidFill>
              </a:rPr>
              <a:t> But sometimes, this mountain wakes up in a very dramatic way!</a:t>
            </a:r>
            <a:endParaRPr lang="en-US" sz="3200" dirty="0">
              <a:solidFill>
                <a:schemeClr val="bg1"/>
              </a:solidFill>
            </a:endParaRPr>
          </a:p>
        </p:txBody>
      </p:sp>
      <p:pic>
        <p:nvPicPr>
          <p:cNvPr id="6" name="Content Placeholder 5" descr="Volcano-drawing"/>
          <p:cNvPicPr>
            <a:picLocks noChangeAspect="1"/>
          </p:cNvPicPr>
          <p:nvPr>
            <p:ph idx="1"/>
          </p:nvPr>
        </p:nvPicPr>
        <p:blipFill>
          <a:blip r:embed="rId1"/>
          <a:srcRect l="10587" r="7907"/>
          <a:stretch>
            <a:fillRect/>
          </a:stretch>
        </p:blipFill>
        <p:spPr>
          <a:xfrm>
            <a:off x="3054985" y="1809115"/>
            <a:ext cx="4122420" cy="3371850"/>
          </a:xfrm>
          <a:prstGeom prst="rect">
            <a:avLst/>
          </a:prstGeom>
        </p:spPr>
      </p:pic>
      <p:pic>
        <p:nvPicPr>
          <p:cNvPr id="8" name="Content Placeholder 10" descr="tải xuống (1)"/>
          <p:cNvPicPr>
            <a:picLocks noChangeAspect="1"/>
          </p:cNvPicPr>
          <p:nvPr/>
        </p:nvPicPr>
        <p:blipFill>
          <a:blip r:embed="rId2"/>
          <a:stretch>
            <a:fillRect/>
          </a:stretch>
        </p:blipFill>
        <p:spPr>
          <a:xfrm>
            <a:off x="3406140" y="-2375535"/>
            <a:ext cx="1771015" cy="17633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20"/>
          <p:cNvSpPr txBox="1"/>
          <p:nvPr/>
        </p:nvSpPr>
        <p:spPr>
          <a:xfrm>
            <a:off x="3143885" y="168656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endParaRPr lang="en-US" sz="8800" b="1" dirty="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 Box 4"/>
          <p:cNvSpPr txBox="1"/>
          <p:nvPr/>
        </p:nvSpPr>
        <p:spPr>
          <a:xfrm>
            <a:off x="247015" y="1780540"/>
            <a:ext cx="11639550" cy="4900295"/>
          </a:xfrm>
          <a:prstGeom prst="rect">
            <a:avLst/>
          </a:prstGeom>
          <a:solidFill>
            <a:srgbClr val="FEE3AF"/>
          </a:solidFill>
        </p:spPr>
        <p:txBody>
          <a:bodyPr wrap="square" rtlCol="0" anchor="t">
            <a:noAutofit/>
          </a:bodyPr>
          <a:lstStyle/>
          <a:p>
            <a:pPr algn="just"/>
            <a:r>
              <a:rPr lang="en-US" sz="3500"/>
              <a:t>– We use non-defining relative clauses to add extra information. </a:t>
            </a:r>
            <a:endParaRPr lang="en-US" sz="3500"/>
          </a:p>
          <a:p>
            <a:pPr algn="just"/>
            <a:r>
              <a:rPr lang="en-US" sz="3500" b="1">
                <a:solidFill>
                  <a:srgbClr val="78AFC1"/>
                </a:solidFill>
              </a:rPr>
              <a:t>Example:</a:t>
            </a:r>
            <a:r>
              <a:rPr lang="en-US" sz="3500"/>
              <a:t> Earth, </a:t>
            </a:r>
            <a:r>
              <a:rPr lang="en-US" sz="3500" b="1"/>
              <a:t>which is the third planet from the Sun</a:t>
            </a:r>
            <a:r>
              <a:rPr lang="en-US" sz="3500"/>
              <a:t>, depends much on the Sun for its energy.</a:t>
            </a:r>
            <a:endParaRPr lang="en-US" sz="3500"/>
          </a:p>
          <a:p>
            <a:pPr algn="just"/>
            <a:r>
              <a:rPr lang="en-US" sz="3500"/>
              <a:t>– If we remove the non-defining relative clause, the sentence still makes s</a:t>
            </a:r>
            <a:r>
              <a:rPr lang="en-US" sz="3500">
                <a:sym typeface="+mn-ea"/>
              </a:rPr>
              <a:t>se. </a:t>
            </a:r>
            <a:r>
              <a:rPr lang="en-US" sz="3500"/>
              <a:t>en</a:t>
            </a:r>
            <a:endParaRPr lang="en-US" sz="3500"/>
          </a:p>
          <a:p>
            <a:pPr algn="just"/>
            <a:r>
              <a:rPr lang="en-US" sz="3500" b="1">
                <a:solidFill>
                  <a:srgbClr val="78AFC1"/>
                </a:solidFill>
              </a:rPr>
              <a:t>Example:</a:t>
            </a:r>
            <a:r>
              <a:rPr lang="en-US" sz="3500"/>
              <a:t> Earth depends much on the Sun for its energy.</a:t>
            </a:r>
            <a:endParaRPr lang="en-US" sz="3500"/>
          </a:p>
          <a:p>
            <a:pPr algn="just"/>
            <a:r>
              <a:rPr lang="en-US" sz="3500"/>
              <a:t>– We use comma(s) with non-defining relative clauses. </a:t>
            </a:r>
            <a:endParaRPr lang="en-US" sz="3500"/>
          </a:p>
          <a:p>
            <a:pPr algn="just"/>
            <a:r>
              <a:rPr lang="en-US" sz="3500"/>
              <a:t>– Relative pronouns cannot be omitted in non-defining relative clauses</a:t>
            </a:r>
            <a:endParaRPr lang="en-US" sz="3500"/>
          </a:p>
        </p:txBody>
      </p:sp>
      <p:pic>
        <p:nvPicPr>
          <p:cNvPr id="6" name="Picture 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93345" y="922655"/>
            <a:ext cx="3148330" cy="927735"/>
          </a:xfrm>
          <a:prstGeom prst="rect">
            <a:avLst/>
          </a:prstGeom>
        </p:spPr>
      </p:pic>
      <p:sp>
        <p:nvSpPr>
          <p:cNvPr id="4" name="Text Box 3"/>
          <p:cNvSpPr txBox="1"/>
          <p:nvPr/>
        </p:nvSpPr>
        <p:spPr>
          <a:xfrm>
            <a:off x="540385" y="101600"/>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PRESENTATION</a:t>
            </a:r>
            <a:endParaRPr lang="en-US" sz="3600" b="1" dirty="0">
              <a:effectLst>
                <a:glow rad="88900">
                  <a:schemeClr val="bg1"/>
                </a:glow>
              </a:effectLst>
              <a:latin typeface="Arial" panose="020B0604020202020204" pitchFamily="34" charset="0"/>
              <a:cs typeface="Arial" panose="020B0604020202020204" pitchFamily="34" charset="0"/>
              <a:sym typeface="+mn-ea"/>
            </a:endParaRPr>
          </a:p>
        </p:txBody>
      </p:sp>
      <p:sp>
        <p:nvSpPr>
          <p:cNvPr id="9" name="Text Box 8"/>
          <p:cNvSpPr txBox="1"/>
          <p:nvPr/>
        </p:nvSpPr>
        <p:spPr>
          <a:xfrm>
            <a:off x="-1120140" y="4410710"/>
            <a:ext cx="4064000" cy="368300"/>
          </a:xfrm>
          <a:prstGeom prst="rect">
            <a:avLst/>
          </a:prstGeom>
          <a:noFill/>
        </p:spPr>
        <p:txBody>
          <a:bodyPr wrap="square" rtlCol="0">
            <a:spAutoFit/>
          </a:bodyPr>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 Box 3"/>
          <p:cNvSpPr txBox="1"/>
          <p:nvPr/>
        </p:nvSpPr>
        <p:spPr>
          <a:xfrm>
            <a:off x="540385" y="101600"/>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PRESENTATION</a:t>
            </a:r>
            <a:endParaRPr lang="en-US" sz="3600" b="1" dirty="0">
              <a:effectLst>
                <a:glow rad="88900">
                  <a:schemeClr val="bg1"/>
                </a:glow>
              </a:effectLst>
              <a:latin typeface="Arial" panose="020B0604020202020204" pitchFamily="34" charset="0"/>
              <a:cs typeface="Arial" panose="020B0604020202020204" pitchFamily="34" charset="0"/>
              <a:sym typeface="+mn-ea"/>
            </a:endParaRPr>
          </a:p>
        </p:txBody>
      </p:sp>
      <p:sp>
        <p:nvSpPr>
          <p:cNvPr id="2" name="TextBox 20"/>
          <p:cNvSpPr txBox="1"/>
          <p:nvPr/>
        </p:nvSpPr>
        <p:spPr>
          <a:xfrm>
            <a:off x="502285" y="1161415"/>
            <a:ext cx="11019790" cy="852805"/>
          </a:xfrm>
          <a:prstGeom prst="rect">
            <a:avLst/>
          </a:prstGeom>
          <a:noFill/>
        </p:spPr>
        <p:txBody>
          <a:bodyPr wrap="square">
            <a:noAutofit/>
          </a:bodyPr>
          <a:p>
            <a:pPr algn="just">
              <a:lnSpc>
                <a:spcPct val="100000"/>
              </a:lnSpc>
            </a:pPr>
            <a:r>
              <a:rPr lang="en-US" sz="4000" dirty="0">
                <a:solidFill>
                  <a:schemeClr val="tx1"/>
                </a:solidFill>
              </a:rPr>
              <a:t>Look at the examples and underline the relative clauses:  </a:t>
            </a:r>
            <a:endParaRPr lang="en-US" sz="4000" dirty="0">
              <a:solidFill>
                <a:schemeClr val="tx1"/>
              </a:solidFill>
            </a:endParaRPr>
          </a:p>
        </p:txBody>
      </p:sp>
      <p:sp>
        <p:nvSpPr>
          <p:cNvPr id="3" name="TextBox 20"/>
          <p:cNvSpPr txBox="1"/>
          <p:nvPr/>
        </p:nvSpPr>
        <p:spPr>
          <a:xfrm>
            <a:off x="662940" y="2406015"/>
            <a:ext cx="11019790" cy="4113530"/>
          </a:xfrm>
          <a:prstGeom prst="rect">
            <a:avLst/>
          </a:prstGeom>
          <a:solidFill>
            <a:srgbClr val="ECE5C7"/>
          </a:solidFill>
        </p:spPr>
        <p:txBody>
          <a:bodyPr wrap="square">
            <a:noAutofit/>
          </a:bodyPr>
          <a:p>
            <a:pPr algn="just">
              <a:lnSpc>
                <a:spcPct val="150000"/>
              </a:lnSpc>
            </a:pPr>
            <a:r>
              <a:rPr lang="en-US" sz="4000" dirty="0">
                <a:solidFill>
                  <a:schemeClr val="tx1"/>
                </a:solidFill>
              </a:rPr>
              <a:t>She gave me the cupcake that was red velvet flavoured.</a:t>
            </a:r>
            <a:endParaRPr lang="en-US" sz="4000" dirty="0">
              <a:solidFill>
                <a:schemeClr val="tx1"/>
              </a:solidFill>
            </a:endParaRPr>
          </a:p>
          <a:p>
            <a:pPr algn="just">
              <a:lnSpc>
                <a:spcPct val="150000"/>
              </a:lnSpc>
            </a:pPr>
            <a:r>
              <a:rPr lang="en-US" sz="4000" dirty="0">
                <a:solidFill>
                  <a:schemeClr val="tx1"/>
                </a:solidFill>
              </a:rPr>
              <a:t>She gave me a cupcake, which was red velvet flavoured.</a:t>
            </a:r>
            <a:endParaRPr lang="en-US" sz="4000" dirty="0">
              <a:solidFill>
                <a:schemeClr val="tx1"/>
              </a:solidFill>
            </a:endParaRPr>
          </a:p>
        </p:txBody>
      </p:sp>
      <p:cxnSp>
        <p:nvCxnSpPr>
          <p:cNvPr id="7" name="Straight Connector 6"/>
          <p:cNvCxnSpPr/>
          <p:nvPr/>
        </p:nvCxnSpPr>
        <p:spPr>
          <a:xfrm>
            <a:off x="7063740" y="3315335"/>
            <a:ext cx="434340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8" name="Straight Connector 7"/>
          <p:cNvCxnSpPr/>
          <p:nvPr/>
        </p:nvCxnSpPr>
        <p:spPr>
          <a:xfrm>
            <a:off x="777240" y="4204335"/>
            <a:ext cx="217170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0" name="Straight Connector 9"/>
          <p:cNvCxnSpPr/>
          <p:nvPr/>
        </p:nvCxnSpPr>
        <p:spPr>
          <a:xfrm>
            <a:off x="7063740" y="5182235"/>
            <a:ext cx="434340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1" name="Straight Connector 10"/>
          <p:cNvCxnSpPr/>
          <p:nvPr/>
        </p:nvCxnSpPr>
        <p:spPr>
          <a:xfrm>
            <a:off x="777240" y="6071235"/>
            <a:ext cx="217170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2" name="Straight Connector 11"/>
          <p:cNvCxnSpPr/>
          <p:nvPr/>
        </p:nvCxnSpPr>
        <p:spPr>
          <a:xfrm>
            <a:off x="7063740" y="3315335"/>
            <a:ext cx="434340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4" name="Straight Connector 13"/>
          <p:cNvCxnSpPr/>
          <p:nvPr/>
        </p:nvCxnSpPr>
        <p:spPr>
          <a:xfrm>
            <a:off x="777240" y="4204335"/>
            <a:ext cx="217170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trips(downLeft)">
                                      <p:cBhvr>
                                        <p:cTn id="23" dur="500"/>
                                        <p:tgtEl>
                                          <p:spTgt spid="10"/>
                                        </p:tgtEl>
                                      </p:cBhvr>
                                    </p:animEffect>
                                  </p:childTnLst>
                                </p:cTn>
                              </p:par>
                              <p:par>
                                <p:cTn id="24" presetID="18" presetClass="entr" presetSubtype="12"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strips(down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strips(downLeft)">
                                      <p:cBhvr>
                                        <p:cTn id="31" dur="500"/>
                                        <p:tgtEl>
                                          <p:spTgt spid="12"/>
                                        </p:tgtEl>
                                      </p:cBhvr>
                                    </p:animEffect>
                                  </p:childTnLst>
                                </p:cTn>
                              </p:par>
                              <p:par>
                                <p:cTn id="32" presetID="18" presetClass="entr" presetSubtype="12"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strips(down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786130" y="1009015"/>
            <a:ext cx="1132268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Complete the sentences with correct relative pronouns.</a:t>
            </a:r>
            <a:endParaRPr lang="en-US" sz="3200" b="1" dirty="0">
              <a:ln>
                <a:noFill/>
              </a:ln>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232663" y="10409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5448" y="9383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 name="Text Box 1"/>
          <p:cNvSpPr txBox="1"/>
          <p:nvPr/>
        </p:nvSpPr>
        <p:spPr>
          <a:xfrm>
            <a:off x="540385" y="192405"/>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PRESENTATION</a:t>
            </a:r>
            <a:endParaRPr lang="en-US" sz="36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 name="Text Box 2"/>
          <p:cNvSpPr txBox="1"/>
          <p:nvPr/>
        </p:nvSpPr>
        <p:spPr>
          <a:xfrm>
            <a:off x="540385" y="1594485"/>
            <a:ext cx="11188700" cy="1076325"/>
          </a:xfrm>
          <a:prstGeom prst="rect">
            <a:avLst/>
          </a:prstGeom>
          <a:solidFill>
            <a:srgbClr val="C2DEDC"/>
          </a:solidFill>
        </p:spPr>
        <p:txBody>
          <a:bodyPr wrap="square" rtlCol="0" anchor="t">
            <a:spAutoFit/>
          </a:bodyPr>
          <a:p>
            <a:pPr algn="just"/>
            <a:r>
              <a:rPr lang="en-US" sz="3200" b="1">
                <a:solidFill>
                  <a:schemeClr val="tx1"/>
                </a:solidFill>
              </a:rPr>
              <a:t>1.</a:t>
            </a:r>
            <a:r>
              <a:rPr lang="en-US" sz="3200">
                <a:solidFill>
                  <a:schemeClr val="tx1"/>
                </a:solidFill>
              </a:rPr>
              <a:t> Planet Earth, ______ is also called the Blue Planet, is covered with water and land.</a:t>
            </a:r>
            <a:endParaRPr lang="en-US" sz="3200">
              <a:solidFill>
                <a:schemeClr val="tx1"/>
              </a:solidFill>
            </a:endParaRPr>
          </a:p>
        </p:txBody>
      </p:sp>
      <p:sp>
        <p:nvSpPr>
          <p:cNvPr id="4" name="Text Box 3"/>
          <p:cNvSpPr txBox="1"/>
          <p:nvPr/>
        </p:nvSpPr>
        <p:spPr>
          <a:xfrm>
            <a:off x="540385" y="2632710"/>
            <a:ext cx="11242675" cy="947420"/>
          </a:xfrm>
          <a:prstGeom prst="rect">
            <a:avLst/>
          </a:prstGeom>
          <a:solidFill>
            <a:srgbClr val="ECE5C7"/>
          </a:solidFill>
        </p:spPr>
        <p:txBody>
          <a:bodyPr wrap="square" rtlCol="0" anchor="t">
            <a:noAutofit/>
          </a:bodyPr>
          <a:p>
            <a:pPr algn="just"/>
            <a:r>
              <a:rPr lang="en-US" sz="3200" b="1">
                <a:solidFill>
                  <a:schemeClr val="tx1"/>
                </a:solidFill>
              </a:rPr>
              <a:t>2</a:t>
            </a:r>
            <a:r>
              <a:rPr lang="en-US" sz="3200">
                <a:solidFill>
                  <a:schemeClr val="tx1"/>
                </a:solidFill>
              </a:rPr>
              <a:t>. Peter Molnar, ______ has done many studies on climate change, is one of the best-known Earth scientists.</a:t>
            </a:r>
            <a:endParaRPr lang="en-US" sz="3200">
              <a:solidFill>
                <a:schemeClr val="tx1"/>
              </a:solidFill>
            </a:endParaRPr>
          </a:p>
        </p:txBody>
      </p:sp>
      <p:sp>
        <p:nvSpPr>
          <p:cNvPr id="5" name="Text Box 4"/>
          <p:cNvSpPr txBox="1"/>
          <p:nvPr/>
        </p:nvSpPr>
        <p:spPr>
          <a:xfrm>
            <a:off x="540385" y="3581400"/>
            <a:ext cx="11188700" cy="1076325"/>
          </a:xfrm>
          <a:prstGeom prst="rect">
            <a:avLst/>
          </a:prstGeom>
          <a:solidFill>
            <a:srgbClr val="C2DEDC"/>
          </a:solidFill>
        </p:spPr>
        <p:txBody>
          <a:bodyPr wrap="square" rtlCol="0" anchor="t">
            <a:spAutoFit/>
          </a:bodyPr>
          <a:p>
            <a:pPr algn="just"/>
            <a:r>
              <a:rPr lang="en-US" sz="3200" b="1">
                <a:solidFill>
                  <a:schemeClr val="tx1"/>
                </a:solidFill>
              </a:rPr>
              <a:t>3.</a:t>
            </a:r>
            <a:r>
              <a:rPr lang="en-US" sz="3200">
                <a:solidFill>
                  <a:schemeClr val="tx1"/>
                </a:solidFill>
              </a:rPr>
              <a:t> Neil Armstrong, ______ trip to the moon marked a giant leap for mankind, was the first to walk on the moon.</a:t>
            </a:r>
            <a:endParaRPr lang="en-US" sz="3200">
              <a:solidFill>
                <a:schemeClr val="tx1"/>
              </a:solidFill>
            </a:endParaRPr>
          </a:p>
        </p:txBody>
      </p:sp>
      <p:sp>
        <p:nvSpPr>
          <p:cNvPr id="6" name="Text Box 5"/>
          <p:cNvSpPr txBox="1"/>
          <p:nvPr/>
        </p:nvSpPr>
        <p:spPr>
          <a:xfrm>
            <a:off x="540385" y="4643755"/>
            <a:ext cx="11242675" cy="1076325"/>
          </a:xfrm>
          <a:prstGeom prst="rect">
            <a:avLst/>
          </a:prstGeom>
          <a:solidFill>
            <a:srgbClr val="ECE5C7"/>
          </a:solidFill>
        </p:spPr>
        <p:txBody>
          <a:bodyPr wrap="square" rtlCol="0" anchor="t">
            <a:spAutoFit/>
          </a:bodyPr>
          <a:p>
            <a:pPr algn="just"/>
            <a:r>
              <a:rPr lang="en-US" sz="3200" b="1">
                <a:solidFill>
                  <a:schemeClr val="tx1"/>
                </a:solidFill>
              </a:rPr>
              <a:t>4.</a:t>
            </a:r>
            <a:r>
              <a:rPr lang="en-US" sz="3200">
                <a:solidFill>
                  <a:schemeClr val="tx1"/>
                </a:solidFill>
              </a:rPr>
              <a:t> Suoi Thau, ______ is in Ha Giang, is one of the most gorgeous grasslands in Viet Nam.</a:t>
            </a:r>
            <a:endParaRPr lang="en-US" sz="3200">
              <a:solidFill>
                <a:schemeClr val="tx1"/>
              </a:solidFill>
            </a:endParaRPr>
          </a:p>
        </p:txBody>
      </p:sp>
      <p:sp>
        <p:nvSpPr>
          <p:cNvPr id="10" name="Text Box 9"/>
          <p:cNvSpPr txBox="1"/>
          <p:nvPr/>
        </p:nvSpPr>
        <p:spPr>
          <a:xfrm>
            <a:off x="540385" y="5697220"/>
            <a:ext cx="11188700" cy="1076325"/>
          </a:xfrm>
          <a:prstGeom prst="rect">
            <a:avLst/>
          </a:prstGeom>
          <a:solidFill>
            <a:srgbClr val="C2DEDC"/>
          </a:solidFill>
        </p:spPr>
        <p:txBody>
          <a:bodyPr wrap="square" rtlCol="0" anchor="t">
            <a:spAutoFit/>
          </a:bodyPr>
          <a:p>
            <a:pPr algn="just"/>
            <a:r>
              <a:rPr lang="en-US" sz="3200" b="1">
                <a:solidFill>
                  <a:schemeClr val="tx1"/>
                </a:solidFill>
              </a:rPr>
              <a:t>5. </a:t>
            </a:r>
            <a:r>
              <a:rPr lang="en-US" sz="3200">
                <a:solidFill>
                  <a:schemeClr val="tx1"/>
                </a:solidFill>
              </a:rPr>
              <a:t>People often do green things to protect Earth on the Earth Day, ______ is celebrated on 22nd April.</a:t>
            </a:r>
            <a:endParaRPr lang="en-US" sz="3200">
              <a:solidFill>
                <a:schemeClr val="tx1"/>
              </a:solidFill>
            </a:endParaRPr>
          </a:p>
        </p:txBody>
      </p:sp>
      <p:sp>
        <p:nvSpPr>
          <p:cNvPr id="24" name="Text Box 23"/>
          <p:cNvSpPr txBox="1"/>
          <p:nvPr/>
        </p:nvSpPr>
        <p:spPr>
          <a:xfrm>
            <a:off x="3308985" y="1567180"/>
            <a:ext cx="2225040" cy="645160"/>
          </a:xfrm>
          <a:prstGeom prst="rect">
            <a:avLst/>
          </a:prstGeom>
          <a:noFill/>
        </p:spPr>
        <p:txBody>
          <a:bodyPr wrap="square" rtlCol="0">
            <a:spAutoFit/>
          </a:bodyPr>
          <a:p>
            <a:r>
              <a:rPr lang="en-US" sz="3600" b="1">
                <a:solidFill>
                  <a:srgbClr val="FF0000"/>
                </a:solidFill>
                <a:latin typeface="Calibri" panose="020F0502020204030204" pitchFamily="34" charset="0"/>
                <a:cs typeface="Calibri" panose="020F0502020204030204" pitchFamily="34" charset="0"/>
              </a:rPr>
              <a:t>which</a:t>
            </a:r>
            <a:endParaRPr lang="en-US" sz="3600" b="1">
              <a:solidFill>
                <a:srgbClr val="FF0000"/>
              </a:solidFill>
              <a:latin typeface="Calibri" panose="020F0502020204030204" pitchFamily="34" charset="0"/>
              <a:cs typeface="Calibri" panose="020F0502020204030204" pitchFamily="34" charset="0"/>
            </a:endParaRPr>
          </a:p>
        </p:txBody>
      </p:sp>
      <p:sp>
        <p:nvSpPr>
          <p:cNvPr id="25" name="Text Box 24"/>
          <p:cNvSpPr txBox="1"/>
          <p:nvPr/>
        </p:nvSpPr>
        <p:spPr>
          <a:xfrm>
            <a:off x="3521710" y="3542030"/>
            <a:ext cx="1898650" cy="645160"/>
          </a:xfrm>
          <a:prstGeom prst="rect">
            <a:avLst/>
          </a:prstGeom>
          <a:noFill/>
        </p:spPr>
        <p:txBody>
          <a:bodyPr wrap="square" rtlCol="0">
            <a:spAutoFit/>
          </a:bodyPr>
          <a:p>
            <a:pPr algn="ctr"/>
            <a:r>
              <a:rPr lang="en-US" sz="3600" b="1">
                <a:solidFill>
                  <a:srgbClr val="FF0000"/>
                </a:solidFill>
                <a:latin typeface="Calibri" panose="020F0502020204030204" pitchFamily="34" charset="0"/>
                <a:cs typeface="Calibri" panose="020F0502020204030204" pitchFamily="34" charset="0"/>
              </a:rPr>
              <a:t>whose</a:t>
            </a:r>
            <a:endParaRPr lang="en-US" sz="3600" b="1">
              <a:solidFill>
                <a:srgbClr val="FF0000"/>
              </a:solidFill>
              <a:latin typeface="Calibri" panose="020F0502020204030204" pitchFamily="34" charset="0"/>
              <a:cs typeface="Calibri" panose="020F0502020204030204" pitchFamily="34" charset="0"/>
            </a:endParaRPr>
          </a:p>
        </p:txBody>
      </p:sp>
      <p:sp>
        <p:nvSpPr>
          <p:cNvPr id="26" name="Text Box 25"/>
          <p:cNvSpPr txBox="1"/>
          <p:nvPr/>
        </p:nvSpPr>
        <p:spPr>
          <a:xfrm>
            <a:off x="3035935" y="4605655"/>
            <a:ext cx="1631315" cy="645160"/>
          </a:xfrm>
          <a:prstGeom prst="rect">
            <a:avLst/>
          </a:prstGeom>
          <a:noFill/>
        </p:spPr>
        <p:txBody>
          <a:bodyPr wrap="square" rtlCol="0">
            <a:spAutoFit/>
          </a:bodyPr>
          <a:p>
            <a:r>
              <a:rPr lang="en-US" sz="3600" b="1">
                <a:solidFill>
                  <a:srgbClr val="FF0000"/>
                </a:solidFill>
                <a:latin typeface="Calibri" panose="020F0502020204030204" pitchFamily="34" charset="0"/>
                <a:cs typeface="Calibri" panose="020F0502020204030204" pitchFamily="34" charset="0"/>
              </a:rPr>
              <a:t>which</a:t>
            </a:r>
            <a:endParaRPr lang="en-US" sz="3600" b="1">
              <a:solidFill>
                <a:srgbClr val="FF0000"/>
              </a:solidFill>
              <a:latin typeface="Calibri" panose="020F0502020204030204" pitchFamily="34" charset="0"/>
              <a:cs typeface="Calibri" panose="020F0502020204030204" pitchFamily="34" charset="0"/>
            </a:endParaRPr>
          </a:p>
        </p:txBody>
      </p:sp>
      <p:sp>
        <p:nvSpPr>
          <p:cNvPr id="28" name="Text Box 27"/>
          <p:cNvSpPr txBox="1"/>
          <p:nvPr/>
        </p:nvSpPr>
        <p:spPr>
          <a:xfrm>
            <a:off x="568960" y="6111240"/>
            <a:ext cx="1908810" cy="645160"/>
          </a:xfrm>
          <a:prstGeom prst="rect">
            <a:avLst/>
          </a:prstGeom>
          <a:noFill/>
        </p:spPr>
        <p:txBody>
          <a:bodyPr wrap="square" rtlCol="0">
            <a:spAutoFit/>
          </a:bodyPr>
          <a:p>
            <a:r>
              <a:rPr lang="en-US" sz="3600" b="1">
                <a:solidFill>
                  <a:srgbClr val="FF0000"/>
                </a:solidFill>
                <a:latin typeface="Calibri" panose="020F0502020204030204" pitchFamily="34" charset="0"/>
                <a:cs typeface="Calibri" panose="020F0502020204030204" pitchFamily="34" charset="0"/>
              </a:rPr>
              <a:t>which</a:t>
            </a:r>
            <a:endParaRPr lang="en-US" sz="3600" b="1">
              <a:solidFill>
                <a:srgbClr val="FF0000"/>
              </a:solidFill>
              <a:latin typeface="Calibri" panose="020F0502020204030204" pitchFamily="34" charset="0"/>
              <a:cs typeface="Calibri" panose="020F0502020204030204" pitchFamily="34" charset="0"/>
            </a:endParaRPr>
          </a:p>
        </p:txBody>
      </p:sp>
      <p:sp>
        <p:nvSpPr>
          <p:cNvPr id="29" name="Text Box 28"/>
          <p:cNvSpPr txBox="1"/>
          <p:nvPr/>
        </p:nvSpPr>
        <p:spPr>
          <a:xfrm>
            <a:off x="3411855" y="2561590"/>
            <a:ext cx="1268095" cy="645160"/>
          </a:xfrm>
          <a:prstGeom prst="rect">
            <a:avLst/>
          </a:prstGeom>
          <a:noFill/>
        </p:spPr>
        <p:txBody>
          <a:bodyPr wrap="square" rtlCol="0">
            <a:spAutoFit/>
          </a:bodyPr>
          <a:p>
            <a:r>
              <a:rPr lang="en-US" sz="3600" b="1">
                <a:solidFill>
                  <a:srgbClr val="FF0000"/>
                </a:solidFill>
                <a:latin typeface="Calibri" panose="020F0502020204030204" pitchFamily="34" charset="0"/>
                <a:cs typeface="Calibri" panose="020F0502020204030204" pitchFamily="34" charset="0"/>
              </a:rPr>
              <a:t>who</a:t>
            </a:r>
            <a:endParaRPr lang="en-US" sz="36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1"/>
                                          </p:val>
                                        </p:tav>
                                        <p:tav tm="100000">
                                          <p:val>
                                            <p:strVal val="#ppt_x"/>
                                          </p:val>
                                        </p:tav>
                                      </p:tavLst>
                                    </p:anim>
                                    <p:anim calcmode="lin" valueType="num">
                                      <p:cBhvr>
                                        <p:cTn id="9" dur="1000" fill="hold"/>
                                        <p:tgtEl>
                                          <p:spTgt spid="3"/>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1"/>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childTnLst>
                                </p:cTn>
                              </p:par>
                              <p:par>
                                <p:cTn id="15" presetID="40" presetClass="entr" presetSubtype="0" fill="hold" grpId="0" nodeType="withEffect">
                                  <p:stCondLst>
                                    <p:cond delay="2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1"/>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childTnLst>
                                </p:cTn>
                              </p:par>
                              <p:par>
                                <p:cTn id="20" presetID="40" presetClass="entr" presetSubtype="0" fill="hold" grpId="0" nodeType="withEffect">
                                  <p:stCondLst>
                                    <p:cond delay="3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1"/>
                                          </p:val>
                                        </p:tav>
                                        <p:tav tm="100000">
                                          <p:val>
                                            <p:strVal val="#ppt_x"/>
                                          </p:val>
                                        </p:tav>
                                      </p:tavLst>
                                    </p:anim>
                                    <p:anim calcmode="lin" valueType="num">
                                      <p:cBhvr>
                                        <p:cTn id="24" dur="1000" fill="hold"/>
                                        <p:tgtEl>
                                          <p:spTgt spid="6"/>
                                        </p:tgtEl>
                                        <p:attrNameLst>
                                          <p:attrName>ppt_y</p:attrName>
                                        </p:attrNameLst>
                                      </p:cBhvr>
                                      <p:tavLst>
                                        <p:tav tm="0">
                                          <p:val>
                                            <p:strVal val="#ppt_y"/>
                                          </p:val>
                                        </p:tav>
                                        <p:tav tm="100000">
                                          <p:val>
                                            <p:strVal val="#ppt_y"/>
                                          </p:val>
                                        </p:tav>
                                      </p:tavLst>
                                    </p:anim>
                                  </p:childTnLst>
                                </p:cTn>
                              </p:par>
                              <p:par>
                                <p:cTn id="25" presetID="40" presetClass="entr" presetSubtype="0" fill="hold" grpId="0" nodeType="withEffect">
                                  <p:stCondLst>
                                    <p:cond delay="4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1"/>
                                          </p:val>
                                        </p:tav>
                                        <p:tav tm="100000">
                                          <p:val>
                                            <p:strVal val="#ppt_x"/>
                                          </p:val>
                                        </p:tav>
                                      </p:tavLst>
                                    </p:anim>
                                    <p:anim calcmode="lin" valueType="num">
                                      <p:cBhvr>
                                        <p:cTn id="29"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10" grpId="0" animBg="1"/>
      <p:bldP spid="10" grpId="1" animBg="1"/>
      <p:bldP spid="24" grpId="0"/>
      <p:bldP spid="24" grpId="1"/>
      <p:bldP spid="25" grpId="0"/>
      <p:bldP spid="25" grpId="1"/>
      <p:bldP spid="26" grpId="0"/>
      <p:bldP spid="26" grpId="1"/>
      <p:bldP spid="28" grpId="0"/>
      <p:bldP spid="28" grpId="1"/>
      <p:bldP spid="29" grpId="0"/>
      <p:bldP spid="29"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33" name="Group 32"/>
          <p:cNvGrpSpPr/>
          <p:nvPr/>
        </p:nvGrpSpPr>
        <p:grpSpPr>
          <a:xfrm>
            <a:off x="4051935" y="2388235"/>
            <a:ext cx="870585" cy="709295"/>
            <a:chOff x="2180974" y="148629"/>
            <a:chExt cx="1062130" cy="709214"/>
          </a:xfrm>
        </p:grpSpPr>
        <p:sp>
          <p:nvSpPr>
            <p:cNvPr id="30" name="Oval 29"/>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0" name="TextBox 39"/>
          <p:cNvSpPr txBox="1"/>
          <p:nvPr/>
        </p:nvSpPr>
        <p:spPr>
          <a:xfrm>
            <a:off x="2252345" y="2339340"/>
            <a:ext cx="2089150" cy="829945"/>
          </a:xfrm>
          <a:prstGeom prst="rect">
            <a:avLst/>
          </a:prstGeom>
          <a:noFill/>
        </p:spPr>
        <p:txBody>
          <a:bodyPr wrap="square" rtlCol="0">
            <a:spAutoFit/>
          </a:bodyPr>
          <a:lstStyle/>
          <a:p>
            <a:pPr algn="ctr"/>
            <a:r>
              <a:rPr lang="en-US" sz="4800" b="1" dirty="0">
                <a:solidFill>
                  <a:schemeClr val="bg1"/>
                </a:solidFill>
                <a:latin typeface="Myriad Pro" pitchFamily="34" charset="0"/>
              </a:rPr>
              <a:t>Unit</a:t>
            </a:r>
            <a:endParaRPr lang="en-US" sz="4800" b="1" dirty="0">
              <a:solidFill>
                <a:schemeClr val="bg1"/>
              </a:solidFill>
              <a:latin typeface="Myriad Pro" pitchFamily="34" charset="0"/>
            </a:endParaRPr>
          </a:p>
        </p:txBody>
      </p:sp>
      <p:sp>
        <p:nvSpPr>
          <p:cNvPr id="17" name="TextBox 16"/>
          <p:cNvSpPr txBox="1"/>
          <p:nvPr/>
        </p:nvSpPr>
        <p:spPr>
          <a:xfrm>
            <a:off x="3912235" y="2321560"/>
            <a:ext cx="1096010" cy="706755"/>
          </a:xfrm>
          <a:prstGeom prst="rect">
            <a:avLst/>
          </a:prstGeom>
          <a:noFill/>
        </p:spPr>
        <p:txBody>
          <a:bodyPr wrap="square" rtlCol="0">
            <a:spAutoFit/>
          </a:bodyPr>
          <a:lstStyle/>
          <a:p>
            <a:pPr algn="ctr"/>
            <a:r>
              <a:rPr lang="en-US" sz="4000" b="1" u="sng" dirty="0">
                <a:solidFill>
                  <a:schemeClr val="bg1"/>
                </a:solidFill>
                <a:latin typeface="Myriad Pro" pitchFamily="34" charset="0"/>
              </a:rPr>
              <a:t>10</a:t>
            </a:r>
            <a:endParaRPr lang="en-US" sz="4000" b="1" u="sng" dirty="0">
              <a:solidFill>
                <a:schemeClr val="bg1"/>
              </a:solidFill>
              <a:latin typeface="Myriad Pro" pitchFamily="34" charset="0"/>
            </a:endParaRPr>
          </a:p>
        </p:txBody>
      </p:sp>
      <p:sp>
        <p:nvSpPr>
          <p:cNvPr id="21" name="TextBox 1"/>
          <p:cNvSpPr txBox="1"/>
          <p:nvPr/>
        </p:nvSpPr>
        <p:spPr>
          <a:xfrm>
            <a:off x="4940300" y="2390775"/>
            <a:ext cx="4589780" cy="829945"/>
          </a:xfrm>
          <a:prstGeom prst="rect">
            <a:avLst/>
          </a:prstGeom>
          <a:solidFill>
            <a:schemeClr val="bg1">
              <a:alpha val="0"/>
            </a:schemeClr>
          </a:solidFill>
        </p:spPr>
        <p:txBody>
          <a:bodyPr wrap="square" rtlCol="0">
            <a:spAutoFit/>
          </a:bodyPr>
          <a:lstStyle/>
          <a:p>
            <a:pPr fontAlgn="t"/>
            <a:r>
              <a:rPr lang="en-US" sz="4800" b="1" dirty="0">
                <a:solidFill>
                  <a:schemeClr val="bg1"/>
                </a:solidFill>
              </a:rPr>
              <a:t>CAREER CHOICES</a:t>
            </a:r>
            <a:endParaRPr lang="en-US" sz="4800" b="1" dirty="0">
              <a:solidFill>
                <a:schemeClr val="bg1"/>
              </a:solidFill>
            </a:endParaRPr>
          </a:p>
        </p:txBody>
      </p:sp>
      <p:sp>
        <p:nvSpPr>
          <p:cNvPr id="14" name="Rounded Rectangle 13"/>
          <p:cNvSpPr/>
          <p:nvPr/>
        </p:nvSpPr>
        <p:spPr>
          <a:xfrm>
            <a:off x="3622571" y="3326130"/>
            <a:ext cx="520827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4147871" y="3361532"/>
            <a:ext cx="4712984" cy="521970"/>
          </a:xfrm>
          <a:prstGeom prst="rect">
            <a:avLst/>
          </a:prstGeom>
          <a:noFill/>
        </p:spPr>
        <p:txBody>
          <a:bodyPr wrap="square" rtlCol="0">
            <a:spAutoFit/>
          </a:bodyPr>
          <a:lstStyle/>
          <a:p>
            <a:r>
              <a:rPr lang="en-US" sz="2800" b="1" dirty="0">
                <a:solidFill>
                  <a:schemeClr val="bg1"/>
                </a:solidFill>
              </a:rPr>
              <a:t>LESSON 3: A CLOSER LOOK 2</a:t>
            </a:r>
            <a:endParaRPr lang="en-US" sz="2800" b="1" dirty="0">
              <a:solidFill>
                <a:schemeClr val="bg1"/>
              </a:solidFill>
            </a:endParaRPr>
          </a:p>
        </p:txBody>
      </p:sp>
      <p:grpSp>
        <p:nvGrpSpPr>
          <p:cNvPr id="16" name="Group 15"/>
          <p:cNvGrpSpPr/>
          <p:nvPr/>
        </p:nvGrpSpPr>
        <p:grpSpPr>
          <a:xfrm>
            <a:off x="3077845" y="3157059"/>
            <a:ext cx="990895" cy="941618"/>
            <a:chOff x="2766630" y="1746890"/>
            <a:chExt cx="990895" cy="941618"/>
          </a:xfrm>
        </p:grpSpPr>
        <p:pic>
          <p:nvPicPr>
            <p:cNvPr id="18" name="Picture 1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4"/>
            <a:srcRect t="5582"/>
            <a:stretch>
              <a:fillRect/>
            </a:stretch>
          </p:blipFill>
          <p:spPr>
            <a:xfrm>
              <a:off x="2906617" y="1968106"/>
              <a:ext cx="710920" cy="499184"/>
            </a:xfrm>
            <a:prstGeom prst="rect">
              <a:avLst/>
            </a:prstGeom>
          </p:spPr>
        </p:pic>
      </p:grpSp>
      <p:sp useBgFill="1">
        <p:nvSpPr>
          <p:cNvPr id="2" name="Isosceles Triangle 1"/>
          <p:cNvSpPr/>
          <p:nvPr/>
        </p:nvSpPr>
        <p:spPr>
          <a:xfrm rot="10800000">
            <a:off x="5429250" y="-362585"/>
            <a:ext cx="6051550" cy="7220585"/>
          </a:xfrm>
          <a:prstGeom prst="triangle">
            <a:avLst>
              <a:gd name="adj" fmla="val 60996"/>
            </a:avLst>
          </a:prstGeom>
          <a:ln>
            <a:noFill/>
          </a:ln>
          <a:effectLst>
            <a:outerShdw blurRad="152400" dist="152400" dir="6000000" sx="102000" sy="102000" algn="tl" rotWithShape="0">
              <a:prstClr val="black">
                <a:alpha val="5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n>
                <a:solidFill>
                  <a:sysClr val="windowText" lastClr="000000"/>
                </a:solidFill>
              </a:ln>
            </a:endParaRPr>
          </a:p>
        </p:txBody>
      </p:sp>
      <p:sp useBgFill="1">
        <p:nvSpPr>
          <p:cNvPr id="4" name="Parallelogram 3"/>
          <p:cNvSpPr/>
          <p:nvPr/>
        </p:nvSpPr>
        <p:spPr>
          <a:xfrm>
            <a:off x="414020" y="-103505"/>
            <a:ext cx="6318885" cy="7065645"/>
          </a:xfrm>
          <a:prstGeom prst="parallelogram">
            <a:avLst>
              <a:gd name="adj" fmla="val 42990"/>
            </a:avLst>
          </a:prstGeom>
          <a:ln>
            <a:noFill/>
          </a:ln>
          <a:effectLst>
            <a:innerShdw blurRad="63500" dist="50800" dir="189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9" name="Parallelogram 8"/>
          <p:cNvSpPr/>
          <p:nvPr/>
        </p:nvSpPr>
        <p:spPr>
          <a:xfrm>
            <a:off x="3276600" y="-103505"/>
            <a:ext cx="6318885" cy="7065645"/>
          </a:xfrm>
          <a:prstGeom prst="parallelogram">
            <a:avLst>
              <a:gd name="adj" fmla="val 42990"/>
            </a:avLst>
          </a:prstGeom>
          <a:ln>
            <a:noFill/>
          </a:ln>
          <a:effectLst>
            <a:innerShdw blurRad="63500" dist="50800" dir="189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11" name="Isosceles Triangle 10"/>
          <p:cNvSpPr/>
          <p:nvPr/>
        </p:nvSpPr>
        <p:spPr>
          <a:xfrm>
            <a:off x="920750" y="-258445"/>
            <a:ext cx="6051550" cy="7220585"/>
          </a:xfrm>
          <a:prstGeom prst="triangle">
            <a:avLst>
              <a:gd name="adj" fmla="val 60996"/>
            </a:avLst>
          </a:prstGeom>
          <a:ln>
            <a:noFill/>
          </a:ln>
          <a:effectLst>
            <a:outerShdw blurRad="152400" dist="152400" dir="6000000" sx="102000" sy="102000" algn="tl" rotWithShape="0">
              <a:prstClr val="black">
                <a:alpha val="5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n>
                <a:solidFill>
                  <a:sysClr val="windowText" lastClr="000000"/>
                </a:solidFill>
              </a:l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p:transition spd="slow"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11315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Underline the relative clauses. Tick (√) if the relative clause can be omitted.</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4" name="Text Box 3"/>
          <p:cNvSpPr txBox="1"/>
          <p:nvPr/>
        </p:nvSpPr>
        <p:spPr>
          <a:xfrm>
            <a:off x="540385" y="192405"/>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endParaRPr lang="en-US" sz="3600" b="1" dirty="0">
              <a:effectLst>
                <a:glow rad="88900">
                  <a:schemeClr val="bg1"/>
                </a:glow>
              </a:effectLst>
              <a:latin typeface="Arial" panose="020B0604020202020204" pitchFamily="34" charset="0"/>
              <a:cs typeface="Arial" panose="020B0604020202020204" pitchFamily="34" charset="0"/>
              <a:sym typeface="+mn-ea"/>
            </a:endParaRPr>
          </a:p>
        </p:txBody>
      </p:sp>
      <p:sp>
        <p:nvSpPr>
          <p:cNvPr id="2" name="Text Box 1"/>
          <p:cNvSpPr txBox="1"/>
          <p:nvPr/>
        </p:nvSpPr>
        <p:spPr>
          <a:xfrm>
            <a:off x="629603" y="2241550"/>
            <a:ext cx="11066145" cy="1198880"/>
          </a:xfrm>
          <a:prstGeom prst="rect">
            <a:avLst/>
          </a:prstGeom>
          <a:solidFill>
            <a:srgbClr val="FFDAC7"/>
          </a:solidFill>
        </p:spPr>
        <p:txBody>
          <a:bodyPr wrap="square" rtlCol="0" anchor="t">
            <a:spAutoFit/>
          </a:bodyPr>
          <a:lstStyle/>
          <a:p>
            <a:pPr algn="just"/>
            <a:r>
              <a:rPr lang="en-US" sz="3600" b="1"/>
              <a:t>1.</a:t>
            </a:r>
            <a:r>
              <a:rPr lang="en-US" sz="3600"/>
              <a:t> ______ The second planet from the Sun is Venus, which is sometimes called the Earth’s sister.</a:t>
            </a:r>
            <a:endParaRPr lang="en-US" sz="3600"/>
          </a:p>
        </p:txBody>
      </p:sp>
      <p:sp>
        <p:nvSpPr>
          <p:cNvPr id="11" name="Text Box 10"/>
          <p:cNvSpPr txBox="1"/>
          <p:nvPr/>
        </p:nvSpPr>
        <p:spPr>
          <a:xfrm>
            <a:off x="629603" y="3736340"/>
            <a:ext cx="11066145" cy="1198880"/>
          </a:xfrm>
          <a:prstGeom prst="rect">
            <a:avLst/>
          </a:prstGeom>
          <a:solidFill>
            <a:srgbClr val="FFEFBC"/>
          </a:solidFill>
        </p:spPr>
        <p:txBody>
          <a:bodyPr wrap="square" rtlCol="0" anchor="t">
            <a:spAutoFit/>
          </a:bodyPr>
          <a:lstStyle/>
          <a:p>
            <a:pPr algn="just"/>
            <a:r>
              <a:rPr lang="en-US" sz="3600" b="1"/>
              <a:t>2.</a:t>
            </a:r>
            <a:r>
              <a:rPr lang="en-US" sz="3600"/>
              <a:t> ______ The ocean, which is the body of salt water, contains 97% of Earth’s water.</a:t>
            </a:r>
            <a:endParaRPr lang="en-US" sz="3600"/>
          </a:p>
        </p:txBody>
      </p:sp>
      <p:sp>
        <p:nvSpPr>
          <p:cNvPr id="13" name="Text Box 12"/>
          <p:cNvSpPr txBox="1"/>
          <p:nvPr/>
        </p:nvSpPr>
        <p:spPr>
          <a:xfrm>
            <a:off x="630238" y="5239385"/>
            <a:ext cx="11064875" cy="1198880"/>
          </a:xfrm>
          <a:prstGeom prst="rect">
            <a:avLst/>
          </a:prstGeom>
          <a:solidFill>
            <a:srgbClr val="FFDAC7"/>
          </a:solidFill>
        </p:spPr>
        <p:txBody>
          <a:bodyPr wrap="square" rtlCol="0" anchor="t">
            <a:spAutoFit/>
          </a:bodyPr>
          <a:lstStyle/>
          <a:p>
            <a:pPr algn="just"/>
            <a:r>
              <a:rPr lang="en-US" sz="3600" b="1"/>
              <a:t>3.</a:t>
            </a:r>
            <a:r>
              <a:rPr lang="en-US" sz="3600"/>
              <a:t> ______ Landforms make up the areas which include mountains, hills, plains, and plateaus</a:t>
            </a:r>
            <a:endParaRPr lang="en-US" sz="3600"/>
          </a:p>
        </p:txBody>
      </p:sp>
      <p:sp>
        <p:nvSpPr>
          <p:cNvPr id="36" name="Text Box 35"/>
          <p:cNvSpPr txBox="1"/>
          <p:nvPr/>
        </p:nvSpPr>
        <p:spPr>
          <a:xfrm>
            <a:off x="1483995" y="2110105"/>
            <a:ext cx="1071245" cy="710565"/>
          </a:xfrm>
          <a:prstGeom prst="rect">
            <a:avLst/>
          </a:prstGeom>
          <a:noFill/>
        </p:spPr>
        <p:txBody>
          <a:bodyPr wrap="none" rtlCol="0" anchor="t">
            <a:noAutofit/>
          </a:bodyPr>
          <a:lstStyle/>
          <a:p>
            <a:pPr algn="l"/>
            <a:r>
              <a:rPr lang="en-US" sz="4800" b="1">
                <a:ln>
                  <a:noFill/>
                </a:ln>
                <a:solidFill>
                  <a:srgbClr val="FF0000"/>
                </a:solidFill>
                <a:latin typeface="Times New Roman" panose="02020603050405020304" charset="0"/>
                <a:cs typeface="Times New Roman" panose="02020603050405020304" charset="0"/>
              </a:rPr>
              <a:t>√</a:t>
            </a:r>
            <a:endParaRPr lang="en-US" sz="4800" b="1">
              <a:ln>
                <a:noFill/>
              </a:ln>
              <a:solidFill>
                <a:srgbClr val="FF0000"/>
              </a:solidFill>
              <a:latin typeface="Times New Roman" panose="02020603050405020304" charset="0"/>
              <a:cs typeface="Times New Roman" panose="02020603050405020304" charset="0"/>
            </a:endParaRPr>
          </a:p>
        </p:txBody>
      </p:sp>
      <p:sp>
        <p:nvSpPr>
          <p:cNvPr id="20" name="Text Box 19"/>
          <p:cNvSpPr txBox="1"/>
          <p:nvPr/>
        </p:nvSpPr>
        <p:spPr>
          <a:xfrm>
            <a:off x="1483995" y="3471545"/>
            <a:ext cx="1071245" cy="710565"/>
          </a:xfrm>
          <a:prstGeom prst="rect">
            <a:avLst/>
          </a:prstGeom>
          <a:noFill/>
        </p:spPr>
        <p:txBody>
          <a:bodyPr wrap="none" rtlCol="0" anchor="t">
            <a:noAutofit/>
          </a:bodyPr>
          <a:p>
            <a:pPr algn="l"/>
            <a:r>
              <a:rPr lang="en-US" sz="6000" b="1">
                <a:ln>
                  <a:noFill/>
                </a:ln>
                <a:solidFill>
                  <a:srgbClr val="FF0000"/>
                </a:solidFill>
                <a:latin typeface="Times New Roman" panose="02020603050405020304" charset="0"/>
                <a:cs typeface="Times New Roman" panose="02020603050405020304" charset="0"/>
              </a:rPr>
              <a:t>√</a:t>
            </a:r>
            <a:endParaRPr lang="en-US" sz="6000" b="1">
              <a:ln>
                <a:noFill/>
              </a:ln>
              <a:solidFill>
                <a:srgbClr val="FF0000"/>
              </a:solidFill>
              <a:latin typeface="Times New Roman" panose="02020603050405020304" charset="0"/>
              <a:cs typeface="Times New Roman" panose="02020603050405020304" charset="0"/>
            </a:endParaRPr>
          </a:p>
        </p:txBody>
      </p:sp>
      <p:cxnSp>
        <p:nvCxnSpPr>
          <p:cNvPr id="21" name="Straight Connector 20"/>
          <p:cNvCxnSpPr/>
          <p:nvPr/>
        </p:nvCxnSpPr>
        <p:spPr>
          <a:xfrm>
            <a:off x="10555605" y="2894330"/>
            <a:ext cx="100901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22" name="Straight Connector 21"/>
          <p:cNvCxnSpPr/>
          <p:nvPr/>
        </p:nvCxnSpPr>
        <p:spPr>
          <a:xfrm>
            <a:off x="777240" y="3368675"/>
            <a:ext cx="676846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23" name="Straight Connector 22"/>
          <p:cNvCxnSpPr/>
          <p:nvPr/>
        </p:nvCxnSpPr>
        <p:spPr>
          <a:xfrm>
            <a:off x="5361305" y="4335780"/>
            <a:ext cx="594931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25" name="Straight Connector 24"/>
          <p:cNvCxnSpPr/>
          <p:nvPr/>
        </p:nvCxnSpPr>
        <p:spPr>
          <a:xfrm>
            <a:off x="8930005" y="5850890"/>
            <a:ext cx="250761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29" name="Straight Connector 28"/>
          <p:cNvCxnSpPr/>
          <p:nvPr/>
        </p:nvCxnSpPr>
        <p:spPr>
          <a:xfrm>
            <a:off x="650240" y="6325235"/>
            <a:ext cx="676846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1"/>
                                        </p:tgtEl>
                                        <p:attrNameLst>
                                          <p:attrName>ppt_y</p:attrName>
                                        </p:attrNameLst>
                                      </p:cBhvr>
                                      <p:tavLst>
                                        <p:tav tm="0">
                                          <p:val>
                                            <p:strVal val="#ppt_y"/>
                                          </p:val>
                                        </p:tav>
                                        <p:tav tm="100000">
                                          <p:val>
                                            <p:strVal val="#ppt_y"/>
                                          </p:val>
                                        </p:tav>
                                      </p:tavLst>
                                    </p:anim>
                                    <p:anim calcmode="lin" valueType="num">
                                      <p:cBhvr>
                                        <p:cTn id="1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1"/>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3"/>
                                        </p:tgtEl>
                                        <p:attrNameLst>
                                          <p:attrName>ppt_y</p:attrName>
                                        </p:attrNameLst>
                                      </p:cBhvr>
                                      <p:tavLst>
                                        <p:tav tm="0">
                                          <p:val>
                                            <p:strVal val="#ppt_y"/>
                                          </p:val>
                                        </p:tav>
                                        <p:tav tm="100000">
                                          <p:val>
                                            <p:strVal val="#ppt_y"/>
                                          </p:val>
                                        </p:tav>
                                      </p:tavLst>
                                    </p:anim>
                                    <p:anim calcmode="lin" valueType="num">
                                      <p:cBhvr>
                                        <p:cTn id="2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strips(downLeft)">
                                      <p:cBhvr>
                                        <p:cTn id="30" dur="500"/>
                                        <p:tgtEl>
                                          <p:spTgt spid="21"/>
                                        </p:tgtEl>
                                      </p:cBhvr>
                                    </p:animEffect>
                                  </p:childTnLst>
                                </p:cTn>
                              </p:par>
                              <p:par>
                                <p:cTn id="31" presetID="18" presetClass="entr" presetSubtype="12"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strips(down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strips(downLeft)">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strips(downLeft)">
                                      <p:cBhvr>
                                        <p:cTn id="43" dur="500"/>
                                        <p:tgtEl>
                                          <p:spTgt spid="25"/>
                                        </p:tgtEl>
                                      </p:cBhvr>
                                    </p:animEffect>
                                  </p:childTnLst>
                                </p:cTn>
                              </p:par>
                              <p:par>
                                <p:cTn id="44" presetID="18" presetClass="entr" presetSubtype="12"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trips(downLef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animBg="1"/>
      <p:bldP spid="11" grpId="1" animBg="1"/>
      <p:bldP spid="13" grpId="0" animBg="1"/>
      <p:bldP spid="13" grpId="1" animBg="1"/>
      <p:bldP spid="36" grpId="0"/>
      <p:bldP spid="36" grpId="1"/>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818833" y="2410460"/>
            <a:ext cx="11064875" cy="1198880"/>
          </a:xfrm>
          <a:prstGeom prst="rect">
            <a:avLst/>
          </a:prstGeom>
          <a:solidFill>
            <a:srgbClr val="FFEFBC"/>
          </a:solidFill>
        </p:spPr>
        <p:txBody>
          <a:bodyPr wrap="square" rtlCol="0" anchor="t">
            <a:spAutoFit/>
          </a:bodyPr>
          <a:lstStyle/>
          <a:p>
            <a:pPr algn="just"/>
            <a:r>
              <a:rPr lang="en-US" sz="3600" b="1"/>
              <a:t>4.</a:t>
            </a:r>
            <a:r>
              <a:rPr lang="en-US" sz="3600"/>
              <a:t> ______ One of the world’s most famous Earth scientists is James Hutton, who is a British geologist.</a:t>
            </a:r>
            <a:endParaRPr lang="en-US" sz="3600"/>
          </a:p>
        </p:txBody>
      </p:sp>
      <p:sp>
        <p:nvSpPr>
          <p:cNvPr id="5" name="Text Box 4"/>
          <p:cNvSpPr txBox="1"/>
          <p:nvPr/>
        </p:nvSpPr>
        <p:spPr>
          <a:xfrm>
            <a:off x="818833" y="3981450"/>
            <a:ext cx="11064875" cy="1198880"/>
          </a:xfrm>
          <a:prstGeom prst="rect">
            <a:avLst/>
          </a:prstGeom>
          <a:solidFill>
            <a:srgbClr val="FFDAC7"/>
          </a:solidFill>
        </p:spPr>
        <p:txBody>
          <a:bodyPr wrap="square" rtlCol="0" anchor="t">
            <a:spAutoFit/>
          </a:bodyPr>
          <a:lstStyle/>
          <a:p>
            <a:pPr algn="just"/>
            <a:r>
              <a:rPr lang="en-US" sz="3600" b="1"/>
              <a:t>5.</a:t>
            </a:r>
            <a:r>
              <a:rPr lang="en-US" sz="3600"/>
              <a:t> ______ Arctic Ocean ice and water make up a habitat for polar bears, whose main food is seals.</a:t>
            </a:r>
            <a:endParaRPr lang="en-US" sz="3600"/>
          </a:p>
        </p:txBody>
      </p:sp>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11315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Underline the relative clauses. Tick (√) if the relative clause can be omitted.</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4" name="Text Box 3"/>
          <p:cNvSpPr txBox="1"/>
          <p:nvPr/>
        </p:nvSpPr>
        <p:spPr>
          <a:xfrm>
            <a:off x="540385" y="192405"/>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endParaRPr lang="en-US" sz="36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6" name="Text Box 35"/>
          <p:cNvSpPr txBox="1"/>
          <p:nvPr/>
        </p:nvSpPr>
        <p:spPr>
          <a:xfrm>
            <a:off x="1483995" y="2327910"/>
            <a:ext cx="1071245" cy="710565"/>
          </a:xfrm>
          <a:prstGeom prst="rect">
            <a:avLst/>
          </a:prstGeom>
          <a:noFill/>
        </p:spPr>
        <p:txBody>
          <a:bodyPr wrap="none" rtlCol="0" anchor="t">
            <a:noAutofit/>
          </a:bodyPr>
          <a:lstStyle/>
          <a:p>
            <a:pPr algn="l"/>
            <a:r>
              <a:rPr lang="en-US" sz="4800" b="1">
                <a:ln>
                  <a:noFill/>
                </a:ln>
                <a:solidFill>
                  <a:srgbClr val="FF0000"/>
                </a:solidFill>
                <a:latin typeface="Times New Roman" panose="02020603050405020304" charset="0"/>
                <a:cs typeface="Times New Roman" panose="02020603050405020304" charset="0"/>
              </a:rPr>
              <a:t>√</a:t>
            </a:r>
            <a:endParaRPr lang="en-US" sz="4800" b="1">
              <a:ln>
                <a:noFill/>
              </a:ln>
              <a:solidFill>
                <a:srgbClr val="FF0000"/>
              </a:solidFill>
              <a:latin typeface="Times New Roman" panose="02020603050405020304" charset="0"/>
              <a:cs typeface="Times New Roman" panose="02020603050405020304" charset="0"/>
            </a:endParaRPr>
          </a:p>
        </p:txBody>
      </p:sp>
      <p:sp>
        <p:nvSpPr>
          <p:cNvPr id="20" name="Text Box 19"/>
          <p:cNvSpPr txBox="1"/>
          <p:nvPr/>
        </p:nvSpPr>
        <p:spPr>
          <a:xfrm>
            <a:off x="1496695" y="3768090"/>
            <a:ext cx="1071245" cy="710565"/>
          </a:xfrm>
          <a:prstGeom prst="rect">
            <a:avLst/>
          </a:prstGeom>
          <a:noFill/>
        </p:spPr>
        <p:txBody>
          <a:bodyPr wrap="none" rtlCol="0" anchor="t">
            <a:noAutofit/>
          </a:bodyPr>
          <a:p>
            <a:pPr algn="l"/>
            <a:r>
              <a:rPr lang="en-US" sz="4800" b="1">
                <a:ln>
                  <a:noFill/>
                </a:ln>
                <a:solidFill>
                  <a:srgbClr val="FF0000"/>
                </a:solidFill>
                <a:latin typeface="Times New Roman" panose="02020603050405020304" charset="0"/>
                <a:cs typeface="Times New Roman" panose="02020603050405020304" charset="0"/>
              </a:rPr>
              <a:t>√</a:t>
            </a:r>
            <a:endParaRPr lang="en-US" sz="4800" b="1">
              <a:ln>
                <a:noFill/>
              </a:ln>
              <a:solidFill>
                <a:srgbClr val="FF0000"/>
              </a:solidFill>
              <a:latin typeface="Times New Roman" panose="02020603050405020304" charset="0"/>
              <a:cs typeface="Times New Roman" panose="02020603050405020304" charset="0"/>
            </a:endParaRPr>
          </a:p>
        </p:txBody>
      </p:sp>
      <p:cxnSp>
        <p:nvCxnSpPr>
          <p:cNvPr id="22" name="Straight Connector 21"/>
          <p:cNvCxnSpPr/>
          <p:nvPr/>
        </p:nvCxnSpPr>
        <p:spPr>
          <a:xfrm>
            <a:off x="4041140" y="3521075"/>
            <a:ext cx="467296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7" name="Straight Connector 6"/>
          <p:cNvCxnSpPr/>
          <p:nvPr/>
        </p:nvCxnSpPr>
        <p:spPr>
          <a:xfrm>
            <a:off x="3859530" y="5127625"/>
            <a:ext cx="467296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9" name="Text Box 8"/>
          <p:cNvSpPr txBox="1"/>
          <p:nvPr/>
        </p:nvSpPr>
        <p:spPr>
          <a:xfrm>
            <a:off x="-7150100" y="2118360"/>
            <a:ext cx="6692900" cy="4667885"/>
          </a:xfrm>
          <a:prstGeom prst="rect">
            <a:avLst/>
          </a:prstGeom>
          <a:solidFill>
            <a:srgbClr val="DBDFAA"/>
          </a:solidFill>
        </p:spPr>
        <p:txBody>
          <a:bodyPr wrap="square" rtlCol="0" anchor="t">
            <a:noAutofit/>
          </a:bodyPr>
          <a:p>
            <a:pPr>
              <a:lnSpc>
                <a:spcPct val="150000"/>
              </a:lnSpc>
            </a:pPr>
            <a:r>
              <a:rPr lang="en-US" sz="3000"/>
              <a:t>A. which is a Germanic word</a:t>
            </a:r>
            <a:endParaRPr lang="en-US" sz="3000"/>
          </a:p>
          <a:p>
            <a:pPr>
              <a:lnSpc>
                <a:spcPct val="150000"/>
              </a:lnSpc>
            </a:pPr>
            <a:r>
              <a:rPr lang="en-US" sz="3000"/>
              <a:t>B. which is also called the Red Planet </a:t>
            </a:r>
            <a:endParaRPr lang="en-US" sz="3000"/>
          </a:p>
          <a:p>
            <a:pPr>
              <a:lnSpc>
                <a:spcPct val="150000"/>
              </a:lnSpc>
            </a:pPr>
            <a:r>
              <a:rPr lang="en-US" sz="3000"/>
              <a:t>C. whose radius is nearly 4 million miles</a:t>
            </a:r>
            <a:endParaRPr lang="en-US" sz="3000"/>
          </a:p>
          <a:p>
            <a:pPr>
              <a:lnSpc>
                <a:spcPct val="150000"/>
              </a:lnSpc>
            </a:pPr>
            <a:r>
              <a:rPr lang="en-US" sz="3000"/>
              <a:t>D. who explained ecological balance to us</a:t>
            </a:r>
            <a:endParaRPr lang="en-US" sz="3000"/>
          </a:p>
          <a:p>
            <a:pPr>
              <a:lnSpc>
                <a:spcPct val="150000"/>
              </a:lnSpc>
            </a:pPr>
            <a:r>
              <a:rPr lang="en-US" sz="3000"/>
              <a:t>E. which has a large collection of animals, </a:t>
            </a:r>
            <a:endParaRPr lang="en-US" sz="3000"/>
          </a:p>
          <a:p>
            <a:pPr>
              <a:lnSpc>
                <a:spcPct val="150000"/>
              </a:lnSpc>
            </a:pPr>
            <a:r>
              <a:rPr lang="en-US" sz="3000"/>
              <a:t>birds and reptiles, and unique plants</a:t>
            </a:r>
            <a:endParaRPr lang="en-US" sz="3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strips(down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strips(down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 grpId="0" animBg="1"/>
      <p:bldP spid="3" grpId="1" animBg="1"/>
      <p:bldP spid="5" grpId="0" animBg="1"/>
      <p:bldP spid="5" grpId="1" animBg="1"/>
      <p:bldP spid="20" grpId="0"/>
      <p:bldP spid="2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Complete each sentence with a non-defining relative clause (A-E).</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18" name="Text Box 17"/>
          <p:cNvSpPr txBox="1"/>
          <p:nvPr/>
        </p:nvSpPr>
        <p:spPr>
          <a:xfrm>
            <a:off x="540385" y="192405"/>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endParaRPr lang="en-US" sz="36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 name="Text Box 2"/>
          <p:cNvSpPr txBox="1"/>
          <p:nvPr/>
        </p:nvSpPr>
        <p:spPr>
          <a:xfrm>
            <a:off x="0" y="2118360"/>
            <a:ext cx="6692900" cy="4667885"/>
          </a:xfrm>
          <a:prstGeom prst="rect">
            <a:avLst/>
          </a:prstGeom>
          <a:solidFill>
            <a:srgbClr val="DBDFAA"/>
          </a:solidFill>
        </p:spPr>
        <p:txBody>
          <a:bodyPr wrap="square" rtlCol="0" anchor="t">
            <a:noAutofit/>
          </a:bodyPr>
          <a:p>
            <a:pPr>
              <a:lnSpc>
                <a:spcPct val="150000"/>
              </a:lnSpc>
            </a:pPr>
            <a:r>
              <a:rPr lang="en-US" sz="3000" b="1"/>
              <a:t>A. </a:t>
            </a:r>
            <a:r>
              <a:rPr lang="en-US" sz="3000"/>
              <a:t>which is a Germanic word</a:t>
            </a:r>
            <a:endParaRPr lang="en-US" sz="3000"/>
          </a:p>
          <a:p>
            <a:pPr>
              <a:lnSpc>
                <a:spcPct val="150000"/>
              </a:lnSpc>
            </a:pPr>
            <a:r>
              <a:rPr lang="en-US" sz="3000" b="1"/>
              <a:t>B.</a:t>
            </a:r>
            <a:r>
              <a:rPr lang="en-US" sz="3000"/>
              <a:t> which is also called the Red Planet </a:t>
            </a:r>
            <a:endParaRPr lang="en-US" sz="3000"/>
          </a:p>
          <a:p>
            <a:pPr>
              <a:lnSpc>
                <a:spcPct val="150000"/>
              </a:lnSpc>
            </a:pPr>
            <a:r>
              <a:rPr lang="en-US" sz="3000" b="1"/>
              <a:t>C.</a:t>
            </a:r>
            <a:r>
              <a:rPr lang="en-US" sz="3000"/>
              <a:t> whose radius is nearly 4 million miles</a:t>
            </a:r>
            <a:endParaRPr lang="en-US" sz="3000"/>
          </a:p>
          <a:p>
            <a:pPr>
              <a:lnSpc>
                <a:spcPct val="150000"/>
              </a:lnSpc>
            </a:pPr>
            <a:r>
              <a:rPr lang="en-US" sz="3000" b="1"/>
              <a:t>D.</a:t>
            </a:r>
            <a:r>
              <a:rPr lang="en-US" sz="3000"/>
              <a:t> who explained ecological balance to us</a:t>
            </a:r>
            <a:endParaRPr lang="en-US" sz="3000"/>
          </a:p>
          <a:p>
            <a:pPr>
              <a:lnSpc>
                <a:spcPct val="150000"/>
              </a:lnSpc>
            </a:pPr>
            <a:r>
              <a:rPr lang="en-US" sz="3000" b="1"/>
              <a:t>E.</a:t>
            </a:r>
            <a:r>
              <a:rPr lang="en-US" sz="3000"/>
              <a:t> which has a large collection of animals, </a:t>
            </a:r>
            <a:endParaRPr lang="en-US" sz="3000"/>
          </a:p>
          <a:p>
            <a:pPr>
              <a:lnSpc>
                <a:spcPct val="150000"/>
              </a:lnSpc>
            </a:pPr>
            <a:r>
              <a:rPr lang="en-US" sz="3000"/>
              <a:t>birds and reptiles, and unique plants</a:t>
            </a:r>
            <a:endParaRPr lang="en-US" sz="3000"/>
          </a:p>
        </p:txBody>
      </p:sp>
      <p:sp>
        <p:nvSpPr>
          <p:cNvPr id="6" name="Text Box 5"/>
          <p:cNvSpPr txBox="1"/>
          <p:nvPr/>
        </p:nvSpPr>
        <p:spPr>
          <a:xfrm>
            <a:off x="6814185" y="2122170"/>
            <a:ext cx="5285740" cy="1014730"/>
          </a:xfrm>
          <a:prstGeom prst="rect">
            <a:avLst/>
          </a:prstGeom>
          <a:solidFill>
            <a:srgbClr val="B3C890"/>
          </a:solidFill>
        </p:spPr>
        <p:txBody>
          <a:bodyPr wrap="square" rtlCol="0" anchor="t">
            <a:spAutoFit/>
          </a:bodyPr>
          <a:p>
            <a:pPr algn="just"/>
            <a:r>
              <a:rPr lang="en-US" sz="3000" b="1"/>
              <a:t>1.</a:t>
            </a:r>
            <a:r>
              <a:rPr lang="en-US" sz="3000"/>
              <a:t> Mars, ______, is very much similar to Earth.</a:t>
            </a:r>
            <a:endParaRPr lang="en-US" sz="3000"/>
          </a:p>
        </p:txBody>
      </p:sp>
      <p:sp>
        <p:nvSpPr>
          <p:cNvPr id="7" name="Text Box 6"/>
          <p:cNvSpPr txBox="1"/>
          <p:nvPr/>
        </p:nvSpPr>
        <p:spPr>
          <a:xfrm>
            <a:off x="6814185" y="3166110"/>
            <a:ext cx="5285740" cy="1014730"/>
          </a:xfrm>
          <a:prstGeom prst="rect">
            <a:avLst/>
          </a:prstGeom>
          <a:solidFill>
            <a:srgbClr val="F5F0BB"/>
          </a:solidFill>
        </p:spPr>
        <p:txBody>
          <a:bodyPr wrap="square" rtlCol="0" anchor="t">
            <a:spAutoFit/>
          </a:bodyPr>
          <a:p>
            <a:pPr algn="just"/>
            <a:r>
              <a:rPr lang="en-US" sz="3000" b="1"/>
              <a:t>2.</a:t>
            </a:r>
            <a:r>
              <a:rPr lang="en-US" sz="3000"/>
              <a:t> Earth, ______, is the fifth largest planet in our solar system.</a:t>
            </a:r>
            <a:endParaRPr lang="en-US" sz="3000"/>
          </a:p>
        </p:txBody>
      </p:sp>
      <p:sp>
        <p:nvSpPr>
          <p:cNvPr id="8" name="Text Box 7"/>
          <p:cNvSpPr txBox="1"/>
          <p:nvPr/>
        </p:nvSpPr>
        <p:spPr>
          <a:xfrm>
            <a:off x="6814185" y="4218940"/>
            <a:ext cx="5285740" cy="1476375"/>
          </a:xfrm>
          <a:prstGeom prst="rect">
            <a:avLst/>
          </a:prstGeom>
          <a:solidFill>
            <a:srgbClr val="B3C890"/>
          </a:solidFill>
        </p:spPr>
        <p:txBody>
          <a:bodyPr wrap="square" rtlCol="0" anchor="t">
            <a:spAutoFit/>
          </a:bodyPr>
          <a:p>
            <a:pPr algn="just"/>
            <a:r>
              <a:rPr lang="en-US" sz="3000" b="1"/>
              <a:t>3.</a:t>
            </a:r>
            <a:r>
              <a:rPr lang="en-US" sz="3000"/>
              <a:t> The name of our planet, ______, simply means “the ground”.</a:t>
            </a:r>
            <a:endParaRPr lang="en-US" sz="3000"/>
          </a:p>
        </p:txBody>
      </p:sp>
      <p:sp>
        <p:nvSpPr>
          <p:cNvPr id="24" name="Text Box 23"/>
          <p:cNvSpPr txBox="1"/>
          <p:nvPr/>
        </p:nvSpPr>
        <p:spPr>
          <a:xfrm>
            <a:off x="8681085" y="2037080"/>
            <a:ext cx="739140" cy="645160"/>
          </a:xfrm>
          <a:prstGeom prst="rect">
            <a:avLst/>
          </a:prstGeom>
          <a:noFill/>
        </p:spPr>
        <p:txBody>
          <a:bodyPr wrap="square" rtlCol="0">
            <a:spAutoFit/>
          </a:bodyPr>
          <a:p>
            <a:r>
              <a:rPr lang="en-US" sz="3600" b="1">
                <a:solidFill>
                  <a:srgbClr val="FF0000"/>
                </a:solidFill>
                <a:latin typeface="Calibri" panose="020F0502020204030204" pitchFamily="34" charset="0"/>
                <a:cs typeface="Calibri" panose="020F0502020204030204" pitchFamily="34" charset="0"/>
              </a:rPr>
              <a:t>B</a:t>
            </a:r>
            <a:endParaRPr lang="en-US" sz="3600" b="1">
              <a:solidFill>
                <a:srgbClr val="FF0000"/>
              </a:solidFill>
              <a:latin typeface="Calibri" panose="020F0502020204030204" pitchFamily="34" charset="0"/>
              <a:cs typeface="Calibri" panose="020F0502020204030204" pitchFamily="34" charset="0"/>
            </a:endParaRPr>
          </a:p>
        </p:txBody>
      </p:sp>
      <p:sp>
        <p:nvSpPr>
          <p:cNvPr id="10" name="Text Box 9"/>
          <p:cNvSpPr txBox="1"/>
          <p:nvPr/>
        </p:nvSpPr>
        <p:spPr>
          <a:xfrm>
            <a:off x="8909685" y="3172460"/>
            <a:ext cx="739140" cy="645160"/>
          </a:xfrm>
          <a:prstGeom prst="rect">
            <a:avLst/>
          </a:prstGeom>
          <a:noFill/>
        </p:spPr>
        <p:txBody>
          <a:bodyPr wrap="square" rtlCol="0">
            <a:spAutoFit/>
          </a:bodyPr>
          <a:p>
            <a:r>
              <a:rPr lang="en-US" sz="3600" b="1">
                <a:solidFill>
                  <a:srgbClr val="FF0000"/>
                </a:solidFill>
                <a:latin typeface="Calibri" panose="020F0502020204030204" pitchFamily="34" charset="0"/>
                <a:cs typeface="Calibri" panose="020F0502020204030204" pitchFamily="34" charset="0"/>
              </a:rPr>
              <a:t>C</a:t>
            </a:r>
            <a:endParaRPr lang="en-US" sz="3600" b="1">
              <a:solidFill>
                <a:srgbClr val="FF0000"/>
              </a:solidFill>
              <a:latin typeface="Calibri" panose="020F0502020204030204" pitchFamily="34" charset="0"/>
              <a:cs typeface="Calibri" panose="020F0502020204030204" pitchFamily="34" charset="0"/>
            </a:endParaRPr>
          </a:p>
        </p:txBody>
      </p:sp>
      <p:sp>
        <p:nvSpPr>
          <p:cNvPr id="13" name="Text Box 12"/>
          <p:cNvSpPr txBox="1"/>
          <p:nvPr/>
        </p:nvSpPr>
        <p:spPr>
          <a:xfrm>
            <a:off x="7360285" y="4480560"/>
            <a:ext cx="739140" cy="645160"/>
          </a:xfrm>
          <a:prstGeom prst="rect">
            <a:avLst/>
          </a:prstGeom>
          <a:noFill/>
        </p:spPr>
        <p:txBody>
          <a:bodyPr wrap="square" rtlCol="0">
            <a:spAutoFit/>
          </a:bodyPr>
          <a:p>
            <a:r>
              <a:rPr lang="en-US" sz="3600" b="1">
                <a:solidFill>
                  <a:srgbClr val="FF0000"/>
                </a:solidFill>
                <a:latin typeface="Calibri" panose="020F0502020204030204" pitchFamily="34" charset="0"/>
                <a:cs typeface="Calibri" panose="020F0502020204030204" pitchFamily="34" charset="0"/>
              </a:rPr>
              <a:t>A</a:t>
            </a:r>
            <a:endParaRPr lang="en-US" sz="36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24" grpId="0"/>
      <p:bldP spid="24" grpId="1"/>
      <p:bldP spid="10" grpId="0"/>
      <p:bldP spid="10" grpId="1"/>
      <p:bldP spid="13" grpId="0"/>
      <p:bldP spid="1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Complete each sentence with a non-defining relative clause (A-E).</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18" name="Text Box 17"/>
          <p:cNvSpPr txBox="1"/>
          <p:nvPr/>
        </p:nvSpPr>
        <p:spPr>
          <a:xfrm>
            <a:off x="540385" y="192405"/>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endParaRPr lang="en-US" sz="36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 name="Text Box 2"/>
          <p:cNvSpPr txBox="1"/>
          <p:nvPr/>
        </p:nvSpPr>
        <p:spPr>
          <a:xfrm>
            <a:off x="0" y="2118360"/>
            <a:ext cx="6692900" cy="4667885"/>
          </a:xfrm>
          <a:prstGeom prst="rect">
            <a:avLst/>
          </a:prstGeom>
          <a:solidFill>
            <a:srgbClr val="DBDFAA"/>
          </a:solidFill>
        </p:spPr>
        <p:txBody>
          <a:bodyPr wrap="square" rtlCol="0" anchor="t">
            <a:noAutofit/>
          </a:bodyPr>
          <a:p>
            <a:pPr>
              <a:lnSpc>
                <a:spcPct val="150000"/>
              </a:lnSpc>
            </a:pPr>
            <a:r>
              <a:rPr lang="en-US" sz="3000" b="1"/>
              <a:t>A</a:t>
            </a:r>
            <a:r>
              <a:rPr lang="en-US" sz="3000"/>
              <a:t>. which is a Germanic word</a:t>
            </a:r>
            <a:endParaRPr lang="en-US" sz="3000"/>
          </a:p>
          <a:p>
            <a:pPr>
              <a:lnSpc>
                <a:spcPct val="150000"/>
              </a:lnSpc>
            </a:pPr>
            <a:r>
              <a:rPr lang="en-US" sz="3000" b="1"/>
              <a:t>B.</a:t>
            </a:r>
            <a:r>
              <a:rPr lang="en-US" sz="3000"/>
              <a:t> which is also called the Red Planet </a:t>
            </a:r>
            <a:endParaRPr lang="en-US" sz="3000"/>
          </a:p>
          <a:p>
            <a:pPr>
              <a:lnSpc>
                <a:spcPct val="150000"/>
              </a:lnSpc>
            </a:pPr>
            <a:r>
              <a:rPr lang="en-US" sz="3000" b="1"/>
              <a:t>C.</a:t>
            </a:r>
            <a:r>
              <a:rPr lang="en-US" sz="3000"/>
              <a:t> whose radius is nearly 4 million miles</a:t>
            </a:r>
            <a:endParaRPr lang="en-US" sz="3000"/>
          </a:p>
          <a:p>
            <a:pPr>
              <a:lnSpc>
                <a:spcPct val="150000"/>
              </a:lnSpc>
            </a:pPr>
            <a:r>
              <a:rPr lang="en-US" sz="3000" b="1"/>
              <a:t>D.</a:t>
            </a:r>
            <a:r>
              <a:rPr lang="en-US" sz="3000"/>
              <a:t> who explained ecological balance to us</a:t>
            </a:r>
            <a:endParaRPr lang="en-US" sz="3000"/>
          </a:p>
          <a:p>
            <a:pPr>
              <a:lnSpc>
                <a:spcPct val="150000"/>
              </a:lnSpc>
            </a:pPr>
            <a:r>
              <a:rPr lang="en-US" sz="3000" b="1"/>
              <a:t>E. </a:t>
            </a:r>
            <a:r>
              <a:rPr lang="en-US" sz="3000"/>
              <a:t>which has a large collection of animals, </a:t>
            </a:r>
            <a:endParaRPr lang="en-US" sz="3000"/>
          </a:p>
          <a:p>
            <a:pPr>
              <a:lnSpc>
                <a:spcPct val="150000"/>
              </a:lnSpc>
            </a:pPr>
            <a:r>
              <a:rPr lang="en-US" sz="3000"/>
              <a:t>birds and reptiles, and unique plants</a:t>
            </a:r>
            <a:endParaRPr lang="en-US" sz="3000"/>
          </a:p>
        </p:txBody>
      </p:sp>
      <p:sp>
        <p:nvSpPr>
          <p:cNvPr id="6" name="Text Box 5"/>
          <p:cNvSpPr txBox="1"/>
          <p:nvPr/>
        </p:nvSpPr>
        <p:spPr>
          <a:xfrm>
            <a:off x="6814185" y="2122170"/>
            <a:ext cx="5285740" cy="1476375"/>
          </a:xfrm>
          <a:prstGeom prst="rect">
            <a:avLst/>
          </a:prstGeom>
          <a:solidFill>
            <a:srgbClr val="F5F0BB"/>
          </a:solidFill>
        </p:spPr>
        <p:txBody>
          <a:bodyPr wrap="square" rtlCol="0" anchor="t">
            <a:spAutoFit/>
          </a:bodyPr>
          <a:p>
            <a:pPr algn="just"/>
            <a:r>
              <a:rPr lang="en-US" sz="3000" b="1"/>
              <a:t>4. </a:t>
            </a:r>
            <a:r>
              <a:rPr lang="en-US" sz="3000"/>
              <a:t>Cat Ba National Park, ______, is one of the most famous tropical rainforests in Viet Nam.</a:t>
            </a:r>
            <a:endParaRPr lang="en-US" sz="3000"/>
          </a:p>
        </p:txBody>
      </p:sp>
      <p:sp>
        <p:nvSpPr>
          <p:cNvPr id="7" name="Text Box 6"/>
          <p:cNvSpPr txBox="1"/>
          <p:nvPr/>
        </p:nvSpPr>
        <p:spPr>
          <a:xfrm>
            <a:off x="6814185" y="3945255"/>
            <a:ext cx="5285740" cy="1014730"/>
          </a:xfrm>
          <a:prstGeom prst="rect">
            <a:avLst/>
          </a:prstGeom>
          <a:solidFill>
            <a:srgbClr val="B3C890"/>
          </a:solidFill>
        </p:spPr>
        <p:txBody>
          <a:bodyPr wrap="square" rtlCol="0" anchor="t">
            <a:spAutoFit/>
          </a:bodyPr>
          <a:p>
            <a:pPr algn="just"/>
            <a:r>
              <a:rPr lang="en-US" sz="3000" b="1"/>
              <a:t>5.</a:t>
            </a:r>
            <a:r>
              <a:rPr lang="en-US" sz="3000"/>
              <a:t> We were interested in the talk by Mr An, ______.</a:t>
            </a:r>
            <a:endParaRPr lang="en-US" sz="3000"/>
          </a:p>
        </p:txBody>
      </p:sp>
      <p:sp>
        <p:nvSpPr>
          <p:cNvPr id="24" name="Text Box 23"/>
          <p:cNvSpPr txBox="1"/>
          <p:nvPr/>
        </p:nvSpPr>
        <p:spPr>
          <a:xfrm>
            <a:off x="10840085" y="2037080"/>
            <a:ext cx="739140" cy="645160"/>
          </a:xfrm>
          <a:prstGeom prst="rect">
            <a:avLst/>
          </a:prstGeom>
          <a:noFill/>
        </p:spPr>
        <p:txBody>
          <a:bodyPr wrap="square" rtlCol="0">
            <a:spAutoFit/>
          </a:bodyPr>
          <a:p>
            <a:r>
              <a:rPr lang="en-US" sz="3600" b="1">
                <a:solidFill>
                  <a:srgbClr val="FF0000"/>
                </a:solidFill>
                <a:latin typeface="Calibri" panose="020F0502020204030204" pitchFamily="34" charset="0"/>
                <a:cs typeface="Calibri" panose="020F0502020204030204" pitchFamily="34" charset="0"/>
              </a:rPr>
              <a:t>E</a:t>
            </a:r>
            <a:endParaRPr lang="en-US" sz="3600" b="1">
              <a:solidFill>
                <a:srgbClr val="FF0000"/>
              </a:solidFill>
              <a:latin typeface="Calibri" panose="020F0502020204030204" pitchFamily="34" charset="0"/>
              <a:cs typeface="Calibri" panose="020F0502020204030204" pitchFamily="34" charset="0"/>
            </a:endParaRPr>
          </a:p>
        </p:txBody>
      </p:sp>
      <p:sp>
        <p:nvSpPr>
          <p:cNvPr id="10" name="Text Box 9"/>
          <p:cNvSpPr txBox="1"/>
          <p:nvPr/>
        </p:nvSpPr>
        <p:spPr>
          <a:xfrm>
            <a:off x="8655685" y="4404360"/>
            <a:ext cx="739140" cy="645160"/>
          </a:xfrm>
          <a:prstGeom prst="rect">
            <a:avLst/>
          </a:prstGeom>
          <a:noFill/>
        </p:spPr>
        <p:txBody>
          <a:bodyPr wrap="square" rtlCol="0">
            <a:spAutoFit/>
          </a:bodyPr>
          <a:p>
            <a:r>
              <a:rPr lang="en-US" sz="3600" b="1">
                <a:solidFill>
                  <a:srgbClr val="FF0000"/>
                </a:solidFill>
                <a:latin typeface="Calibri" panose="020F0502020204030204" pitchFamily="34" charset="0"/>
                <a:cs typeface="Calibri" panose="020F0502020204030204" pitchFamily="34" charset="0"/>
              </a:rPr>
              <a:t>D</a:t>
            </a:r>
            <a:endParaRPr lang="en-US" sz="36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24" grpId="0"/>
      <p:bldP spid="24" grpId="1"/>
      <p:bldP spid="10" grpId="0"/>
      <p:bldP spid="1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PRESENTATION</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PRACTICE</a:t>
            </a:r>
            <a:endParaRPr lang="en-US" alt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a:t>
            </a:r>
            <a:r>
              <a:rPr lang="en-US" altLang="en-GB" dirty="0">
                <a:solidFill>
                  <a:schemeClr val="tx1"/>
                </a:solidFill>
              </a:rPr>
              <a:t> Quiz</a:t>
            </a:r>
            <a:endParaRPr lang="en-GB" dirty="0">
              <a:solidFill>
                <a:schemeClr val="tx1"/>
              </a:solidFill>
            </a:endParaRPr>
          </a:p>
          <a:p>
            <a:r>
              <a:rPr lang="en-GB" dirty="0">
                <a:solidFill>
                  <a:schemeClr val="tx1"/>
                </a:solidFill>
              </a:rPr>
              <a:t>Option 2: </a:t>
            </a:r>
            <a:r>
              <a:rPr lang="en-US" altLang="en-GB" dirty="0">
                <a:solidFill>
                  <a:schemeClr val="tx1"/>
                </a:solidFill>
              </a:rPr>
              <a:t>Planet Earth Pictionary</a:t>
            </a:r>
            <a:endParaRPr lang="en-US" altLang="en-GB" dirty="0">
              <a:solidFill>
                <a:schemeClr val="tx1"/>
              </a:solidFill>
            </a:endParaRPr>
          </a:p>
        </p:txBody>
      </p:sp>
      <p:sp>
        <p:nvSpPr>
          <p:cNvPr id="21" name="Rectangle 20"/>
          <p:cNvSpPr/>
          <p:nvPr/>
        </p:nvSpPr>
        <p:spPr>
          <a:xfrm>
            <a:off x="5588635" y="2023110"/>
            <a:ext cx="6329680" cy="160337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Complete the sentences with correct relative pronouns.</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Underline the relative clauses. Tick (√) if the relative clause can be omitted.</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Complete each sentence with a non-defining relative clause (A-E).</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86095" y="3868420"/>
            <a:ext cx="6327775" cy="7035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4: </a:t>
            </a: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a:t>
            </a: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ombine the two sentences into one, using a non-defining relative clause.</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Combine the two sentences into one, using a non-defining relative clause. </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4" name="Text Box 3"/>
          <p:cNvSpPr txBox="1"/>
          <p:nvPr/>
        </p:nvSpPr>
        <p:spPr>
          <a:xfrm>
            <a:off x="540385" y="192405"/>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endParaRPr lang="en-US" sz="3600" b="1" dirty="0">
              <a:effectLst>
                <a:glow rad="88900">
                  <a:schemeClr val="bg1"/>
                </a:glow>
              </a:effectLst>
              <a:latin typeface="Arial" panose="020B0604020202020204" pitchFamily="34" charset="0"/>
              <a:cs typeface="Arial" panose="020B0604020202020204" pitchFamily="34" charset="0"/>
              <a:sym typeface="+mn-ea"/>
            </a:endParaRPr>
          </a:p>
        </p:txBody>
      </p:sp>
      <p:sp>
        <p:nvSpPr>
          <p:cNvPr id="2" name="Text Box 1"/>
          <p:cNvSpPr txBox="1"/>
          <p:nvPr/>
        </p:nvSpPr>
        <p:spPr>
          <a:xfrm>
            <a:off x="630555" y="2359025"/>
            <a:ext cx="11066145" cy="583565"/>
          </a:xfrm>
          <a:prstGeom prst="rect">
            <a:avLst/>
          </a:prstGeom>
          <a:solidFill>
            <a:srgbClr val="EAC7C7"/>
          </a:solidFill>
        </p:spPr>
        <p:txBody>
          <a:bodyPr wrap="square" rtlCol="0" anchor="t">
            <a:spAutoFit/>
          </a:bodyPr>
          <a:lstStyle/>
          <a:p>
            <a:pPr algn="just"/>
            <a:r>
              <a:rPr lang="en-US" sz="3200" b="1"/>
              <a:t>1.</a:t>
            </a:r>
            <a:r>
              <a:rPr lang="en-US" sz="3200"/>
              <a:t> The Moon is Earth’s only natural satellite. Its surface is dark.</a:t>
            </a:r>
            <a:endParaRPr lang="en-US" sz="3200"/>
          </a:p>
        </p:txBody>
      </p:sp>
      <p:sp>
        <p:nvSpPr>
          <p:cNvPr id="32" name="Right Arrow 31"/>
          <p:cNvSpPr/>
          <p:nvPr/>
        </p:nvSpPr>
        <p:spPr>
          <a:xfrm>
            <a:off x="30480" y="3184525"/>
            <a:ext cx="609600" cy="431800"/>
          </a:xfrm>
          <a:prstGeom prst="rightArrow">
            <a:avLst/>
          </a:prstGeom>
          <a:solidFill>
            <a:srgbClr val="A0C3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Text Box 2"/>
          <p:cNvSpPr txBox="1"/>
          <p:nvPr/>
        </p:nvSpPr>
        <p:spPr>
          <a:xfrm>
            <a:off x="649605" y="3026410"/>
            <a:ext cx="11015980" cy="669290"/>
          </a:xfrm>
          <a:prstGeom prst="rect">
            <a:avLst/>
          </a:prstGeom>
          <a:solidFill>
            <a:srgbClr val="A0C3D2"/>
          </a:solidFill>
          <a:ln w="9525">
            <a:noFill/>
          </a:ln>
        </p:spPr>
        <p:txBody>
          <a:bodyPr wrap="square">
            <a:noAutofit/>
          </a:bodyPr>
          <a:lstStyle/>
          <a:p>
            <a:pPr indent="0"/>
            <a:r>
              <a:rPr lang="en-US" sz="3200" b="1">
                <a:solidFill>
                  <a:schemeClr val="tx1"/>
                </a:solidFill>
                <a:latin typeface="Calibri" panose="020F0502020204030204" pitchFamily="34" charset="0"/>
                <a:cs typeface="Calibri" panose="020F0502020204030204" pitchFamily="34" charset="0"/>
              </a:rPr>
              <a:t> </a:t>
            </a:r>
            <a:r>
              <a:rPr lang="en-US" sz="3200">
                <a:solidFill>
                  <a:schemeClr val="tx1"/>
                </a:solidFill>
                <a:latin typeface="Calibri" panose="020F0502020204030204" pitchFamily="34" charset="0"/>
                <a:cs typeface="Calibri" panose="020F0502020204030204" pitchFamily="34" charset="0"/>
              </a:rPr>
              <a:t>_____________________________________________________</a:t>
            </a:r>
            <a:r>
              <a:rPr lang="en-US" sz="3200" b="1">
                <a:solidFill>
                  <a:schemeClr val="tx1"/>
                </a:solidFill>
                <a:latin typeface="Calibri" panose="020F0502020204030204" pitchFamily="34" charset="0"/>
                <a:cs typeface="Calibri" panose="020F0502020204030204" pitchFamily="34" charset="0"/>
              </a:rPr>
              <a:t>.</a:t>
            </a:r>
            <a:endParaRPr lang="en-US" sz="3200" b="1">
              <a:solidFill>
                <a:schemeClr val="tx1"/>
              </a:solidFill>
              <a:latin typeface="Calibri" panose="020F0502020204030204" pitchFamily="34" charset="0"/>
              <a:cs typeface="Calibri" panose="020F0502020204030204" pitchFamily="34" charset="0"/>
            </a:endParaRPr>
          </a:p>
        </p:txBody>
      </p:sp>
      <p:sp>
        <p:nvSpPr>
          <p:cNvPr id="7" name="Text Box 6"/>
          <p:cNvSpPr txBox="1"/>
          <p:nvPr/>
        </p:nvSpPr>
        <p:spPr>
          <a:xfrm>
            <a:off x="573405" y="3008630"/>
            <a:ext cx="11111865" cy="680720"/>
          </a:xfrm>
          <a:prstGeom prst="rect">
            <a:avLst/>
          </a:prstGeom>
          <a:noFill/>
          <a:ln w="9525">
            <a:noFill/>
          </a:ln>
        </p:spPr>
        <p:txBody>
          <a:bodyPr wrap="square">
            <a:noAutofit/>
          </a:bodyPr>
          <a:lstStyle/>
          <a:p>
            <a:pPr indent="0" algn="just"/>
            <a:r>
              <a:rPr lang="en-US" sz="3200" b="1">
                <a:solidFill>
                  <a:srgbClr val="FF0000"/>
                </a:solidFill>
                <a:latin typeface="Calibri" panose="020F0502020204030204" pitchFamily="34" charset="0"/>
                <a:cs typeface="Calibri" panose="020F0502020204030204" pitchFamily="34" charset="0"/>
              </a:rPr>
              <a:t>The Moon, whose surface is dark, is Earth's only natural satellite.</a:t>
            </a:r>
            <a:endParaRPr lang="en-US" sz="3200" b="1">
              <a:solidFill>
                <a:srgbClr val="FF0000"/>
              </a:solidFill>
              <a:latin typeface="Calibri" panose="020F0502020204030204" pitchFamily="34" charset="0"/>
              <a:cs typeface="Calibri" panose="020F0502020204030204" pitchFamily="34" charset="0"/>
            </a:endParaRPr>
          </a:p>
        </p:txBody>
      </p:sp>
      <p:sp>
        <p:nvSpPr>
          <p:cNvPr id="11" name="Text Box 10"/>
          <p:cNvSpPr txBox="1"/>
          <p:nvPr/>
        </p:nvSpPr>
        <p:spPr>
          <a:xfrm>
            <a:off x="630555" y="3811905"/>
            <a:ext cx="11066145" cy="1076325"/>
          </a:xfrm>
          <a:prstGeom prst="rect">
            <a:avLst/>
          </a:prstGeom>
          <a:solidFill>
            <a:srgbClr val="EAC7C7"/>
          </a:solidFill>
        </p:spPr>
        <p:txBody>
          <a:bodyPr wrap="square" rtlCol="0" anchor="t">
            <a:spAutoFit/>
          </a:bodyPr>
          <a:lstStyle/>
          <a:p>
            <a:pPr algn="just"/>
            <a:r>
              <a:rPr lang="en-US" sz="3200" b="1"/>
              <a:t>2.</a:t>
            </a:r>
            <a:r>
              <a:rPr lang="en-US" sz="3200"/>
              <a:t> Moonquakes are much weaker than Earthquakes. Moonquakes can last up to half an hour.</a:t>
            </a:r>
            <a:endParaRPr lang="en-US" sz="3200"/>
          </a:p>
        </p:txBody>
      </p:sp>
      <p:sp>
        <p:nvSpPr>
          <p:cNvPr id="13" name="Right Arrow 12"/>
          <p:cNvSpPr/>
          <p:nvPr/>
        </p:nvSpPr>
        <p:spPr>
          <a:xfrm>
            <a:off x="30480" y="5377180"/>
            <a:ext cx="609600" cy="431800"/>
          </a:xfrm>
          <a:prstGeom prst="rightArrow">
            <a:avLst/>
          </a:prstGeom>
          <a:solidFill>
            <a:srgbClr val="A0C3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Text Box 13"/>
          <p:cNvSpPr txBox="1"/>
          <p:nvPr/>
        </p:nvSpPr>
        <p:spPr>
          <a:xfrm>
            <a:off x="649605" y="5041265"/>
            <a:ext cx="11015980" cy="1306195"/>
          </a:xfrm>
          <a:prstGeom prst="rect">
            <a:avLst/>
          </a:prstGeom>
          <a:solidFill>
            <a:srgbClr val="A0C3D2"/>
          </a:solidFill>
          <a:ln w="9525">
            <a:noFill/>
          </a:ln>
        </p:spPr>
        <p:txBody>
          <a:bodyPr wrap="square">
            <a:noAutofit/>
          </a:bodyPr>
          <a:lstStyle/>
          <a:p>
            <a:pPr indent="0"/>
            <a:r>
              <a:rPr lang="en-US" sz="3200">
                <a:solidFill>
                  <a:schemeClr val="tx1"/>
                </a:solidFill>
                <a:latin typeface="Calibri" panose="020F0502020204030204" pitchFamily="34" charset="0"/>
                <a:cs typeface="Calibri" panose="020F0502020204030204" pitchFamily="34" charset="0"/>
              </a:rPr>
              <a:t>_____________________________________________________</a:t>
            </a:r>
            <a:endParaRPr lang="en-US" sz="3200" b="1">
              <a:solidFill>
                <a:schemeClr val="tx1"/>
              </a:solidFill>
              <a:latin typeface="Calibri" panose="020F0502020204030204" pitchFamily="34" charset="0"/>
              <a:cs typeface="Calibri" panose="020F0502020204030204" pitchFamily="34" charset="0"/>
            </a:endParaRPr>
          </a:p>
          <a:p>
            <a:pPr indent="0"/>
            <a:r>
              <a:rPr lang="en-US" sz="3200">
                <a:latin typeface="Calibri" panose="020F0502020204030204" pitchFamily="34" charset="0"/>
                <a:cs typeface="Calibri" panose="020F0502020204030204" pitchFamily="34" charset="0"/>
                <a:sym typeface="+mn-ea"/>
              </a:rPr>
              <a:t>_____________________________________________________</a:t>
            </a:r>
            <a:r>
              <a:rPr lang="en-US" sz="3200" b="1">
                <a:solidFill>
                  <a:schemeClr val="tx1"/>
                </a:solidFill>
                <a:latin typeface="Calibri" panose="020F0502020204030204" pitchFamily="34" charset="0"/>
                <a:cs typeface="Calibri" panose="020F0502020204030204" pitchFamily="34" charset="0"/>
              </a:rPr>
              <a:t>.</a:t>
            </a:r>
            <a:endParaRPr lang="en-US" sz="3200" b="1">
              <a:solidFill>
                <a:schemeClr val="tx1"/>
              </a:solidFill>
              <a:latin typeface="Calibri" panose="020F0502020204030204" pitchFamily="34" charset="0"/>
              <a:cs typeface="Calibri" panose="020F0502020204030204" pitchFamily="34" charset="0"/>
            </a:endParaRPr>
          </a:p>
        </p:txBody>
      </p:sp>
      <p:sp>
        <p:nvSpPr>
          <p:cNvPr id="19" name="Text Box 18"/>
          <p:cNvSpPr txBox="1"/>
          <p:nvPr/>
        </p:nvSpPr>
        <p:spPr>
          <a:xfrm>
            <a:off x="654050" y="5019040"/>
            <a:ext cx="10794365" cy="1251585"/>
          </a:xfrm>
          <a:prstGeom prst="rect">
            <a:avLst/>
          </a:prstGeom>
          <a:noFill/>
          <a:ln w="9525">
            <a:noFill/>
          </a:ln>
        </p:spPr>
        <p:txBody>
          <a:bodyPr wrap="square">
            <a:noAutofit/>
          </a:bodyPr>
          <a:lstStyle/>
          <a:p>
            <a:pPr indent="0" algn="just"/>
            <a:r>
              <a:rPr lang="en-US" sz="3200" b="1">
                <a:solidFill>
                  <a:srgbClr val="FF0000"/>
                </a:solidFill>
                <a:latin typeface="Calibri" panose="020F0502020204030204" pitchFamily="34" charset="0"/>
                <a:cs typeface="Calibri" panose="020F0502020204030204" pitchFamily="34" charset="0"/>
              </a:rPr>
              <a:t>Moonquakes, which can last up to half an hour, are much weaker than Earthquakes. </a:t>
            </a:r>
            <a:endParaRPr lang="en-US" sz="32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41" presetClass="entr" presetSubtype="0" fill="hold" grpId="0" nodeType="withEffect">
                                  <p:stCondLst>
                                    <p:cond delay="0"/>
                                  </p:stCondLst>
                                  <p:iterate type="lt">
                                    <p:tmPct val="5000"/>
                                  </p:iterate>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1"/>
                                        </p:tgtEl>
                                        <p:attrNameLst>
                                          <p:attrName>ppt_y</p:attrName>
                                        </p:attrNameLst>
                                      </p:cBhvr>
                                      <p:tavLst>
                                        <p:tav tm="0">
                                          <p:val>
                                            <p:strVal val="#ppt_y"/>
                                          </p:val>
                                        </p:tav>
                                        <p:tav tm="100000">
                                          <p:val>
                                            <p:strVal val="#ppt_y"/>
                                          </p:val>
                                        </p:tav>
                                      </p:tavLst>
                                    </p:anim>
                                    <p:anim calcmode="lin" valueType="num">
                                      <p:cBhvr>
                                        <p:cTn id="18"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1"/>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bldLvl="0" animBg="1"/>
      <p:bldP spid="3" grpId="1"/>
      <p:bldP spid="7" grpId="0"/>
      <p:bldP spid="7" grpId="1"/>
      <p:bldP spid="11" grpId="0" animBg="1"/>
      <p:bldP spid="11" grpId="1" animBg="1"/>
      <p:bldP spid="14" grpId="0" bldLvl="0" animBg="1"/>
      <p:bldP spid="14" grpId="1"/>
      <p:bldP spid="19" grpId="0"/>
      <p:bldP spid="1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Combine the two sentences into one, using a non-defining relative clause. </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4" name="Text Box 3"/>
          <p:cNvSpPr txBox="1"/>
          <p:nvPr/>
        </p:nvSpPr>
        <p:spPr>
          <a:xfrm>
            <a:off x="540385" y="192405"/>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endParaRPr lang="en-US" sz="3600" b="1" dirty="0">
              <a:effectLst>
                <a:glow rad="88900">
                  <a:schemeClr val="bg1"/>
                </a:glow>
              </a:effectLst>
              <a:latin typeface="Arial" panose="020B0604020202020204" pitchFamily="34" charset="0"/>
              <a:cs typeface="Arial" panose="020B0604020202020204" pitchFamily="34" charset="0"/>
              <a:sym typeface="+mn-ea"/>
            </a:endParaRPr>
          </a:p>
        </p:txBody>
      </p:sp>
      <p:sp>
        <p:nvSpPr>
          <p:cNvPr id="2" name="Text Box 1"/>
          <p:cNvSpPr txBox="1"/>
          <p:nvPr/>
        </p:nvSpPr>
        <p:spPr>
          <a:xfrm>
            <a:off x="654050" y="2028825"/>
            <a:ext cx="11066145" cy="1076325"/>
          </a:xfrm>
          <a:prstGeom prst="rect">
            <a:avLst/>
          </a:prstGeom>
          <a:solidFill>
            <a:srgbClr val="EAC7C7"/>
          </a:solidFill>
        </p:spPr>
        <p:txBody>
          <a:bodyPr wrap="square" rtlCol="0" anchor="t">
            <a:spAutoFit/>
          </a:bodyPr>
          <a:lstStyle/>
          <a:p>
            <a:pPr algn="just"/>
            <a:r>
              <a:rPr lang="en-US" sz="3200" b="1"/>
              <a:t>3.</a:t>
            </a:r>
            <a:r>
              <a:rPr lang="en-US" sz="3200"/>
              <a:t> Mars has mountains and canyons on its surface. It is a rocky planet like Earth.</a:t>
            </a:r>
            <a:endParaRPr lang="en-US" sz="3200"/>
          </a:p>
        </p:txBody>
      </p:sp>
      <p:sp>
        <p:nvSpPr>
          <p:cNvPr id="32" name="Right Arrow 31"/>
          <p:cNvSpPr/>
          <p:nvPr/>
        </p:nvSpPr>
        <p:spPr>
          <a:xfrm>
            <a:off x="30480" y="3184525"/>
            <a:ext cx="609600" cy="431800"/>
          </a:xfrm>
          <a:prstGeom prst="rightArrow">
            <a:avLst/>
          </a:prstGeom>
          <a:solidFill>
            <a:srgbClr val="A0C3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Text Box 2"/>
          <p:cNvSpPr txBox="1"/>
          <p:nvPr/>
        </p:nvSpPr>
        <p:spPr>
          <a:xfrm>
            <a:off x="649605" y="3089910"/>
            <a:ext cx="11070590" cy="1051560"/>
          </a:xfrm>
          <a:prstGeom prst="rect">
            <a:avLst/>
          </a:prstGeom>
          <a:solidFill>
            <a:srgbClr val="A0C3D2"/>
          </a:solidFill>
          <a:ln w="9525">
            <a:noFill/>
          </a:ln>
        </p:spPr>
        <p:txBody>
          <a:bodyPr wrap="square">
            <a:noAutofit/>
          </a:bodyPr>
          <a:lstStyle/>
          <a:p>
            <a:pPr indent="0"/>
            <a:r>
              <a:rPr lang="en-US" sz="3200">
                <a:solidFill>
                  <a:schemeClr val="tx1"/>
                </a:solidFill>
                <a:latin typeface="Calibri" panose="020F0502020204030204" pitchFamily="34" charset="0"/>
                <a:cs typeface="Calibri" panose="020F0502020204030204" pitchFamily="34" charset="0"/>
              </a:rPr>
              <a:t>__________________________________________________________________________________________________________</a:t>
            </a:r>
            <a:r>
              <a:rPr lang="en-US" sz="3200" b="1">
                <a:solidFill>
                  <a:schemeClr val="tx1"/>
                </a:solidFill>
                <a:latin typeface="Calibri" panose="020F0502020204030204" pitchFamily="34" charset="0"/>
                <a:cs typeface="Calibri" panose="020F0502020204030204" pitchFamily="34" charset="0"/>
              </a:rPr>
              <a:t>.</a:t>
            </a:r>
            <a:endParaRPr lang="en-US" sz="3200" b="1">
              <a:solidFill>
                <a:schemeClr val="tx1"/>
              </a:solidFill>
              <a:latin typeface="Calibri" panose="020F0502020204030204" pitchFamily="34" charset="0"/>
              <a:cs typeface="Calibri" panose="020F0502020204030204" pitchFamily="34" charset="0"/>
            </a:endParaRPr>
          </a:p>
        </p:txBody>
      </p:sp>
      <p:sp>
        <p:nvSpPr>
          <p:cNvPr id="7" name="Text Box 6"/>
          <p:cNvSpPr txBox="1"/>
          <p:nvPr/>
        </p:nvSpPr>
        <p:spPr>
          <a:xfrm>
            <a:off x="654050" y="3080385"/>
            <a:ext cx="11111865" cy="680720"/>
          </a:xfrm>
          <a:prstGeom prst="rect">
            <a:avLst/>
          </a:prstGeom>
          <a:noFill/>
          <a:ln w="9525">
            <a:noFill/>
          </a:ln>
        </p:spPr>
        <p:txBody>
          <a:bodyPr wrap="square">
            <a:noAutofit/>
          </a:bodyPr>
          <a:lstStyle/>
          <a:p>
            <a:pPr indent="0" algn="just"/>
            <a:r>
              <a:rPr lang="en-US" sz="3200" b="1">
                <a:solidFill>
                  <a:srgbClr val="FF0000"/>
                </a:solidFill>
                <a:latin typeface="Calibri" panose="020F0502020204030204" pitchFamily="34" charset="0"/>
                <a:cs typeface="Calibri" panose="020F0502020204030204" pitchFamily="34" charset="0"/>
              </a:rPr>
              <a:t>Like Earth, Mars is a rocky planet, which has mountains and canyons on its surface.</a:t>
            </a:r>
            <a:endParaRPr lang="en-US" sz="3200" b="1">
              <a:solidFill>
                <a:srgbClr val="FF0000"/>
              </a:solidFill>
              <a:latin typeface="Calibri" panose="020F0502020204030204" pitchFamily="34" charset="0"/>
              <a:cs typeface="Calibri" panose="020F0502020204030204" pitchFamily="34" charset="0"/>
            </a:endParaRPr>
          </a:p>
          <a:p>
            <a:pPr indent="0" algn="just"/>
            <a:endParaRPr lang="en-US" sz="3200" b="1">
              <a:solidFill>
                <a:srgbClr val="FF0000"/>
              </a:solidFill>
              <a:latin typeface="Calibri" panose="020F0502020204030204" pitchFamily="34" charset="0"/>
              <a:cs typeface="Calibri" panose="020F0502020204030204" pitchFamily="34" charset="0"/>
            </a:endParaRPr>
          </a:p>
        </p:txBody>
      </p:sp>
      <p:sp>
        <p:nvSpPr>
          <p:cNvPr id="11" name="Text Box 10"/>
          <p:cNvSpPr txBox="1"/>
          <p:nvPr/>
        </p:nvSpPr>
        <p:spPr>
          <a:xfrm>
            <a:off x="630555" y="4231005"/>
            <a:ext cx="11066145" cy="1076325"/>
          </a:xfrm>
          <a:prstGeom prst="rect">
            <a:avLst/>
          </a:prstGeom>
          <a:solidFill>
            <a:srgbClr val="EAC7C7"/>
          </a:solidFill>
        </p:spPr>
        <p:txBody>
          <a:bodyPr wrap="square" rtlCol="0" anchor="t">
            <a:spAutoFit/>
          </a:bodyPr>
          <a:lstStyle/>
          <a:p>
            <a:pPr algn="just"/>
            <a:r>
              <a:rPr lang="en-US" sz="3200" b="1"/>
              <a:t>4.</a:t>
            </a:r>
            <a:r>
              <a:rPr lang="en-US" sz="3200"/>
              <a:t> Venus is considered the twin sister of Earth. Venus has a similar size and structure as Earth.</a:t>
            </a:r>
            <a:endParaRPr lang="en-US" sz="3200"/>
          </a:p>
        </p:txBody>
      </p:sp>
      <p:sp>
        <p:nvSpPr>
          <p:cNvPr id="13" name="Right Arrow 12"/>
          <p:cNvSpPr/>
          <p:nvPr/>
        </p:nvSpPr>
        <p:spPr>
          <a:xfrm>
            <a:off x="30480" y="5720080"/>
            <a:ext cx="609600" cy="431800"/>
          </a:xfrm>
          <a:prstGeom prst="rightArrow">
            <a:avLst/>
          </a:prstGeom>
          <a:solidFill>
            <a:srgbClr val="A0C3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Text Box 13"/>
          <p:cNvSpPr txBox="1"/>
          <p:nvPr/>
        </p:nvSpPr>
        <p:spPr>
          <a:xfrm>
            <a:off x="649605" y="5384165"/>
            <a:ext cx="11015980" cy="1306195"/>
          </a:xfrm>
          <a:prstGeom prst="rect">
            <a:avLst/>
          </a:prstGeom>
          <a:solidFill>
            <a:srgbClr val="A0C3D2"/>
          </a:solidFill>
          <a:ln w="9525">
            <a:noFill/>
          </a:ln>
        </p:spPr>
        <p:txBody>
          <a:bodyPr wrap="square">
            <a:noAutofit/>
          </a:bodyPr>
          <a:lstStyle/>
          <a:p>
            <a:pPr indent="0"/>
            <a:r>
              <a:rPr lang="en-US" sz="3200">
                <a:solidFill>
                  <a:schemeClr val="tx1"/>
                </a:solidFill>
                <a:latin typeface="Calibri" panose="020F0502020204030204" pitchFamily="34" charset="0"/>
                <a:cs typeface="Calibri" panose="020F0502020204030204" pitchFamily="34" charset="0"/>
              </a:rPr>
              <a:t>_____________________________________________________</a:t>
            </a:r>
            <a:endParaRPr lang="en-US" sz="3200" b="1">
              <a:solidFill>
                <a:schemeClr val="tx1"/>
              </a:solidFill>
              <a:latin typeface="Calibri" panose="020F0502020204030204" pitchFamily="34" charset="0"/>
              <a:cs typeface="Calibri" panose="020F0502020204030204" pitchFamily="34" charset="0"/>
            </a:endParaRPr>
          </a:p>
          <a:p>
            <a:pPr indent="0"/>
            <a:r>
              <a:rPr lang="en-US" sz="3200">
                <a:latin typeface="Calibri" panose="020F0502020204030204" pitchFamily="34" charset="0"/>
                <a:cs typeface="Calibri" panose="020F0502020204030204" pitchFamily="34" charset="0"/>
                <a:sym typeface="+mn-ea"/>
              </a:rPr>
              <a:t>_____________________________________________________</a:t>
            </a:r>
            <a:r>
              <a:rPr lang="en-US" sz="3200" b="1">
                <a:solidFill>
                  <a:schemeClr val="tx1"/>
                </a:solidFill>
                <a:latin typeface="Calibri" panose="020F0502020204030204" pitchFamily="34" charset="0"/>
                <a:cs typeface="Calibri" panose="020F0502020204030204" pitchFamily="34" charset="0"/>
              </a:rPr>
              <a:t>.</a:t>
            </a:r>
            <a:endParaRPr lang="en-US" sz="3200" b="1">
              <a:solidFill>
                <a:schemeClr val="tx1"/>
              </a:solidFill>
              <a:latin typeface="Calibri" panose="020F0502020204030204" pitchFamily="34" charset="0"/>
              <a:cs typeface="Calibri" panose="020F0502020204030204" pitchFamily="34" charset="0"/>
            </a:endParaRPr>
          </a:p>
        </p:txBody>
      </p:sp>
      <p:sp>
        <p:nvSpPr>
          <p:cNvPr id="19" name="Text Box 18"/>
          <p:cNvSpPr txBox="1"/>
          <p:nvPr/>
        </p:nvSpPr>
        <p:spPr>
          <a:xfrm>
            <a:off x="654050" y="5361940"/>
            <a:ext cx="10794365" cy="1251585"/>
          </a:xfrm>
          <a:prstGeom prst="rect">
            <a:avLst/>
          </a:prstGeom>
          <a:noFill/>
          <a:ln w="9525">
            <a:noFill/>
          </a:ln>
        </p:spPr>
        <p:txBody>
          <a:bodyPr wrap="square">
            <a:noAutofit/>
          </a:bodyPr>
          <a:lstStyle/>
          <a:p>
            <a:pPr indent="0" algn="just"/>
            <a:r>
              <a:rPr lang="en-US" sz="3200" b="1">
                <a:solidFill>
                  <a:srgbClr val="FF0000"/>
                </a:solidFill>
                <a:latin typeface="Calibri" panose="020F0502020204030204" pitchFamily="34" charset="0"/>
                <a:cs typeface="Calibri" panose="020F0502020204030204" pitchFamily="34" charset="0"/>
              </a:rPr>
              <a:t>Venus, which has similar size and structure with Earth, is considered twin sister of Earth.</a:t>
            </a:r>
            <a:endParaRPr lang="en-US" sz="32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41" presetClass="entr" presetSubtype="0" fill="hold" grpId="0" nodeType="withEffect">
                                  <p:stCondLst>
                                    <p:cond delay="0"/>
                                  </p:stCondLst>
                                  <p:iterate type="lt">
                                    <p:tmPct val="5000"/>
                                  </p:iterate>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1"/>
                                        </p:tgtEl>
                                        <p:attrNameLst>
                                          <p:attrName>ppt_y</p:attrName>
                                        </p:attrNameLst>
                                      </p:cBhvr>
                                      <p:tavLst>
                                        <p:tav tm="0">
                                          <p:val>
                                            <p:strVal val="#ppt_y"/>
                                          </p:val>
                                        </p:tav>
                                        <p:tav tm="100000">
                                          <p:val>
                                            <p:strVal val="#ppt_y"/>
                                          </p:val>
                                        </p:tav>
                                      </p:tavLst>
                                    </p:anim>
                                    <p:anim calcmode="lin" valueType="num">
                                      <p:cBhvr>
                                        <p:cTn id="18"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1"/>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bldLvl="0" animBg="1"/>
      <p:bldP spid="3" grpId="1"/>
      <p:bldP spid="7" grpId="0"/>
      <p:bldP spid="7" grpId="1"/>
      <p:bldP spid="11" grpId="0" animBg="1"/>
      <p:bldP spid="11" grpId="1" animBg="1"/>
      <p:bldP spid="14" grpId="0" bldLvl="0" animBg="1"/>
      <p:bldP spid="14" grpId="1"/>
      <p:bldP spid="19" grpId="0"/>
      <p:bldP spid="1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Combine the two sentences into one, using a non-defining relative clause. </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4" name="Text Box 3"/>
          <p:cNvSpPr txBox="1"/>
          <p:nvPr/>
        </p:nvSpPr>
        <p:spPr>
          <a:xfrm>
            <a:off x="540385" y="192405"/>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PRACTICE</a:t>
            </a:r>
            <a:endParaRPr lang="en-US" sz="3600" b="1" dirty="0">
              <a:effectLst>
                <a:glow rad="88900">
                  <a:schemeClr val="bg1"/>
                </a:glow>
              </a:effectLst>
              <a:latin typeface="Arial" panose="020B0604020202020204" pitchFamily="34" charset="0"/>
              <a:cs typeface="Arial" panose="020B0604020202020204" pitchFamily="34" charset="0"/>
              <a:sym typeface="+mn-ea"/>
            </a:endParaRPr>
          </a:p>
        </p:txBody>
      </p:sp>
      <p:sp>
        <p:nvSpPr>
          <p:cNvPr id="2" name="Text Box 1"/>
          <p:cNvSpPr txBox="1"/>
          <p:nvPr/>
        </p:nvSpPr>
        <p:spPr>
          <a:xfrm>
            <a:off x="654050" y="2460625"/>
            <a:ext cx="11066145" cy="1076325"/>
          </a:xfrm>
          <a:prstGeom prst="rect">
            <a:avLst/>
          </a:prstGeom>
          <a:solidFill>
            <a:srgbClr val="EAC7C7"/>
          </a:solidFill>
        </p:spPr>
        <p:txBody>
          <a:bodyPr wrap="square" rtlCol="0" anchor="t">
            <a:spAutoFit/>
          </a:bodyPr>
          <a:lstStyle/>
          <a:p>
            <a:pPr algn="just"/>
            <a:r>
              <a:rPr lang="en-US" sz="3200" b="1"/>
              <a:t>5.</a:t>
            </a:r>
            <a:r>
              <a:rPr lang="en-US" sz="3200"/>
              <a:t> We should protect rivers and lakes. Rivers and lakes provide humans with their main sources of fresh water.</a:t>
            </a:r>
            <a:endParaRPr lang="en-US" sz="3200"/>
          </a:p>
        </p:txBody>
      </p:sp>
      <p:sp>
        <p:nvSpPr>
          <p:cNvPr id="32" name="Right Arrow 31"/>
          <p:cNvSpPr/>
          <p:nvPr/>
        </p:nvSpPr>
        <p:spPr>
          <a:xfrm>
            <a:off x="30480" y="3870325"/>
            <a:ext cx="609600" cy="431800"/>
          </a:xfrm>
          <a:prstGeom prst="rightArrow">
            <a:avLst/>
          </a:prstGeom>
          <a:solidFill>
            <a:srgbClr val="A0C3D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Text Box 2"/>
          <p:cNvSpPr txBox="1"/>
          <p:nvPr/>
        </p:nvSpPr>
        <p:spPr>
          <a:xfrm>
            <a:off x="640080" y="3692525"/>
            <a:ext cx="11070590" cy="1051560"/>
          </a:xfrm>
          <a:prstGeom prst="rect">
            <a:avLst/>
          </a:prstGeom>
          <a:solidFill>
            <a:srgbClr val="A0C3D2"/>
          </a:solidFill>
          <a:ln w="9525">
            <a:noFill/>
          </a:ln>
        </p:spPr>
        <p:txBody>
          <a:bodyPr wrap="square">
            <a:noAutofit/>
          </a:bodyPr>
          <a:lstStyle/>
          <a:p>
            <a:pPr indent="0"/>
            <a:r>
              <a:rPr lang="en-US" sz="3200">
                <a:solidFill>
                  <a:schemeClr val="tx1"/>
                </a:solidFill>
                <a:latin typeface="Calibri" panose="020F0502020204030204" pitchFamily="34" charset="0"/>
                <a:cs typeface="Calibri" panose="020F0502020204030204" pitchFamily="34" charset="0"/>
              </a:rPr>
              <a:t>__________________________________________________________________________________________________________</a:t>
            </a:r>
            <a:r>
              <a:rPr lang="en-US" sz="3200" b="1">
                <a:solidFill>
                  <a:schemeClr val="tx1"/>
                </a:solidFill>
                <a:latin typeface="Calibri" panose="020F0502020204030204" pitchFamily="34" charset="0"/>
                <a:cs typeface="Calibri" panose="020F0502020204030204" pitchFamily="34" charset="0"/>
              </a:rPr>
              <a:t>.</a:t>
            </a:r>
            <a:endParaRPr lang="en-US" sz="3200" b="1">
              <a:solidFill>
                <a:schemeClr val="tx1"/>
              </a:solidFill>
              <a:latin typeface="Calibri" panose="020F0502020204030204" pitchFamily="34" charset="0"/>
              <a:cs typeface="Calibri" panose="020F0502020204030204" pitchFamily="34" charset="0"/>
            </a:endParaRPr>
          </a:p>
        </p:txBody>
      </p:sp>
      <p:sp>
        <p:nvSpPr>
          <p:cNvPr id="7" name="Text Box 6"/>
          <p:cNvSpPr txBox="1"/>
          <p:nvPr/>
        </p:nvSpPr>
        <p:spPr>
          <a:xfrm>
            <a:off x="654050" y="3646805"/>
            <a:ext cx="11111865" cy="680720"/>
          </a:xfrm>
          <a:prstGeom prst="rect">
            <a:avLst/>
          </a:prstGeom>
          <a:noFill/>
          <a:ln w="9525">
            <a:noFill/>
          </a:ln>
        </p:spPr>
        <p:txBody>
          <a:bodyPr wrap="square">
            <a:noAutofit/>
          </a:bodyPr>
          <a:lstStyle/>
          <a:p>
            <a:pPr indent="0" algn="just"/>
            <a:r>
              <a:rPr lang="en-US" sz="3200" b="1">
                <a:solidFill>
                  <a:srgbClr val="FF0000"/>
                </a:solidFill>
                <a:latin typeface="Calibri" panose="020F0502020204030204" pitchFamily="34" charset="0"/>
                <a:cs typeface="Calibri" panose="020F0502020204030204" pitchFamily="34" charset="0"/>
              </a:rPr>
              <a:t> We should protect rivers and lakes, which provide humans with their main sources of fresh water.</a:t>
            </a:r>
            <a:endParaRPr lang="en-US" sz="32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bldLvl="0" animBg="1"/>
      <p:bldP spid="3" grpId="1"/>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05105" y="1432560"/>
            <a:ext cx="11802110" cy="583565"/>
          </a:xfrm>
          <a:prstGeom prst="rect">
            <a:avLst/>
          </a:prstGeom>
          <a:solidFill>
            <a:srgbClr val="EAC7C7"/>
          </a:solidFill>
        </p:spPr>
        <p:txBody>
          <a:bodyPr wrap="square" rtlCol="0" anchor="t">
            <a:spAutoFit/>
          </a:bodyPr>
          <a:lstStyle/>
          <a:p>
            <a:pPr algn="just"/>
            <a:r>
              <a:rPr lang="en-US" sz="3200"/>
              <a:t>1. Earth Day is the day where people celebrate the wonder of Earth. </a:t>
            </a:r>
            <a:endParaRPr lang="en-US" sz="3200"/>
          </a:p>
        </p:txBody>
      </p:sp>
      <p:sp>
        <p:nvSpPr>
          <p:cNvPr id="8" name="Text Box 7"/>
          <p:cNvSpPr txBox="1"/>
          <p:nvPr/>
        </p:nvSpPr>
        <p:spPr>
          <a:xfrm>
            <a:off x="205105" y="2089785"/>
            <a:ext cx="11802110" cy="1076325"/>
          </a:xfrm>
          <a:prstGeom prst="rect">
            <a:avLst/>
          </a:prstGeom>
          <a:solidFill>
            <a:srgbClr val="A0C3D2"/>
          </a:solidFill>
        </p:spPr>
        <p:txBody>
          <a:bodyPr wrap="square" rtlCol="0" anchor="t">
            <a:spAutoFit/>
          </a:bodyPr>
          <a:p>
            <a:pPr indent="0" algn="just"/>
            <a:r>
              <a:rPr lang="en-US" sz="3200">
                <a:latin typeface="Calibri" panose="020F0502020204030204" pitchFamily="34" charset="0"/>
                <a:cs typeface="Calibri" panose="020F0502020204030204" pitchFamily="34" charset="0"/>
                <a:sym typeface="+mn-ea"/>
              </a:rPr>
              <a:t>2. Polar habitats, what include the North and the South Poles, are extremely cold.</a:t>
            </a:r>
            <a:endParaRPr lang="en-US" sz="3200"/>
          </a:p>
        </p:txBody>
      </p:sp>
      <p:sp>
        <p:nvSpPr>
          <p:cNvPr id="9" name="Text Box 8"/>
          <p:cNvSpPr txBox="1"/>
          <p:nvPr/>
        </p:nvSpPr>
        <p:spPr>
          <a:xfrm>
            <a:off x="205105" y="3293110"/>
            <a:ext cx="11802110" cy="1076325"/>
          </a:xfrm>
          <a:prstGeom prst="rect">
            <a:avLst/>
          </a:prstGeom>
          <a:solidFill>
            <a:srgbClr val="EAC7C7"/>
          </a:solidFill>
        </p:spPr>
        <p:txBody>
          <a:bodyPr wrap="square" rtlCol="0" anchor="t">
            <a:spAutoFit/>
          </a:bodyPr>
          <a:p>
            <a:pPr algn="just"/>
            <a:r>
              <a:rPr lang="en-US" sz="3200"/>
              <a:t>3. The Pacific Ocean, that is the largest and deepest one on Earth, is being polluted. </a:t>
            </a:r>
            <a:endParaRPr lang="en-US" sz="3200"/>
          </a:p>
        </p:txBody>
      </p:sp>
      <p:sp>
        <p:nvSpPr>
          <p:cNvPr id="10" name="Text Box 9"/>
          <p:cNvSpPr txBox="1"/>
          <p:nvPr/>
        </p:nvSpPr>
        <p:spPr>
          <a:xfrm>
            <a:off x="205105" y="4496435"/>
            <a:ext cx="11802110" cy="1076325"/>
          </a:xfrm>
          <a:prstGeom prst="rect">
            <a:avLst/>
          </a:prstGeom>
          <a:solidFill>
            <a:srgbClr val="A0C3D2"/>
          </a:solidFill>
        </p:spPr>
        <p:txBody>
          <a:bodyPr wrap="square" rtlCol="0" anchor="t">
            <a:spAutoFit/>
          </a:bodyPr>
          <a:p>
            <a:pPr indent="0" algn="just"/>
            <a:r>
              <a:rPr lang="en-US" sz="3200">
                <a:latin typeface="Calibri" panose="020F0502020204030204" pitchFamily="34" charset="0"/>
                <a:cs typeface="Calibri" panose="020F0502020204030204" pitchFamily="34" charset="0"/>
                <a:sym typeface="+mn-ea"/>
              </a:rPr>
              <a:t>4. Earth planet, where has a solid and active surface, has various habitat types.</a:t>
            </a:r>
            <a:endParaRPr lang="en-US" sz="3200">
              <a:latin typeface="Calibri" panose="020F0502020204030204" pitchFamily="34" charset="0"/>
              <a:cs typeface="Calibri" panose="020F0502020204030204" pitchFamily="34" charset="0"/>
              <a:sym typeface="+mn-ea"/>
            </a:endParaRPr>
          </a:p>
        </p:txBody>
      </p:sp>
      <p:sp>
        <p:nvSpPr>
          <p:cNvPr id="11" name="Text Box 10"/>
          <p:cNvSpPr txBox="1"/>
          <p:nvPr/>
        </p:nvSpPr>
        <p:spPr>
          <a:xfrm>
            <a:off x="205105" y="5715635"/>
            <a:ext cx="11802110" cy="1076325"/>
          </a:xfrm>
          <a:prstGeom prst="rect">
            <a:avLst/>
          </a:prstGeom>
          <a:solidFill>
            <a:srgbClr val="EAC7C7"/>
          </a:solidFill>
        </p:spPr>
        <p:txBody>
          <a:bodyPr wrap="square" rtlCol="0" anchor="t">
            <a:spAutoFit/>
          </a:bodyPr>
          <a:p>
            <a:pPr algn="just"/>
            <a:r>
              <a:rPr lang="en-US" sz="3200"/>
              <a:t>5. Climate change has caused the changes in the colour of the Oceans, what is so worrying.</a:t>
            </a:r>
            <a:endParaRPr lang="en-US" sz="3200"/>
          </a:p>
        </p:txBody>
      </p:sp>
      <p:grpSp>
        <p:nvGrpSpPr>
          <p:cNvPr id="15" name="Group 14"/>
          <p:cNvGrpSpPr/>
          <p:nvPr/>
        </p:nvGrpSpPr>
        <p:grpSpPr>
          <a:xfrm>
            <a:off x="30480" y="-34925"/>
            <a:ext cx="12330430" cy="82994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560070" y="762635"/>
            <a:ext cx="10888345" cy="58356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Find the mistakes in the sentences and correct them.</a:t>
            </a:r>
            <a:endParaRPr lang="en-US" sz="3200" b="1" dirty="0">
              <a:solidFill>
                <a:schemeClr val="tx1"/>
              </a:solidFill>
              <a:effectLst>
                <a:glow rad="88900">
                  <a:schemeClr val="bg1"/>
                </a:glow>
              </a:effectLst>
              <a:cs typeface="Arial" panose="020B0604020202020204" pitchFamily="34" charset="0"/>
            </a:endParaRPr>
          </a:p>
        </p:txBody>
      </p:sp>
      <p:sp>
        <p:nvSpPr>
          <p:cNvPr id="4" name="Text Box 3"/>
          <p:cNvSpPr txBox="1"/>
          <p:nvPr/>
        </p:nvSpPr>
        <p:spPr>
          <a:xfrm>
            <a:off x="540385" y="-36195"/>
            <a:ext cx="6096000" cy="645160"/>
          </a:xfrm>
          <a:prstGeom prst="rect">
            <a:avLst/>
          </a:prstGeom>
          <a:noFill/>
        </p:spPr>
        <p:txBody>
          <a:bodyPr wrap="square" rtlCol="0" anchor="t">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EXTRA ACTIVITIES</a:t>
            </a:r>
            <a:endParaRPr lang="en-US" sz="3600" b="1" dirty="0">
              <a:effectLst>
                <a:glow rad="88900">
                  <a:schemeClr val="bg1"/>
                </a:glow>
              </a:effectLst>
              <a:latin typeface="Arial" panose="020B0604020202020204" pitchFamily="34" charset="0"/>
              <a:cs typeface="Arial" panose="020B0604020202020204" pitchFamily="34" charset="0"/>
              <a:sym typeface="+mn-ea"/>
            </a:endParaRPr>
          </a:p>
        </p:txBody>
      </p:sp>
      <p:sp>
        <p:nvSpPr>
          <p:cNvPr id="7" name="Text Box 6"/>
          <p:cNvSpPr txBox="1"/>
          <p:nvPr/>
        </p:nvSpPr>
        <p:spPr>
          <a:xfrm>
            <a:off x="4158615" y="1096010"/>
            <a:ext cx="1155065" cy="680720"/>
          </a:xfrm>
          <a:prstGeom prst="rect">
            <a:avLst/>
          </a:prstGeom>
          <a:noFill/>
          <a:ln w="9525">
            <a:noFill/>
          </a:ln>
        </p:spPr>
        <p:txBody>
          <a:bodyPr wrap="square">
            <a:noAutofit/>
          </a:bodyPr>
          <a:lstStyle/>
          <a:p>
            <a:pPr indent="0" algn="just"/>
            <a:r>
              <a:rPr lang="en-US" sz="3200" b="1">
                <a:solidFill>
                  <a:srgbClr val="FF0000"/>
                </a:solidFill>
                <a:latin typeface="Calibri" panose="020F0502020204030204" pitchFamily="34" charset="0"/>
                <a:cs typeface="Calibri" panose="020F0502020204030204" pitchFamily="34" charset="0"/>
              </a:rPr>
              <a:t>when</a:t>
            </a:r>
            <a:endParaRPr lang="en-US" sz="3200" b="1">
              <a:solidFill>
                <a:srgbClr val="FF0000"/>
              </a:solidFill>
              <a:latin typeface="Calibri" panose="020F0502020204030204" pitchFamily="34" charset="0"/>
              <a:cs typeface="Calibri" panose="020F0502020204030204" pitchFamily="34" charset="0"/>
            </a:endParaRPr>
          </a:p>
        </p:txBody>
      </p:sp>
      <p:sp>
        <p:nvSpPr>
          <p:cNvPr id="14" name="Text Box 13"/>
          <p:cNvSpPr txBox="1"/>
          <p:nvPr/>
        </p:nvSpPr>
        <p:spPr>
          <a:xfrm>
            <a:off x="4297045" y="1905635"/>
            <a:ext cx="693420" cy="527050"/>
          </a:xfrm>
          <a:prstGeom prst="rect">
            <a:avLst/>
          </a:prstGeom>
          <a:noFill/>
          <a:ln w="9525">
            <a:noFill/>
          </a:ln>
        </p:spPr>
        <p:txBody>
          <a:bodyPr wrap="square">
            <a:noAutofit/>
          </a:bodyPr>
          <a:p>
            <a:pPr indent="0" algn="just">
              <a:lnSpc>
                <a:spcPct val="0"/>
              </a:lnSpc>
              <a:spcBef>
                <a:spcPts val="0"/>
              </a:spcBef>
              <a:spcAft>
                <a:spcPts val="0"/>
              </a:spcAft>
            </a:pPr>
            <a:r>
              <a:rPr lang="en-US" sz="6000" b="1">
                <a:solidFill>
                  <a:srgbClr val="FF0000"/>
                </a:solidFill>
                <a:latin typeface="Calibri" panose="020F0502020204030204" pitchFamily="34" charset="0"/>
                <a:cs typeface="Calibri" panose="020F0502020204030204" pitchFamily="34" charset="0"/>
              </a:rPr>
              <a:t>x</a:t>
            </a:r>
            <a:endParaRPr lang="en-US" sz="6000" b="1">
              <a:solidFill>
                <a:srgbClr val="FF0000"/>
              </a:solidFill>
              <a:latin typeface="Calibri" panose="020F0502020204030204" pitchFamily="34" charset="0"/>
              <a:cs typeface="Calibri" panose="020F0502020204030204" pitchFamily="34" charset="0"/>
            </a:endParaRPr>
          </a:p>
        </p:txBody>
      </p:sp>
      <p:sp>
        <p:nvSpPr>
          <p:cNvPr id="19" name="Text Box 18"/>
          <p:cNvSpPr txBox="1"/>
          <p:nvPr/>
        </p:nvSpPr>
        <p:spPr>
          <a:xfrm>
            <a:off x="3409950" y="2485390"/>
            <a:ext cx="1580515" cy="680720"/>
          </a:xfrm>
          <a:prstGeom prst="rect">
            <a:avLst/>
          </a:prstGeom>
          <a:noFill/>
          <a:ln w="9525">
            <a:noFill/>
          </a:ln>
        </p:spPr>
        <p:txBody>
          <a:bodyPr wrap="square">
            <a:noAutofit/>
          </a:bodyPr>
          <a:p>
            <a:pPr indent="0" algn="just"/>
            <a:r>
              <a:rPr lang="en-US" sz="3200" b="1">
                <a:solidFill>
                  <a:srgbClr val="FF0000"/>
                </a:solidFill>
                <a:latin typeface="Calibri" panose="020F0502020204030204" pitchFamily="34" charset="0"/>
                <a:cs typeface="Calibri" panose="020F0502020204030204" pitchFamily="34" charset="0"/>
              </a:rPr>
              <a:t>which</a:t>
            </a:r>
            <a:endParaRPr lang="en-US" sz="3200" b="1">
              <a:solidFill>
                <a:srgbClr val="FF0000"/>
              </a:solidFill>
              <a:latin typeface="Calibri" panose="020F0502020204030204" pitchFamily="34" charset="0"/>
              <a:cs typeface="Calibri" panose="020F0502020204030204" pitchFamily="34" charset="0"/>
            </a:endParaRPr>
          </a:p>
        </p:txBody>
      </p:sp>
      <p:sp>
        <p:nvSpPr>
          <p:cNvPr id="20" name="Text Box 19"/>
          <p:cNvSpPr txBox="1"/>
          <p:nvPr/>
        </p:nvSpPr>
        <p:spPr>
          <a:xfrm>
            <a:off x="3548380" y="2586355"/>
            <a:ext cx="693420" cy="527050"/>
          </a:xfrm>
          <a:prstGeom prst="rect">
            <a:avLst/>
          </a:prstGeom>
          <a:noFill/>
          <a:ln w="9525">
            <a:noFill/>
          </a:ln>
        </p:spPr>
        <p:txBody>
          <a:bodyPr wrap="square">
            <a:noAutofit/>
          </a:bodyPr>
          <a:p>
            <a:pPr indent="0" algn="just">
              <a:lnSpc>
                <a:spcPct val="0"/>
              </a:lnSpc>
              <a:spcBef>
                <a:spcPts val="0"/>
              </a:spcBef>
              <a:spcAft>
                <a:spcPts val="0"/>
              </a:spcAft>
            </a:pPr>
            <a:r>
              <a:rPr lang="en-US" sz="6000" b="1">
                <a:solidFill>
                  <a:srgbClr val="FF0000"/>
                </a:solidFill>
                <a:latin typeface="Calibri" panose="020F0502020204030204" pitchFamily="34" charset="0"/>
                <a:cs typeface="Calibri" panose="020F0502020204030204" pitchFamily="34" charset="0"/>
              </a:rPr>
              <a:t>x</a:t>
            </a:r>
            <a:endParaRPr lang="en-US" sz="6000" b="1">
              <a:solidFill>
                <a:srgbClr val="FF0000"/>
              </a:solidFill>
              <a:latin typeface="Calibri" panose="020F0502020204030204" pitchFamily="34" charset="0"/>
              <a:cs typeface="Calibri" panose="020F0502020204030204" pitchFamily="34" charset="0"/>
            </a:endParaRPr>
          </a:p>
        </p:txBody>
      </p:sp>
      <p:sp>
        <p:nvSpPr>
          <p:cNvPr id="21" name="Text Box 20"/>
          <p:cNvSpPr txBox="1"/>
          <p:nvPr/>
        </p:nvSpPr>
        <p:spPr>
          <a:xfrm>
            <a:off x="3945890" y="3635375"/>
            <a:ext cx="1580515" cy="680720"/>
          </a:xfrm>
          <a:prstGeom prst="rect">
            <a:avLst/>
          </a:prstGeom>
          <a:noFill/>
          <a:ln w="9525">
            <a:noFill/>
          </a:ln>
        </p:spPr>
        <p:txBody>
          <a:bodyPr wrap="square">
            <a:noAutofit/>
          </a:bodyPr>
          <a:p>
            <a:pPr indent="0" algn="just"/>
            <a:r>
              <a:rPr lang="en-US" sz="3200" b="1">
                <a:solidFill>
                  <a:srgbClr val="FF0000"/>
                </a:solidFill>
                <a:latin typeface="Calibri" panose="020F0502020204030204" pitchFamily="34" charset="0"/>
                <a:cs typeface="Calibri" panose="020F0502020204030204" pitchFamily="34" charset="0"/>
              </a:rPr>
              <a:t>which</a:t>
            </a:r>
            <a:endParaRPr lang="en-US" sz="3200" b="1">
              <a:solidFill>
                <a:srgbClr val="FF0000"/>
              </a:solidFill>
              <a:latin typeface="Calibri" panose="020F0502020204030204" pitchFamily="34" charset="0"/>
              <a:cs typeface="Calibri" panose="020F0502020204030204" pitchFamily="34" charset="0"/>
            </a:endParaRPr>
          </a:p>
        </p:txBody>
      </p:sp>
      <p:sp>
        <p:nvSpPr>
          <p:cNvPr id="22" name="Text Box 21"/>
          <p:cNvSpPr txBox="1"/>
          <p:nvPr/>
        </p:nvSpPr>
        <p:spPr>
          <a:xfrm>
            <a:off x="4084320" y="3736340"/>
            <a:ext cx="693420" cy="527050"/>
          </a:xfrm>
          <a:prstGeom prst="rect">
            <a:avLst/>
          </a:prstGeom>
          <a:noFill/>
          <a:ln w="9525">
            <a:noFill/>
          </a:ln>
        </p:spPr>
        <p:txBody>
          <a:bodyPr wrap="square">
            <a:noAutofit/>
          </a:bodyPr>
          <a:p>
            <a:pPr indent="0" algn="just">
              <a:lnSpc>
                <a:spcPct val="0"/>
              </a:lnSpc>
              <a:spcBef>
                <a:spcPts val="0"/>
              </a:spcBef>
              <a:spcAft>
                <a:spcPts val="0"/>
              </a:spcAft>
            </a:pPr>
            <a:r>
              <a:rPr lang="en-US" sz="6000" b="1">
                <a:solidFill>
                  <a:srgbClr val="FF0000"/>
                </a:solidFill>
                <a:latin typeface="Calibri" panose="020F0502020204030204" pitchFamily="34" charset="0"/>
                <a:cs typeface="Calibri" panose="020F0502020204030204" pitchFamily="34" charset="0"/>
              </a:rPr>
              <a:t>x</a:t>
            </a:r>
            <a:endParaRPr lang="en-US" sz="6000" b="1">
              <a:solidFill>
                <a:srgbClr val="FF0000"/>
              </a:solidFill>
              <a:latin typeface="Calibri" panose="020F0502020204030204" pitchFamily="34" charset="0"/>
              <a:cs typeface="Calibri" panose="020F0502020204030204" pitchFamily="34" charset="0"/>
            </a:endParaRPr>
          </a:p>
        </p:txBody>
      </p:sp>
      <p:sp>
        <p:nvSpPr>
          <p:cNvPr id="24" name="Text Box 23"/>
          <p:cNvSpPr txBox="1"/>
          <p:nvPr/>
        </p:nvSpPr>
        <p:spPr>
          <a:xfrm>
            <a:off x="3325495" y="4838065"/>
            <a:ext cx="1580515" cy="680720"/>
          </a:xfrm>
          <a:prstGeom prst="rect">
            <a:avLst/>
          </a:prstGeom>
          <a:noFill/>
          <a:ln w="9525">
            <a:noFill/>
          </a:ln>
        </p:spPr>
        <p:txBody>
          <a:bodyPr wrap="square">
            <a:noAutofit/>
          </a:bodyPr>
          <a:p>
            <a:pPr indent="0" algn="just"/>
            <a:r>
              <a:rPr lang="en-US" sz="3200" b="1">
                <a:solidFill>
                  <a:srgbClr val="FF0000"/>
                </a:solidFill>
                <a:latin typeface="Calibri" panose="020F0502020204030204" pitchFamily="34" charset="0"/>
                <a:cs typeface="Calibri" panose="020F0502020204030204" pitchFamily="34" charset="0"/>
              </a:rPr>
              <a:t>which</a:t>
            </a:r>
            <a:endParaRPr lang="en-US" sz="3200" b="1">
              <a:solidFill>
                <a:srgbClr val="FF0000"/>
              </a:solidFill>
              <a:latin typeface="Calibri" panose="020F0502020204030204" pitchFamily="34" charset="0"/>
              <a:cs typeface="Calibri" panose="020F0502020204030204" pitchFamily="34" charset="0"/>
            </a:endParaRPr>
          </a:p>
        </p:txBody>
      </p:sp>
      <p:sp>
        <p:nvSpPr>
          <p:cNvPr id="25" name="Text Box 24"/>
          <p:cNvSpPr txBox="1"/>
          <p:nvPr/>
        </p:nvSpPr>
        <p:spPr>
          <a:xfrm>
            <a:off x="3463925" y="4939030"/>
            <a:ext cx="693420" cy="527050"/>
          </a:xfrm>
          <a:prstGeom prst="rect">
            <a:avLst/>
          </a:prstGeom>
          <a:noFill/>
          <a:ln w="9525">
            <a:noFill/>
          </a:ln>
        </p:spPr>
        <p:txBody>
          <a:bodyPr wrap="square">
            <a:noAutofit/>
          </a:bodyPr>
          <a:p>
            <a:pPr indent="0" algn="just">
              <a:lnSpc>
                <a:spcPct val="0"/>
              </a:lnSpc>
              <a:spcBef>
                <a:spcPts val="0"/>
              </a:spcBef>
              <a:spcAft>
                <a:spcPts val="0"/>
              </a:spcAft>
            </a:pPr>
            <a:r>
              <a:rPr lang="en-US" sz="6000" b="1">
                <a:solidFill>
                  <a:srgbClr val="FF0000"/>
                </a:solidFill>
                <a:latin typeface="Calibri" panose="020F0502020204030204" pitchFamily="34" charset="0"/>
                <a:cs typeface="Calibri" panose="020F0502020204030204" pitchFamily="34" charset="0"/>
              </a:rPr>
              <a:t>x</a:t>
            </a:r>
            <a:endParaRPr lang="en-US" sz="6000" b="1">
              <a:solidFill>
                <a:srgbClr val="FF0000"/>
              </a:solidFill>
              <a:latin typeface="Calibri" panose="020F0502020204030204" pitchFamily="34" charset="0"/>
              <a:cs typeface="Calibri" panose="020F0502020204030204" pitchFamily="34" charset="0"/>
            </a:endParaRPr>
          </a:p>
        </p:txBody>
      </p:sp>
      <p:sp>
        <p:nvSpPr>
          <p:cNvPr id="29" name="Text Box 28"/>
          <p:cNvSpPr txBox="1"/>
          <p:nvPr/>
        </p:nvSpPr>
        <p:spPr>
          <a:xfrm>
            <a:off x="859155" y="5986780"/>
            <a:ext cx="1580515" cy="680720"/>
          </a:xfrm>
          <a:prstGeom prst="rect">
            <a:avLst/>
          </a:prstGeom>
          <a:noFill/>
          <a:ln w="9525">
            <a:noFill/>
          </a:ln>
        </p:spPr>
        <p:txBody>
          <a:bodyPr wrap="square">
            <a:noAutofit/>
          </a:bodyPr>
          <a:p>
            <a:pPr indent="0" algn="just"/>
            <a:r>
              <a:rPr lang="en-US" sz="3200" b="1">
                <a:solidFill>
                  <a:srgbClr val="FF0000"/>
                </a:solidFill>
                <a:latin typeface="Calibri" panose="020F0502020204030204" pitchFamily="34" charset="0"/>
                <a:cs typeface="Calibri" panose="020F0502020204030204" pitchFamily="34" charset="0"/>
              </a:rPr>
              <a:t>which</a:t>
            </a:r>
            <a:endParaRPr lang="en-US" sz="3200" b="1">
              <a:solidFill>
                <a:srgbClr val="FF0000"/>
              </a:solidFill>
              <a:latin typeface="Calibri" panose="020F0502020204030204" pitchFamily="34" charset="0"/>
              <a:cs typeface="Calibri" panose="020F0502020204030204" pitchFamily="34" charset="0"/>
            </a:endParaRPr>
          </a:p>
        </p:txBody>
      </p:sp>
      <p:sp>
        <p:nvSpPr>
          <p:cNvPr id="30" name="Text Box 29"/>
          <p:cNvSpPr txBox="1"/>
          <p:nvPr/>
        </p:nvSpPr>
        <p:spPr>
          <a:xfrm>
            <a:off x="307340" y="6653530"/>
            <a:ext cx="693420" cy="527050"/>
          </a:xfrm>
          <a:prstGeom prst="rect">
            <a:avLst/>
          </a:prstGeom>
          <a:noFill/>
          <a:ln w="9525">
            <a:noFill/>
          </a:ln>
        </p:spPr>
        <p:txBody>
          <a:bodyPr wrap="square">
            <a:noAutofit/>
          </a:bodyPr>
          <a:p>
            <a:pPr indent="0" algn="just">
              <a:lnSpc>
                <a:spcPct val="0"/>
              </a:lnSpc>
              <a:spcBef>
                <a:spcPts val="0"/>
              </a:spcBef>
              <a:spcAft>
                <a:spcPts val="0"/>
              </a:spcAft>
            </a:pPr>
            <a:r>
              <a:rPr lang="en-US" sz="6000" b="1">
                <a:solidFill>
                  <a:srgbClr val="FF0000"/>
                </a:solidFill>
                <a:latin typeface="Calibri" panose="020F0502020204030204" pitchFamily="34" charset="0"/>
                <a:cs typeface="Calibri" panose="020F0502020204030204" pitchFamily="34" charset="0"/>
              </a:rPr>
              <a:t>x</a:t>
            </a:r>
            <a:endParaRPr lang="en-US" sz="60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anim calcmode="lin" valueType="num">
                                      <p:cBhvr>
                                        <p:cTn id="1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8"/>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par>
                                <p:cTn id="26" presetID="41" presetClass="entr" presetSubtype="0" fill="hold" grpId="0" nodeType="withEffect">
                                  <p:stCondLst>
                                    <p:cond delay="0"/>
                                  </p:stCondLst>
                                  <p:iterate type="lt">
                                    <p:tmPct val="5000"/>
                                  </p:iterate>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0"/>
                                        </p:tgtEl>
                                        <p:attrNameLst>
                                          <p:attrName>ppt_y</p:attrName>
                                        </p:attrNameLst>
                                      </p:cBhvr>
                                      <p:tavLst>
                                        <p:tav tm="0">
                                          <p:val>
                                            <p:strVal val="#ppt_y"/>
                                          </p:val>
                                        </p:tav>
                                        <p:tav tm="100000">
                                          <p:val>
                                            <p:strVal val="#ppt_y"/>
                                          </p:val>
                                        </p:tav>
                                      </p:tavLst>
                                    </p:anim>
                                    <p:anim calcmode="lin" valueType="num">
                                      <p:cBhvr>
                                        <p:cTn id="30"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0"/>
                                        </p:tgtEl>
                                      </p:cBhvr>
                                    </p:animEffect>
                                  </p:childTnLst>
                                </p:cTn>
                              </p:par>
                              <p:par>
                                <p:cTn id="33" presetID="41" presetClass="entr" presetSubtype="0" fill="hold" grpId="0" nodeType="withEffect">
                                  <p:stCondLst>
                                    <p:cond delay="0"/>
                                  </p:stCondLst>
                                  <p:iterate type="lt">
                                    <p:tmPct val="5000"/>
                                  </p:iterate>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1"/>
                                        </p:tgtEl>
                                        <p:attrNameLst>
                                          <p:attrName>ppt_y</p:attrName>
                                        </p:attrNameLst>
                                      </p:cBhvr>
                                      <p:tavLst>
                                        <p:tav tm="0">
                                          <p:val>
                                            <p:strVal val="#ppt_y"/>
                                          </p:val>
                                        </p:tav>
                                        <p:tav tm="100000">
                                          <p:val>
                                            <p:strVal val="#ppt_y"/>
                                          </p:val>
                                        </p:tav>
                                      </p:tavLst>
                                    </p:anim>
                                    <p:anim calcmode="lin" valueType="num">
                                      <p:cBhvr>
                                        <p:cTn id="3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p:bldP spid="7" grpId="1"/>
      <p:bldP spid="8" grpId="0" animBg="1"/>
      <p:bldP spid="8" grpId="1" animBg="1"/>
      <p:bldP spid="9" grpId="0" animBg="1"/>
      <p:bldP spid="9" grpId="1" animBg="1"/>
      <p:bldP spid="10" grpId="0" animBg="1"/>
      <p:bldP spid="10" grpId="1" animBg="1"/>
      <p:bldP spid="11" grpId="0" animBg="1"/>
      <p:bldP spid="11" grpId="1" animBg="1"/>
      <p:bldP spid="14" grpId="0"/>
      <p:bldP spid="14" grpId="1"/>
      <p:bldP spid="19" grpId="0"/>
      <p:bldP spid="19" grpId="1"/>
      <p:bldP spid="20" grpId="0"/>
      <p:bldP spid="20" grpId="1"/>
      <p:bldP spid="21" grpId="0"/>
      <p:bldP spid="21" grpId="1"/>
      <p:bldP spid="22" grpId="0"/>
      <p:bldP spid="22" grpId="1"/>
      <p:bldP spid="24" grpId="0"/>
      <p:bldP spid="24" grpId="1"/>
      <p:bldP spid="25" grpId="0"/>
      <p:bldP spid="25" grpId="1"/>
      <p:bldP spid="29" grpId="0"/>
      <p:bldP spid="29" grpId="1"/>
      <p:bldP spid="30" grpId="0"/>
      <p:bldP spid="30"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PRESENTATION</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PRACTICE</a:t>
            </a:r>
            <a:endParaRPr lang="en-US" altLang="en-GB" b="1" dirty="0">
              <a:solidFill>
                <a:schemeClr val="tx1"/>
              </a:solidFill>
            </a:endParaRPr>
          </a:p>
        </p:txBody>
      </p:sp>
      <p:sp>
        <p:nvSpPr>
          <p:cNvPr id="19" name="Rounded Rectangle 18"/>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a:t>
            </a:r>
            <a:r>
              <a:rPr lang="en-US" altLang="en-GB" dirty="0">
                <a:solidFill>
                  <a:schemeClr val="tx1"/>
                </a:solidFill>
              </a:rPr>
              <a:t> Quiz</a:t>
            </a:r>
            <a:endParaRPr lang="en-GB" dirty="0">
              <a:solidFill>
                <a:schemeClr val="tx1"/>
              </a:solidFill>
            </a:endParaRPr>
          </a:p>
          <a:p>
            <a:r>
              <a:rPr lang="en-GB" dirty="0">
                <a:solidFill>
                  <a:schemeClr val="tx1"/>
                </a:solidFill>
              </a:rPr>
              <a:t>Option 2: </a:t>
            </a:r>
            <a:r>
              <a:rPr lang="en-US" altLang="en-GB" dirty="0">
                <a:solidFill>
                  <a:schemeClr val="tx1"/>
                </a:solidFill>
              </a:rPr>
              <a:t>Planet Earth Pictionary</a:t>
            </a:r>
            <a:endParaRPr lang="en-US" altLang="en-GB" dirty="0">
              <a:solidFill>
                <a:schemeClr val="tx1"/>
              </a:solidFill>
            </a:endParaRPr>
          </a:p>
        </p:txBody>
      </p:sp>
      <p:sp>
        <p:nvSpPr>
          <p:cNvPr id="21" name="Rectangle 20"/>
          <p:cNvSpPr/>
          <p:nvPr/>
        </p:nvSpPr>
        <p:spPr>
          <a:xfrm>
            <a:off x="5588635" y="2023110"/>
            <a:ext cx="6329680" cy="160337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Complete the sentences with correct relative pronouns.</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Underline the relative clauses. Tick (√) if the relative clause can be omitted.</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Complete each sentence with a non-defining relative clause (A-E).</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86095" y="3868420"/>
            <a:ext cx="6327775" cy="7035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4: </a:t>
            </a: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a:t>
            </a: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ombine the two sentences into one, using a non-defining relative clause.</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3" name="Rectangle 22"/>
          <p:cNvSpPr/>
          <p:nvPr/>
        </p:nvSpPr>
        <p:spPr>
          <a:xfrm>
            <a:off x="5570855" y="4730750"/>
            <a:ext cx="6315075" cy="9347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 Work in two groups. Take turns to say aloud one the places in the table. The other group explains or gives more information about it. The team that has the most corrected sentences wins.</a:t>
            </a:r>
            <a:endParaRPr>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325110"/>
            <a:ext cx="1011555" cy="6013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86359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useBgFill="1">
        <p:nvSpPr>
          <p:cNvPr id="3" name="Isosceles Triangle 2"/>
          <p:cNvSpPr/>
          <p:nvPr/>
        </p:nvSpPr>
        <p:spPr>
          <a:xfrm>
            <a:off x="-742950" y="-258445"/>
            <a:ext cx="6051550" cy="7220585"/>
          </a:xfrm>
          <a:prstGeom prst="triangle">
            <a:avLst>
              <a:gd name="adj" fmla="val 60996"/>
            </a:avLst>
          </a:prstGeom>
          <a:ln>
            <a:noFill/>
          </a:ln>
          <a:effectLst>
            <a:outerShdw blurRad="152400" dist="152400" dir="6000000" sx="102000" sy="102000" algn="tl" rotWithShape="0">
              <a:prstClr val="black">
                <a:alpha val="5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n>
                <a:solidFill>
                  <a:sysClr val="windowText" lastClr="000000"/>
                </a:solidFill>
              </a:ln>
            </a:endParaRPr>
          </a:p>
        </p:txBody>
      </p:sp>
      <p:sp useBgFill="1">
        <p:nvSpPr>
          <p:cNvPr id="2" name="Isosceles Triangle 1"/>
          <p:cNvSpPr/>
          <p:nvPr/>
        </p:nvSpPr>
        <p:spPr>
          <a:xfrm rot="10800000">
            <a:off x="9988550" y="0"/>
            <a:ext cx="6051550" cy="7220585"/>
          </a:xfrm>
          <a:prstGeom prst="triangle">
            <a:avLst>
              <a:gd name="adj" fmla="val 60996"/>
            </a:avLst>
          </a:prstGeom>
          <a:ln>
            <a:noFill/>
          </a:ln>
          <a:effectLst>
            <a:outerShdw blurRad="152400" dist="152400" dir="6000000" sx="102000" sy="102000" algn="tl" rotWithShape="0">
              <a:prstClr val="black">
                <a:alpha val="5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n>
                <a:solidFill>
                  <a:sysClr val="windowText" lastClr="000000"/>
                </a:solidFill>
              </a:ln>
            </a:endParaRPr>
          </a:p>
        </p:txBody>
      </p:sp>
      <p:sp useBgFill="1">
        <p:nvSpPr>
          <p:cNvPr id="4" name="Parallelogram 3"/>
          <p:cNvSpPr/>
          <p:nvPr/>
        </p:nvSpPr>
        <p:spPr>
          <a:xfrm>
            <a:off x="-3739515" y="-103505"/>
            <a:ext cx="6318885" cy="7065645"/>
          </a:xfrm>
          <a:prstGeom prst="parallelogram">
            <a:avLst>
              <a:gd name="adj" fmla="val 42990"/>
            </a:avLst>
          </a:prstGeom>
          <a:ln>
            <a:noFill/>
          </a:ln>
          <a:effectLst>
            <a:innerShdw blurRad="63500" dist="50800" dir="189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33" name="Group 32"/>
          <p:cNvGrpSpPr/>
          <p:nvPr/>
        </p:nvGrpSpPr>
        <p:grpSpPr>
          <a:xfrm>
            <a:off x="4051935" y="2388235"/>
            <a:ext cx="870585" cy="709295"/>
            <a:chOff x="2180974" y="148629"/>
            <a:chExt cx="1062130" cy="709214"/>
          </a:xfrm>
        </p:grpSpPr>
        <p:sp>
          <p:nvSpPr>
            <p:cNvPr id="30" name="Oval 29"/>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0" name="TextBox 39"/>
          <p:cNvSpPr txBox="1"/>
          <p:nvPr/>
        </p:nvSpPr>
        <p:spPr>
          <a:xfrm>
            <a:off x="2252345" y="2339340"/>
            <a:ext cx="2089150" cy="829945"/>
          </a:xfrm>
          <a:prstGeom prst="rect">
            <a:avLst/>
          </a:prstGeom>
          <a:noFill/>
        </p:spPr>
        <p:txBody>
          <a:bodyPr wrap="square" rtlCol="0">
            <a:spAutoFit/>
          </a:bodyPr>
          <a:lstStyle/>
          <a:p>
            <a:pPr algn="ctr"/>
            <a:r>
              <a:rPr lang="en-US" sz="4800" b="1" dirty="0">
                <a:solidFill>
                  <a:schemeClr val="bg1"/>
                </a:solidFill>
                <a:latin typeface="Myriad Pro" pitchFamily="34" charset="0"/>
              </a:rPr>
              <a:t>Unit</a:t>
            </a:r>
            <a:endParaRPr lang="en-US" sz="4800" b="1" dirty="0">
              <a:solidFill>
                <a:schemeClr val="bg1"/>
              </a:solidFill>
              <a:latin typeface="Myriad Pro" pitchFamily="34" charset="0"/>
            </a:endParaRPr>
          </a:p>
        </p:txBody>
      </p:sp>
      <p:sp>
        <p:nvSpPr>
          <p:cNvPr id="17" name="TextBox 16"/>
          <p:cNvSpPr txBox="1"/>
          <p:nvPr/>
        </p:nvSpPr>
        <p:spPr>
          <a:xfrm>
            <a:off x="3912235" y="2321560"/>
            <a:ext cx="1096010" cy="706755"/>
          </a:xfrm>
          <a:prstGeom prst="rect">
            <a:avLst/>
          </a:prstGeom>
          <a:noFill/>
        </p:spPr>
        <p:txBody>
          <a:bodyPr wrap="square" rtlCol="0">
            <a:spAutoFit/>
          </a:bodyPr>
          <a:lstStyle/>
          <a:p>
            <a:pPr algn="ctr"/>
            <a:r>
              <a:rPr lang="en-US" sz="4000" b="1" u="sng" dirty="0">
                <a:solidFill>
                  <a:schemeClr val="bg1"/>
                </a:solidFill>
                <a:latin typeface="Myriad Pro" pitchFamily="34" charset="0"/>
              </a:rPr>
              <a:t>10</a:t>
            </a:r>
            <a:endParaRPr lang="en-US" sz="4000" b="1" u="sng" dirty="0">
              <a:solidFill>
                <a:schemeClr val="bg1"/>
              </a:solidFill>
              <a:latin typeface="Myriad Pro" pitchFamily="34" charset="0"/>
            </a:endParaRPr>
          </a:p>
        </p:txBody>
      </p:sp>
      <p:sp useBgFill="1">
        <p:nvSpPr>
          <p:cNvPr id="9" name="Parallelogram 8"/>
          <p:cNvSpPr/>
          <p:nvPr/>
        </p:nvSpPr>
        <p:spPr>
          <a:xfrm>
            <a:off x="6106160" y="-103505"/>
            <a:ext cx="6318885" cy="7065645"/>
          </a:xfrm>
          <a:prstGeom prst="parallelogram">
            <a:avLst>
              <a:gd name="adj" fmla="val 42990"/>
            </a:avLst>
          </a:prstGeom>
          <a:ln>
            <a:noFill/>
          </a:ln>
          <a:effectLst>
            <a:innerShdw blurRad="63500" dist="50800" dir="189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1" name="TextBox 1"/>
          <p:cNvSpPr txBox="1"/>
          <p:nvPr/>
        </p:nvSpPr>
        <p:spPr>
          <a:xfrm>
            <a:off x="4940300" y="2390775"/>
            <a:ext cx="4589780" cy="829945"/>
          </a:xfrm>
          <a:prstGeom prst="rect">
            <a:avLst/>
          </a:prstGeom>
          <a:solidFill>
            <a:schemeClr val="bg1">
              <a:alpha val="0"/>
            </a:schemeClr>
          </a:solidFill>
        </p:spPr>
        <p:txBody>
          <a:bodyPr wrap="square" rtlCol="0">
            <a:spAutoFit/>
          </a:bodyPr>
          <a:lstStyle/>
          <a:p>
            <a:pPr fontAlgn="t"/>
            <a:r>
              <a:rPr lang="en-US" sz="4800" b="1" dirty="0">
                <a:solidFill>
                  <a:schemeClr val="bg1"/>
                </a:solidFill>
              </a:rPr>
              <a:t>PLANET EARTH</a:t>
            </a:r>
            <a:endParaRPr lang="en-US" sz="4800" b="1" dirty="0">
              <a:solidFill>
                <a:schemeClr val="bg1"/>
              </a:solidFill>
            </a:endParaRPr>
          </a:p>
        </p:txBody>
      </p:sp>
      <p:sp>
        <p:nvSpPr>
          <p:cNvPr id="14" name="Rounded Rectangle 13"/>
          <p:cNvSpPr/>
          <p:nvPr/>
        </p:nvSpPr>
        <p:spPr>
          <a:xfrm>
            <a:off x="3622571" y="3326130"/>
            <a:ext cx="520827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4147871" y="3361532"/>
            <a:ext cx="4712984" cy="521970"/>
          </a:xfrm>
          <a:prstGeom prst="rect">
            <a:avLst/>
          </a:prstGeom>
          <a:noFill/>
        </p:spPr>
        <p:txBody>
          <a:bodyPr wrap="square" rtlCol="0">
            <a:spAutoFit/>
          </a:bodyPr>
          <a:lstStyle/>
          <a:p>
            <a:r>
              <a:rPr lang="en-US" sz="2800" b="1" dirty="0">
                <a:solidFill>
                  <a:schemeClr val="bg1"/>
                </a:solidFill>
              </a:rPr>
              <a:t>LESSON 3: A CLOSER LOOK 2</a:t>
            </a:r>
            <a:endParaRPr lang="en-US" sz="2800" b="1" dirty="0">
              <a:solidFill>
                <a:schemeClr val="bg1"/>
              </a:solidFill>
            </a:endParaRPr>
          </a:p>
        </p:txBody>
      </p:sp>
      <p:grpSp>
        <p:nvGrpSpPr>
          <p:cNvPr id="16" name="Group 15"/>
          <p:cNvGrpSpPr/>
          <p:nvPr/>
        </p:nvGrpSpPr>
        <p:grpSpPr>
          <a:xfrm>
            <a:off x="3077845" y="3157059"/>
            <a:ext cx="990895" cy="941618"/>
            <a:chOff x="2766630" y="1746890"/>
            <a:chExt cx="990895" cy="941618"/>
          </a:xfrm>
        </p:grpSpPr>
        <p:pic>
          <p:nvPicPr>
            <p:cNvPr id="18" name="Picture 1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4"/>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270" y="1905"/>
            <a:ext cx="12192000" cy="755650"/>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07440" y="749935"/>
            <a:ext cx="10781665" cy="1476375"/>
          </a:xfrm>
          <a:prstGeom prst="rect">
            <a:avLst/>
          </a:prstGeom>
          <a:noFill/>
          <a:effectLst/>
        </p:spPr>
        <p:txBody>
          <a:bodyPr wrap="square" rtlCol="0">
            <a:spAutoFit/>
          </a:bodyPr>
          <a:lstStyle/>
          <a:p>
            <a:pPr algn="just"/>
            <a:r>
              <a:rPr lang="en-US" sz="3000" b="1" dirty="0">
                <a:effectLst>
                  <a:glow rad="88900">
                    <a:schemeClr val="bg1"/>
                  </a:glow>
                </a:effectLst>
                <a:cs typeface="Arial" panose="020B0604020202020204" pitchFamily="34" charset="0"/>
              </a:rPr>
              <a:t>Work in two groups. Take turns to say aloud one the places in the table. The other group explains or gives more information about it. The team that has the most corrected sentences wins.</a:t>
            </a:r>
            <a:endParaRPr lang="en-US" sz="3000" b="1" dirty="0">
              <a:effectLst>
                <a:glow rad="88900">
                  <a:schemeClr val="bg1"/>
                </a:glow>
              </a:effectLst>
              <a:cs typeface="Arial" panose="020B0604020202020204" pitchFamily="34" charset="0"/>
            </a:endParaRPr>
          </a:p>
        </p:txBody>
      </p:sp>
      <p:sp>
        <p:nvSpPr>
          <p:cNvPr id="11" name="TextBox 10"/>
          <p:cNvSpPr txBox="1"/>
          <p:nvPr/>
        </p:nvSpPr>
        <p:spPr>
          <a:xfrm>
            <a:off x="368957" y="6479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2" name="Rounded Rectangle 31"/>
          <p:cNvSpPr/>
          <p:nvPr/>
        </p:nvSpPr>
        <p:spPr>
          <a:xfrm>
            <a:off x="579292" y="101076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32077" y="89051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2" name="Text Box 1"/>
          <p:cNvSpPr txBox="1"/>
          <p:nvPr/>
        </p:nvSpPr>
        <p:spPr>
          <a:xfrm>
            <a:off x="161925" y="2118995"/>
            <a:ext cx="12305665" cy="645160"/>
          </a:xfrm>
          <a:prstGeom prst="rect">
            <a:avLst/>
          </a:prstGeom>
          <a:noFill/>
          <a:ln w="9525">
            <a:noFill/>
          </a:ln>
        </p:spPr>
        <p:txBody>
          <a:bodyPr wrap="square">
            <a:spAutoFit/>
          </a:bodyPr>
          <a:lstStyle/>
          <a:p>
            <a:pPr marL="635" indent="-635"/>
            <a:r>
              <a:rPr lang="en-US" sz="3600" b="0">
                <a:solidFill>
                  <a:srgbClr val="000000"/>
                </a:solidFill>
                <a:latin typeface="Calibri" panose="020F0502020204030204" pitchFamily="34" charset="0"/>
                <a:cs typeface="Calibri" panose="020F0502020204030204" pitchFamily="34" charset="0"/>
              </a:rPr>
              <a:t>- W</a:t>
            </a:r>
            <a:r>
              <a:rPr sz="3600" b="0">
                <a:solidFill>
                  <a:srgbClr val="000000"/>
                </a:solidFill>
                <a:latin typeface="Calibri" panose="020F0502020204030204" pitchFamily="34" charset="0"/>
                <a:cs typeface="Calibri" panose="020F0502020204030204" pitchFamily="34" charset="0"/>
              </a:rPr>
              <a:t>ork independently and prepare for </a:t>
            </a:r>
            <a:r>
              <a:rPr lang="en-US" sz="3600" b="0">
                <a:solidFill>
                  <a:srgbClr val="000000"/>
                </a:solidFill>
                <a:latin typeface="Calibri" panose="020F0502020204030204" pitchFamily="34" charset="0"/>
                <a:cs typeface="Calibri" panose="020F0502020204030204" pitchFamily="34" charset="0"/>
              </a:rPr>
              <a:t>your</a:t>
            </a:r>
            <a:r>
              <a:rPr sz="3600" b="0">
                <a:solidFill>
                  <a:srgbClr val="000000"/>
                </a:solidFill>
                <a:latin typeface="Calibri" panose="020F0502020204030204" pitchFamily="34" charset="0"/>
                <a:cs typeface="Calibri" panose="020F0502020204030204" pitchFamily="34" charset="0"/>
              </a:rPr>
              <a:t> performance.</a:t>
            </a:r>
            <a:endParaRPr sz="3600" b="0">
              <a:solidFill>
                <a:srgbClr val="000000"/>
              </a:solidFill>
              <a:latin typeface="Calibri" panose="020F0502020204030204" pitchFamily="34" charset="0"/>
              <a:cs typeface="Calibri" panose="020F0502020204030204" pitchFamily="34" charset="0"/>
            </a:endParaRPr>
          </a:p>
        </p:txBody>
      </p:sp>
      <p:sp>
        <p:nvSpPr>
          <p:cNvPr id="3" name="Text Box 2"/>
          <p:cNvSpPr txBox="1"/>
          <p:nvPr/>
        </p:nvSpPr>
        <p:spPr>
          <a:xfrm>
            <a:off x="278765" y="2618740"/>
            <a:ext cx="11829415" cy="1753235"/>
          </a:xfrm>
          <a:prstGeom prst="rect">
            <a:avLst/>
          </a:prstGeom>
          <a:noFill/>
          <a:ln w="9525">
            <a:noFill/>
          </a:ln>
        </p:spPr>
        <p:txBody>
          <a:bodyPr wrap="square">
            <a:spAutoFit/>
          </a:bodyPr>
          <a:lstStyle/>
          <a:p>
            <a:pPr marL="635" indent="-635" algn="just"/>
            <a:r>
              <a:rPr lang="en-US" sz="3600" b="0">
                <a:solidFill>
                  <a:srgbClr val="000000"/>
                </a:solidFill>
                <a:latin typeface="Calibri" panose="020F0502020204030204" pitchFamily="34" charset="0"/>
                <a:cs typeface="Calibri" panose="020F0502020204030204" pitchFamily="34" charset="0"/>
              </a:rPr>
              <a:t>-T</a:t>
            </a:r>
            <a:r>
              <a:rPr sz="3600" b="0">
                <a:solidFill>
                  <a:srgbClr val="000000"/>
                </a:solidFill>
                <a:latin typeface="Calibri" panose="020F0502020204030204" pitchFamily="34" charset="0"/>
                <a:cs typeface="Calibri" panose="020F0502020204030204" pitchFamily="34" charset="0"/>
              </a:rPr>
              <a:t>ake turns to say aloud one of the places (</a:t>
            </a:r>
            <a:r>
              <a:rPr sz="3600" b="0" i="1">
                <a:solidFill>
                  <a:srgbClr val="000000"/>
                </a:solidFill>
                <a:latin typeface="Calibri" panose="020F0502020204030204" pitchFamily="34" charset="0"/>
                <a:cs typeface="Calibri" panose="020F0502020204030204" pitchFamily="34" charset="0"/>
              </a:rPr>
              <a:t>the Nile, Pacific Ocean, Viet Nam, the Sahara, Mount Fansipan</a:t>
            </a:r>
            <a:r>
              <a:rPr sz="3600" b="0">
                <a:solidFill>
                  <a:srgbClr val="000000"/>
                </a:solidFill>
                <a:latin typeface="Calibri" panose="020F0502020204030204" pitchFamily="34" charset="0"/>
                <a:cs typeface="Calibri" panose="020F0502020204030204" pitchFamily="34" charset="0"/>
              </a:rPr>
              <a:t>) and the other explains or gives more information about the places.</a:t>
            </a:r>
            <a:endParaRPr sz="3600" b="0">
              <a:solidFill>
                <a:srgbClr val="000000"/>
              </a:solidFill>
              <a:latin typeface="Calibri" panose="020F0502020204030204" pitchFamily="34" charset="0"/>
              <a:cs typeface="Calibri" panose="020F0502020204030204" pitchFamily="34" charset="0"/>
            </a:endParaRPr>
          </a:p>
        </p:txBody>
      </p:sp>
      <p:sp>
        <p:nvSpPr>
          <p:cNvPr id="5" name="Text Box 4"/>
          <p:cNvSpPr txBox="1"/>
          <p:nvPr/>
        </p:nvSpPr>
        <p:spPr>
          <a:xfrm>
            <a:off x="368935" y="4255770"/>
            <a:ext cx="2509520" cy="645160"/>
          </a:xfrm>
          <a:prstGeom prst="rect">
            <a:avLst/>
          </a:prstGeom>
          <a:noFill/>
          <a:ln w="9525">
            <a:noFill/>
          </a:ln>
        </p:spPr>
        <p:txBody>
          <a:bodyPr wrap="square">
            <a:spAutoFit/>
          </a:bodyPr>
          <a:lstStyle/>
          <a:p>
            <a:pPr marL="635" indent="-635"/>
            <a:r>
              <a:rPr lang="en-US" sz="3600" b="1">
                <a:solidFill>
                  <a:srgbClr val="FF0000"/>
                </a:solidFill>
                <a:latin typeface="Calibri" panose="020F0502020204030204" pitchFamily="34" charset="0"/>
                <a:cs typeface="Calibri" panose="020F0502020204030204" pitchFamily="34" charset="0"/>
              </a:rPr>
              <a:t>Example:</a:t>
            </a:r>
            <a:endParaRPr lang="en-US" sz="3600" b="1">
              <a:solidFill>
                <a:srgbClr val="FF0000"/>
              </a:solidFill>
              <a:latin typeface="Calibri" panose="020F0502020204030204" pitchFamily="34" charset="0"/>
              <a:cs typeface="Calibri" panose="020F0502020204030204" pitchFamily="34" charset="0"/>
            </a:endParaRPr>
          </a:p>
        </p:txBody>
      </p:sp>
      <p:sp>
        <p:nvSpPr>
          <p:cNvPr id="6" name="Cloud Callout 5"/>
          <p:cNvSpPr/>
          <p:nvPr/>
        </p:nvSpPr>
        <p:spPr>
          <a:xfrm>
            <a:off x="368935" y="4767580"/>
            <a:ext cx="5192395" cy="1211580"/>
          </a:xfrm>
          <a:prstGeom prst="cloudCallout">
            <a:avLst>
              <a:gd name="adj1" fmla="val -25956"/>
              <a:gd name="adj2" fmla="val 73060"/>
            </a:avLst>
          </a:prstGeom>
          <a:solidFill>
            <a:srgbClr val="A1CAE2"/>
          </a:solid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800">
                <a:solidFill>
                  <a:schemeClr val="tx1"/>
                </a:solidFill>
              </a:rPr>
              <a:t>The Nile</a:t>
            </a:r>
            <a:endParaRPr lang="en-US" sz="2800">
              <a:solidFill>
                <a:schemeClr val="tx1"/>
              </a:solidFill>
            </a:endParaRPr>
          </a:p>
        </p:txBody>
      </p:sp>
      <p:sp>
        <p:nvSpPr>
          <p:cNvPr id="7" name="Cloud Callout 6"/>
          <p:cNvSpPr/>
          <p:nvPr/>
        </p:nvSpPr>
        <p:spPr>
          <a:xfrm>
            <a:off x="5860415" y="4900930"/>
            <a:ext cx="6152515" cy="1713865"/>
          </a:xfrm>
          <a:prstGeom prst="cloudCallout">
            <a:avLst>
              <a:gd name="adj1" fmla="val 34570"/>
              <a:gd name="adj2" fmla="val 61633"/>
            </a:avLst>
          </a:prstGeom>
          <a:solidFill>
            <a:srgbClr val="EAE3C8"/>
          </a:solid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800">
                <a:solidFill>
                  <a:schemeClr val="tx1"/>
                </a:solidFill>
              </a:rPr>
              <a:t>The Nile, which is the longest river, flows into the Mediterranean Sea.</a:t>
            </a:r>
            <a:endParaRPr lang="en-US" sz="28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down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P spid="6" grpId="0" animBg="1"/>
      <p:bldP spid="6" grpId="1" animBg="1"/>
      <p:bldP spid="7" grpId="0" animBg="1"/>
      <p:bldP spid="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270" y="1905"/>
            <a:ext cx="12192000" cy="755650"/>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68957" y="6479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4" name="Table 3"/>
          <p:cNvGraphicFramePr/>
          <p:nvPr/>
        </p:nvGraphicFramePr>
        <p:xfrm>
          <a:off x="368935" y="846455"/>
          <a:ext cx="11306175" cy="5838825"/>
        </p:xfrm>
        <a:graphic>
          <a:graphicData uri="http://schemas.openxmlformats.org/drawingml/2006/table">
            <a:tbl>
              <a:tblPr firstRow="1" bandRow="1">
                <a:tableStyleId>{21E4AEA4-8DFA-4A89-87EB-49C32662AFE0}</a:tableStyleId>
              </a:tblPr>
              <a:tblGrid>
                <a:gridCol w="3768725"/>
                <a:gridCol w="2379980"/>
                <a:gridCol w="5157470"/>
              </a:tblGrid>
              <a:tr h="548640">
                <a:tc>
                  <a:txBody>
                    <a:bodyPr/>
                    <a:p>
                      <a:pPr algn="ctr">
                        <a:buNone/>
                      </a:pPr>
                      <a:r>
                        <a:rPr lang="en-US" sz="3000"/>
                        <a:t>PLACE</a:t>
                      </a:r>
                      <a:endParaRPr lang="en-US" sz="3000"/>
                    </a:p>
                  </a:txBody>
                  <a:tcPr/>
                </a:tc>
                <a:tc>
                  <a:txBody>
                    <a:bodyPr/>
                    <a:p>
                      <a:pPr algn="ctr">
                        <a:buNone/>
                      </a:pPr>
                      <a:r>
                        <a:rPr lang="en-US" sz="3000"/>
                        <a:t>FEATURE</a:t>
                      </a:r>
                      <a:endParaRPr lang="en-US" sz="3000"/>
                    </a:p>
                  </a:txBody>
                  <a:tcPr/>
                </a:tc>
                <a:tc>
                  <a:txBody>
                    <a:bodyPr/>
                    <a:p>
                      <a:pPr algn="ctr">
                        <a:buNone/>
                      </a:pPr>
                      <a:r>
                        <a:rPr lang="en-US" sz="3000"/>
                        <a:t>FEATURE</a:t>
                      </a:r>
                      <a:endParaRPr lang="en-US" sz="3000"/>
                    </a:p>
                  </a:txBody>
                  <a:tcPr/>
                </a:tc>
              </a:tr>
              <a:tr h="1005840">
                <a:tc>
                  <a:txBody>
                    <a:bodyPr/>
                    <a:p>
                      <a:pPr algn="ctr">
                        <a:buNone/>
                      </a:pPr>
                      <a:r>
                        <a:rPr lang="en-US" sz="3000"/>
                        <a:t>The Nile </a:t>
                      </a:r>
                      <a:endParaRPr lang="en-US" sz="3000"/>
                    </a:p>
                  </a:txBody>
                  <a:tcPr/>
                </a:tc>
                <a:tc>
                  <a:txBody>
                    <a:bodyPr/>
                    <a:p>
                      <a:pPr algn="ctr">
                        <a:buNone/>
                      </a:pPr>
                      <a:r>
                        <a:rPr lang="en-US" sz="3000"/>
                        <a:t>longest river </a:t>
                      </a:r>
                      <a:endParaRPr lang="en-US" sz="3000"/>
                    </a:p>
                    <a:p>
                      <a:pPr algn="ctr">
                        <a:buNone/>
                      </a:pPr>
                      <a:endParaRPr lang="en-US" sz="3000"/>
                    </a:p>
                  </a:txBody>
                  <a:tcPr/>
                </a:tc>
                <a:tc>
                  <a:txBody>
                    <a:bodyPr/>
                    <a:p>
                      <a:pPr algn="ctr">
                        <a:buNone/>
                      </a:pPr>
                      <a:r>
                        <a:rPr lang="en-US" sz="3000"/>
                        <a:t>flows into the Mediterranean Sea</a:t>
                      </a:r>
                      <a:endParaRPr lang="en-US" sz="3000"/>
                    </a:p>
                  </a:txBody>
                  <a:tcPr/>
                </a:tc>
              </a:tr>
              <a:tr h="1219835">
                <a:tc>
                  <a:txBody>
                    <a:bodyPr/>
                    <a:p>
                      <a:pPr algn="ctr">
                        <a:buNone/>
                      </a:pPr>
                      <a:r>
                        <a:rPr lang="en-US" sz="3000"/>
                        <a:t>Pacific Ocean</a:t>
                      </a:r>
                      <a:endParaRPr lang="en-US" sz="3000"/>
                    </a:p>
                  </a:txBody>
                  <a:tcPr/>
                </a:tc>
                <a:tc>
                  <a:txBody>
                    <a:bodyPr/>
                    <a:p>
                      <a:pPr algn="ctr">
                        <a:buNone/>
                      </a:pPr>
                      <a:r>
                        <a:rPr lang="en-US" sz="3000"/>
                        <a:t>covers 30% of planet surface</a:t>
                      </a:r>
                      <a:endParaRPr lang="en-US" sz="3000"/>
                    </a:p>
                  </a:txBody>
                  <a:tcPr/>
                </a:tc>
                <a:tc>
                  <a:txBody>
                    <a:bodyPr/>
                    <a:p>
                      <a:pPr algn="ctr">
                        <a:buNone/>
                      </a:pPr>
                      <a:r>
                        <a:rPr lang="en-US" sz="3000"/>
                        <a:t>largest ocean</a:t>
                      </a:r>
                      <a:endParaRPr lang="en-US" sz="3000"/>
                    </a:p>
                  </a:txBody>
                  <a:tcPr/>
                </a:tc>
              </a:tr>
              <a:tr h="1219835">
                <a:tc>
                  <a:txBody>
                    <a:bodyPr/>
                    <a:p>
                      <a:pPr algn="ctr">
                        <a:buNone/>
                      </a:pPr>
                      <a:r>
                        <a:rPr lang="en-US" sz="3000"/>
                        <a:t>Viet Nam</a:t>
                      </a:r>
                      <a:endParaRPr lang="en-US" sz="3000"/>
                    </a:p>
                  </a:txBody>
                  <a:tcPr/>
                </a:tc>
                <a:tc>
                  <a:txBody>
                    <a:bodyPr/>
                    <a:p>
                      <a:pPr algn="ctr">
                        <a:buNone/>
                      </a:pPr>
                      <a:r>
                        <a:rPr lang="en-US" sz="3000"/>
                        <a:t>has the shape of letter S</a:t>
                      </a:r>
                      <a:endParaRPr lang="en-US" sz="3000"/>
                    </a:p>
                  </a:txBody>
                  <a:tcPr/>
                </a:tc>
                <a:tc>
                  <a:txBody>
                    <a:bodyPr/>
                    <a:p>
                      <a:pPr algn="ctr">
                        <a:buNone/>
                      </a:pPr>
                      <a:r>
                        <a:rPr lang="en-US" sz="3000"/>
                        <a:t>has a long coastline</a:t>
                      </a:r>
                      <a:endParaRPr lang="en-US" sz="3000"/>
                    </a:p>
                  </a:txBody>
                  <a:tcPr/>
                </a:tc>
              </a:tr>
              <a:tr h="838835">
                <a:tc>
                  <a:txBody>
                    <a:bodyPr/>
                    <a:p>
                      <a:pPr algn="ctr">
                        <a:buNone/>
                      </a:pPr>
                      <a:r>
                        <a:rPr lang="en-US" sz="3000"/>
                        <a:t>The Sahara</a:t>
                      </a:r>
                      <a:endParaRPr lang="en-US" sz="3000"/>
                    </a:p>
                  </a:txBody>
                  <a:tcPr/>
                </a:tc>
                <a:tc>
                  <a:txBody>
                    <a:bodyPr/>
                    <a:p>
                      <a:pPr algn="ctr">
                        <a:buNone/>
                      </a:pPr>
                      <a:r>
                        <a:rPr lang="en-US" sz="3000"/>
                        <a:t>largest desert</a:t>
                      </a:r>
                      <a:endParaRPr lang="en-US" sz="3000"/>
                    </a:p>
                  </a:txBody>
                  <a:tcPr/>
                </a:tc>
                <a:tc>
                  <a:txBody>
                    <a:bodyPr/>
                    <a:p>
                      <a:pPr algn="ctr">
                        <a:buNone/>
                      </a:pPr>
                      <a:r>
                        <a:rPr lang="en-US" sz="3000"/>
                        <a:t>has almost no rainfall</a:t>
                      </a:r>
                      <a:endParaRPr lang="en-US" sz="3000"/>
                    </a:p>
                  </a:txBody>
                  <a:tcPr/>
                </a:tc>
              </a:tr>
              <a:tr h="1005840">
                <a:tc>
                  <a:txBody>
                    <a:bodyPr/>
                    <a:p>
                      <a:pPr algn="ctr">
                        <a:buNone/>
                      </a:pPr>
                      <a:r>
                        <a:rPr lang="en-US" sz="3000"/>
                        <a:t>Mount Fansipan</a:t>
                      </a:r>
                      <a:endParaRPr lang="en-US" sz="3000"/>
                    </a:p>
                  </a:txBody>
                  <a:tcPr/>
                </a:tc>
                <a:tc>
                  <a:txBody>
                    <a:bodyPr/>
                    <a:p>
                      <a:pPr algn="ctr">
                        <a:buNone/>
                      </a:pPr>
                      <a:r>
                        <a:rPr lang="en-US" sz="3000"/>
                        <a:t>highest peak in Viet Nam</a:t>
                      </a:r>
                      <a:endParaRPr lang="en-US" sz="3000"/>
                    </a:p>
                  </a:txBody>
                  <a:tcPr/>
                </a:tc>
                <a:tc>
                  <a:txBody>
                    <a:bodyPr/>
                    <a:p>
                      <a:pPr algn="ctr">
                        <a:buNone/>
                      </a:pPr>
                      <a:r>
                        <a:rPr lang="en-US" sz="3000"/>
                        <a:t>also called the ‘Roof of Indochina’</a:t>
                      </a:r>
                      <a:endParaRPr lang="en-US" sz="3000"/>
                    </a:p>
                  </a:txBody>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PRESENTATION</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PRACTICE</a:t>
            </a:r>
            <a:endParaRPr lang="en-US" altLang="en-GB" b="1" dirty="0">
              <a:solidFill>
                <a:schemeClr val="tx1"/>
              </a:solidFill>
            </a:endParaRPr>
          </a:p>
        </p:txBody>
      </p:sp>
      <p:sp>
        <p:nvSpPr>
          <p:cNvPr id="19" name="Rounded Rectangle 18"/>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a:t>
            </a:r>
            <a:r>
              <a:rPr lang="en-US" altLang="en-GB" dirty="0">
                <a:solidFill>
                  <a:schemeClr val="tx1"/>
                </a:solidFill>
              </a:rPr>
              <a:t> Quiz</a:t>
            </a:r>
            <a:endParaRPr lang="en-GB" dirty="0">
              <a:solidFill>
                <a:schemeClr val="tx1"/>
              </a:solidFill>
            </a:endParaRPr>
          </a:p>
          <a:p>
            <a:r>
              <a:rPr lang="en-GB" dirty="0">
                <a:solidFill>
                  <a:schemeClr val="tx1"/>
                </a:solidFill>
              </a:rPr>
              <a:t>Option 2: </a:t>
            </a:r>
            <a:r>
              <a:rPr lang="en-US" altLang="en-GB" dirty="0">
                <a:solidFill>
                  <a:schemeClr val="tx1"/>
                </a:solidFill>
              </a:rPr>
              <a:t>Planet Earth Pictionary</a:t>
            </a:r>
            <a:endParaRPr lang="en-US" altLang="en-GB" dirty="0">
              <a:solidFill>
                <a:schemeClr val="tx1"/>
              </a:solidFill>
            </a:endParaRPr>
          </a:p>
        </p:txBody>
      </p:sp>
      <p:sp>
        <p:nvSpPr>
          <p:cNvPr id="21" name="Rectangle 20"/>
          <p:cNvSpPr/>
          <p:nvPr/>
        </p:nvSpPr>
        <p:spPr>
          <a:xfrm>
            <a:off x="5588635" y="2023110"/>
            <a:ext cx="6329680" cy="160337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Complete the sentences with correct relative pronouns.</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Underline the relative clauses. Tick (√) if the relative clause can be omitted.</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Complete each sentence with a non-defining relative clause (A-E).</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86095" y="3868420"/>
            <a:ext cx="6327775" cy="7035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4: </a:t>
            </a: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a:t>
            </a: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ombine the two sentences into one, using a non-defining relative clause.</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3" name="Rectangle 22"/>
          <p:cNvSpPr/>
          <p:nvPr/>
        </p:nvSpPr>
        <p:spPr>
          <a:xfrm>
            <a:off x="5570855" y="4730750"/>
            <a:ext cx="6315075" cy="9347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 Work in two groups. Take turns to say aloud one the places in the table. The other group explains or gives more information about it. The team that has the most corrected sentences wins.</a:t>
            </a:r>
            <a:endParaRPr>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325110"/>
            <a:ext cx="1011555" cy="6013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86359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649381"/>
            <a:ext cx="11445622" cy="1753235"/>
          </a:xfrm>
          <a:prstGeom prst="rect">
            <a:avLst/>
          </a:prstGeom>
          <a:noFill/>
        </p:spPr>
        <p:txBody>
          <a:bodyPr wrap="square" rtlCol="0">
            <a:spAutoFit/>
          </a:bodyPr>
          <a:lstStyle/>
          <a:p>
            <a:pPr>
              <a:lnSpc>
                <a:spcPct val="150000"/>
              </a:lnSpc>
            </a:pPr>
            <a:r>
              <a:rPr lang="en-US" sz="3600" dirty="0"/>
              <a:t>What have we learnt in this lesson?</a:t>
            </a:r>
            <a:endParaRPr lang="en-US" sz="3600" dirty="0"/>
          </a:p>
          <a:p>
            <a:pPr marL="457200" indent="-457200">
              <a:lnSpc>
                <a:spcPct val="150000"/>
              </a:lnSpc>
              <a:buFont typeface="Wingdings" panose="05000000000000000000" pitchFamily="2" charset="2"/>
              <a:buChar char="ü"/>
            </a:pPr>
            <a:r>
              <a:rPr lang="en-US" sz="3600" dirty="0">
                <a:sym typeface="+mn-ea"/>
              </a:rPr>
              <a:t>Use non-defining relative clauses. </a:t>
            </a:r>
            <a:endParaRPr lang="en-US" sz="3600" dirty="0">
              <a:sym typeface="+mn-ea"/>
            </a:endParaRPr>
          </a:p>
        </p:txBody>
      </p:sp>
      <p:pic>
        <p:nvPicPr>
          <p:cNvPr id="2050" name="Picture 2" descr="Recruiting Action Plan Wrap-Up – firecracker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endParaRPr lang="en-US" sz="3600"/>
          </a:p>
          <a:p>
            <a:pPr algn="just">
              <a:lnSpc>
                <a:spcPct val="150000"/>
              </a:lnSpc>
            </a:pPr>
            <a:endParaRPr lang="en-US" sz="360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914765" y="4495800"/>
            <a:ext cx="2112010" cy="21120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endParaRPr lang="en-US" sz="3600" b="1" dirty="0">
              <a:solidFill>
                <a:schemeClr val="bg1"/>
              </a:solidFill>
              <a:latin typeface="Myriad Pro" pitchFamily="34" charset="0"/>
            </a:endParaRPr>
          </a:p>
        </p:txBody>
      </p:sp>
      <p:pic>
        <p:nvPicPr>
          <p:cNvPr id="10"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914652"/>
            <a:ext cx="10274531" cy="1753235"/>
          </a:xfrm>
          <a:prstGeom prst="rect">
            <a:avLst/>
          </a:prstGeom>
          <a:noFill/>
        </p:spPr>
        <p:txBody>
          <a:bodyPr wrap="square" rtlCol="0">
            <a:spAutoFit/>
          </a:bodyPr>
          <a:lstStyle/>
          <a:p>
            <a:pPr>
              <a:lnSpc>
                <a:spcPct val="150000"/>
              </a:lnSpc>
            </a:pPr>
            <a:r>
              <a:rPr lang="en-US" sz="3600" dirty="0"/>
              <a:t>By the end of the lesson, students will be able to:</a:t>
            </a:r>
            <a:endParaRPr lang="en-US" sz="3600" dirty="0"/>
          </a:p>
          <a:p>
            <a:pPr marL="457200" indent="-457200" algn="just">
              <a:lnSpc>
                <a:spcPct val="150000"/>
              </a:lnSpc>
              <a:buFont typeface="Courier New" panose="02070309020205020404" pitchFamily="49" charset="0"/>
              <a:buChar char="o"/>
            </a:pPr>
            <a:r>
              <a:rPr lang="en-US" sz="3600" dirty="0"/>
              <a:t>Use non-defining relative clauses.</a:t>
            </a:r>
            <a:endParaRPr lang="en-US" sz="3600" dirty="0"/>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PRESENTATION</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PRACTICE</a:t>
            </a:r>
            <a:endParaRPr lang="en-US" altLang="en-GB" b="1" dirty="0">
              <a:solidFill>
                <a:schemeClr val="tx1"/>
              </a:solidFill>
            </a:endParaRPr>
          </a:p>
        </p:txBody>
      </p:sp>
      <p:sp>
        <p:nvSpPr>
          <p:cNvPr id="19" name="Rounded Rectangle 18"/>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a:t>
            </a:r>
            <a:r>
              <a:rPr lang="en-US" altLang="en-GB" dirty="0">
                <a:solidFill>
                  <a:schemeClr val="tx1"/>
                </a:solidFill>
              </a:rPr>
              <a:t> Quiz</a:t>
            </a:r>
            <a:endParaRPr lang="en-GB" dirty="0">
              <a:solidFill>
                <a:schemeClr val="tx1"/>
              </a:solidFill>
            </a:endParaRPr>
          </a:p>
          <a:p>
            <a:r>
              <a:rPr lang="en-GB" dirty="0">
                <a:solidFill>
                  <a:schemeClr val="tx1"/>
                </a:solidFill>
              </a:rPr>
              <a:t>Option 2: </a:t>
            </a:r>
            <a:r>
              <a:rPr lang="en-US" altLang="en-GB" dirty="0">
                <a:solidFill>
                  <a:schemeClr val="tx1"/>
                </a:solidFill>
              </a:rPr>
              <a:t>Planet Earth Pictionary</a:t>
            </a:r>
            <a:endParaRPr lang="en-US" altLang="en-GB" dirty="0">
              <a:solidFill>
                <a:schemeClr val="tx1"/>
              </a:solidFill>
            </a:endParaRPr>
          </a:p>
        </p:txBody>
      </p:sp>
      <p:sp>
        <p:nvSpPr>
          <p:cNvPr id="21" name="Rectangle 20"/>
          <p:cNvSpPr/>
          <p:nvPr/>
        </p:nvSpPr>
        <p:spPr>
          <a:xfrm>
            <a:off x="5588635" y="2023110"/>
            <a:ext cx="6329680" cy="160337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Complete the sentences with correct relative pronouns.</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Underline the relative clauses. Tick (√) if the relative clause can be omitted.</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Complete each sentence with a non-defining relative clause (A-E).</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86095" y="3868420"/>
            <a:ext cx="6327775" cy="70358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4: </a:t>
            </a: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a:t>
            </a: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ombine the two sentences into one, using a non-defining relative clause.</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3" name="Rectangle 22"/>
          <p:cNvSpPr/>
          <p:nvPr/>
        </p:nvSpPr>
        <p:spPr>
          <a:xfrm>
            <a:off x="5570855" y="4730750"/>
            <a:ext cx="6315075" cy="9347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 Work in two groups. Take turns to say aloud one the places in the table. The other group explains or gives more information about it. The team that has the most corrected sentences wins.</a:t>
            </a:r>
            <a:endParaRPr>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325110"/>
            <a:ext cx="1011555" cy="6013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86359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Picture 2" descr="A neon sign with text"/>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786018"/>
            <a:ext cx="12193172" cy="6858660"/>
          </a:xfrm>
          <a:prstGeom prst="rect">
            <a:avLst/>
          </a:prstGeom>
        </p:spPr>
      </p:pic>
      <p:sp>
        <p:nvSpPr>
          <p:cNvPr id="100" name="Text Box 99"/>
          <p:cNvSpPr txBox="1"/>
          <p:nvPr/>
        </p:nvSpPr>
        <p:spPr>
          <a:xfrm>
            <a:off x="847090" y="-252984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The man ______ taught us science last year was Mr. Nam.</a:t>
            </a:r>
            <a:endParaRPr lang="en-US" sz="4400" b="0" i="1">
              <a:solidFill>
                <a:schemeClr val="bg1"/>
              </a:solidFill>
              <a:latin typeface="Times New Roman" panose="0202060305040502030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30432570"/>
          <p:cNvPicPr>
            <a:picLocks noGrp="1" noChangeAspect="1"/>
          </p:cNvPicPr>
          <p:nvPr>
            <p:ph idx="1"/>
          </p:nvPr>
        </p:nvPicPr>
        <p:blipFill>
          <a:blip r:embed="rId1"/>
          <a:srcRect t="7628" b="10927"/>
          <a:stretch>
            <a:fillRect/>
          </a:stretch>
        </p:blipFill>
        <p:spPr>
          <a:xfrm>
            <a:off x="0" y="-111125"/>
            <a:ext cx="12108815" cy="6968490"/>
          </a:xfrm>
          <a:prstGeom prst="rect">
            <a:avLst/>
          </a:prstGeom>
        </p:spPr>
      </p:pic>
      <p:grpSp>
        <p:nvGrpSpPr>
          <p:cNvPr id="31" name="Group 30"/>
          <p:cNvGrpSpPr/>
          <p:nvPr/>
        </p:nvGrpSpPr>
        <p:grpSpPr>
          <a:xfrm>
            <a:off x="-1172" y="-7620"/>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92455" y="152654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The man ______ taught us science last year was Mr. Nam.</a:t>
            </a:r>
            <a:endParaRPr lang="en-US" sz="4400" b="0" i="1">
              <a:solidFill>
                <a:schemeClr val="bg1"/>
              </a:solidFill>
              <a:latin typeface="Times New Roman" panose="02020603050405020304" charset="0"/>
              <a:cs typeface="Calibri" panose="020F0502020204030204" pitchFamily="34" charset="0"/>
            </a:endParaRPr>
          </a:p>
        </p:txBody>
      </p:sp>
      <p:sp>
        <p:nvSpPr>
          <p:cNvPr id="4" name="Text Box 3"/>
          <p:cNvSpPr txBox="1"/>
          <p:nvPr/>
        </p:nvSpPr>
        <p:spPr>
          <a:xfrm>
            <a:off x="2817495" y="4772660"/>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when</a:t>
            </a:r>
            <a:endParaRPr lang="en-US" sz="4400" b="0" i="1">
              <a:solidFill>
                <a:schemeClr val="bg1"/>
              </a:solidFill>
              <a:latin typeface="Times New Roman" panose="02020603050405020304" charset="0"/>
              <a:cs typeface="Calibri" panose="020F0502020204030204" pitchFamily="34" charset="0"/>
            </a:endParaRPr>
          </a:p>
        </p:txBody>
      </p:sp>
      <p:sp>
        <p:nvSpPr>
          <p:cNvPr id="6" name="Text Box 5"/>
          <p:cNvSpPr txBox="1"/>
          <p:nvPr/>
        </p:nvSpPr>
        <p:spPr>
          <a:xfrm>
            <a:off x="7144385" y="4774565"/>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what</a:t>
            </a:r>
            <a:endParaRPr lang="en-US" sz="4400" b="0" i="1">
              <a:solidFill>
                <a:schemeClr val="bg1"/>
              </a:solidFill>
              <a:latin typeface="Times New Roman" panose="02020603050405020304" charset="0"/>
              <a:cs typeface="Calibri" panose="020F0502020204030204" pitchFamily="34" charset="0"/>
            </a:endParaRPr>
          </a:p>
        </p:txBody>
      </p:sp>
      <p:sp>
        <p:nvSpPr>
          <p:cNvPr id="7" name="Text Box 6"/>
          <p:cNvSpPr txBox="1"/>
          <p:nvPr/>
        </p:nvSpPr>
        <p:spPr>
          <a:xfrm>
            <a:off x="2817495" y="5767070"/>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which</a:t>
            </a:r>
            <a:endParaRPr lang="en-US" sz="4400" b="0" i="1">
              <a:solidFill>
                <a:schemeClr val="bg1"/>
              </a:solidFill>
              <a:latin typeface="Times New Roman" panose="02020603050405020304" charset="0"/>
              <a:cs typeface="Calibri" panose="020F0502020204030204" pitchFamily="34" charset="0"/>
            </a:endParaRPr>
          </a:p>
        </p:txBody>
      </p:sp>
      <p:sp>
        <p:nvSpPr>
          <p:cNvPr id="8" name="Text Box 7"/>
          <p:cNvSpPr txBox="1"/>
          <p:nvPr/>
        </p:nvSpPr>
        <p:spPr>
          <a:xfrm>
            <a:off x="7144385" y="5709285"/>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who</a:t>
            </a:r>
            <a:endParaRPr lang="en-US" sz="4400" b="0" i="1">
              <a:solidFill>
                <a:schemeClr val="bg1"/>
              </a:solidFill>
              <a:latin typeface="Times New Roman" panose="02020603050405020304" charset="0"/>
              <a:cs typeface="Calibri" panose="020F0502020204030204" pitchFamily="34" charset="0"/>
            </a:endParaRPr>
          </a:p>
        </p:txBody>
      </p:sp>
      <p:sp>
        <p:nvSpPr>
          <p:cNvPr id="10" name="Text Box 9"/>
          <p:cNvSpPr txBox="1"/>
          <p:nvPr/>
        </p:nvSpPr>
        <p:spPr>
          <a:xfrm>
            <a:off x="487045" y="788797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We are playing a game ______ was designed by our teacher.</a:t>
            </a:r>
            <a:endParaRPr lang="en-US" sz="4400" b="0" i="1">
              <a:solidFill>
                <a:schemeClr val="bg1"/>
              </a:solidFill>
              <a:latin typeface="Times New Roman" panose="0202060305040502030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childTnLst>
                                    <p:set>
                                      <p:cBhvr>
                                        <p:cTn id="13" dur="500"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childTnLst>
                                    <p:set>
                                      <p:cBhvr>
                                        <p:cTn id="20" dur="500"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0"/>
                                  </p:iterate>
                                  <p:childTnLst>
                                    <p:set>
                                      <p:cBhvr>
                                        <p:cTn id="27" dur="500"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2" nodeType="clickEffect">
                                  <p:stCondLst>
                                    <p:cond delay="0"/>
                                  </p:stCondLst>
                                  <p:iterate type="lt">
                                    <p:tmPct val="0"/>
                                  </p:iterate>
                                  <p:childTnLst>
                                    <p:animClr clrSpc="rgb" dir="cw">
                                      <p:cBhvr override="childStyle">
                                        <p:cTn id="34" dur="2000" fill="hold"/>
                                        <p:tgtEl>
                                          <p:spTgt spid="8"/>
                                        </p:tgtEl>
                                        <p:attrNameLst>
                                          <p:attrName>style.color</p:attrName>
                                        </p:attrNameLst>
                                      </p:cBhvr>
                                      <p:to>
                                        <a:srgbClr val="FF1F1F"/>
                                      </p:to>
                                    </p:animClr>
                                  </p:childTnLst>
                                </p:cTn>
                              </p:par>
                              <p:par>
                                <p:cTn id="35" presetID="4" presetClass="emph" presetSubtype="2" fill="hold" grpId="3" nodeType="withEffect">
                                  <p:stCondLst>
                                    <p:cond delay="0"/>
                                  </p:stCondLst>
                                  <p:iterate type="lt">
                                    <p:tmPct val="0"/>
                                  </p:iterate>
                                  <p:childTnLst>
                                    <p:anim to="2" calcmode="lin" valueType="num">
                                      <p:cBhvr override="childStyle">
                                        <p:cTn id="36" dur="2000" fill="hold"/>
                                        <p:tgtEl>
                                          <p:spTgt spid="8"/>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8" grpId="0"/>
      <p:bldP spid="8" grpId="1"/>
      <p:bldP spid="8" grpId="2"/>
      <p:bldP spid="8" grpId="3"/>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30432570"/>
          <p:cNvPicPr>
            <a:picLocks noGrp="1" noChangeAspect="1"/>
          </p:cNvPicPr>
          <p:nvPr>
            <p:ph idx="1"/>
          </p:nvPr>
        </p:nvPicPr>
        <p:blipFill>
          <a:blip r:embed="rId1"/>
          <a:srcRect t="7628" b="10927"/>
          <a:stretch>
            <a:fillRect/>
          </a:stretch>
        </p:blipFill>
        <p:spPr>
          <a:xfrm>
            <a:off x="0" y="-111125"/>
            <a:ext cx="12108815" cy="6968490"/>
          </a:xfrm>
          <a:prstGeom prst="rect">
            <a:avLst/>
          </a:prstGeom>
        </p:spPr>
      </p:pic>
      <p:grpSp>
        <p:nvGrpSpPr>
          <p:cNvPr id="31" name="Group 30"/>
          <p:cNvGrpSpPr/>
          <p:nvPr/>
        </p:nvGrpSpPr>
        <p:grpSpPr>
          <a:xfrm>
            <a:off x="-1172" y="-7620"/>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92455" y="-2402205"/>
            <a:ext cx="11346180" cy="1445260"/>
          </a:xfrm>
          <a:prstGeom prst="rect">
            <a:avLst/>
          </a:prstGeom>
          <a:noFill/>
          <a:ln w="9525">
            <a:noFill/>
          </a:ln>
        </p:spPr>
        <p:txBody>
          <a:bodyPr wrap="square">
            <a:spAutoFit/>
          </a:bodyPr>
          <a:lstStyle/>
          <a:p>
            <a:pPr marL="228600" indent="-228600" algn="ctr"/>
            <a:r>
              <a:rPr lang="en-US" sz="4400" i="1">
                <a:solidFill>
                  <a:schemeClr val="bg1"/>
                </a:solidFill>
                <a:latin typeface="Times New Roman" panose="02020603050405020304" charset="0"/>
                <a:cs typeface="Calibri" panose="020F0502020204030204" pitchFamily="34" charset="0"/>
                <a:sym typeface="+mn-ea"/>
              </a:rPr>
              <a:t>The man ______ taught us science last year was Mr. Nam.</a:t>
            </a:r>
            <a:endParaRPr lang="en-US" sz="4400" b="0" i="1">
              <a:solidFill>
                <a:schemeClr val="bg1"/>
              </a:solidFill>
              <a:latin typeface="Times New Roman" panose="02020603050405020304" charset="0"/>
              <a:cs typeface="Calibri" panose="020F0502020204030204" pitchFamily="34" charset="0"/>
            </a:endParaRPr>
          </a:p>
        </p:txBody>
      </p:sp>
      <p:sp>
        <p:nvSpPr>
          <p:cNvPr id="4" name="Text Box 3"/>
          <p:cNvSpPr txBox="1"/>
          <p:nvPr/>
        </p:nvSpPr>
        <p:spPr>
          <a:xfrm>
            <a:off x="2817495" y="4772660"/>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who</a:t>
            </a:r>
            <a:endParaRPr lang="en-US" sz="4400" b="0" i="1">
              <a:solidFill>
                <a:schemeClr val="bg1"/>
              </a:solidFill>
              <a:latin typeface="Times New Roman" panose="02020603050405020304" charset="0"/>
              <a:cs typeface="Calibri" panose="020F0502020204030204" pitchFamily="34" charset="0"/>
            </a:endParaRPr>
          </a:p>
        </p:txBody>
      </p:sp>
      <p:sp>
        <p:nvSpPr>
          <p:cNvPr id="6" name="Text Box 5"/>
          <p:cNvSpPr txBox="1"/>
          <p:nvPr/>
        </p:nvSpPr>
        <p:spPr>
          <a:xfrm>
            <a:off x="7144385" y="4774565"/>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where</a:t>
            </a:r>
            <a:endParaRPr lang="en-US" sz="4400" b="0" i="1">
              <a:solidFill>
                <a:schemeClr val="bg1"/>
              </a:solidFill>
              <a:latin typeface="Times New Roman" panose="02020603050405020304" charset="0"/>
              <a:cs typeface="Calibri" panose="020F0502020204030204" pitchFamily="34" charset="0"/>
            </a:endParaRPr>
          </a:p>
        </p:txBody>
      </p:sp>
      <p:sp>
        <p:nvSpPr>
          <p:cNvPr id="7" name="Text Box 6"/>
          <p:cNvSpPr txBox="1"/>
          <p:nvPr/>
        </p:nvSpPr>
        <p:spPr>
          <a:xfrm>
            <a:off x="2817495" y="5767070"/>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which</a:t>
            </a:r>
            <a:endParaRPr lang="en-US" sz="4400" b="0" i="1">
              <a:solidFill>
                <a:schemeClr val="bg1"/>
              </a:solidFill>
              <a:latin typeface="Times New Roman" panose="02020603050405020304" charset="0"/>
              <a:cs typeface="Calibri" panose="020F0502020204030204" pitchFamily="34" charset="0"/>
            </a:endParaRPr>
          </a:p>
        </p:txBody>
      </p:sp>
      <p:sp>
        <p:nvSpPr>
          <p:cNvPr id="8" name="Text Box 7"/>
          <p:cNvSpPr txBox="1"/>
          <p:nvPr/>
        </p:nvSpPr>
        <p:spPr>
          <a:xfrm>
            <a:off x="7144385" y="5709285"/>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how</a:t>
            </a:r>
            <a:endParaRPr lang="en-US" sz="4400" b="0" i="1">
              <a:solidFill>
                <a:schemeClr val="bg1"/>
              </a:solidFill>
              <a:latin typeface="Times New Roman" panose="02020603050405020304" charset="0"/>
              <a:cs typeface="Calibri" panose="020F0502020204030204" pitchFamily="34" charset="0"/>
            </a:endParaRPr>
          </a:p>
        </p:txBody>
      </p:sp>
      <p:sp>
        <p:nvSpPr>
          <p:cNvPr id="3" name="Text Box 2"/>
          <p:cNvSpPr txBox="1"/>
          <p:nvPr/>
        </p:nvSpPr>
        <p:spPr>
          <a:xfrm>
            <a:off x="719455" y="165354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We are playing a game ______ was designed by our teacher.</a:t>
            </a:r>
            <a:endParaRPr lang="en-US" sz="4400" b="0" i="1">
              <a:solidFill>
                <a:schemeClr val="bg1"/>
              </a:solidFill>
              <a:latin typeface="Times New Roman" panose="02020603050405020304" charset="0"/>
              <a:cs typeface="Calibri" panose="020F0502020204030204" pitchFamily="34" charset="0"/>
            </a:endParaRPr>
          </a:p>
        </p:txBody>
      </p:sp>
      <p:sp>
        <p:nvSpPr>
          <p:cNvPr id="5" name="Text Box 4"/>
          <p:cNvSpPr txBox="1"/>
          <p:nvPr/>
        </p:nvSpPr>
        <p:spPr>
          <a:xfrm>
            <a:off x="114935" y="753364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The woman ______ we visited last summer is my former English teacher.</a:t>
            </a:r>
            <a:endParaRPr lang="en-US" sz="4400" b="0" i="1">
              <a:solidFill>
                <a:schemeClr val="bg1"/>
              </a:solidFill>
              <a:latin typeface="Times New Roman" panose="0202060305040502030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childTnLst>
                                    <p:set>
                                      <p:cBhvr>
                                        <p:cTn id="13" dur="500"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0"/>
                                  </p:iterate>
                                  <p:childTnLst>
                                    <p:set>
                                      <p:cBhvr>
                                        <p:cTn id="20" dur="500"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0"/>
                                  </p:iterate>
                                  <p:childTnLst>
                                    <p:set>
                                      <p:cBhvr>
                                        <p:cTn id="27" dur="500"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2" nodeType="clickEffect">
                                  <p:stCondLst>
                                    <p:cond delay="0"/>
                                  </p:stCondLst>
                                  <p:iterate type="lt">
                                    <p:tmPct val="0"/>
                                  </p:iterate>
                                  <p:childTnLst>
                                    <p:animClr clrSpc="rgb" dir="cw">
                                      <p:cBhvr override="childStyle">
                                        <p:cTn id="34" dur="2000" fill="hold"/>
                                        <p:tgtEl>
                                          <p:spTgt spid="7"/>
                                        </p:tgtEl>
                                        <p:attrNameLst>
                                          <p:attrName>style.color</p:attrName>
                                        </p:attrNameLst>
                                      </p:cBhvr>
                                      <p:to>
                                        <a:srgbClr val="FF1F1F"/>
                                      </p:to>
                                    </p:animClr>
                                  </p:childTnLst>
                                </p:cTn>
                              </p:par>
                              <p:par>
                                <p:cTn id="35" presetID="4" presetClass="emph" presetSubtype="2" fill="hold" grpId="3" nodeType="withEffect">
                                  <p:stCondLst>
                                    <p:cond delay="0"/>
                                  </p:stCondLst>
                                  <p:iterate type="lt">
                                    <p:tmPct val="0"/>
                                  </p:iterate>
                                  <p:childTnLst>
                                    <p:anim to="1.7" calcmode="lin" valueType="num">
                                      <p:cBhvr override="childStyle">
                                        <p:cTn id="36" dur="2000" fill="hold"/>
                                        <p:tgtEl>
                                          <p:spTgt spid="7"/>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7" grpId="2"/>
      <p:bldP spid="7" grpId="3"/>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30432570"/>
          <p:cNvPicPr>
            <a:picLocks noGrp="1" noChangeAspect="1"/>
          </p:cNvPicPr>
          <p:nvPr>
            <p:ph idx="1"/>
          </p:nvPr>
        </p:nvPicPr>
        <p:blipFill>
          <a:blip r:embed="rId1"/>
          <a:srcRect t="7628" b="10927"/>
          <a:stretch>
            <a:fillRect/>
          </a:stretch>
        </p:blipFill>
        <p:spPr>
          <a:xfrm>
            <a:off x="0" y="-111125"/>
            <a:ext cx="12108815" cy="6968490"/>
          </a:xfrm>
          <a:prstGeom prst="rect">
            <a:avLst/>
          </a:prstGeom>
        </p:spPr>
      </p:pic>
      <p:grpSp>
        <p:nvGrpSpPr>
          <p:cNvPr id="31" name="Group 30"/>
          <p:cNvGrpSpPr/>
          <p:nvPr/>
        </p:nvGrpSpPr>
        <p:grpSpPr>
          <a:xfrm>
            <a:off x="-1172" y="-7620"/>
            <a:ext cx="12192000" cy="86238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4" name="Text Box 3"/>
          <p:cNvSpPr txBox="1"/>
          <p:nvPr/>
        </p:nvSpPr>
        <p:spPr>
          <a:xfrm>
            <a:off x="2817495" y="4772660"/>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which</a:t>
            </a:r>
            <a:endParaRPr lang="en-US" sz="4400" b="0" i="1">
              <a:solidFill>
                <a:schemeClr val="bg1"/>
              </a:solidFill>
              <a:latin typeface="Times New Roman" panose="02020603050405020304" charset="0"/>
              <a:cs typeface="Calibri" panose="020F0502020204030204" pitchFamily="34" charset="0"/>
            </a:endParaRPr>
          </a:p>
        </p:txBody>
      </p:sp>
      <p:sp>
        <p:nvSpPr>
          <p:cNvPr id="6" name="Text Box 5"/>
          <p:cNvSpPr txBox="1"/>
          <p:nvPr/>
        </p:nvSpPr>
        <p:spPr>
          <a:xfrm>
            <a:off x="7144385" y="4774565"/>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who</a:t>
            </a:r>
            <a:endParaRPr lang="en-US" sz="4400" b="0" i="1">
              <a:solidFill>
                <a:schemeClr val="bg1"/>
              </a:solidFill>
              <a:latin typeface="Times New Roman" panose="02020603050405020304" charset="0"/>
              <a:cs typeface="Calibri" panose="020F0502020204030204" pitchFamily="34" charset="0"/>
            </a:endParaRPr>
          </a:p>
        </p:txBody>
      </p:sp>
      <p:sp>
        <p:nvSpPr>
          <p:cNvPr id="7" name="Text Box 6"/>
          <p:cNvSpPr txBox="1"/>
          <p:nvPr/>
        </p:nvSpPr>
        <p:spPr>
          <a:xfrm>
            <a:off x="2817495" y="5767070"/>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when</a:t>
            </a:r>
            <a:endParaRPr lang="en-US" sz="4400" b="0" i="1">
              <a:solidFill>
                <a:schemeClr val="bg1"/>
              </a:solidFill>
              <a:latin typeface="Times New Roman" panose="02020603050405020304" charset="0"/>
              <a:cs typeface="Calibri" panose="020F0502020204030204" pitchFamily="34" charset="0"/>
            </a:endParaRPr>
          </a:p>
        </p:txBody>
      </p:sp>
      <p:sp>
        <p:nvSpPr>
          <p:cNvPr id="8" name="Text Box 7"/>
          <p:cNvSpPr txBox="1"/>
          <p:nvPr/>
        </p:nvSpPr>
        <p:spPr>
          <a:xfrm>
            <a:off x="7144385" y="5709285"/>
            <a:ext cx="2679065" cy="457200"/>
          </a:xfrm>
          <a:prstGeom prst="rect">
            <a:avLst/>
          </a:prstGeom>
          <a:noFill/>
          <a:ln w="9525">
            <a:noFill/>
          </a:ln>
        </p:spPr>
        <p:txBody>
          <a:bodyPr wrap="square">
            <a:noAutofit/>
          </a:bodyPr>
          <a:lstStyle/>
          <a:p>
            <a:pPr indent="0"/>
            <a:r>
              <a:rPr lang="en-US" sz="4400" b="0" i="1">
                <a:solidFill>
                  <a:schemeClr val="bg1"/>
                </a:solidFill>
                <a:latin typeface="Times New Roman" panose="02020603050405020304" charset="0"/>
                <a:cs typeface="Calibri" panose="020F0502020204030204" pitchFamily="34" charset="0"/>
              </a:rPr>
              <a:t>whose</a:t>
            </a:r>
            <a:endParaRPr lang="en-US" sz="4400" b="0" i="1">
              <a:solidFill>
                <a:schemeClr val="bg1"/>
              </a:solidFill>
              <a:latin typeface="Times New Roman" panose="02020603050405020304" charset="0"/>
              <a:cs typeface="Calibri" panose="020F0502020204030204" pitchFamily="34" charset="0"/>
            </a:endParaRPr>
          </a:p>
        </p:txBody>
      </p:sp>
      <p:sp>
        <p:nvSpPr>
          <p:cNvPr id="3" name="Text Box 2"/>
          <p:cNvSpPr txBox="1"/>
          <p:nvPr/>
        </p:nvSpPr>
        <p:spPr>
          <a:xfrm>
            <a:off x="719455" y="165354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The woman ______ we visited last summer is my former English teacher.</a:t>
            </a:r>
            <a:endParaRPr lang="en-US" sz="4400" b="0" i="1">
              <a:solidFill>
                <a:schemeClr val="bg1"/>
              </a:solidFill>
              <a:latin typeface="Times New Roman" panose="02020603050405020304" charset="0"/>
              <a:cs typeface="Calibri" panose="020F0502020204030204" pitchFamily="34" charset="0"/>
            </a:endParaRPr>
          </a:p>
        </p:txBody>
      </p:sp>
      <p:sp>
        <p:nvSpPr>
          <p:cNvPr id="5" name="Text Box 4"/>
          <p:cNvSpPr txBox="1"/>
          <p:nvPr/>
        </p:nvSpPr>
        <p:spPr>
          <a:xfrm>
            <a:off x="6970395" y="-2717800"/>
            <a:ext cx="4064000" cy="368300"/>
          </a:xfrm>
          <a:prstGeom prst="rect">
            <a:avLst/>
          </a:prstGeom>
          <a:noFill/>
        </p:spPr>
        <p:txBody>
          <a:bodyPr wrap="square" rtlCol="0">
            <a:spAutoFit/>
          </a:bodyPr>
          <a:lstStyle/>
          <a:p>
            <a:endParaRPr lang="en-US"/>
          </a:p>
        </p:txBody>
      </p:sp>
      <p:sp>
        <p:nvSpPr>
          <p:cNvPr id="10" name="Text Box 9"/>
          <p:cNvSpPr txBox="1"/>
          <p:nvPr/>
        </p:nvSpPr>
        <p:spPr>
          <a:xfrm>
            <a:off x="666750" y="-2320290"/>
            <a:ext cx="11346180" cy="1445260"/>
          </a:xfrm>
          <a:prstGeom prst="rect">
            <a:avLst/>
          </a:prstGeom>
          <a:noFill/>
          <a:ln w="9525">
            <a:noFill/>
          </a:ln>
        </p:spPr>
        <p:txBody>
          <a:bodyPr wrap="square">
            <a:spAutoFit/>
          </a:bodyPr>
          <a:lstStyle/>
          <a:p>
            <a:pPr marL="228600" indent="-228600" algn="ctr"/>
            <a:r>
              <a:rPr lang="en-US" sz="4400" b="0" i="1">
                <a:solidFill>
                  <a:schemeClr val="bg1"/>
                </a:solidFill>
                <a:latin typeface="Times New Roman" panose="02020603050405020304" charset="0"/>
                <a:cs typeface="Calibri" panose="020F0502020204030204" pitchFamily="34" charset="0"/>
              </a:rPr>
              <a:t>We are playing a game ______ was designed by our teacher.</a:t>
            </a:r>
            <a:endParaRPr lang="en-US" sz="4400" b="0" i="1">
              <a:solidFill>
                <a:schemeClr val="bg1"/>
              </a:solidFill>
              <a:latin typeface="Times New Roman" panose="0202060305040502030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0"/>
                                  </p:iterate>
                                  <p:childTnLst>
                                    <p:set>
                                      <p:cBhvr>
                                        <p:cTn id="13" dur="500"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0"/>
                                  </p:iterate>
                                  <p:childTnLst>
                                    <p:set>
                                      <p:cBhvr>
                                        <p:cTn id="20" dur="500"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1"/>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iterate type="lt">
                                    <p:tmPct val="0"/>
                                  </p:iterate>
                                  <p:childTnLst>
                                    <p:set>
                                      <p:cBhvr>
                                        <p:cTn id="27" dur="500"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2" nodeType="clickEffect">
                                  <p:stCondLst>
                                    <p:cond delay="0"/>
                                  </p:stCondLst>
                                  <p:iterate type="lt">
                                    <p:tmPct val="0"/>
                                  </p:iterate>
                                  <p:childTnLst>
                                    <p:animClr clrSpc="rgb" dir="cw">
                                      <p:cBhvr override="childStyle">
                                        <p:cTn id="34" dur="2000" fill="hold"/>
                                        <p:tgtEl>
                                          <p:spTgt spid="6"/>
                                        </p:tgtEl>
                                        <p:attrNameLst>
                                          <p:attrName>style.color</p:attrName>
                                        </p:attrNameLst>
                                      </p:cBhvr>
                                      <p:to>
                                        <a:srgbClr val="FF1F1F"/>
                                      </p:to>
                                    </p:animClr>
                                  </p:childTnLst>
                                </p:cTn>
                              </p:par>
                              <p:par>
                                <p:cTn id="35" presetID="4" presetClass="emph" presetSubtype="2" fill="hold" grpId="3" nodeType="withEffect">
                                  <p:stCondLst>
                                    <p:cond delay="0"/>
                                  </p:stCondLst>
                                  <p:iterate type="lt">
                                    <p:tmPct val="0"/>
                                  </p:iterate>
                                  <p:childTnLst>
                                    <p:anim to="2" calcmode="lin" valueType="num">
                                      <p:cBhvr override="childStyle">
                                        <p:cTn id="36" dur="2000" fill="hold"/>
                                        <p:tgtEl>
                                          <p:spTgt spid="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6" grpId="2"/>
      <p:bldP spid="6" grpId="3"/>
      <p:bldP spid="7" grpId="0"/>
      <p:bldP spid="7" grpId="1"/>
      <p:bldP spid="8" grpId="0"/>
      <p:bldP spid="8"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10464</Words>
  <Application>WPS Presentation</Application>
  <PresentationFormat>Widescreen</PresentationFormat>
  <Paragraphs>546</Paragraphs>
  <Slides>35</Slides>
  <Notes>27</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35</vt:i4>
      </vt:variant>
    </vt:vector>
  </HeadingPairs>
  <TitlesOfParts>
    <vt:vector size="53" baseType="lpstr">
      <vt:lpstr>Arial</vt:lpstr>
      <vt:lpstr>SimSun</vt:lpstr>
      <vt:lpstr>Wingdings</vt:lpstr>
      <vt:lpstr>Myriad Pro</vt:lpstr>
      <vt:lpstr>Segoe Print</vt:lpstr>
      <vt:lpstr>Courier New</vt:lpstr>
      <vt:lpstr>Adobe Gothic Std B</vt:lpstr>
      <vt:lpstr>Yu Gothic UI Semibold</vt:lpstr>
      <vt:lpstr>Calibri</vt:lpstr>
      <vt:lpstr>Times New Roman</vt:lpstr>
      <vt:lpstr>Microsoft YaHei</vt:lpstr>
      <vt:lpstr>Arial Unicode MS</vt:lpstr>
      <vt:lpstr>Calibri Light</vt:lpstr>
      <vt:lpstr>Algerian</vt:lpstr>
      <vt:lpstr>Arial Black</vt:lpstr>
      <vt:lpstr>Cooper Black</vt:lpstr>
      <vt:lpstr>Comic Sans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Sang</cp:lastModifiedBy>
  <cp:revision>353</cp:revision>
  <dcterms:created xsi:type="dcterms:W3CDTF">2020-12-09T02:04:00Z</dcterms:created>
  <dcterms:modified xsi:type="dcterms:W3CDTF">2024-01-25T04:00:11Z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823C590716E34869B370A41AA84A4474_13</vt:lpwstr>
  </property>
  <property fmtid="{D5CDD505-2E9C-101B-9397-08002B2CF9AE}" pid="3" name="KSOProductBuildVer">
    <vt:lpwstr>1033-12.2.0.13431</vt:lpwstr>
  </property>
</Properties>
</file>