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9" r:id="rId2"/>
    <p:sldId id="256" r:id="rId3"/>
    <p:sldId id="271" r:id="rId4"/>
    <p:sldId id="293" r:id="rId5"/>
    <p:sldId id="292" r:id="rId6"/>
    <p:sldId id="272" r:id="rId7"/>
    <p:sldId id="294" r:id="rId8"/>
    <p:sldId id="278" r:id="rId9"/>
    <p:sldId id="295" r:id="rId10"/>
    <p:sldId id="296" r:id="rId11"/>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0" d="100"/>
          <a:sy n="30" d="100"/>
        </p:scale>
        <p:origin x="4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73209" y="1519737"/>
            <a:ext cx="7819572" cy="7564122"/>
          </a:xfrm>
          <a:prstGeom prst="rect">
            <a:avLst/>
          </a:prstGeom>
          <a:solidFill>
            <a:schemeClr val="accent2">
              <a:lumMod val="20000"/>
              <a:lumOff val="80000"/>
            </a:schemeClr>
          </a:solidFill>
        </p:spPr>
        <p:txBody>
          <a:bodyPr wrap="square">
            <a:spAutoFit/>
          </a:bodyPr>
          <a:lstStyle/>
          <a:p>
            <a:pPr algn="just">
              <a:lnSpc>
                <a:spcPct val="107000"/>
              </a:lnSpc>
            </a:pPr>
            <a:r>
              <a:rPr lang="en-US" sz="4200" b="1" dirty="0">
                <a:latin typeface="Times New Roman" panose="02020603050405020304" pitchFamily="18" charset="0"/>
                <a:ea typeface="Calibri" panose="020F0502020204030204" pitchFamily="34" charset="0"/>
                <a:cs typeface="Times New Roman" panose="02020603050405020304" pitchFamily="18" charset="0"/>
              </a:rPr>
              <a:t>2. </a:t>
            </a:r>
            <a:r>
              <a:rPr lang="en-US" sz="4200" b="1"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4200" b="1" dirty="0">
                <a:latin typeface="Times New Roman" panose="02020603050405020304" pitchFamily="18" charset="0"/>
                <a:ea typeface="Calibri" panose="020F0502020204030204" pitchFamily="34" charset="0"/>
                <a:cs typeface="Times New Roman" panose="02020603050405020304" pitchFamily="18" charset="0"/>
              </a:rPr>
              <a:t> </a:t>
            </a:r>
            <a:r>
              <a:rPr lang="en-US" sz="4200" b="1" dirty="0" err="1">
                <a:latin typeface="Times New Roman" panose="02020603050405020304" pitchFamily="18" charset="0"/>
                <a:ea typeface="Calibri" panose="020F0502020204030204" pitchFamily="34" charset="0"/>
                <a:cs typeface="Times New Roman" panose="02020603050405020304" pitchFamily="18" charset="0"/>
              </a:rPr>
              <a:t>thuật</a:t>
            </a:r>
            <a:endParaRPr lang="en-US" sz="4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Bô</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cục</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bản</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mạch</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lạc</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lô</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gic</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giúp</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người</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đọc</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tiện</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dõi</a:t>
            </a:r>
            <a:endParaRPr lang="en-US" sz="4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Bằng</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chứng</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được</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trích</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đu</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tích</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toàn</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diện</a:t>
            </a:r>
            <a:r>
              <a:rPr lang="en-US" sz="4200" dirty="0">
                <a:latin typeface="Times New Roman" panose="02020603050405020304" pitchFamily="18" charset="0"/>
                <a:ea typeface="Calibri" panose="020F0502020204030204" pitchFamily="34" charset="0"/>
                <a:cs typeface="Times New Roman" panose="02020603050405020304" pitchFamily="18" charset="0"/>
              </a:rPr>
              <a:t> cả </a:t>
            </a:r>
            <a:r>
              <a:rPr lang="en-US" sz="4200" dirty="0" err="1">
                <a:latin typeface="Times New Roman" panose="02020603050405020304" pitchFamily="18" charset="0"/>
                <a:ea typeface="Calibri" panose="020F0502020204030204" pitchFamily="34" charset="0"/>
                <a:cs typeface="Times New Roman" panose="02020603050405020304" pitchFamily="18" charset="0"/>
              </a:rPr>
              <a:t>vê</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nội</a:t>
            </a:r>
            <a:r>
              <a:rPr lang="en-US" sz="4200" dirty="0">
                <a:latin typeface="Times New Roman" panose="02020603050405020304" pitchFamily="18" charset="0"/>
                <a:ea typeface="Calibri" panose="020F0502020204030204" pitchFamily="34" charset="0"/>
                <a:cs typeface="Times New Roman" panose="02020603050405020304" pitchFamily="18" charset="0"/>
              </a:rPr>
              <a:t> dung (</a:t>
            </a:r>
            <a:r>
              <a:rPr lang="en-US" sz="4200" dirty="0" err="1">
                <a:latin typeface="Times New Roman" panose="02020603050405020304" pitchFamily="18" charset="0"/>
                <a:ea typeface="Calibri" panose="020F0502020204030204" pitchFamily="34" charset="0"/>
                <a:cs typeface="Times New Roman" panose="02020603050405020304" pitchFamily="18" charset="0"/>
              </a:rPr>
              <a:t>ngư</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nghĩa</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điệp</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va</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cách</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thức</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thê</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hiện</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hình</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ảnh</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tư</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ngư</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giọng</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điệu</a:t>
            </a:r>
            <a:r>
              <a:rPr lang="en-US" sz="4200" dirty="0">
                <a:latin typeface="Times New Roman" panose="02020603050405020304" pitchFamily="18" charset="0"/>
                <a:ea typeface="Calibri" panose="020F0502020204030204" pitchFamily="34" charset="0"/>
                <a:cs typeface="Times New Roman" panose="02020603050405020304" pitchFamily="18" charset="0"/>
              </a:rPr>
              <a:t>)</a:t>
            </a:r>
          </a:p>
          <a:p>
            <a:r>
              <a:rPr lang="en-US" sz="4200" dirty="0">
                <a:latin typeface="Times New Roman" panose="02020603050405020304" pitchFamily="18" charset="0"/>
                <a:ea typeface="Calibri" panose="020F0502020204030204" pitchFamily="34" charset="0"/>
                <a:cs typeface="Times New Roman" panose="02020603050405020304" pitchFamily="18" charset="0"/>
              </a:rPr>
              <a:t>- So </a:t>
            </a:r>
            <a:r>
              <a:rPr lang="en-US" sz="4200" dirty="0" err="1">
                <a:latin typeface="Times New Roman" panose="02020603050405020304" pitchFamily="18" charset="0"/>
                <a:ea typeface="Calibri" panose="020F0502020204030204" pitchFamily="34" charset="0"/>
                <a:cs typeface="Times New Roman" panose="02020603050405020304" pitchFamily="18" charset="0"/>
              </a:rPr>
              <a:t>sánh</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hê</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mơ</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rộng</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với</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tác</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gia</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khác</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viết</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vê</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cùng</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đê</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tài</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đê</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mạnh</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gia</a:t>
            </a:r>
            <a:r>
              <a:rPr lang="en-US" sz="4200" dirty="0">
                <a:latin typeface="Times New Roman" panose="02020603050405020304" pitchFamily="18" charset="0"/>
                <a:ea typeface="Calibri" panose="020F0502020204030204" pitchFamily="34" charset="0"/>
                <a:cs typeface="Times New Roman" panose="02020603050405020304" pitchFamily="18" charset="0"/>
              </a:rPr>
              <a:t>́ trị </a:t>
            </a:r>
            <a:r>
              <a:rPr lang="en-US" sz="4200" dirty="0" err="1">
                <a:latin typeface="Times New Roman" panose="02020603050405020304" pitchFamily="18" charset="0"/>
                <a:ea typeface="Calibri" panose="020F0502020204030204" pitchFamily="34" charset="0"/>
                <a:cs typeface="Times New Roman" panose="02020603050405020304" pitchFamily="18" charset="0"/>
              </a:rPr>
              <a:t>của</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tác</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phẩm</a:t>
            </a:r>
            <a:endParaRPr lang="en-US" sz="4200" dirty="0">
              <a:latin typeface="Times New Roman" panose="02020603050405020304" pitchFamily="18" charset="0"/>
              <a:cs typeface="Times New Roman" panose="02020603050405020304" pitchFamily="18" charset="0"/>
            </a:endParaRPr>
          </a:p>
        </p:txBody>
      </p:sp>
      <p:sp>
        <p:nvSpPr>
          <p:cNvPr id="5" name="Rectangle 4"/>
          <p:cNvSpPr/>
          <p:nvPr/>
        </p:nvSpPr>
        <p:spPr>
          <a:xfrm>
            <a:off x="964649" y="1365290"/>
            <a:ext cx="7572861" cy="7567777"/>
          </a:xfrm>
          <a:prstGeom prst="rect">
            <a:avLst/>
          </a:prstGeom>
          <a:solidFill>
            <a:schemeClr val="accent1">
              <a:lumMod val="20000"/>
              <a:lumOff val="80000"/>
            </a:schemeClr>
          </a:solidFill>
        </p:spPr>
        <p:txBody>
          <a:bodyPr wrap="square">
            <a:spAutoFit/>
          </a:bodyPr>
          <a:lstStyle/>
          <a:p>
            <a:pPr algn="just">
              <a:lnSpc>
                <a:spcPct val="107000"/>
              </a:lnSpc>
            </a:pPr>
            <a:r>
              <a:rPr lang="en-US" sz="4200" b="1" dirty="0">
                <a:latin typeface="Times New Roman" panose="02020603050405020304" pitchFamily="18" charset="0"/>
                <a:ea typeface="Calibri" panose="020F0502020204030204" pitchFamily="34" charset="0"/>
                <a:cs typeface="Times New Roman" panose="02020603050405020304" pitchFamily="18" charset="0"/>
              </a:rPr>
              <a:t>1. </a:t>
            </a:r>
            <a:r>
              <a:rPr lang="en-US" sz="4200" b="1" dirty="0" err="1">
                <a:latin typeface="Times New Roman" panose="02020603050405020304" pitchFamily="18" charset="0"/>
                <a:ea typeface="Calibri" panose="020F0502020204030204" pitchFamily="34" charset="0"/>
                <a:cs typeface="Times New Roman" panose="02020603050405020304" pitchFamily="18" charset="0"/>
              </a:rPr>
              <a:t>Nội</a:t>
            </a:r>
            <a:r>
              <a:rPr lang="en-US" sz="4200" b="1" dirty="0">
                <a:latin typeface="Times New Roman" panose="02020603050405020304" pitchFamily="18" charset="0"/>
                <a:ea typeface="Calibri" panose="020F0502020204030204" pitchFamily="34" charset="0"/>
                <a:cs typeface="Times New Roman" panose="02020603050405020304" pitchFamily="18" charset="0"/>
              </a:rPr>
              <a:t> dung</a:t>
            </a:r>
            <a:endParaRPr lang="en-US" sz="4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200"/>
              </a:spcAft>
            </a:pPr>
            <a:r>
              <a:rPr lang="vi-VN" sz="4200" dirty="0">
                <a:solidFill>
                  <a:srgbClr val="0D0D0D"/>
                </a:solidFill>
                <a:latin typeface="Times New Roman" panose="02020603050405020304" pitchFamily="18" charset="0"/>
                <a:ea typeface="MS Mincho"/>
                <a:cs typeface="Times New Roman" panose="02020603050405020304" pitchFamily="18" charset="0"/>
              </a:rPr>
              <a:t>- Phân tích, đánh giá những đặc sắc về nội dung và nghệ thuật của bài thơ “</a:t>
            </a:r>
            <a:r>
              <a:rPr lang="vi-VN" sz="4200" i="1" dirty="0">
                <a:solidFill>
                  <a:srgbClr val="0D0D0D"/>
                </a:solidFill>
                <a:latin typeface="Times New Roman" panose="02020603050405020304" pitchFamily="18" charset="0"/>
                <a:ea typeface="MS Mincho"/>
                <a:cs typeface="Times New Roman" panose="02020603050405020304" pitchFamily="18" charset="0"/>
              </a:rPr>
              <a:t>Nắng mới</a:t>
            </a:r>
            <a:r>
              <a:rPr lang="vi-VN" sz="4200" dirty="0">
                <a:solidFill>
                  <a:srgbClr val="0D0D0D"/>
                </a:solidFill>
                <a:latin typeface="Times New Roman" panose="02020603050405020304" pitchFamily="18" charset="0"/>
                <a:ea typeface="MS Mincho"/>
                <a:cs typeface="Times New Roman" panose="02020603050405020304" pitchFamily="18" charset="0"/>
              </a:rPr>
              <a:t>” (Lưu Trọng Lư), đặc biệt khẳng định giá trị của những hình ảnh đặc sắc để tạo nên nét riêng của bài thơ.</a:t>
            </a:r>
            <a:endParaRPr lang="en-US" sz="4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200"/>
              </a:spcAft>
            </a:pPr>
            <a:r>
              <a:rPr lang="vi-VN" sz="4200" dirty="0">
                <a:solidFill>
                  <a:srgbClr val="0D0D0D"/>
                </a:solidFill>
                <a:latin typeface="Times New Roman" panose="02020603050405020304" pitchFamily="18" charset="0"/>
                <a:ea typeface="MS Mincho"/>
                <a:cs typeface="Times New Roman" panose="02020603050405020304" pitchFamily="18" charset="0"/>
              </a:rPr>
              <a:t>- Thể hiện sự trân trọng của người viết đối với nhà thơ Lưu Trọng Lư và giá trị của bài thơ “</a:t>
            </a:r>
            <a:r>
              <a:rPr lang="vi-VN" sz="4200" i="1" dirty="0">
                <a:solidFill>
                  <a:srgbClr val="0D0D0D"/>
                </a:solidFill>
                <a:latin typeface="Times New Roman" panose="02020603050405020304" pitchFamily="18" charset="0"/>
                <a:ea typeface="MS Mincho"/>
                <a:cs typeface="Times New Roman" panose="02020603050405020304" pitchFamily="18" charset="0"/>
              </a:rPr>
              <a:t>Nắng mới”.</a:t>
            </a:r>
            <a:endParaRPr lang="en-US" sz="4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404812" y="415800"/>
            <a:ext cx="3134191" cy="738664"/>
          </a:xfrm>
          <a:prstGeom prst="rect">
            <a:avLst/>
          </a:prstGeom>
        </p:spPr>
        <p:txBody>
          <a:bodyPr wrap="none">
            <a:spAutoFit/>
          </a:bodyPr>
          <a:lstStyle/>
          <a:p>
            <a:r>
              <a:rPr lang="en-US" sz="4200" b="1" dirty="0">
                <a:latin typeface="Times New Roman" panose="02020603050405020304" pitchFamily="18" charset="0"/>
                <a:ea typeface="Calibri" panose="020F0502020204030204" pitchFamily="34" charset="0"/>
                <a:cs typeface="Times New Roman" panose="02020603050405020304" pitchFamily="18" charset="0"/>
              </a:rPr>
              <a:t>III. </a:t>
            </a:r>
            <a:r>
              <a:rPr lang="en-US" sz="4200" b="1" dirty="0" err="1">
                <a:latin typeface="Times New Roman" panose="02020603050405020304" pitchFamily="18" charset="0"/>
                <a:ea typeface="Calibri" panose="020F0502020204030204" pitchFamily="34" charset="0"/>
                <a:cs typeface="Times New Roman" panose="02020603050405020304" pitchFamily="18" charset="0"/>
              </a:rPr>
              <a:t>Tổng</a:t>
            </a:r>
            <a:r>
              <a:rPr lang="en-US" sz="4200" b="1" dirty="0">
                <a:latin typeface="Times New Roman" panose="02020603050405020304" pitchFamily="18" charset="0"/>
                <a:ea typeface="Calibri" panose="020F0502020204030204" pitchFamily="34" charset="0"/>
                <a:cs typeface="Times New Roman" panose="02020603050405020304" pitchFamily="18" charset="0"/>
              </a:rPr>
              <a:t> </a:t>
            </a:r>
            <a:r>
              <a:rPr lang="en-US" sz="4200" b="1" dirty="0" err="1">
                <a:latin typeface="Times New Roman" panose="02020603050405020304" pitchFamily="18" charset="0"/>
                <a:ea typeface="Calibri" panose="020F0502020204030204" pitchFamily="34" charset="0"/>
                <a:cs typeface="Times New Roman" panose="02020603050405020304" pitchFamily="18" charset="0"/>
              </a:rPr>
              <a:t>kết</a:t>
            </a:r>
            <a:endParaRPr lang="en-US" sz="4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05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CF9C06-67C0-A0BD-F04D-226211610CD6}"/>
              </a:ext>
            </a:extLst>
          </p:cNvPr>
          <p:cNvSpPr txBox="1"/>
          <p:nvPr/>
        </p:nvSpPr>
        <p:spPr>
          <a:xfrm>
            <a:off x="990600" y="952500"/>
            <a:ext cx="4109587" cy="1015663"/>
          </a:xfrm>
          <a:prstGeom prst="rect">
            <a:avLst/>
          </a:prstGeom>
          <a:noFill/>
        </p:spPr>
        <p:txBody>
          <a:bodyPr wrap="none" rtlCol="0">
            <a:spAutoFit/>
          </a:bodyPr>
          <a:lstStyle/>
          <a:p>
            <a:r>
              <a:rPr lang="en-US" sz="6000" dirty="0" err="1">
                <a:latin typeface="Times New Roman" panose="02020603050405020304" pitchFamily="18" charset="0"/>
                <a:cs typeface="Times New Roman" panose="02020603050405020304" pitchFamily="18" charset="0"/>
              </a:rPr>
              <a:t>Bước</a:t>
            </a:r>
            <a:r>
              <a:rPr lang="en-US" sz="6000" dirty="0">
                <a:latin typeface="Times New Roman" panose="02020603050405020304" pitchFamily="18" charset="0"/>
                <a:cs typeface="Times New Roman" panose="02020603050405020304" pitchFamily="18" charset="0"/>
              </a:rPr>
              <a:t> 3: </a:t>
            </a:r>
            <a:r>
              <a:rPr lang="en-US" sz="6000" dirty="0" err="1">
                <a:latin typeface="Times New Roman" panose="02020603050405020304" pitchFamily="18" charset="0"/>
                <a:cs typeface="Times New Roman" panose="02020603050405020304" pitchFamily="18" charset="0"/>
              </a:rPr>
              <a:t>Viết</a:t>
            </a:r>
            <a:endParaRPr lang="en-US" sz="6000" dirty="0">
              <a:latin typeface="Times New Roman" panose="02020603050405020304" pitchFamily="18" charset="0"/>
              <a:cs typeface="Times New Roman" panose="02020603050405020304" pitchFamily="18" charset="0"/>
            </a:endParaRPr>
          </a:p>
        </p:txBody>
      </p:sp>
      <p:sp>
        <p:nvSpPr>
          <p:cNvPr id="3" name="Rectangle 2"/>
          <p:cNvSpPr/>
          <p:nvPr/>
        </p:nvSpPr>
        <p:spPr>
          <a:xfrm>
            <a:off x="990600" y="2400300"/>
            <a:ext cx="15316200" cy="2585323"/>
          </a:xfrm>
          <a:prstGeom prst="rect">
            <a:avLst/>
          </a:prstGeom>
        </p:spPr>
        <p:txBody>
          <a:bodyPr wrap="square">
            <a:spAutoFit/>
          </a:bodyPr>
          <a:lstStyle/>
          <a:p>
            <a:r>
              <a:rPr lang="vi-VN" sz="3600" dirty="0">
                <a:solidFill>
                  <a:srgbClr val="000000"/>
                </a:solidFill>
                <a:latin typeface="+mj-lt"/>
              </a:rPr>
              <a:t>Lưu Quang Vũ là một nhà soạn kịch nổi </a:t>
            </a:r>
            <a:r>
              <a:rPr lang="vi-VN" sz="3600" dirty="0" smtClean="0">
                <a:solidFill>
                  <a:srgbClr val="000000"/>
                </a:solidFill>
                <a:latin typeface="+mj-lt"/>
              </a:rPr>
              <a:t>tiếng</a:t>
            </a:r>
            <a:r>
              <a:rPr lang="en-US" sz="3600" dirty="0" smtClean="0">
                <a:solidFill>
                  <a:srgbClr val="000000"/>
                </a:solidFill>
                <a:latin typeface="+mj-lt"/>
              </a:rPr>
              <a:t>, </a:t>
            </a:r>
            <a:r>
              <a:rPr lang="vi-VN" sz="3600" dirty="0"/>
              <a:t>ông được biết đến với những tác phẩm có tính phản ánh sâu sắc đời sống xã hội.</a:t>
            </a:r>
            <a:r>
              <a:rPr lang="vi-VN" sz="3600" dirty="0" smtClean="0">
                <a:solidFill>
                  <a:srgbClr val="000000"/>
                </a:solidFill>
                <a:latin typeface="+mj-lt"/>
              </a:rPr>
              <a:t>. </a:t>
            </a:r>
            <a:r>
              <a:rPr lang="vi-VN" sz="3600" dirty="0">
                <a:solidFill>
                  <a:srgbClr val="000000"/>
                </a:solidFill>
                <a:latin typeface="+mj-lt"/>
              </a:rPr>
              <a:t>Một trong những tác phẩm tiêu biểu của ông có thể kể đến Bệnh sĩ rất thú vị. Đặc biệt phải kể đến cảnh mở đầu - Đổi tên cho xã</a:t>
            </a:r>
            <a:r>
              <a:rPr lang="vi-VN" sz="3600" dirty="0" smtClean="0">
                <a:solidFill>
                  <a:srgbClr val="000000"/>
                </a:solidFill>
                <a:latin typeface="+mj-lt"/>
              </a:rPr>
              <a:t>.</a:t>
            </a:r>
            <a:r>
              <a:rPr lang="en-US" sz="3600" dirty="0" smtClean="0">
                <a:solidFill>
                  <a:srgbClr val="000000"/>
                </a:solidFill>
                <a:latin typeface="+mj-lt"/>
              </a:rPr>
              <a:t> </a:t>
            </a:r>
            <a:r>
              <a:rPr lang="vi-VN" i="1" dirty="0"/>
              <a:t>Đổi tên cho xã</a:t>
            </a:r>
            <a:r>
              <a:rPr lang="vi-VN" dirty="0"/>
              <a:t> phản ánh một thực trạng đáng chú ý trong xã hội: việc đưa ra các quyết định hành chính không dựa trên nhu cầu thực tế mà chỉ nhằm mục đích "sĩ diện" và tạo hình </a:t>
            </a:r>
            <a:r>
              <a:rPr lang="vi-VN" dirty="0" smtClean="0"/>
              <a:t>thức</a:t>
            </a:r>
            <a:endParaRPr lang="en-US" sz="3600" dirty="0">
              <a:latin typeface="+mj-lt"/>
            </a:endParaRPr>
          </a:p>
        </p:txBody>
      </p:sp>
    </p:spTree>
    <p:extLst>
      <p:ext uri="{BB962C8B-B14F-4D97-AF65-F5344CB8AC3E}">
        <p14:creationId xmlns:p14="http://schemas.microsoft.com/office/powerpoint/2010/main" val="4252831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sp>
        <p:nvSpPr>
          <p:cNvPr id="14" name="TextBox 14"/>
          <p:cNvSpPr txBox="1"/>
          <p:nvPr/>
        </p:nvSpPr>
        <p:spPr>
          <a:xfrm>
            <a:off x="457200" y="495300"/>
            <a:ext cx="17983200" cy="2462213"/>
          </a:xfrm>
          <a:prstGeom prst="rect">
            <a:avLst/>
          </a:prstGeom>
        </p:spPr>
        <p:txBody>
          <a:bodyPr wrap="square" lIns="0" tIns="0" rIns="0" bIns="0" rtlCol="0" anchor="t">
            <a:spAutoFit/>
          </a:bodyPr>
          <a:lstStyle/>
          <a:p>
            <a:pPr algn="ctr"/>
            <a:r>
              <a:rPr lang="vi-VN" sz="8000" b="1" dirty="0">
                <a:ln>
                  <a:solidFill>
                    <a:schemeClr val="accent6">
                      <a:lumMod val="75000"/>
                    </a:schemeClr>
                  </a:solidFill>
                </a:ln>
                <a:solidFill>
                  <a:schemeClr val="bg2">
                    <a:lumMod val="50000"/>
                  </a:schemeClr>
                </a:solidFill>
                <a:effectLst>
                  <a:reflection blurRad="6350" stA="55000" endA="300" endPos="45500" dir="5400000" sy="-100000" algn="bl" rotWithShape="0"/>
                </a:effectLst>
                <a:latin typeface="+mj-lt"/>
              </a:rPr>
              <a:t>VIẾT BÀI NGHỊ LUẬN PHÂN TÍCH </a:t>
            </a:r>
            <a:endParaRPr lang="en-GB" sz="8000" dirty="0">
              <a:ln>
                <a:solidFill>
                  <a:schemeClr val="accent6">
                    <a:lumMod val="75000"/>
                  </a:schemeClr>
                </a:solidFill>
              </a:ln>
              <a:solidFill>
                <a:schemeClr val="bg2">
                  <a:lumMod val="50000"/>
                </a:schemeClr>
              </a:solidFill>
              <a:effectLst>
                <a:reflection blurRad="6350" stA="55000" endA="300" endPos="45500" dir="5400000" sy="-100000" algn="bl" rotWithShape="0"/>
              </a:effectLst>
              <a:latin typeface="+mj-lt"/>
            </a:endParaRPr>
          </a:p>
          <a:p>
            <a:pPr algn="ctr"/>
            <a:r>
              <a:rPr lang="vi-VN" sz="8000" b="1" dirty="0">
                <a:ln>
                  <a:solidFill>
                    <a:schemeClr val="accent6">
                      <a:lumMod val="75000"/>
                    </a:schemeClr>
                  </a:solidFill>
                </a:ln>
                <a:solidFill>
                  <a:schemeClr val="bg2">
                    <a:lumMod val="50000"/>
                  </a:schemeClr>
                </a:solidFill>
                <a:effectLst>
                  <a:reflection blurRad="6350" stA="55000" endA="300" endPos="45500" dir="5400000" sy="-100000" algn="bl" rotWithShape="0"/>
                </a:effectLst>
                <a:latin typeface="+mj-lt"/>
              </a:rPr>
              <a:t>MỘT TÁC PHẨM KỊCH</a:t>
            </a:r>
            <a:endParaRPr lang="en-GB" sz="8000" dirty="0">
              <a:ln>
                <a:solidFill>
                  <a:schemeClr val="accent6">
                    <a:lumMod val="75000"/>
                  </a:schemeClr>
                </a:solidFill>
              </a:ln>
              <a:solidFill>
                <a:schemeClr val="bg2">
                  <a:lumMod val="50000"/>
                </a:schemeClr>
              </a:solidFill>
              <a:effectLst>
                <a:reflection blurRad="6350" stA="55000" endA="300" endPos="45500" dir="5400000" sy="-100000" algn="bl" rotWithShape="0"/>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139567" y="310591"/>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5" name="Freeform 5"/>
          <p:cNvSpPr/>
          <p:nvPr/>
        </p:nvSpPr>
        <p:spPr>
          <a:xfrm flipH="1">
            <a:off x="-880872" y="6498327"/>
            <a:ext cx="5179451" cy="7577345"/>
          </a:xfrm>
          <a:custGeom>
            <a:avLst/>
            <a:gdLst/>
            <a:ahLst/>
            <a:cxnLst/>
            <a:rect l="l" t="t" r="r" b="b"/>
            <a:pathLst>
              <a:path w="5179451" h="7577345">
                <a:moveTo>
                  <a:pt x="5179451" y="0"/>
                </a:moveTo>
                <a:lnTo>
                  <a:pt x="0" y="0"/>
                </a:lnTo>
                <a:lnTo>
                  <a:pt x="0" y="7577346"/>
                </a:lnTo>
                <a:lnTo>
                  <a:pt x="5179451" y="7577346"/>
                </a:lnTo>
                <a:lnTo>
                  <a:pt x="5179451"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TextBox 7"/>
          <p:cNvSpPr txBox="1"/>
          <p:nvPr/>
        </p:nvSpPr>
        <p:spPr>
          <a:xfrm rot="9985">
            <a:off x="-132" y="3123452"/>
            <a:ext cx="16704790" cy="4154984"/>
          </a:xfrm>
          <a:prstGeom prst="rect">
            <a:avLst/>
          </a:prstGeom>
        </p:spPr>
        <p:txBody>
          <a:bodyPr wrap="square" lIns="0" tIns="0" rIns="0" bIns="0" rtlCol="0" anchor="t">
            <a:spAutoFit/>
          </a:bodyPr>
          <a:lstStyle/>
          <a:p>
            <a:pPr marL="1143000" indent="-1143000" algn="ctr">
              <a:buAutoNum type="arabicPeriod"/>
            </a:pPr>
            <a:r>
              <a:rPr lang="vi-VN" sz="5400" b="1" dirty="0">
                <a:latin typeface="Times New Roman" panose="02020603050405020304" pitchFamily="18" charset="0"/>
                <a:cs typeface="Times New Roman" panose="02020603050405020304" pitchFamily="18" charset="0"/>
              </a:rPr>
              <a:t>Định hướng: Nghị luận phân tích một tác phẩm kịch</a:t>
            </a:r>
            <a:endParaRPr lang="en-US" sz="5400" b="1" dirty="0">
              <a:latin typeface="Times New Roman" panose="02020603050405020304" pitchFamily="18" charset="0"/>
              <a:cs typeface="Times New Roman" panose="02020603050405020304" pitchFamily="18" charset="0"/>
            </a:endParaRPr>
          </a:p>
          <a:p>
            <a:pPr algn="ctr"/>
            <a:r>
              <a:rPr lang="en-US" sz="5400" dirty="0">
                <a:latin typeface="Times New Roman" panose="02020603050405020304" pitchFamily="18" charset="0"/>
                <a:ea typeface="MS Mincho"/>
                <a:cs typeface="Times New Roman" panose="02020603050405020304" pitchFamily="18" charset="0"/>
              </a:rPr>
              <a:t>- </a:t>
            </a:r>
            <a:r>
              <a:rPr lang="en-US" sz="5400" dirty="0" err="1">
                <a:latin typeface="Times New Roman" panose="02020603050405020304" pitchFamily="18" charset="0"/>
                <a:ea typeface="MS Mincho"/>
                <a:cs typeface="Times New Roman" panose="02020603050405020304" pitchFamily="18" charset="0"/>
              </a:rPr>
              <a:t>Là</a:t>
            </a:r>
            <a:r>
              <a:rPr lang="en-US" sz="5400" dirty="0">
                <a:latin typeface="Times New Roman" panose="02020603050405020304" pitchFamily="18" charset="0"/>
                <a:ea typeface="MS Mincho"/>
                <a:cs typeface="Times New Roman" panose="02020603050405020304" pitchFamily="18" charset="0"/>
              </a:rPr>
              <a:t> </a:t>
            </a:r>
            <a:r>
              <a:rPr lang="en-US" sz="5400" dirty="0" err="1">
                <a:latin typeface="Times New Roman" panose="02020603050405020304" pitchFamily="18" charset="0"/>
                <a:ea typeface="MS Mincho"/>
                <a:cs typeface="Times New Roman" panose="02020603050405020304" pitchFamily="18" charset="0"/>
              </a:rPr>
              <a:t>phân</a:t>
            </a:r>
            <a:r>
              <a:rPr lang="en-US" sz="5400" dirty="0">
                <a:latin typeface="Times New Roman" panose="02020603050405020304" pitchFamily="18" charset="0"/>
                <a:ea typeface="MS Mincho"/>
                <a:cs typeface="Times New Roman" panose="02020603050405020304" pitchFamily="18" charset="0"/>
              </a:rPr>
              <a:t> </a:t>
            </a:r>
            <a:r>
              <a:rPr lang="en-US" sz="5400" dirty="0" err="1">
                <a:latin typeface="Times New Roman" panose="02020603050405020304" pitchFamily="18" charset="0"/>
                <a:ea typeface="MS Mincho"/>
                <a:cs typeface="Times New Roman" panose="02020603050405020304" pitchFamily="18" charset="0"/>
              </a:rPr>
              <a:t>tích</a:t>
            </a:r>
            <a:r>
              <a:rPr lang="en-US" sz="5400" dirty="0">
                <a:latin typeface="Times New Roman" panose="02020603050405020304" pitchFamily="18" charset="0"/>
                <a:ea typeface="MS Mincho"/>
                <a:cs typeface="Times New Roman" panose="02020603050405020304" pitchFamily="18" charset="0"/>
              </a:rPr>
              <a:t>, </a:t>
            </a:r>
            <a:r>
              <a:rPr lang="en-US" sz="5400" dirty="0" err="1">
                <a:latin typeface="Times New Roman" panose="02020603050405020304" pitchFamily="18" charset="0"/>
                <a:ea typeface="MS Mincho"/>
                <a:cs typeface="Times New Roman" panose="02020603050405020304" pitchFamily="18" charset="0"/>
              </a:rPr>
              <a:t>đánh</a:t>
            </a:r>
            <a:r>
              <a:rPr lang="en-US" sz="5400" dirty="0">
                <a:latin typeface="Times New Roman" panose="02020603050405020304" pitchFamily="18" charset="0"/>
                <a:ea typeface="MS Mincho"/>
                <a:cs typeface="Times New Roman" panose="02020603050405020304" pitchFamily="18" charset="0"/>
              </a:rPr>
              <a:t> </a:t>
            </a:r>
            <a:r>
              <a:rPr lang="en-US" sz="5400" dirty="0" err="1">
                <a:latin typeface="Times New Roman" panose="02020603050405020304" pitchFamily="18" charset="0"/>
                <a:ea typeface="MS Mincho"/>
                <a:cs typeface="Times New Roman" panose="02020603050405020304" pitchFamily="18" charset="0"/>
              </a:rPr>
              <a:t>giá</a:t>
            </a:r>
            <a:r>
              <a:rPr lang="en-US" sz="5400" dirty="0">
                <a:latin typeface="Times New Roman" panose="02020603050405020304" pitchFamily="18" charset="0"/>
                <a:ea typeface="MS Mincho"/>
                <a:cs typeface="Times New Roman" panose="02020603050405020304" pitchFamily="18" charset="0"/>
              </a:rPr>
              <a:t> </a:t>
            </a:r>
            <a:r>
              <a:rPr lang="en-US" sz="5400" dirty="0" err="1">
                <a:latin typeface="Times New Roman" panose="02020603050405020304" pitchFamily="18" charset="0"/>
                <a:ea typeface="MS Mincho"/>
                <a:cs typeface="Times New Roman" panose="02020603050405020304" pitchFamily="18" charset="0"/>
              </a:rPr>
              <a:t>về</a:t>
            </a:r>
            <a:r>
              <a:rPr lang="en-US" sz="5400" dirty="0">
                <a:latin typeface="Times New Roman" panose="02020603050405020304" pitchFamily="18" charset="0"/>
                <a:ea typeface="MS Mincho"/>
                <a:cs typeface="Times New Roman" panose="02020603050405020304" pitchFamily="18" charset="0"/>
              </a:rPr>
              <a:t> </a:t>
            </a:r>
            <a:r>
              <a:rPr lang="en-US" sz="5400" dirty="0" err="1">
                <a:latin typeface="Times New Roman" panose="02020603050405020304" pitchFamily="18" charset="0"/>
                <a:ea typeface="MS Mincho"/>
                <a:cs typeface="Times New Roman" panose="02020603050405020304" pitchFamily="18" charset="0"/>
              </a:rPr>
              <a:t>yếu</a:t>
            </a:r>
            <a:r>
              <a:rPr lang="en-US" sz="5400" dirty="0">
                <a:latin typeface="Times New Roman" panose="02020603050405020304" pitchFamily="18" charset="0"/>
                <a:ea typeface="MS Mincho"/>
                <a:cs typeface="Times New Roman" panose="02020603050405020304" pitchFamily="18" charset="0"/>
              </a:rPr>
              <a:t> </a:t>
            </a:r>
            <a:r>
              <a:rPr lang="en-US" sz="5400" dirty="0" err="1">
                <a:latin typeface="Times New Roman" panose="02020603050405020304" pitchFamily="18" charset="0"/>
                <a:ea typeface="MS Mincho"/>
                <a:cs typeface="Times New Roman" panose="02020603050405020304" pitchFamily="18" charset="0"/>
              </a:rPr>
              <a:t>tố</a:t>
            </a:r>
            <a:r>
              <a:rPr lang="en-US" sz="5400" dirty="0">
                <a:latin typeface="Times New Roman" panose="02020603050405020304" pitchFamily="18" charset="0"/>
                <a:ea typeface="MS Mincho"/>
                <a:cs typeface="Times New Roman" panose="02020603050405020304" pitchFamily="18" charset="0"/>
              </a:rPr>
              <a:t> </a:t>
            </a:r>
            <a:r>
              <a:rPr lang="en-US" sz="5400" dirty="0" err="1">
                <a:latin typeface="Times New Roman" panose="02020603050405020304" pitchFamily="18" charset="0"/>
                <a:ea typeface="MS Mincho"/>
                <a:cs typeface="Times New Roman" panose="02020603050405020304" pitchFamily="18" charset="0"/>
              </a:rPr>
              <a:t>nội</a:t>
            </a:r>
            <a:r>
              <a:rPr lang="en-US" sz="5400" dirty="0">
                <a:latin typeface="Times New Roman" panose="02020603050405020304" pitchFamily="18" charset="0"/>
                <a:ea typeface="MS Mincho"/>
                <a:cs typeface="Times New Roman" panose="02020603050405020304" pitchFamily="18" charset="0"/>
              </a:rPr>
              <a:t> dung, </a:t>
            </a:r>
            <a:r>
              <a:rPr lang="en-US" sz="5400" dirty="0" err="1">
                <a:latin typeface="Times New Roman" panose="02020603050405020304" pitchFamily="18" charset="0"/>
                <a:ea typeface="MS Mincho"/>
                <a:cs typeface="Times New Roman" panose="02020603050405020304" pitchFamily="18" charset="0"/>
              </a:rPr>
              <a:t>hình</a:t>
            </a:r>
            <a:r>
              <a:rPr lang="en-US" sz="5400" dirty="0">
                <a:latin typeface="Times New Roman" panose="02020603050405020304" pitchFamily="18" charset="0"/>
                <a:ea typeface="MS Mincho"/>
                <a:cs typeface="Times New Roman" panose="02020603050405020304" pitchFamily="18" charset="0"/>
              </a:rPr>
              <a:t> </a:t>
            </a:r>
            <a:r>
              <a:rPr lang="en-US" sz="5400" dirty="0" err="1">
                <a:latin typeface="Times New Roman" panose="02020603050405020304" pitchFamily="18" charset="0"/>
                <a:ea typeface="MS Mincho"/>
                <a:cs typeface="Times New Roman" panose="02020603050405020304" pitchFamily="18" charset="0"/>
              </a:rPr>
              <a:t>thức</a:t>
            </a:r>
            <a:r>
              <a:rPr lang="en-US" sz="5400" dirty="0">
                <a:latin typeface="Times New Roman" panose="02020603050405020304" pitchFamily="18" charset="0"/>
                <a:ea typeface="MS Mincho"/>
                <a:cs typeface="Times New Roman" panose="02020603050405020304" pitchFamily="18" charset="0"/>
              </a:rPr>
              <a:t> </a:t>
            </a:r>
            <a:r>
              <a:rPr lang="en-US" sz="5400" dirty="0" err="1">
                <a:latin typeface="Times New Roman" panose="02020603050405020304" pitchFamily="18" charset="0"/>
                <a:ea typeface="MS Mincho"/>
                <a:cs typeface="Times New Roman" panose="02020603050405020304" pitchFamily="18" charset="0"/>
              </a:rPr>
              <a:t>của</a:t>
            </a:r>
            <a:r>
              <a:rPr lang="en-US" sz="5400" dirty="0">
                <a:latin typeface="Times New Roman" panose="02020603050405020304" pitchFamily="18" charset="0"/>
                <a:ea typeface="MS Mincho"/>
                <a:cs typeface="Times New Roman" panose="02020603050405020304" pitchFamily="18" charset="0"/>
              </a:rPr>
              <a:t> </a:t>
            </a:r>
            <a:r>
              <a:rPr lang="vi-VN" sz="5400" dirty="0">
                <a:latin typeface="Times New Roman" panose="02020603050405020304" pitchFamily="18" charset="0"/>
                <a:ea typeface="MS Mincho"/>
                <a:cs typeface="Times New Roman" panose="02020603050405020304" pitchFamily="18" charset="0"/>
              </a:rPr>
              <a:t>tác phẩm kịch (hoặc một đoạn trích)</a:t>
            </a:r>
            <a:r>
              <a:rPr lang="en-US" sz="5400" dirty="0">
                <a:latin typeface="Times New Roman" panose="02020603050405020304" pitchFamily="18" charset="0"/>
                <a:ea typeface="MS Mincho"/>
                <a:cs typeface="Times New Roman" panose="02020603050405020304" pitchFamily="18" charset="0"/>
              </a:rPr>
              <a:t> </a:t>
            </a:r>
            <a:r>
              <a:rPr lang="en-US" sz="5400" dirty="0" err="1">
                <a:latin typeface="Times New Roman" panose="02020603050405020304" pitchFamily="18" charset="0"/>
                <a:ea typeface="MS Mincho"/>
                <a:cs typeface="Times New Roman" panose="02020603050405020304" pitchFamily="18" charset="0"/>
              </a:rPr>
              <a:t>bằng</a:t>
            </a:r>
            <a:r>
              <a:rPr lang="en-US" sz="5400" dirty="0">
                <a:latin typeface="Times New Roman" panose="02020603050405020304" pitchFamily="18" charset="0"/>
                <a:ea typeface="MS Mincho"/>
                <a:cs typeface="Times New Roman" panose="02020603050405020304" pitchFamily="18" charset="0"/>
              </a:rPr>
              <a:t> </a:t>
            </a:r>
            <a:r>
              <a:rPr lang="en-US" sz="5400" dirty="0" err="1">
                <a:latin typeface="Times New Roman" panose="02020603050405020304" pitchFamily="18" charset="0"/>
                <a:ea typeface="MS Mincho"/>
                <a:cs typeface="Times New Roman" panose="02020603050405020304" pitchFamily="18" charset="0"/>
              </a:rPr>
              <a:t>những</a:t>
            </a:r>
            <a:r>
              <a:rPr lang="en-US" sz="5400" dirty="0">
                <a:latin typeface="Times New Roman" panose="02020603050405020304" pitchFamily="18" charset="0"/>
                <a:ea typeface="MS Mincho"/>
                <a:cs typeface="Times New Roman" panose="02020603050405020304" pitchFamily="18" charset="0"/>
              </a:rPr>
              <a:t> ý </a:t>
            </a:r>
            <a:r>
              <a:rPr lang="en-US" sz="5400" dirty="0" err="1">
                <a:latin typeface="Times New Roman" panose="02020603050405020304" pitchFamily="18" charset="0"/>
                <a:ea typeface="MS Mincho"/>
                <a:cs typeface="Times New Roman" panose="02020603050405020304" pitchFamily="18" charset="0"/>
              </a:rPr>
              <a:t>kiến</a:t>
            </a:r>
            <a:r>
              <a:rPr lang="en-US" sz="5400" dirty="0">
                <a:latin typeface="Times New Roman" panose="02020603050405020304" pitchFamily="18" charset="0"/>
                <a:ea typeface="MS Mincho"/>
                <a:cs typeface="Times New Roman" panose="02020603050405020304" pitchFamily="18" charset="0"/>
              </a:rPr>
              <a:t>, </a:t>
            </a:r>
            <a:r>
              <a:rPr lang="en-US" sz="5400" dirty="0" err="1">
                <a:latin typeface="Times New Roman" panose="02020603050405020304" pitchFamily="18" charset="0"/>
                <a:ea typeface="MS Mincho"/>
                <a:cs typeface="Times New Roman" panose="02020603050405020304" pitchFamily="18" charset="0"/>
              </a:rPr>
              <a:t>lí</a:t>
            </a:r>
            <a:r>
              <a:rPr lang="en-US" sz="5400" dirty="0">
                <a:latin typeface="Times New Roman" panose="02020603050405020304" pitchFamily="18" charset="0"/>
                <a:ea typeface="MS Mincho"/>
                <a:cs typeface="Times New Roman" panose="02020603050405020304" pitchFamily="18" charset="0"/>
              </a:rPr>
              <a:t> </a:t>
            </a:r>
            <a:r>
              <a:rPr lang="en-US" sz="5400" dirty="0" err="1">
                <a:latin typeface="Times New Roman" panose="02020603050405020304" pitchFamily="18" charset="0"/>
                <a:ea typeface="MS Mincho"/>
                <a:cs typeface="Times New Roman" panose="02020603050405020304" pitchFamily="18" charset="0"/>
              </a:rPr>
              <a:t>lẽ</a:t>
            </a:r>
            <a:r>
              <a:rPr lang="en-US" sz="5400" dirty="0">
                <a:latin typeface="Times New Roman" panose="02020603050405020304" pitchFamily="18" charset="0"/>
                <a:ea typeface="MS Mincho"/>
                <a:cs typeface="Times New Roman" panose="02020603050405020304" pitchFamily="18" charset="0"/>
              </a:rPr>
              <a:t> </a:t>
            </a:r>
            <a:r>
              <a:rPr lang="en-US" sz="5400" dirty="0" err="1">
                <a:latin typeface="Times New Roman" panose="02020603050405020304" pitchFamily="18" charset="0"/>
                <a:ea typeface="MS Mincho"/>
                <a:cs typeface="Times New Roman" panose="02020603050405020304" pitchFamily="18" charset="0"/>
              </a:rPr>
              <a:t>và</a:t>
            </a:r>
            <a:r>
              <a:rPr lang="en-US" sz="5400" dirty="0">
                <a:latin typeface="Times New Roman" panose="02020603050405020304" pitchFamily="18" charset="0"/>
                <a:ea typeface="MS Mincho"/>
                <a:cs typeface="Times New Roman" panose="02020603050405020304" pitchFamily="18" charset="0"/>
              </a:rPr>
              <a:t> </a:t>
            </a:r>
            <a:r>
              <a:rPr lang="en-US" sz="5400" dirty="0" err="1">
                <a:latin typeface="Times New Roman" panose="02020603050405020304" pitchFamily="18" charset="0"/>
                <a:ea typeface="MS Mincho"/>
                <a:cs typeface="Times New Roman" panose="02020603050405020304" pitchFamily="18" charset="0"/>
              </a:rPr>
              <a:t>dẫn</a:t>
            </a:r>
            <a:r>
              <a:rPr lang="en-US" sz="5400" dirty="0">
                <a:latin typeface="Times New Roman" panose="02020603050405020304" pitchFamily="18" charset="0"/>
                <a:ea typeface="MS Mincho"/>
                <a:cs typeface="Times New Roman" panose="02020603050405020304" pitchFamily="18" charset="0"/>
              </a:rPr>
              <a:t> </a:t>
            </a:r>
            <a:r>
              <a:rPr lang="en-US" sz="5400" dirty="0" err="1">
                <a:latin typeface="Times New Roman" panose="02020603050405020304" pitchFamily="18" charset="0"/>
                <a:ea typeface="MS Mincho"/>
                <a:cs typeface="Times New Roman" panose="02020603050405020304" pitchFamily="18" charset="0"/>
              </a:rPr>
              <a:t>chứng</a:t>
            </a:r>
            <a:r>
              <a:rPr lang="en-US" sz="5400" dirty="0">
                <a:latin typeface="Times New Roman" panose="02020603050405020304" pitchFamily="18" charset="0"/>
                <a:ea typeface="MS Mincho"/>
                <a:cs typeface="Times New Roman" panose="02020603050405020304" pitchFamily="18" charset="0"/>
              </a:rPr>
              <a:t> </a:t>
            </a:r>
            <a:r>
              <a:rPr lang="en-US" sz="5400" dirty="0" err="1">
                <a:latin typeface="Times New Roman" panose="02020603050405020304" pitchFamily="18" charset="0"/>
                <a:ea typeface="MS Mincho"/>
                <a:cs typeface="Times New Roman" panose="02020603050405020304" pitchFamily="18" charset="0"/>
              </a:rPr>
              <a:t>cụ</a:t>
            </a:r>
            <a:r>
              <a:rPr lang="en-US" sz="5400" dirty="0">
                <a:latin typeface="Times New Roman" panose="02020603050405020304" pitchFamily="18" charset="0"/>
                <a:ea typeface="MS Mincho"/>
                <a:cs typeface="Times New Roman" panose="02020603050405020304" pitchFamily="18" charset="0"/>
              </a:rPr>
              <a:t> </a:t>
            </a:r>
            <a:r>
              <a:rPr lang="en-US" sz="5400" dirty="0" err="1">
                <a:latin typeface="Times New Roman" panose="02020603050405020304" pitchFamily="18" charset="0"/>
                <a:ea typeface="MS Mincho"/>
                <a:cs typeface="Times New Roman" panose="02020603050405020304" pitchFamily="18" charset="0"/>
              </a:rPr>
              <a:t>thể</a:t>
            </a:r>
            <a:r>
              <a:rPr lang="en-US" sz="5400" dirty="0">
                <a:latin typeface="Times New Roman" panose="02020603050405020304" pitchFamily="18" charset="0"/>
                <a:ea typeface="MS Mincho"/>
                <a:cs typeface="Times New Roman" panose="02020603050405020304" pitchFamily="18" charset="0"/>
              </a:rPr>
              <a:t>.</a:t>
            </a:r>
            <a:endParaRPr lang="en-GB" sz="5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US" sz="5400" b="1" dirty="0">
              <a:latin typeface="Times New Roman" panose="02020603050405020304" pitchFamily="18" charset="0"/>
              <a:cs typeface="Times New Roman" panose="02020603050405020304" pitchFamily="18" charset="0"/>
            </a:endParaRPr>
          </a:p>
        </p:txBody>
      </p:sp>
      <p:grpSp>
        <p:nvGrpSpPr>
          <p:cNvPr id="8" name="Group 8"/>
          <p:cNvGrpSpPr/>
          <p:nvPr/>
        </p:nvGrpSpPr>
        <p:grpSpPr>
          <a:xfrm>
            <a:off x="479364" y="864250"/>
            <a:ext cx="3467643" cy="2418680"/>
            <a:chOff x="0" y="0"/>
            <a:chExt cx="4623524" cy="3224907"/>
          </a:xfrm>
        </p:grpSpPr>
        <p:sp>
          <p:nvSpPr>
            <p:cNvPr id="9" name="Freeform 9"/>
            <p:cNvSpPr/>
            <p:nvPr/>
          </p:nvSpPr>
          <p:spPr>
            <a:xfrm rot="5489537">
              <a:off x="2381883" y="-132664"/>
              <a:ext cx="1786247" cy="2651416"/>
            </a:xfrm>
            <a:custGeom>
              <a:avLst/>
              <a:gdLst/>
              <a:ahLst/>
              <a:cxnLst/>
              <a:rect l="l" t="t" r="r" b="b"/>
              <a:pathLst>
                <a:path w="1786247" h="2651416">
                  <a:moveTo>
                    <a:pt x="0" y="0"/>
                  </a:moveTo>
                  <a:lnTo>
                    <a:pt x="1786247" y="0"/>
                  </a:lnTo>
                  <a:lnTo>
                    <a:pt x="1786247" y="2651415"/>
                  </a:lnTo>
                  <a:lnTo>
                    <a:pt x="0" y="2651415"/>
                  </a:lnTo>
                  <a:lnTo>
                    <a:pt x="0" y="0"/>
                  </a:lnTo>
                  <a:close/>
                </a:path>
              </a:pathLst>
            </a:custGeom>
            <a:blipFill>
              <a:blip r:embed="rId4">
                <a:extLst>
                  <a:ext uri="{96DAC541-7B7A-43D3-8B79-37D633B846F1}">
                    <asvg:svgBlip xmlns="" xmlns:asvg="http://schemas.microsoft.com/office/drawing/2016/SVG/main" r:embed="rId5"/>
                  </a:ext>
                </a:extLst>
              </a:blip>
              <a:stretch>
                <a:fillRect t="-203606" r="-550428" b="-153238"/>
              </a:stretch>
            </a:blipFill>
          </p:spPr>
        </p:sp>
        <p:sp>
          <p:nvSpPr>
            <p:cNvPr id="10" name="Freeform 10"/>
            <p:cNvSpPr/>
            <p:nvPr/>
          </p:nvSpPr>
          <p:spPr>
            <a:xfrm rot="5145403" flipH="1">
              <a:off x="400432" y="1352736"/>
              <a:ext cx="1444889" cy="2144722"/>
            </a:xfrm>
            <a:custGeom>
              <a:avLst/>
              <a:gdLst/>
              <a:ahLst/>
              <a:cxnLst/>
              <a:rect l="l" t="t" r="r" b="b"/>
              <a:pathLst>
                <a:path w="1444889" h="2144722">
                  <a:moveTo>
                    <a:pt x="1444889" y="0"/>
                  </a:moveTo>
                  <a:lnTo>
                    <a:pt x="0" y="0"/>
                  </a:lnTo>
                  <a:lnTo>
                    <a:pt x="0" y="2144722"/>
                  </a:lnTo>
                  <a:lnTo>
                    <a:pt x="1444889" y="2144722"/>
                  </a:lnTo>
                  <a:lnTo>
                    <a:pt x="1444889" y="0"/>
                  </a:lnTo>
                  <a:close/>
                </a:path>
              </a:pathLst>
            </a:custGeom>
            <a:blipFill>
              <a:blip r:embed="rId6">
                <a:extLst>
                  <a:ext uri="{96DAC541-7B7A-43D3-8B79-37D633B846F1}">
                    <asvg:svgBlip xmlns="" xmlns:asvg="http://schemas.microsoft.com/office/drawing/2016/SVG/main" r:embed="rId7"/>
                  </a:ext>
                </a:extLst>
              </a:blip>
              <a:stretch>
                <a:fillRect t="-203606" r="-550428" b="-153238"/>
              </a:stretch>
            </a:blipFill>
          </p:spPr>
        </p:sp>
        <p:sp>
          <p:nvSpPr>
            <p:cNvPr id="11" name="Freeform 11"/>
            <p:cNvSpPr/>
            <p:nvPr/>
          </p:nvSpPr>
          <p:spPr>
            <a:xfrm>
              <a:off x="732449" y="0"/>
              <a:ext cx="960966" cy="1625287"/>
            </a:xfrm>
            <a:custGeom>
              <a:avLst/>
              <a:gdLst/>
              <a:ahLst/>
              <a:cxnLst/>
              <a:rect l="l" t="t" r="r" b="b"/>
              <a:pathLst>
                <a:path w="960966" h="1625287">
                  <a:moveTo>
                    <a:pt x="0" y="0"/>
                  </a:moveTo>
                  <a:lnTo>
                    <a:pt x="960966" y="0"/>
                  </a:lnTo>
                  <a:lnTo>
                    <a:pt x="960966" y="1625287"/>
                  </a:lnTo>
                  <a:lnTo>
                    <a:pt x="0" y="1625287"/>
                  </a:lnTo>
                  <a:lnTo>
                    <a:pt x="0" y="0"/>
                  </a:lnTo>
                  <a:close/>
                </a:path>
              </a:pathLst>
            </a:custGeom>
            <a:blipFill>
              <a:blip r:embed="rId8">
                <a:extLst>
                  <a:ext uri="{96DAC541-7B7A-43D3-8B79-37D633B846F1}">
                    <asvg:svgBlip xmlns="" xmlns:asvg="http://schemas.microsoft.com/office/drawing/2016/SVG/main" r:embed="rId9"/>
                  </a:ext>
                </a:extLst>
              </a:blip>
              <a:stretch>
                <a:fillRect l="-753958" b="-421015"/>
              </a:stretch>
            </a:blipFill>
          </p:spPr>
        </p:sp>
      </p:grpSp>
      <p:sp>
        <p:nvSpPr>
          <p:cNvPr id="12" name="Freeform 12"/>
          <p:cNvSpPr/>
          <p:nvPr/>
        </p:nvSpPr>
        <p:spPr>
          <a:xfrm>
            <a:off x="13559165" y="6210286"/>
            <a:ext cx="4049229" cy="4703579"/>
          </a:xfrm>
          <a:custGeom>
            <a:avLst/>
            <a:gdLst/>
            <a:ahLst/>
            <a:cxnLst/>
            <a:rect l="l" t="t" r="r" b="b"/>
            <a:pathLst>
              <a:path w="4049229" h="4703579">
                <a:moveTo>
                  <a:pt x="0" y="0"/>
                </a:moveTo>
                <a:lnTo>
                  <a:pt x="4049229" y="0"/>
                </a:lnTo>
                <a:lnTo>
                  <a:pt x="4049229" y="4703579"/>
                </a:lnTo>
                <a:lnTo>
                  <a:pt x="0" y="4703579"/>
                </a:lnTo>
                <a:lnTo>
                  <a:pt x="0" y="0"/>
                </a:lnTo>
                <a:close/>
              </a:path>
            </a:pathLst>
          </a:custGeom>
          <a:blipFill>
            <a:blip r:embed="rId8">
              <a:extLst>
                <a:ext uri="{96DAC541-7B7A-43D3-8B79-37D633B846F1}">
                  <asvg:svgBlip xmlns="" xmlns:asvg="http://schemas.microsoft.com/office/drawing/2016/SVG/main" r:embed="rId9"/>
                </a:ext>
              </a:extLst>
            </a:blip>
            <a:stretch>
              <a:fillRect r="-12569"/>
            </a:stretch>
          </a:blipFill>
        </p:spPr>
      </p:sp>
      <p:grpSp>
        <p:nvGrpSpPr>
          <p:cNvPr id="13" name="Group 13"/>
          <p:cNvGrpSpPr/>
          <p:nvPr/>
        </p:nvGrpSpPr>
        <p:grpSpPr>
          <a:xfrm>
            <a:off x="14785869" y="641856"/>
            <a:ext cx="2621248" cy="2970105"/>
            <a:chOff x="0" y="0"/>
            <a:chExt cx="3494998" cy="3960140"/>
          </a:xfrm>
        </p:grpSpPr>
        <p:sp>
          <p:nvSpPr>
            <p:cNvPr id="14" name="Freeform 14"/>
            <p:cNvSpPr/>
            <p:nvPr/>
          </p:nvSpPr>
          <p:spPr>
            <a:xfrm rot="2122094">
              <a:off x="307271" y="1743721"/>
              <a:ext cx="1406257" cy="1510061"/>
            </a:xfrm>
            <a:custGeom>
              <a:avLst/>
              <a:gdLst/>
              <a:ahLst/>
              <a:cxnLst/>
              <a:rect l="l" t="t" r="r" b="b"/>
              <a:pathLst>
                <a:path w="1406257" h="1510061">
                  <a:moveTo>
                    <a:pt x="0" y="0"/>
                  </a:moveTo>
                  <a:lnTo>
                    <a:pt x="1406256" y="0"/>
                  </a:lnTo>
                  <a:lnTo>
                    <a:pt x="1406256" y="1510062"/>
                  </a:lnTo>
                  <a:lnTo>
                    <a:pt x="0" y="1510062"/>
                  </a:lnTo>
                  <a:lnTo>
                    <a:pt x="0" y="0"/>
                  </a:lnTo>
                  <a:close/>
                </a:path>
              </a:pathLst>
            </a:custGeom>
            <a:blipFill>
              <a:blip r:embed="rId10">
                <a:extLst>
                  <a:ext uri="{96DAC541-7B7A-43D3-8B79-37D633B846F1}">
                    <asvg:svgBlip xmlns="" xmlns:asvg="http://schemas.microsoft.com/office/drawing/2016/SVG/main" r:embed="rId11"/>
                  </a:ext>
                </a:extLst>
              </a:blip>
              <a:stretch>
                <a:fillRect l="-246415" t="-129667"/>
              </a:stretch>
            </a:blipFill>
          </p:spPr>
        </p:sp>
        <p:sp>
          <p:nvSpPr>
            <p:cNvPr id="15" name="Freeform 15"/>
            <p:cNvSpPr/>
            <p:nvPr/>
          </p:nvSpPr>
          <p:spPr>
            <a:xfrm>
              <a:off x="2558657" y="2516457"/>
              <a:ext cx="936341" cy="1443683"/>
            </a:xfrm>
            <a:custGeom>
              <a:avLst/>
              <a:gdLst/>
              <a:ahLst/>
              <a:cxnLst/>
              <a:rect l="l" t="t" r="r" b="b"/>
              <a:pathLst>
                <a:path w="936341" h="1443683">
                  <a:moveTo>
                    <a:pt x="0" y="0"/>
                  </a:moveTo>
                  <a:lnTo>
                    <a:pt x="936341" y="0"/>
                  </a:lnTo>
                  <a:lnTo>
                    <a:pt x="936341" y="1443683"/>
                  </a:lnTo>
                  <a:lnTo>
                    <a:pt x="0" y="1443683"/>
                  </a:lnTo>
                  <a:lnTo>
                    <a:pt x="0" y="0"/>
                  </a:lnTo>
                  <a:close/>
                </a:path>
              </a:pathLst>
            </a:custGeom>
            <a:blipFill>
              <a:blip r:embed="rId8">
                <a:extLst>
                  <a:ext uri="{96DAC541-7B7A-43D3-8B79-37D633B846F1}">
                    <asvg:svgBlip xmlns="" xmlns:asvg="http://schemas.microsoft.com/office/drawing/2016/SVG/main" r:embed="rId9"/>
                  </a:ext>
                </a:extLst>
              </a:blip>
              <a:stretch>
                <a:fillRect l="-921663" b="-583763"/>
              </a:stretch>
            </a:blipFill>
          </p:spPr>
        </p:sp>
        <p:sp>
          <p:nvSpPr>
            <p:cNvPr id="16" name="Freeform 16"/>
            <p:cNvSpPr/>
            <p:nvPr/>
          </p:nvSpPr>
          <p:spPr>
            <a:xfrm>
              <a:off x="1548323" y="0"/>
              <a:ext cx="1478504" cy="1883069"/>
            </a:xfrm>
            <a:custGeom>
              <a:avLst/>
              <a:gdLst/>
              <a:ahLst/>
              <a:cxnLst/>
              <a:rect l="l" t="t" r="r" b="b"/>
              <a:pathLst>
                <a:path w="1478504" h="1883069">
                  <a:moveTo>
                    <a:pt x="0" y="0"/>
                  </a:moveTo>
                  <a:lnTo>
                    <a:pt x="1478504" y="0"/>
                  </a:lnTo>
                  <a:lnTo>
                    <a:pt x="1478504" y="1883069"/>
                  </a:lnTo>
                  <a:lnTo>
                    <a:pt x="0" y="1883069"/>
                  </a:lnTo>
                  <a:lnTo>
                    <a:pt x="0" y="0"/>
                  </a:lnTo>
                  <a:close/>
                </a:path>
              </a:pathLst>
            </a:custGeom>
            <a:blipFill>
              <a:blip r:embed="rId12">
                <a:extLst>
                  <a:ext uri="{96DAC541-7B7A-43D3-8B79-37D633B846F1}">
                    <asvg:svgBlip xmlns="" xmlns:asvg="http://schemas.microsoft.com/office/drawing/2016/SVG/main" r:embed="rId13"/>
                  </a:ext>
                </a:extLst>
              </a:blip>
              <a:stretch>
                <a:fillRect t="-248358" r="-580760" b="-208899"/>
              </a:stretch>
            </a:blipFill>
          </p:spPr>
        </p:sp>
      </p:grpSp>
    </p:spTree>
    <p:extLst>
      <p:ext uri="{BB962C8B-B14F-4D97-AF65-F5344CB8AC3E}">
        <p14:creationId xmlns:p14="http://schemas.microsoft.com/office/powerpoint/2010/main" val="48053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EA3C53-1F7D-29C0-7740-442F70066566}"/>
              </a:ext>
            </a:extLst>
          </p:cNvPr>
          <p:cNvSpPr txBox="1"/>
          <p:nvPr/>
        </p:nvSpPr>
        <p:spPr>
          <a:xfrm>
            <a:off x="609600" y="1028700"/>
            <a:ext cx="16154400" cy="5078313"/>
          </a:xfrm>
          <a:prstGeom prst="rect">
            <a:avLst/>
          </a:prstGeom>
          <a:noFill/>
        </p:spPr>
        <p:txBody>
          <a:bodyPr wrap="square">
            <a:spAutoFit/>
          </a:bodyPr>
          <a:lstStyle/>
          <a:p>
            <a:pPr marL="1143000" indent="-1143000">
              <a:buAutoNum type="arabicPeriod"/>
            </a:pPr>
            <a:r>
              <a:rPr lang="vi-VN" sz="5400" b="1" dirty="0">
                <a:latin typeface="Times New Roman" panose="02020603050405020304" pitchFamily="18" charset="0"/>
                <a:cs typeface="Times New Roman" panose="02020603050405020304" pitchFamily="18" charset="0"/>
              </a:rPr>
              <a:t>Định hướng: Nghị luận phân tích một tác phẩm kịch</a:t>
            </a:r>
            <a:endParaRPr lang="en-US" sz="5400" b="1" dirty="0">
              <a:latin typeface="Times New Roman" panose="02020603050405020304" pitchFamily="18" charset="0"/>
              <a:cs typeface="Times New Roman" panose="02020603050405020304" pitchFamily="18" charset="0"/>
            </a:endParaRPr>
          </a:p>
          <a:p>
            <a:r>
              <a:rPr lang="en-US" sz="5400" dirty="0">
                <a:latin typeface="Times New Roman" panose="02020603050405020304" pitchFamily="18" charset="0"/>
                <a:ea typeface="MS Mincho"/>
                <a:cs typeface="Times New Roman" panose="02020603050405020304" pitchFamily="18" charset="0"/>
              </a:rPr>
              <a:t>- </a:t>
            </a:r>
            <a:r>
              <a:rPr lang="en-US" sz="5400" dirty="0" err="1">
                <a:latin typeface="Times New Roman" panose="02020603050405020304" pitchFamily="18" charset="0"/>
                <a:ea typeface="MS Mincho"/>
                <a:cs typeface="Times New Roman" panose="02020603050405020304" pitchFamily="18" charset="0"/>
              </a:rPr>
              <a:t>Là</a:t>
            </a:r>
            <a:r>
              <a:rPr lang="en-US" sz="5400" dirty="0">
                <a:latin typeface="Times New Roman" panose="02020603050405020304" pitchFamily="18" charset="0"/>
                <a:ea typeface="MS Mincho"/>
                <a:cs typeface="Times New Roman" panose="02020603050405020304" pitchFamily="18" charset="0"/>
              </a:rPr>
              <a:t> </a:t>
            </a:r>
            <a:r>
              <a:rPr lang="en-US" sz="5400" dirty="0" err="1">
                <a:latin typeface="Times New Roman" panose="02020603050405020304" pitchFamily="18" charset="0"/>
                <a:ea typeface="MS Mincho"/>
                <a:cs typeface="Times New Roman" panose="02020603050405020304" pitchFamily="18" charset="0"/>
              </a:rPr>
              <a:t>phân</a:t>
            </a:r>
            <a:r>
              <a:rPr lang="en-US" sz="5400" dirty="0">
                <a:latin typeface="Times New Roman" panose="02020603050405020304" pitchFamily="18" charset="0"/>
                <a:ea typeface="MS Mincho"/>
                <a:cs typeface="Times New Roman" panose="02020603050405020304" pitchFamily="18" charset="0"/>
              </a:rPr>
              <a:t> </a:t>
            </a:r>
            <a:r>
              <a:rPr lang="en-US" sz="5400" dirty="0" err="1">
                <a:latin typeface="Times New Roman" panose="02020603050405020304" pitchFamily="18" charset="0"/>
                <a:ea typeface="MS Mincho"/>
                <a:cs typeface="Times New Roman" panose="02020603050405020304" pitchFamily="18" charset="0"/>
              </a:rPr>
              <a:t>tích</a:t>
            </a:r>
            <a:r>
              <a:rPr lang="en-US" sz="5400" dirty="0">
                <a:latin typeface="Times New Roman" panose="02020603050405020304" pitchFamily="18" charset="0"/>
                <a:ea typeface="MS Mincho"/>
                <a:cs typeface="Times New Roman" panose="02020603050405020304" pitchFamily="18" charset="0"/>
              </a:rPr>
              <a:t>, </a:t>
            </a:r>
            <a:r>
              <a:rPr lang="en-US" sz="5400" dirty="0" err="1">
                <a:latin typeface="Times New Roman" panose="02020603050405020304" pitchFamily="18" charset="0"/>
                <a:ea typeface="MS Mincho"/>
                <a:cs typeface="Times New Roman" panose="02020603050405020304" pitchFamily="18" charset="0"/>
              </a:rPr>
              <a:t>đánh</a:t>
            </a:r>
            <a:r>
              <a:rPr lang="en-US" sz="5400" dirty="0">
                <a:latin typeface="Times New Roman" panose="02020603050405020304" pitchFamily="18" charset="0"/>
                <a:ea typeface="MS Mincho"/>
                <a:cs typeface="Times New Roman" panose="02020603050405020304" pitchFamily="18" charset="0"/>
              </a:rPr>
              <a:t> </a:t>
            </a:r>
            <a:r>
              <a:rPr lang="en-US" sz="5400" dirty="0" err="1">
                <a:latin typeface="Times New Roman" panose="02020603050405020304" pitchFamily="18" charset="0"/>
                <a:ea typeface="MS Mincho"/>
                <a:cs typeface="Times New Roman" panose="02020603050405020304" pitchFamily="18" charset="0"/>
              </a:rPr>
              <a:t>giá</a:t>
            </a:r>
            <a:r>
              <a:rPr lang="en-US" sz="5400" dirty="0">
                <a:latin typeface="Times New Roman" panose="02020603050405020304" pitchFamily="18" charset="0"/>
                <a:ea typeface="MS Mincho"/>
                <a:cs typeface="Times New Roman" panose="02020603050405020304" pitchFamily="18" charset="0"/>
              </a:rPr>
              <a:t> </a:t>
            </a:r>
            <a:r>
              <a:rPr lang="en-US" sz="5400" dirty="0" err="1">
                <a:latin typeface="Times New Roman" panose="02020603050405020304" pitchFamily="18" charset="0"/>
                <a:ea typeface="MS Mincho"/>
                <a:cs typeface="Times New Roman" panose="02020603050405020304" pitchFamily="18" charset="0"/>
              </a:rPr>
              <a:t>về</a:t>
            </a:r>
            <a:r>
              <a:rPr lang="en-US" sz="5400" dirty="0">
                <a:latin typeface="Times New Roman" panose="02020603050405020304" pitchFamily="18" charset="0"/>
                <a:ea typeface="MS Mincho"/>
                <a:cs typeface="Times New Roman" panose="02020603050405020304" pitchFamily="18" charset="0"/>
              </a:rPr>
              <a:t> </a:t>
            </a:r>
            <a:r>
              <a:rPr lang="en-US" sz="5400" dirty="0" err="1">
                <a:latin typeface="Times New Roman" panose="02020603050405020304" pitchFamily="18" charset="0"/>
                <a:ea typeface="MS Mincho"/>
                <a:cs typeface="Times New Roman" panose="02020603050405020304" pitchFamily="18" charset="0"/>
              </a:rPr>
              <a:t>yếu</a:t>
            </a:r>
            <a:r>
              <a:rPr lang="en-US" sz="5400" dirty="0">
                <a:latin typeface="Times New Roman" panose="02020603050405020304" pitchFamily="18" charset="0"/>
                <a:ea typeface="MS Mincho"/>
                <a:cs typeface="Times New Roman" panose="02020603050405020304" pitchFamily="18" charset="0"/>
              </a:rPr>
              <a:t> </a:t>
            </a:r>
            <a:r>
              <a:rPr lang="en-US" sz="5400" dirty="0" err="1">
                <a:latin typeface="Times New Roman" panose="02020603050405020304" pitchFamily="18" charset="0"/>
                <a:ea typeface="MS Mincho"/>
                <a:cs typeface="Times New Roman" panose="02020603050405020304" pitchFamily="18" charset="0"/>
              </a:rPr>
              <a:t>tố</a:t>
            </a:r>
            <a:r>
              <a:rPr lang="en-US" sz="5400" dirty="0">
                <a:latin typeface="Times New Roman" panose="02020603050405020304" pitchFamily="18" charset="0"/>
                <a:ea typeface="MS Mincho"/>
                <a:cs typeface="Times New Roman" panose="02020603050405020304" pitchFamily="18" charset="0"/>
              </a:rPr>
              <a:t> </a:t>
            </a:r>
            <a:r>
              <a:rPr lang="en-US" sz="5400" dirty="0" err="1">
                <a:latin typeface="Times New Roman" panose="02020603050405020304" pitchFamily="18" charset="0"/>
                <a:ea typeface="MS Mincho"/>
                <a:cs typeface="Times New Roman" panose="02020603050405020304" pitchFamily="18" charset="0"/>
              </a:rPr>
              <a:t>nội</a:t>
            </a:r>
            <a:r>
              <a:rPr lang="en-US" sz="5400" dirty="0">
                <a:latin typeface="Times New Roman" panose="02020603050405020304" pitchFamily="18" charset="0"/>
                <a:ea typeface="MS Mincho"/>
                <a:cs typeface="Times New Roman" panose="02020603050405020304" pitchFamily="18" charset="0"/>
              </a:rPr>
              <a:t> dung, </a:t>
            </a:r>
            <a:r>
              <a:rPr lang="en-US" sz="5400" dirty="0" err="1">
                <a:latin typeface="Times New Roman" panose="02020603050405020304" pitchFamily="18" charset="0"/>
                <a:ea typeface="MS Mincho"/>
                <a:cs typeface="Times New Roman" panose="02020603050405020304" pitchFamily="18" charset="0"/>
              </a:rPr>
              <a:t>hình</a:t>
            </a:r>
            <a:r>
              <a:rPr lang="en-US" sz="5400" dirty="0">
                <a:latin typeface="Times New Roman" panose="02020603050405020304" pitchFamily="18" charset="0"/>
                <a:ea typeface="MS Mincho"/>
                <a:cs typeface="Times New Roman" panose="02020603050405020304" pitchFamily="18" charset="0"/>
              </a:rPr>
              <a:t> </a:t>
            </a:r>
            <a:r>
              <a:rPr lang="en-US" sz="5400" dirty="0" err="1">
                <a:latin typeface="Times New Roman" panose="02020603050405020304" pitchFamily="18" charset="0"/>
                <a:ea typeface="MS Mincho"/>
                <a:cs typeface="Times New Roman" panose="02020603050405020304" pitchFamily="18" charset="0"/>
              </a:rPr>
              <a:t>thức</a:t>
            </a:r>
            <a:r>
              <a:rPr lang="en-US" sz="5400" dirty="0">
                <a:latin typeface="Times New Roman" panose="02020603050405020304" pitchFamily="18" charset="0"/>
                <a:ea typeface="MS Mincho"/>
                <a:cs typeface="Times New Roman" panose="02020603050405020304" pitchFamily="18" charset="0"/>
              </a:rPr>
              <a:t> </a:t>
            </a:r>
            <a:r>
              <a:rPr lang="en-US" sz="5400" dirty="0" err="1">
                <a:latin typeface="Times New Roman" panose="02020603050405020304" pitchFamily="18" charset="0"/>
                <a:ea typeface="MS Mincho"/>
                <a:cs typeface="Times New Roman" panose="02020603050405020304" pitchFamily="18" charset="0"/>
              </a:rPr>
              <a:t>của</a:t>
            </a:r>
            <a:r>
              <a:rPr lang="en-US" sz="5400" dirty="0">
                <a:latin typeface="Times New Roman" panose="02020603050405020304" pitchFamily="18" charset="0"/>
                <a:ea typeface="MS Mincho"/>
                <a:cs typeface="Times New Roman" panose="02020603050405020304" pitchFamily="18" charset="0"/>
              </a:rPr>
              <a:t> </a:t>
            </a:r>
            <a:r>
              <a:rPr lang="vi-VN" sz="5400" dirty="0">
                <a:latin typeface="Times New Roman" panose="02020603050405020304" pitchFamily="18" charset="0"/>
                <a:ea typeface="MS Mincho"/>
                <a:cs typeface="Times New Roman" panose="02020603050405020304" pitchFamily="18" charset="0"/>
              </a:rPr>
              <a:t>tác phẩm kịch (hoặc một đoạn trích)</a:t>
            </a:r>
            <a:r>
              <a:rPr lang="en-US" sz="5400" dirty="0">
                <a:latin typeface="Times New Roman" panose="02020603050405020304" pitchFamily="18" charset="0"/>
                <a:ea typeface="MS Mincho"/>
                <a:cs typeface="Times New Roman" panose="02020603050405020304" pitchFamily="18" charset="0"/>
              </a:rPr>
              <a:t> </a:t>
            </a:r>
            <a:r>
              <a:rPr lang="en-US" sz="5400" dirty="0" err="1">
                <a:latin typeface="Times New Roman" panose="02020603050405020304" pitchFamily="18" charset="0"/>
                <a:ea typeface="MS Mincho"/>
                <a:cs typeface="Times New Roman" panose="02020603050405020304" pitchFamily="18" charset="0"/>
              </a:rPr>
              <a:t>bằng</a:t>
            </a:r>
            <a:r>
              <a:rPr lang="en-US" sz="5400" dirty="0">
                <a:latin typeface="Times New Roman" panose="02020603050405020304" pitchFamily="18" charset="0"/>
                <a:ea typeface="MS Mincho"/>
                <a:cs typeface="Times New Roman" panose="02020603050405020304" pitchFamily="18" charset="0"/>
              </a:rPr>
              <a:t> </a:t>
            </a:r>
            <a:r>
              <a:rPr lang="en-US" sz="5400" dirty="0" err="1">
                <a:latin typeface="Times New Roman" panose="02020603050405020304" pitchFamily="18" charset="0"/>
                <a:ea typeface="MS Mincho"/>
                <a:cs typeface="Times New Roman" panose="02020603050405020304" pitchFamily="18" charset="0"/>
              </a:rPr>
              <a:t>những</a:t>
            </a:r>
            <a:r>
              <a:rPr lang="en-US" sz="5400" dirty="0">
                <a:latin typeface="Times New Roman" panose="02020603050405020304" pitchFamily="18" charset="0"/>
                <a:ea typeface="MS Mincho"/>
                <a:cs typeface="Times New Roman" panose="02020603050405020304" pitchFamily="18" charset="0"/>
              </a:rPr>
              <a:t> ý </a:t>
            </a:r>
            <a:r>
              <a:rPr lang="en-US" sz="5400" dirty="0" err="1">
                <a:latin typeface="Times New Roman" panose="02020603050405020304" pitchFamily="18" charset="0"/>
                <a:ea typeface="MS Mincho"/>
                <a:cs typeface="Times New Roman" panose="02020603050405020304" pitchFamily="18" charset="0"/>
              </a:rPr>
              <a:t>kiến</a:t>
            </a:r>
            <a:r>
              <a:rPr lang="en-US" sz="5400" dirty="0">
                <a:latin typeface="Times New Roman" panose="02020603050405020304" pitchFamily="18" charset="0"/>
                <a:ea typeface="MS Mincho"/>
                <a:cs typeface="Times New Roman" panose="02020603050405020304" pitchFamily="18" charset="0"/>
              </a:rPr>
              <a:t>, </a:t>
            </a:r>
            <a:r>
              <a:rPr lang="en-US" sz="5400" dirty="0" err="1">
                <a:latin typeface="Times New Roman" panose="02020603050405020304" pitchFamily="18" charset="0"/>
                <a:ea typeface="MS Mincho"/>
                <a:cs typeface="Times New Roman" panose="02020603050405020304" pitchFamily="18" charset="0"/>
              </a:rPr>
              <a:t>lí</a:t>
            </a:r>
            <a:r>
              <a:rPr lang="en-US" sz="5400" dirty="0">
                <a:latin typeface="Times New Roman" panose="02020603050405020304" pitchFamily="18" charset="0"/>
                <a:ea typeface="MS Mincho"/>
                <a:cs typeface="Times New Roman" panose="02020603050405020304" pitchFamily="18" charset="0"/>
              </a:rPr>
              <a:t> </a:t>
            </a:r>
            <a:r>
              <a:rPr lang="en-US" sz="5400" dirty="0" err="1">
                <a:latin typeface="Times New Roman" panose="02020603050405020304" pitchFamily="18" charset="0"/>
                <a:ea typeface="MS Mincho"/>
                <a:cs typeface="Times New Roman" panose="02020603050405020304" pitchFamily="18" charset="0"/>
              </a:rPr>
              <a:t>lẽ</a:t>
            </a:r>
            <a:r>
              <a:rPr lang="en-US" sz="5400" dirty="0">
                <a:latin typeface="Times New Roman" panose="02020603050405020304" pitchFamily="18" charset="0"/>
                <a:ea typeface="MS Mincho"/>
                <a:cs typeface="Times New Roman" panose="02020603050405020304" pitchFamily="18" charset="0"/>
              </a:rPr>
              <a:t> </a:t>
            </a:r>
            <a:r>
              <a:rPr lang="en-US" sz="5400" dirty="0" err="1">
                <a:latin typeface="Times New Roman" panose="02020603050405020304" pitchFamily="18" charset="0"/>
                <a:ea typeface="MS Mincho"/>
                <a:cs typeface="Times New Roman" panose="02020603050405020304" pitchFamily="18" charset="0"/>
              </a:rPr>
              <a:t>và</a:t>
            </a:r>
            <a:r>
              <a:rPr lang="en-US" sz="5400" dirty="0">
                <a:latin typeface="Times New Roman" panose="02020603050405020304" pitchFamily="18" charset="0"/>
                <a:ea typeface="MS Mincho"/>
                <a:cs typeface="Times New Roman" panose="02020603050405020304" pitchFamily="18" charset="0"/>
              </a:rPr>
              <a:t> </a:t>
            </a:r>
            <a:r>
              <a:rPr lang="en-US" sz="5400" dirty="0" err="1">
                <a:latin typeface="Times New Roman" panose="02020603050405020304" pitchFamily="18" charset="0"/>
                <a:ea typeface="MS Mincho"/>
                <a:cs typeface="Times New Roman" panose="02020603050405020304" pitchFamily="18" charset="0"/>
              </a:rPr>
              <a:t>dẫn</a:t>
            </a:r>
            <a:r>
              <a:rPr lang="en-US" sz="5400" dirty="0">
                <a:latin typeface="Times New Roman" panose="02020603050405020304" pitchFamily="18" charset="0"/>
                <a:ea typeface="MS Mincho"/>
                <a:cs typeface="Times New Roman" panose="02020603050405020304" pitchFamily="18" charset="0"/>
              </a:rPr>
              <a:t> </a:t>
            </a:r>
            <a:r>
              <a:rPr lang="en-US" sz="5400" dirty="0" err="1">
                <a:latin typeface="Times New Roman" panose="02020603050405020304" pitchFamily="18" charset="0"/>
                <a:ea typeface="MS Mincho"/>
                <a:cs typeface="Times New Roman" panose="02020603050405020304" pitchFamily="18" charset="0"/>
              </a:rPr>
              <a:t>chứng</a:t>
            </a:r>
            <a:r>
              <a:rPr lang="en-US" sz="5400" dirty="0">
                <a:latin typeface="Times New Roman" panose="02020603050405020304" pitchFamily="18" charset="0"/>
                <a:ea typeface="MS Mincho"/>
                <a:cs typeface="Times New Roman" panose="02020603050405020304" pitchFamily="18" charset="0"/>
              </a:rPr>
              <a:t> </a:t>
            </a:r>
            <a:r>
              <a:rPr lang="en-US" sz="5400" dirty="0" err="1">
                <a:latin typeface="Times New Roman" panose="02020603050405020304" pitchFamily="18" charset="0"/>
                <a:ea typeface="MS Mincho"/>
                <a:cs typeface="Times New Roman" panose="02020603050405020304" pitchFamily="18" charset="0"/>
              </a:rPr>
              <a:t>cụ</a:t>
            </a:r>
            <a:r>
              <a:rPr lang="en-US" sz="5400" dirty="0">
                <a:latin typeface="Times New Roman" panose="02020603050405020304" pitchFamily="18" charset="0"/>
                <a:ea typeface="MS Mincho"/>
                <a:cs typeface="Times New Roman" panose="02020603050405020304" pitchFamily="18" charset="0"/>
              </a:rPr>
              <a:t> </a:t>
            </a:r>
            <a:r>
              <a:rPr lang="en-US" sz="5400" dirty="0" err="1">
                <a:latin typeface="Times New Roman" panose="02020603050405020304" pitchFamily="18" charset="0"/>
                <a:ea typeface="MS Mincho"/>
                <a:cs typeface="Times New Roman" panose="02020603050405020304" pitchFamily="18" charset="0"/>
              </a:rPr>
              <a:t>thể</a:t>
            </a:r>
            <a:r>
              <a:rPr lang="en-US" sz="5400" dirty="0">
                <a:latin typeface="Times New Roman" panose="02020603050405020304" pitchFamily="18" charset="0"/>
                <a:ea typeface="MS Mincho"/>
                <a:cs typeface="Times New Roman" panose="02020603050405020304" pitchFamily="18" charset="0"/>
              </a:rPr>
              <a:t>.</a:t>
            </a:r>
            <a:endParaRPr lang="en-GB" sz="54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947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EF15E4-516A-E5FF-AFFF-73A55B665C05}"/>
              </a:ext>
            </a:extLst>
          </p:cNvPr>
          <p:cNvSpPr txBox="1"/>
          <p:nvPr/>
        </p:nvSpPr>
        <p:spPr>
          <a:xfrm>
            <a:off x="1143000" y="1333500"/>
            <a:ext cx="16916400" cy="7171194"/>
          </a:xfrm>
          <a:prstGeom prst="rect">
            <a:avLst/>
          </a:prstGeom>
          <a:noFill/>
        </p:spPr>
        <p:txBody>
          <a:bodyPr wrap="square">
            <a:spAutoFit/>
          </a:bodyPr>
          <a:lstStyle/>
          <a:p>
            <a:pPr algn="ctr">
              <a:lnSpc>
                <a:spcPct val="115000"/>
              </a:lnSpc>
              <a:spcAft>
                <a:spcPts val="0"/>
              </a:spcAft>
              <a:tabLst>
                <a:tab pos="1386840" algn="l"/>
              </a:tabLst>
            </a:pPr>
            <a:r>
              <a:rPr lang="en-US" sz="4000" b="1" dirty="0">
                <a:solidFill>
                  <a:srgbClr val="FF0000"/>
                </a:solidFill>
                <a:latin typeface="Times New Roman" panose="02020603050405020304" pitchFamily="18" charset="0"/>
                <a:ea typeface="MS Mincho"/>
                <a:cs typeface="Times New Roman" panose="02020603050405020304" pitchFamily="18" charset="0"/>
              </a:rPr>
              <a:t>* </a:t>
            </a:r>
            <a:r>
              <a:rPr lang="vi-VN" sz="4000" b="1" dirty="0">
                <a:solidFill>
                  <a:srgbClr val="FF0000"/>
                </a:solidFill>
                <a:effectLst/>
                <a:latin typeface="Times New Roman" panose="02020603050405020304" pitchFamily="18" charset="0"/>
                <a:ea typeface="MS Mincho"/>
                <a:cs typeface="Times New Roman" panose="02020603050405020304" pitchFamily="18" charset="0"/>
              </a:rPr>
              <a:t>Các vấn đề cần lưu ý</a:t>
            </a:r>
            <a:endParaRPr lang="en-US" sz="4000" b="1" dirty="0">
              <a:solidFill>
                <a:srgbClr val="FF0000"/>
              </a:solidFill>
              <a:effectLst/>
              <a:latin typeface="Times New Roman" panose="02020603050405020304" pitchFamily="18" charset="0"/>
              <a:ea typeface="MS Mincho"/>
              <a:cs typeface="Times New Roman" panose="02020603050405020304" pitchFamily="18" charset="0"/>
            </a:endParaRPr>
          </a:p>
          <a:p>
            <a:pPr algn="just">
              <a:lnSpc>
                <a:spcPct val="115000"/>
              </a:lnSpc>
              <a:spcAft>
                <a:spcPts val="0"/>
              </a:spcAft>
              <a:tabLst>
                <a:tab pos="1386840" algn="l"/>
              </a:tabLst>
            </a:pPr>
            <a:r>
              <a:rPr lang="vi-VN" sz="4000" dirty="0">
                <a:effectLst/>
                <a:latin typeface="Times New Roman" panose="02020603050405020304" pitchFamily="18" charset="0"/>
                <a:ea typeface="MS Mincho"/>
                <a:cs typeface="Times New Roman" panose="02020603050405020304" pitchFamily="18" charset="0"/>
              </a:rPr>
              <a:t>Suy nghĩ và thực hiện các bước viết bài văn nghị luận tác phẩm kịch:</a:t>
            </a:r>
            <a:endParaRPr lang="en-GB"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vi-VN" sz="4000" dirty="0">
                <a:effectLst/>
                <a:latin typeface="Times New Roman" panose="02020603050405020304" pitchFamily="18" charset="0"/>
                <a:ea typeface="MS Mincho"/>
                <a:cs typeface="Times New Roman" panose="02020603050405020304" pitchFamily="18" charset="0"/>
              </a:rPr>
              <a:t>+ Xác định vấn đề cụ thể (nội dung, hình thức) mà bài viết sẽ tập trung làm sáng rõ.</a:t>
            </a:r>
            <a:endParaRPr lang="en-GB"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vi-VN" sz="4000" dirty="0">
                <a:effectLst/>
                <a:latin typeface="Times New Roman" panose="02020603050405020304" pitchFamily="18" charset="0"/>
                <a:ea typeface="MS Mincho"/>
                <a:cs typeface="Times New Roman" panose="02020603050405020304" pitchFamily="18" charset="0"/>
              </a:rPr>
              <a:t>+ Thực hiện các bước theo quy trình viết bài văn nghị luận.</a:t>
            </a:r>
            <a:endParaRPr lang="en-GB"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vi-VN" sz="4000" dirty="0">
                <a:effectLst/>
                <a:latin typeface="Times New Roman" panose="02020603050405020304" pitchFamily="18" charset="0"/>
                <a:ea typeface="MS Mincho"/>
                <a:cs typeface="Times New Roman" panose="02020603050405020304" pitchFamily="18" charset="0"/>
              </a:rPr>
              <a:t>+ Chú ý lựa chọn các bằng chứng trong tác phẩm để lí giải, phân tích, đưa ra nhận xét, góp phần </a:t>
            </a:r>
            <a:r>
              <a:rPr lang="vi-VN" sz="4000" dirty="0" smtClean="0">
                <a:latin typeface="Times New Roman" panose="02020603050405020304" pitchFamily="18" charset="0"/>
                <a:ea typeface="MS Mincho"/>
                <a:cs typeface="Times New Roman" panose="02020603050405020304" pitchFamily="18" charset="0"/>
              </a:rPr>
              <a:t>nộikhẳng </a:t>
            </a:r>
            <a:r>
              <a:rPr lang="vi-VN" sz="4000" dirty="0">
                <a:latin typeface="Times New Roman" panose="02020603050405020304" pitchFamily="18" charset="0"/>
                <a:ea typeface="MS Mincho"/>
                <a:cs typeface="Times New Roman" panose="02020603050405020304" pitchFamily="18" charset="0"/>
              </a:rPr>
              <a:t>định giá trị tác phẩm.</a:t>
            </a:r>
            <a:endParaRPr lang="en-GB" sz="4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vi-VN" sz="4000" dirty="0">
                <a:latin typeface="Times New Roman" panose="02020603050405020304" pitchFamily="18" charset="0"/>
                <a:ea typeface="MS Mincho"/>
                <a:cs typeface="Times New Roman" panose="02020603050405020304" pitchFamily="18" charset="0"/>
              </a:rPr>
              <a:t>+ Tránh kể lại đơn thuần  </a:t>
            </a:r>
            <a:r>
              <a:rPr lang="vi-VN" sz="4000" dirty="0">
                <a:effectLst/>
                <a:latin typeface="Times New Roman" panose="02020603050405020304" pitchFamily="18" charset="0"/>
                <a:ea typeface="MS Mincho"/>
                <a:cs typeface="Times New Roman" panose="02020603050405020304" pitchFamily="18" charset="0"/>
              </a:rPr>
              <a:t>dung, hay nhận xét về nội dung, nghệ thuật chung chung, thiếu sức thuyết phục.</a:t>
            </a:r>
            <a:endParaRPr lang="en-GB"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tabLst>
                <a:tab pos="1386840" algn="l"/>
              </a:tabLst>
            </a:pPr>
            <a:endParaRPr lang="en-GB" sz="4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6818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584134" y="641856"/>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5" name="TextBox 5"/>
          <p:cNvSpPr txBox="1"/>
          <p:nvPr/>
        </p:nvSpPr>
        <p:spPr>
          <a:xfrm>
            <a:off x="152400" y="1714500"/>
            <a:ext cx="17551466" cy="3046988"/>
          </a:xfrm>
          <a:prstGeom prst="rect">
            <a:avLst/>
          </a:prstGeom>
        </p:spPr>
        <p:txBody>
          <a:bodyPr wrap="square" lIns="0" tIns="0" rIns="0" bIns="0" rtlCol="0" anchor="t">
            <a:spAutoFit/>
          </a:bodyPr>
          <a:lstStyle/>
          <a:p>
            <a:r>
              <a:rPr lang="en-US" sz="6600" b="1" dirty="0">
                <a:latin typeface="Times New Roman" panose="02020603050405020304" pitchFamily="18" charset="0"/>
                <a:cs typeface="Times New Roman" panose="02020603050405020304" pitchFamily="18" charset="0"/>
              </a:rPr>
              <a:t>2. </a:t>
            </a:r>
            <a:r>
              <a:rPr lang="en-US" sz="6600" b="1" dirty="0" err="1">
                <a:latin typeface="Times New Roman" panose="02020603050405020304" pitchFamily="18" charset="0"/>
                <a:cs typeface="Times New Roman" panose="02020603050405020304" pitchFamily="18" charset="0"/>
              </a:rPr>
              <a:t>Thực</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hành</a:t>
            </a:r>
            <a:endParaRPr lang="en-US" sz="6600" b="1" dirty="0">
              <a:latin typeface="Times New Roman" panose="02020603050405020304" pitchFamily="18" charset="0"/>
              <a:cs typeface="Times New Roman" panose="02020603050405020304" pitchFamily="18" charset="0"/>
            </a:endParaRPr>
          </a:p>
          <a:p>
            <a:pPr algn="ctr"/>
            <a:r>
              <a:rPr lang="en-US" sz="6600" b="1" dirty="0" err="1">
                <a:latin typeface="Times New Roman" panose="02020603050405020304" pitchFamily="18" charset="0"/>
                <a:cs typeface="Times New Roman" panose="02020603050405020304" pitchFamily="18" charset="0"/>
              </a:rPr>
              <a:t>Đề</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bài</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Phân</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tích</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đoạn</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trích</a:t>
            </a:r>
            <a:r>
              <a:rPr lang="en-US" sz="6600" b="1" dirty="0">
                <a:latin typeface="Times New Roman" panose="02020603050405020304" pitchFamily="18" charset="0"/>
                <a:cs typeface="Times New Roman" panose="02020603050405020304" pitchFamily="18" charset="0"/>
              </a:rPr>
              <a:t> "</a:t>
            </a:r>
            <a:r>
              <a:rPr lang="en-US" sz="6600" b="1" i="1" dirty="0" err="1">
                <a:latin typeface="Times New Roman" panose="02020603050405020304" pitchFamily="18" charset="0"/>
                <a:cs typeface="Times New Roman" panose="02020603050405020304" pitchFamily="18" charset="0"/>
              </a:rPr>
              <a:t>Đổi</a:t>
            </a:r>
            <a:r>
              <a:rPr lang="en-US" sz="6600" b="1" i="1" dirty="0">
                <a:latin typeface="Times New Roman" panose="02020603050405020304" pitchFamily="18" charset="0"/>
                <a:cs typeface="Times New Roman" panose="02020603050405020304" pitchFamily="18" charset="0"/>
              </a:rPr>
              <a:t> </a:t>
            </a:r>
            <a:r>
              <a:rPr lang="en-US" sz="6600" b="1" i="1" dirty="0" err="1">
                <a:latin typeface="Times New Roman" panose="02020603050405020304" pitchFamily="18" charset="0"/>
                <a:cs typeface="Times New Roman" panose="02020603050405020304" pitchFamily="18" charset="0"/>
              </a:rPr>
              <a:t>tên</a:t>
            </a:r>
            <a:r>
              <a:rPr lang="en-US" sz="6600" b="1" i="1" dirty="0">
                <a:latin typeface="Times New Roman" panose="02020603050405020304" pitchFamily="18" charset="0"/>
                <a:cs typeface="Times New Roman" panose="02020603050405020304" pitchFamily="18" charset="0"/>
              </a:rPr>
              <a:t> </a:t>
            </a:r>
            <a:r>
              <a:rPr lang="en-US" sz="6600" b="1" i="1" dirty="0" err="1">
                <a:latin typeface="Times New Roman" panose="02020603050405020304" pitchFamily="18" charset="0"/>
                <a:cs typeface="Times New Roman" panose="02020603050405020304" pitchFamily="18" charset="0"/>
              </a:rPr>
              <a:t>cho</a:t>
            </a:r>
            <a:r>
              <a:rPr lang="en-US" sz="6600" b="1" i="1" dirty="0">
                <a:latin typeface="Times New Roman" panose="02020603050405020304" pitchFamily="18" charset="0"/>
                <a:cs typeface="Times New Roman" panose="02020603050405020304" pitchFamily="18" charset="0"/>
              </a:rPr>
              <a:t> </a:t>
            </a:r>
            <a:r>
              <a:rPr lang="en-US" sz="6600" b="1" i="1" dirty="0" err="1">
                <a:latin typeface="Times New Roman" panose="02020603050405020304" pitchFamily="18" charset="0"/>
                <a:cs typeface="Times New Roman" panose="02020603050405020304" pitchFamily="18" charset="0"/>
              </a:rPr>
              <a:t>xã</a:t>
            </a:r>
            <a:r>
              <a:rPr lang="en-US" sz="6600" b="1" i="1" dirty="0">
                <a:latin typeface="Times New Roman" panose="02020603050405020304" pitchFamily="18" charset="0"/>
                <a:cs typeface="Times New Roman" panose="02020603050405020304" pitchFamily="18" charset="0"/>
              </a:rPr>
              <a:t>"</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từ</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vở</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kịch</a:t>
            </a:r>
            <a:r>
              <a:rPr lang="en-US" sz="6600" b="1" dirty="0">
                <a:latin typeface="Times New Roman" panose="02020603050405020304" pitchFamily="18" charset="0"/>
                <a:cs typeface="Times New Roman" panose="02020603050405020304" pitchFamily="18" charset="0"/>
              </a:rPr>
              <a:t> "</a:t>
            </a:r>
            <a:r>
              <a:rPr lang="en-US" sz="6600" b="1" i="1" dirty="0" err="1">
                <a:latin typeface="Times New Roman" panose="02020603050405020304" pitchFamily="18" charset="0"/>
                <a:cs typeface="Times New Roman" panose="02020603050405020304" pitchFamily="18" charset="0"/>
              </a:rPr>
              <a:t>Bệnh</a:t>
            </a:r>
            <a:r>
              <a:rPr lang="en-US" sz="6600" b="1" i="1" dirty="0">
                <a:latin typeface="Times New Roman" panose="02020603050405020304" pitchFamily="18" charset="0"/>
                <a:cs typeface="Times New Roman" panose="02020603050405020304" pitchFamily="18" charset="0"/>
              </a:rPr>
              <a:t> </a:t>
            </a:r>
            <a:r>
              <a:rPr lang="en-US" sz="6600" b="1" i="1" dirty="0" err="1">
                <a:latin typeface="Times New Roman" panose="02020603050405020304" pitchFamily="18" charset="0"/>
                <a:cs typeface="Times New Roman" panose="02020603050405020304" pitchFamily="18" charset="0"/>
              </a:rPr>
              <a:t>sĩ</a:t>
            </a:r>
            <a:r>
              <a:rPr lang="vi-VN" sz="6600" b="1" i="1" dirty="0">
                <a:latin typeface="Times New Roman" panose="02020603050405020304" pitchFamily="18" charset="0"/>
                <a:cs typeface="Times New Roman" panose="02020603050405020304" pitchFamily="18" charset="0"/>
              </a:rPr>
              <a:t>”</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của</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Lưu</a:t>
            </a:r>
            <a:r>
              <a:rPr lang="en-US" sz="6600" b="1" dirty="0">
                <a:latin typeface="Times New Roman" panose="02020603050405020304" pitchFamily="18" charset="0"/>
                <a:cs typeface="Times New Roman" panose="02020603050405020304" pitchFamily="18" charset="0"/>
              </a:rPr>
              <a:t> Quang Vũ).</a:t>
            </a:r>
            <a:endParaRPr lang="en-GB" sz="6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542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2D996D-370C-CE46-43AD-276EE129CDAC}"/>
              </a:ext>
            </a:extLst>
          </p:cNvPr>
          <p:cNvSpPr txBox="1"/>
          <p:nvPr/>
        </p:nvSpPr>
        <p:spPr>
          <a:xfrm>
            <a:off x="228600" y="67142"/>
            <a:ext cx="18059400" cy="10152716"/>
          </a:xfrm>
          <a:prstGeom prst="rect">
            <a:avLst/>
          </a:prstGeom>
          <a:noFill/>
        </p:spPr>
        <p:txBody>
          <a:bodyPr wrap="square">
            <a:spAutoFit/>
          </a:bodyPr>
          <a:lstStyle/>
          <a:p>
            <a:pPr algn="just">
              <a:lnSpc>
                <a:spcPct val="115000"/>
              </a:lnSpc>
            </a:pP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GB"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gạch</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chìa</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khóa</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400" dirty="0">
                <a:effectLst/>
                <a:latin typeface="Times New Roman" panose="02020603050405020304" pitchFamily="18" charset="0"/>
                <a:ea typeface="Times New Roman" panose="02020603050405020304" pitchFamily="18" charset="0"/>
                <a:cs typeface="Times New Roman" panose="02020603050405020304" pitchFamily="18" charset="0"/>
              </a:rPr>
              <a:t>Nội dung về hình thức nghệ thuật của đoạn trích </a:t>
            </a:r>
            <a:r>
              <a:rPr lang="vi-VN" sz="4400" i="1" dirty="0">
                <a:effectLst/>
                <a:latin typeface="Times New Roman" panose="02020603050405020304" pitchFamily="18" charset="0"/>
                <a:ea typeface="Times New Roman" panose="02020603050405020304" pitchFamily="18" charset="0"/>
                <a:cs typeface="Times New Roman" panose="02020603050405020304" pitchFamily="18" charset="0"/>
              </a:rPr>
              <a:t>“Đổi tên cho xã”</a:t>
            </a:r>
            <a:endParaRPr lang="en-GB"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4400" dirty="0">
                <a:effectLst/>
                <a:latin typeface="Times New Roman" panose="02020603050405020304" pitchFamily="18" charset="0"/>
                <a:ea typeface="Times New Roman" panose="02020603050405020304" pitchFamily="18" charset="0"/>
                <a:cs typeface="Times New Roman" panose="02020603050405020304" pitchFamily="18" charset="0"/>
              </a:rPr>
              <a:t>+ Thao tác lập luận: Phân tích, chứng minh, so sánh, bình luận.</a:t>
            </a:r>
            <a:endParaRPr lang="en-GB"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4400" dirty="0">
                <a:effectLst/>
                <a:latin typeface="Times New Roman" panose="02020603050405020304" pitchFamily="18" charset="0"/>
                <a:ea typeface="Times New Roman" panose="02020603050405020304" pitchFamily="18" charset="0"/>
                <a:cs typeface="Times New Roman" panose="02020603050405020304" pitchFamily="18" charset="0"/>
              </a:rPr>
              <a:t>+ Phạm vi kiến thức: đoạn trích</a:t>
            </a:r>
            <a:r>
              <a:rPr lang="vi-VN" sz="4400" i="1" dirty="0">
                <a:effectLst/>
                <a:latin typeface="Times New Roman" panose="02020603050405020304" pitchFamily="18" charset="0"/>
                <a:ea typeface="Times New Roman" panose="02020603050405020304" pitchFamily="18" charset="0"/>
                <a:cs typeface="Times New Roman" panose="02020603050405020304" pitchFamily="18" charset="0"/>
              </a:rPr>
              <a:t> "Đổi tên cho xã“</a:t>
            </a:r>
            <a:endPar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Bước</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2: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dàn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ý</a:t>
            </a:r>
          </a:p>
          <a:p>
            <a:pPr algn="just">
              <a:lnSpc>
                <a:spcPct val="115000"/>
              </a:lnSpc>
              <a:spcAft>
                <a:spcPts val="0"/>
              </a:spcAft>
            </a:pP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ý:</a:t>
            </a:r>
          </a:p>
          <a:p>
            <a:pPr algn="just">
              <a:lnSpc>
                <a:spcPct val="115000"/>
              </a:lnSpc>
              <a:spcAft>
                <a:spcPts val="0"/>
              </a:spcAft>
            </a:pPr>
            <a:r>
              <a:rPr lang="en-US" sz="4400"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4400" i="1"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en-US" sz="4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ea typeface="Times New Roman" panose="02020603050405020304" pitchFamily="18" charset="0"/>
                <a:cs typeface="Times New Roman" panose="02020603050405020304" pitchFamily="18" charset="0"/>
              </a:rPr>
              <a:t>dàn</a:t>
            </a:r>
            <a:r>
              <a:rPr lang="en-US" sz="4400" i="1" dirty="0">
                <a:latin typeface="Times New Roman" panose="02020603050405020304" pitchFamily="18" charset="0"/>
                <a:ea typeface="Times New Roman" panose="02020603050405020304" pitchFamily="18" charset="0"/>
                <a:cs typeface="Times New Roman" panose="02020603050405020304" pitchFamily="18" charset="0"/>
              </a:rPr>
              <a:t> ý:</a:t>
            </a:r>
          </a:p>
          <a:p>
            <a:pPr algn="just">
              <a:lnSpc>
                <a:spcPct val="115000"/>
              </a:lnSpc>
              <a:spcAft>
                <a:spcPts val="0"/>
              </a:spcAft>
            </a:pPr>
            <a:r>
              <a:rPr lang="en-US" sz="4400" b="1" i="1" dirty="0" err="1">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4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44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400" dirty="0">
                <a:effectLst/>
                <a:latin typeface="Times New Roman" panose="02020603050405020304" pitchFamily="18" charset="0"/>
                <a:ea typeface="Times New Roman" panose="02020603050405020304" pitchFamily="18" charset="0"/>
                <a:cs typeface="Times New Roman" panose="02020603050405020304" pitchFamily="18" charset="0"/>
              </a:rPr>
              <a:t>đoan trích </a:t>
            </a:r>
            <a:r>
              <a:rPr lang="vi-VN" sz="4400" i="1" dirty="0">
                <a:effectLst/>
                <a:latin typeface="Times New Roman" panose="02020603050405020304" pitchFamily="18" charset="0"/>
                <a:ea typeface="Times New Roman" panose="02020603050405020304" pitchFamily="18" charset="0"/>
                <a:cs typeface="Times New Roman" panose="02020603050405020304" pitchFamily="18" charset="0"/>
              </a:rPr>
              <a:t>“Đổi tên cho xã</a:t>
            </a:r>
            <a:r>
              <a:rPr lang="vi-VN" sz="4400" dirty="0">
                <a:effectLst/>
                <a:latin typeface="Times New Roman" panose="02020603050405020304" pitchFamily="18" charset="0"/>
                <a:ea typeface="Times New Roman" panose="02020603050405020304" pitchFamily="18" charset="0"/>
                <a:cs typeface="Times New Roman" panose="02020603050405020304" pitchFamily="18" charset="0"/>
              </a:rPr>
              <a:t>” (xuất xứ, vị trí, thể loại, tác giả)</a:t>
            </a:r>
            <a:endParaRPr lang="en-GB"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4400" dirty="0">
                <a:effectLst/>
                <a:latin typeface="Times New Roman" panose="02020603050405020304" pitchFamily="18" charset="0"/>
                <a:ea typeface="Times New Roman" panose="02020603050405020304" pitchFamily="18" charset="0"/>
                <a:cs typeface="Times New Roman" panose="02020603050405020304" pitchFamily="18" charset="0"/>
              </a:rPr>
              <a:t>- Nêu ấn tượng, cảm nhận chung về đoạn trích. </a:t>
            </a:r>
            <a:endParaRPr lang="en-GB"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GB" sz="4400" b="1" i="1"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GB" sz="4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4400" b="1" i="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GB" sz="4400" b="1" i="1"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704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584134" y="641856"/>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solidFill>
                  <a:prstClr val="black"/>
                </a:solidFill>
              </a:endParaRPr>
            </a:p>
          </p:txBody>
        </p:sp>
      </p:grpSp>
      <p:graphicFrame>
        <p:nvGraphicFramePr>
          <p:cNvPr id="6" name="Table 5"/>
          <p:cNvGraphicFramePr>
            <a:graphicFrameLocks noGrp="1"/>
          </p:cNvGraphicFramePr>
          <p:nvPr>
            <p:extLst>
              <p:ext uri="{D42A27DB-BD31-4B8C-83A1-F6EECF244321}">
                <p14:modId xmlns:p14="http://schemas.microsoft.com/office/powerpoint/2010/main" val="299261415"/>
              </p:ext>
            </p:extLst>
          </p:nvPr>
        </p:nvGraphicFramePr>
        <p:xfrm>
          <a:off x="0" y="572285"/>
          <a:ext cx="18059400" cy="9534144"/>
        </p:xfrm>
        <a:graphic>
          <a:graphicData uri="http://schemas.openxmlformats.org/drawingml/2006/table">
            <a:tbl>
              <a:tblPr firstRow="1" firstCol="1" bandRow="1"/>
              <a:tblGrid>
                <a:gridCol w="669924">
                  <a:extLst>
                    <a:ext uri="{9D8B030D-6E8A-4147-A177-3AD203B41FA5}">
                      <a16:colId xmlns:a16="http://schemas.microsoft.com/office/drawing/2014/main" val="20000"/>
                    </a:ext>
                  </a:extLst>
                </a:gridCol>
                <a:gridCol w="17389476">
                  <a:extLst>
                    <a:ext uri="{9D8B030D-6E8A-4147-A177-3AD203B41FA5}">
                      <a16:colId xmlns:a16="http://schemas.microsoft.com/office/drawing/2014/main" val="20001"/>
                    </a:ext>
                  </a:extLst>
                </a:gridCol>
              </a:tblGrid>
              <a:tr h="4525963">
                <a:tc>
                  <a:txBody>
                    <a:bodyPr/>
                    <a:lstStyle/>
                    <a:p>
                      <a:pPr>
                        <a:lnSpc>
                          <a:spcPct val="115000"/>
                        </a:lnSpc>
                        <a:spcAft>
                          <a:spcPts val="0"/>
                        </a:spcAft>
                      </a:pPr>
                      <a:endParaRPr lang="vi-VN" sz="3200" b="1">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endParaRPr lang="vi-VN" sz="3200" b="1">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endParaRPr lang="vi-VN" sz="3200" b="1">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endParaRPr lang="vi-VN" sz="3200" b="1">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endParaRPr lang="vi-VN" sz="3200" b="1">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endParaRPr lang="vi-VN" sz="3200" b="1">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endParaRPr lang="vi-VN" sz="3200" b="1">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endParaRPr lang="vi-VN" sz="3200" b="1">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endParaRPr lang="vi-VN" sz="3200" b="1">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endParaRPr lang="vi-VN" sz="3200" b="1">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endParaRPr lang="vi-VN" sz="3200" b="1">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TB</a:t>
                      </a:r>
                      <a:endParaRPr lang="en-GB"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1" marR="177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effectLst/>
                          <a:latin typeface="Times New Roman" panose="02020603050405020304" pitchFamily="18" charset="0"/>
                          <a:ea typeface="Times New Roman" panose="02020603050405020304" pitchFamily="18" charset="0"/>
                          <a:cs typeface="Times New Roman" panose="02020603050405020304" pitchFamily="18" charset="0"/>
                        </a:rPr>
                        <a:t>Khái quát nội dung đoạn trích và nêu tình huống kịch</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 huống </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đổi tên của một xã</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t</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ừ tên là Cà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Hạ</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đổi tên thành xã Hùng Tâm. Cho đến tên các tổ đội, các bộ phận ngành nghề trong xã, tất cả đều được đổi làm sao cho hùng tráng mới mẻ, tiên tiến. Nhưng chỉ là đổi tên bên ngoài, mọi việc bên trong vẫn như cũ</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lnSpc>
                          <a:spcPct val="115000"/>
                        </a:lnSpc>
                        <a:spcAft>
                          <a:spcPts val="0"/>
                        </a:spcAft>
                      </a:pPr>
                      <a:r>
                        <a:rPr lang="vi-VN" sz="3200" b="1" dirty="0">
                          <a:effectLst/>
                          <a:latin typeface="Times New Roman" panose="02020603050405020304" pitchFamily="18" charset="0"/>
                          <a:ea typeface="Times New Roman" panose="02020603050405020304" pitchFamily="18" charset="0"/>
                          <a:cs typeface="Times New Roman" panose="02020603050405020304" pitchFamily="18" charset="0"/>
                        </a:rPr>
                        <a:t>- Xung đột kịch:</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mâu thuẫn giữa cái chân thực, thật thà (của người dân Cà Hạ) với bệnh giả dối, ảo tưởng (của ông Toàn Nha, Văn Sửu).</a:t>
                      </a:r>
                      <a:r>
                        <a:rPr lang="vi-VN" sz="3200" dirty="0">
                          <a:effectLst/>
                          <a:latin typeface="Times New Roman" panose="02020603050405020304" pitchFamily="18" charset="0"/>
                          <a:ea typeface="Segoe UI" panose="020B0502040204020203" pitchFamily="34" charset="0"/>
                          <a:cs typeface="Times New Roman" panose="02020603050405020304" pitchFamily="18" charset="0"/>
                        </a:rPr>
                        <a:t> Đổi một cái tên-&gt; giúp cả một vùng quê phát triển.</a:t>
                      </a:r>
                      <a:endParaRPr lang="en-GB"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lnSpc>
                          <a:spcPct val="115000"/>
                        </a:lnSpc>
                        <a:spcAft>
                          <a:spcPts val="0"/>
                        </a:spcAft>
                      </a:pPr>
                      <a:r>
                        <a:rPr lang="vi-VN"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Nhân vật được xây dựng dựa trên xung đột: Đó là</a:t>
                      </a:r>
                      <a:r>
                        <a:rPr lang="vi-VN"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không tương xứng giữa thực chất bên trong và hình thức bên ngoài, giữa suy nghĩ và hành động, lời nói và việc làm.</a:t>
                      </a:r>
                      <a:endParaRPr lang="en-GB"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lnSpc>
                          <a:spcPct val="115000"/>
                        </a:lnSpc>
                        <a:spcAft>
                          <a:spcPts val="0"/>
                        </a:spcAft>
                      </a:pPr>
                      <a:r>
                        <a:rPr lang="vi-VN" sz="3200" b="1" dirty="0">
                          <a:effectLst/>
                          <a:latin typeface="Times New Roman" panose="02020603050405020304" pitchFamily="18" charset="0"/>
                          <a:ea typeface="Times New Roman" panose="02020603050405020304" pitchFamily="18" charset="0"/>
                          <a:cs typeface="Times New Roman" panose="02020603050405020304" pitchFamily="18" charset="0"/>
                        </a:rPr>
                        <a:t>+ Thủ pháp trào phúng </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(biện pháp gây cười) nghệ thuật phóng đại (nói quá cường điệu).</a:t>
                      </a:r>
                      <a:endParaRPr lang="en-GB"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b="1" dirty="0">
                          <a:effectLst/>
                          <a:latin typeface="Times New Roman" panose="02020603050405020304" pitchFamily="18" charset="0"/>
                          <a:ea typeface="Times New Roman" panose="02020603050405020304" pitchFamily="18" charset="0"/>
                          <a:cs typeface="Times New Roman" panose="02020603050405020304" pitchFamily="18" charset="0"/>
                        </a:rPr>
                        <a:t>- Phân tích đặc điểm nổi bật của một số nhân vật, ý nghĩa đoạn trích</a:t>
                      </a:r>
                      <a:endParaRPr lang="en-GB"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90170" algn="l"/>
                          <a:tab pos="180340" algn="l"/>
                        </a:tabLst>
                      </a:pPr>
                      <a:r>
                        <a:rPr lang="vi-VN" sz="32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b="1"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GB"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b="1"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GB"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b="1" dirty="0" err="1">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GB"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b="1"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GB"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b="1" dirty="0" err="1">
                          <a:effectLst/>
                          <a:latin typeface="Times New Roman" panose="02020603050405020304" pitchFamily="18" charset="0"/>
                          <a:ea typeface="Times New Roman" panose="02020603050405020304" pitchFamily="18" charset="0"/>
                          <a:cs typeface="Times New Roman" panose="02020603050405020304" pitchFamily="18" charset="0"/>
                        </a:rPr>
                        <a:t>Nha</a:t>
                      </a:r>
                      <a:endParaRPr lang="en-GB"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90170" algn="l"/>
                          <a:tab pos="180340" algn="l"/>
                        </a:tabLst>
                      </a:pP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 M</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ong</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vọng</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Nha</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cải</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dẹp</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manh</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mún</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-&gt;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xã</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Cà</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Hạ</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nghèo</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nàn</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15000"/>
                        </a:lnSpc>
                        <a:spcAft>
                          <a:spcPts val="0"/>
                        </a:spcAft>
                        <a:tabLst>
                          <a:tab pos="90170" algn="l"/>
                          <a:tab pos="180340" algn="l"/>
                        </a:tabLst>
                      </a:pP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óc</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hoài</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bão</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-&gt;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endParaRPr lang="en-GB"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90170" algn="l"/>
                          <a:tab pos="180340" algn="l"/>
                        </a:tabLst>
                      </a:pP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b="1" dirty="0" err="1">
                          <a:effectLst/>
                          <a:latin typeface="Times New Roman" panose="02020603050405020304" pitchFamily="18" charset="0"/>
                          <a:ea typeface="Times New Roman" panose="02020603050405020304" pitchFamily="18" charset="0"/>
                          <a:cs typeface="Times New Roman" panose="02020603050405020304" pitchFamily="18" charset="0"/>
                        </a:rPr>
                        <a:t>tuyên</a:t>
                      </a:r>
                      <a:r>
                        <a:rPr lang="en-GB"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b="1"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3200" i="1" dirty="0" err="1">
                          <a:effectLst/>
                          <a:latin typeface="Times New Roman" panose="02020603050405020304" pitchFamily="18" charset="0"/>
                          <a:ea typeface="Times New Roman" panose="02020603050405020304" pitchFamily="18" charset="0"/>
                          <a:cs typeface="Times New Roman" panose="02020603050405020304" pitchFamily="18" charset="0"/>
                        </a:rPr>
                        <a:t>Chấm</a:t>
                      </a:r>
                      <a:r>
                        <a:rPr lang="en-GB"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i="1" dirty="0" err="1">
                          <a:effectLst/>
                          <a:latin typeface="Times New Roman" panose="02020603050405020304" pitchFamily="18" charset="0"/>
                          <a:ea typeface="Times New Roman" panose="02020603050405020304" pitchFamily="18" charset="0"/>
                          <a:cs typeface="Times New Roman" panose="02020603050405020304" pitchFamily="18" charset="0"/>
                        </a:rPr>
                        <a:t>dứt</a:t>
                      </a:r>
                      <a:r>
                        <a:rPr lang="en-GB"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i="1"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GB"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i="1"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GB"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i="1" dirty="0" err="1">
                          <a:effectLst/>
                          <a:latin typeface="Times New Roman" panose="02020603050405020304" pitchFamily="18" charset="0"/>
                          <a:ea typeface="Times New Roman" panose="02020603050405020304" pitchFamily="18" charset="0"/>
                          <a:cs typeface="Times New Roman" panose="02020603050405020304" pitchFamily="18" charset="0"/>
                        </a:rPr>
                        <a:t>nôm</a:t>
                      </a:r>
                      <a:r>
                        <a:rPr lang="en-GB"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i="1" dirty="0" err="1">
                          <a:effectLst/>
                          <a:latin typeface="Times New Roman" panose="02020603050405020304" pitchFamily="18" charset="0"/>
                          <a:ea typeface="Times New Roman" panose="02020603050405020304" pitchFamily="18" charset="0"/>
                          <a:cs typeface="Times New Roman" panose="02020603050405020304" pitchFamily="18" charset="0"/>
                        </a:rPr>
                        <a:t>na</a:t>
                      </a:r>
                      <a:r>
                        <a:rPr lang="en-GB"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GB"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GB"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i="1"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GB"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i="1" dirty="0" err="1">
                          <a:effectLst/>
                          <a:latin typeface="Times New Roman" panose="02020603050405020304" pitchFamily="18" charset="0"/>
                          <a:ea typeface="Times New Roman" panose="02020603050405020304" pitchFamily="18" charset="0"/>
                          <a:cs typeface="Times New Roman" panose="02020603050405020304" pitchFamily="18" charset="0"/>
                        </a:rPr>
                        <a:t>khứ</a:t>
                      </a:r>
                      <a:r>
                        <a:rPr lang="en-GB"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i="1" dirty="0" err="1">
                          <a:effectLst/>
                          <a:latin typeface="Times New Roman" panose="02020603050405020304" pitchFamily="18" charset="0"/>
                          <a:ea typeface="Times New Roman" panose="02020603050405020304" pitchFamily="18" charset="0"/>
                          <a:cs typeface="Times New Roman" panose="02020603050405020304" pitchFamily="18" charset="0"/>
                        </a:rPr>
                        <a:t>đen</a:t>
                      </a:r>
                      <a:r>
                        <a:rPr lang="en-GB"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i="1" dirty="0" err="1">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GB"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3200" i="1"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GB"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i="1"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GB"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i="1"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GB" sz="3200" i="1" dirty="0">
                          <a:effectLst/>
                          <a:latin typeface="Times New Roman" panose="02020603050405020304" pitchFamily="18" charset="0"/>
                          <a:ea typeface="Times New Roman" panose="02020603050405020304" pitchFamily="18" charset="0"/>
                          <a:cs typeface="Times New Roman" panose="02020603050405020304" pitchFamily="18" charset="0"/>
                        </a:rPr>
                        <a:t> sang </a:t>
                      </a:r>
                      <a:r>
                        <a:rPr lang="en-GB" sz="3200" i="1" dirty="0" err="1">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GB"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i="1" dirty="0" err="1">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GB"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1" marR="177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5857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D9E4CD-233E-58BB-6203-DE12E5D808B9}"/>
              </a:ext>
            </a:extLst>
          </p:cNvPr>
          <p:cNvSpPr txBox="1"/>
          <p:nvPr/>
        </p:nvSpPr>
        <p:spPr>
          <a:xfrm>
            <a:off x="457200" y="800100"/>
            <a:ext cx="17221200" cy="10234789"/>
          </a:xfrm>
          <a:prstGeom prst="rect">
            <a:avLst/>
          </a:prstGeom>
          <a:noFill/>
        </p:spPr>
        <p:txBody>
          <a:bodyPr wrap="square">
            <a:spAutoFit/>
          </a:bodyPr>
          <a:lstStyle/>
          <a:p>
            <a:pPr algn="just">
              <a:lnSpc>
                <a:spcPct val="115000"/>
              </a:lnSpc>
              <a:spcAft>
                <a:spcPts val="0"/>
              </a:spcAft>
              <a:tabLst>
                <a:tab pos="90170" algn="l"/>
                <a:tab pos="180340" algn="l"/>
              </a:tabLst>
            </a:pP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b="1" dirty="0" err="1">
                <a:effectLst/>
                <a:latin typeface="Times New Roman" panose="02020603050405020304" pitchFamily="18" charset="0"/>
                <a:ea typeface="Times New Roman" panose="02020603050405020304" pitchFamily="18" charset="0"/>
                <a:cs typeface="Times New Roman" panose="02020603050405020304" pitchFamily="18" charset="0"/>
              </a:rPr>
              <a:t>Tuyên</a:t>
            </a:r>
            <a:r>
              <a:rPr lang="en-GB"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b="1"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GB"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b="1" dirty="0" err="1">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GB"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b="1" dirty="0" err="1">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GB"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GB"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b="1" dirty="0" err="1">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GB"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xã</a:t>
            </a:r>
            <a:r>
              <a:rPr lang="vi-VN" sz="3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vốn</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mưu</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thảm</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bẹ</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ngô</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phấn</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đan</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sọt</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-&gt;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pháo</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15000"/>
              </a:lnSpc>
              <a:spcAft>
                <a:spcPts val="0"/>
              </a:spcAft>
              <a:tabLst>
                <a:tab pos="90170" algn="l"/>
                <a:tab pos="180340" algn="l"/>
              </a:tabLst>
            </a:pPr>
            <a:r>
              <a:rPr lang="en-GB"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a:effectLst/>
                <a:latin typeface="Times New Roman" panose="02020603050405020304" pitchFamily="18" charset="0"/>
                <a:ea typeface="Times New Roman" panose="02020603050405020304" pitchFamily="18" charset="0"/>
                <a:cs typeface="Times New Roman" panose="02020603050405020304" pitchFamily="18" charset="0"/>
              </a:rPr>
              <a:t>+ N</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gôn</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hoa</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sáo</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rỗng</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15000"/>
              </a:lnSpc>
              <a:spcAft>
                <a:spcPts val="0"/>
              </a:spcAft>
              <a:tabLst>
                <a:tab pos="90170" algn="l"/>
                <a:tab pos="180340" algn="l"/>
              </a:tabLst>
            </a:pPr>
            <a:r>
              <a:rPr lang="en-GB"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a:effectLst/>
                <a:latin typeface="Times New Roman" panose="02020603050405020304" pitchFamily="18" charset="0"/>
                <a:ea typeface="Times New Roman" panose="02020603050405020304" pitchFamily="18" charset="0"/>
                <a:cs typeface="Times New Roman" panose="02020603050405020304" pitchFamily="18" charset="0"/>
              </a:rPr>
              <a:t>&gt;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mắc</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sĩ</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háo</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chuộng</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ấu</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trĩ</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15000"/>
              </a:lnSpc>
              <a:spcAft>
                <a:spcPts val="0"/>
              </a:spcAft>
              <a:tabLst>
                <a:tab pos="90170" algn="l"/>
                <a:tab pos="180340" algn="l"/>
              </a:tabLst>
            </a:pPr>
            <a:r>
              <a:rPr lang="vi-VN" sz="36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b="1"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GB"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b="1"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GB" sz="3600" b="1" dirty="0">
                <a:effectLst/>
                <a:latin typeface="Times New Roman" panose="02020603050405020304" pitchFamily="18" charset="0"/>
                <a:ea typeface="Times New Roman" panose="02020603050405020304" pitchFamily="18" charset="0"/>
                <a:cs typeface="Times New Roman" panose="02020603050405020304" pitchFamily="18" charset="0"/>
              </a:rPr>
              <a:t> Văn </a:t>
            </a:r>
            <a:r>
              <a:rPr lang="en-GB" sz="3600" b="1" dirty="0" err="1">
                <a:effectLst/>
                <a:latin typeface="Times New Roman" panose="02020603050405020304" pitchFamily="18" charset="0"/>
                <a:ea typeface="Times New Roman" panose="02020603050405020304" pitchFamily="18" charset="0"/>
                <a:cs typeface="Times New Roman" panose="02020603050405020304" pitchFamily="18" charset="0"/>
              </a:rPr>
              <a:t>Sửu</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kí</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xã</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cố</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tịch</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0"/>
              </a:spcAft>
              <a:tabLst>
                <a:tab pos="90170" algn="l"/>
                <a:tab pos="180340" algn="l"/>
              </a:tabLst>
            </a:pP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trương</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endParaRPr lang="en-GB" sz="3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90170" algn="l"/>
                <a:tab pos="180340" algn="l"/>
              </a:tabLst>
            </a:pP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nịnh</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bợ</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tâng</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bốc</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đế</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miệng</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khen</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Nha</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GB" sz="3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i="1" dirty="0" err="1">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GB" sz="3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i="1" dirty="0" err="1">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GB" sz="3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i="1" dirty="0" err="1">
                <a:effectLst/>
                <a:latin typeface="Times New Roman" panose="02020603050405020304" pitchFamily="18" charset="0"/>
                <a:ea typeface="Times New Roman" panose="02020603050405020304" pitchFamily="18" charset="0"/>
                <a:cs typeface="Times New Roman" panose="02020603050405020304" pitchFamily="18" charset="0"/>
              </a:rPr>
              <a:t>thủ</a:t>
            </a:r>
            <a:r>
              <a:rPr lang="en-GB" sz="3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i="1"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GB" sz="3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i="1" dirty="0" err="1">
                <a:effectLst/>
                <a:latin typeface="Times New Roman" panose="02020603050405020304" pitchFamily="18" charset="0"/>
                <a:ea typeface="Times New Roman" panose="02020603050405020304" pitchFamily="18" charset="0"/>
                <a:cs typeface="Times New Roman" panose="02020603050405020304" pitchFamily="18" charset="0"/>
              </a:rPr>
              <a:t>óc</a:t>
            </a:r>
            <a:r>
              <a:rPr lang="en-GB" sz="3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i="1" dirty="0" err="1">
                <a:effectLst/>
                <a:latin typeface="Times New Roman" panose="02020603050405020304" pitchFamily="18" charset="0"/>
                <a:ea typeface="Times New Roman" panose="02020603050405020304" pitchFamily="18" charset="0"/>
                <a:cs typeface="Times New Roman" panose="02020603050405020304" pitchFamily="18" charset="0"/>
              </a:rPr>
              <a:t>táo</a:t>
            </a:r>
            <a:r>
              <a:rPr lang="en-GB" sz="3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i="1" dirty="0" err="1">
                <a:effectLst/>
                <a:latin typeface="Times New Roman" panose="02020603050405020304" pitchFamily="18" charset="0"/>
                <a:ea typeface="Times New Roman" panose="02020603050405020304" pitchFamily="18" charset="0"/>
                <a:cs typeface="Times New Roman" panose="02020603050405020304" pitchFamily="18" charset="0"/>
              </a:rPr>
              <a:t>bạo</a:t>
            </a:r>
            <a:r>
              <a:rPr lang="en-GB" sz="3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i="1"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GB" sz="3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i="1" dirty="0" err="1">
                <a:effectLst/>
                <a:latin typeface="Times New Roman" panose="02020603050405020304" pitchFamily="18" charset="0"/>
                <a:ea typeface="Times New Roman" panose="02020603050405020304" pitchFamily="18" charset="0"/>
                <a:cs typeface="Times New Roman" panose="02020603050405020304" pitchFamily="18" charset="0"/>
              </a:rPr>
              <a:t>mô</a:t>
            </a:r>
            <a:r>
              <a:rPr lang="en-GB" sz="36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-&gt;Văn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Sửu</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sáo</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rỗng</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GB"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a:effectLst/>
                <a:latin typeface="Times New Roman" panose="02020603050405020304" pitchFamily="18" charset="0"/>
                <a:ea typeface="Times New Roman" panose="02020603050405020304" pitchFamily="18" charset="0"/>
                <a:cs typeface="Times New Roman" panose="02020603050405020304" pitchFamily="18" charset="0"/>
              </a:rPr>
              <a:t>là.</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0"/>
              </a:spcAft>
            </a:pPr>
            <a:r>
              <a:rPr lang="vi-VN" sz="3600" dirty="0">
                <a:effectLst/>
                <a:latin typeface="Times New Roman" panose="02020603050405020304" pitchFamily="18" charset="0"/>
                <a:ea typeface="Times New Roman" panose="02020603050405020304" pitchFamily="18" charset="0"/>
                <a:cs typeface="Times New Roman" panose="02020603050405020304" pitchFamily="18" charset="0"/>
              </a:rPr>
              <a:t>- Nhận xét đánh giá nội dung, nghệ thuật của đoạn trích;</a:t>
            </a:r>
            <a:endParaRPr lang="en-GB" sz="3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dirty="0">
                <a:effectLst/>
                <a:latin typeface="Times New Roman" panose="02020603050405020304" pitchFamily="18" charset="0"/>
                <a:ea typeface="Times New Roman" panose="02020603050405020304" pitchFamily="18" charset="0"/>
                <a:cs typeface="Times New Roman" panose="02020603050405020304" pitchFamily="18" charset="0"/>
              </a:rPr>
              <a:t>- Rút ra những bài học về nhận thức và hành động cho bản thân: cần sống chân thật, không được khoa trương, sĩ diện, háo danh.</a:t>
            </a:r>
            <a:endParaRPr lang="en-GB" sz="3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GB" sz="3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3924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TotalTime>
  <Words>985</Words>
  <Application>Microsoft Office PowerPoint</Application>
  <PresentationFormat>Custom</PresentationFormat>
  <Paragraphs>68</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MS Mincho</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Pink Green Cute Playful Group Project Presentation</dc:title>
  <dc:creator>Admin</dc:creator>
  <cp:lastModifiedBy>Admin</cp:lastModifiedBy>
  <cp:revision>54</cp:revision>
  <dcterms:created xsi:type="dcterms:W3CDTF">2006-08-16T00:00:00Z</dcterms:created>
  <dcterms:modified xsi:type="dcterms:W3CDTF">2025-04-22T07:07:02Z</dcterms:modified>
  <dc:identifier>DAF7h53FKUQ</dc:identifier>
</cp:coreProperties>
</file>