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46"/>
  </p:notesMasterIdLst>
  <p:sldIdLst>
    <p:sldId id="298" r:id="rId3"/>
    <p:sldId id="268" r:id="rId4"/>
    <p:sldId id="299" r:id="rId5"/>
    <p:sldId id="300" r:id="rId6"/>
    <p:sldId id="280" r:id="rId7"/>
    <p:sldId id="329" r:id="rId8"/>
    <p:sldId id="330" r:id="rId9"/>
    <p:sldId id="331" r:id="rId10"/>
    <p:sldId id="332" r:id="rId11"/>
    <p:sldId id="333" r:id="rId12"/>
    <p:sldId id="334" r:id="rId13"/>
    <p:sldId id="335" r:id="rId14"/>
    <p:sldId id="336" r:id="rId15"/>
    <p:sldId id="338" r:id="rId16"/>
    <p:sldId id="270" r:id="rId17"/>
    <p:sldId id="343" r:id="rId18"/>
    <p:sldId id="342" r:id="rId19"/>
    <p:sldId id="337" r:id="rId20"/>
    <p:sldId id="301" r:id="rId21"/>
    <p:sldId id="269" r:id="rId22"/>
    <p:sldId id="293" r:id="rId23"/>
    <p:sldId id="287" r:id="rId24"/>
    <p:sldId id="271" r:id="rId25"/>
    <p:sldId id="339" r:id="rId26"/>
    <p:sldId id="303" r:id="rId27"/>
    <p:sldId id="341" r:id="rId28"/>
    <p:sldId id="344" r:id="rId29"/>
    <p:sldId id="345" r:id="rId30"/>
    <p:sldId id="304" r:id="rId31"/>
    <p:sldId id="340" r:id="rId32"/>
    <p:sldId id="346" r:id="rId33"/>
    <p:sldId id="347" r:id="rId34"/>
    <p:sldId id="348" r:id="rId35"/>
    <p:sldId id="349" r:id="rId36"/>
    <p:sldId id="353" r:id="rId37"/>
    <p:sldId id="282" r:id="rId38"/>
    <p:sldId id="324" r:id="rId39"/>
    <p:sldId id="279" r:id="rId40"/>
    <p:sldId id="351" r:id="rId41"/>
    <p:sldId id="352" r:id="rId42"/>
    <p:sldId id="289" r:id="rId43"/>
    <p:sldId id="278" r:id="rId44"/>
    <p:sldId id="327"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567"/>
    <a:srgbClr val="201943"/>
    <a:srgbClr val="1B143E"/>
    <a:srgbClr val="343A6C"/>
    <a:srgbClr val="DDD7BF"/>
    <a:srgbClr val="EAE5D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AD74C198-E334-4558-B57F-8DD216361AC6}" type="datetimeFigureOut">
              <a:rPr lang="zh-CN" altLang="en-US" smtClean="0"/>
              <a:pPr/>
              <a:t>2024/1/31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36EEF54E-B17F-415E-B6E7-9F6DA9A93262}" type="slidenum">
              <a:rPr lang="zh-CN" altLang="en-US" smtClean="0"/>
              <a:pPr/>
              <a:t>‹#›</a:t>
            </a:fld>
            <a:endParaRPr lang="zh-CN" altLang="en-US" dirty="0"/>
          </a:p>
        </p:txBody>
      </p:sp>
    </p:spTree>
    <p:extLst>
      <p:ext uri="{BB962C8B-B14F-4D97-AF65-F5344CB8AC3E}">
        <p14:creationId xmlns:p14="http://schemas.microsoft.com/office/powerpoint/2010/main" val="412349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a:t>
            </a:fld>
            <a:endParaRPr lang="zh-CN" altLang="en-US"/>
          </a:p>
        </p:txBody>
      </p:sp>
    </p:spTree>
    <p:extLst>
      <p:ext uri="{BB962C8B-B14F-4D97-AF65-F5344CB8AC3E}">
        <p14:creationId xmlns:p14="http://schemas.microsoft.com/office/powerpoint/2010/main" val="45888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19</a:t>
            </a:fld>
            <a:endParaRPr lang="zh-CN" altLang="en-US"/>
          </a:p>
        </p:txBody>
      </p:sp>
    </p:spTree>
    <p:extLst>
      <p:ext uri="{BB962C8B-B14F-4D97-AF65-F5344CB8AC3E}">
        <p14:creationId xmlns:p14="http://schemas.microsoft.com/office/powerpoint/2010/main" val="3107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20</a:t>
            </a:fld>
            <a:endParaRPr lang="zh-CN" altLang="en-US"/>
          </a:p>
        </p:txBody>
      </p:sp>
    </p:spTree>
    <p:extLst>
      <p:ext uri="{BB962C8B-B14F-4D97-AF65-F5344CB8AC3E}">
        <p14:creationId xmlns:p14="http://schemas.microsoft.com/office/powerpoint/2010/main" val="16007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21</a:t>
            </a:fld>
            <a:endParaRPr lang="zh-CN" altLang="en-US"/>
          </a:p>
        </p:txBody>
      </p:sp>
    </p:spTree>
    <p:extLst>
      <p:ext uri="{BB962C8B-B14F-4D97-AF65-F5344CB8AC3E}">
        <p14:creationId xmlns:p14="http://schemas.microsoft.com/office/powerpoint/2010/main" val="153877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22</a:t>
            </a:fld>
            <a:endParaRPr lang="zh-CN" altLang="en-US"/>
          </a:p>
        </p:txBody>
      </p:sp>
    </p:spTree>
    <p:extLst>
      <p:ext uri="{BB962C8B-B14F-4D97-AF65-F5344CB8AC3E}">
        <p14:creationId xmlns:p14="http://schemas.microsoft.com/office/powerpoint/2010/main" val="357688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23</a:t>
            </a:fld>
            <a:endParaRPr lang="zh-CN" altLang="en-US"/>
          </a:p>
        </p:txBody>
      </p:sp>
    </p:spTree>
    <p:extLst>
      <p:ext uri="{BB962C8B-B14F-4D97-AF65-F5344CB8AC3E}">
        <p14:creationId xmlns:p14="http://schemas.microsoft.com/office/powerpoint/2010/main" val="272449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25</a:t>
            </a:fld>
            <a:endParaRPr lang="zh-CN" altLang="en-US"/>
          </a:p>
        </p:txBody>
      </p:sp>
    </p:spTree>
    <p:extLst>
      <p:ext uri="{BB962C8B-B14F-4D97-AF65-F5344CB8AC3E}">
        <p14:creationId xmlns:p14="http://schemas.microsoft.com/office/powerpoint/2010/main" val="1574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29701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044307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58644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29</a:t>
            </a:fld>
            <a:endParaRPr lang="zh-CN" altLang="en-US"/>
          </a:p>
        </p:txBody>
      </p:sp>
    </p:spTree>
    <p:extLst>
      <p:ext uri="{BB962C8B-B14F-4D97-AF65-F5344CB8AC3E}">
        <p14:creationId xmlns:p14="http://schemas.microsoft.com/office/powerpoint/2010/main" val="212937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a:t>
            </a:fld>
            <a:endParaRPr lang="zh-CN" altLang="en-US"/>
          </a:p>
        </p:txBody>
      </p:sp>
    </p:spTree>
    <p:extLst>
      <p:ext uri="{BB962C8B-B14F-4D97-AF65-F5344CB8AC3E}">
        <p14:creationId xmlns:p14="http://schemas.microsoft.com/office/powerpoint/2010/main" val="406183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08685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539766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156943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4292024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33908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75230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36</a:t>
            </a:fld>
            <a:endParaRPr lang="zh-CN" altLang="en-US"/>
          </a:p>
        </p:txBody>
      </p:sp>
    </p:spTree>
    <p:extLst>
      <p:ext uri="{BB962C8B-B14F-4D97-AF65-F5344CB8AC3E}">
        <p14:creationId xmlns:p14="http://schemas.microsoft.com/office/powerpoint/2010/main" val="13391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37</a:t>
            </a:fld>
            <a:endParaRPr lang="zh-CN" altLang="en-US"/>
          </a:p>
        </p:txBody>
      </p:sp>
    </p:spTree>
    <p:extLst>
      <p:ext uri="{BB962C8B-B14F-4D97-AF65-F5344CB8AC3E}">
        <p14:creationId xmlns:p14="http://schemas.microsoft.com/office/powerpoint/2010/main" val="282266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38</a:t>
            </a:fld>
            <a:endParaRPr lang="zh-CN" altLang="en-US"/>
          </a:p>
        </p:txBody>
      </p:sp>
    </p:spTree>
    <p:extLst>
      <p:ext uri="{BB962C8B-B14F-4D97-AF65-F5344CB8AC3E}">
        <p14:creationId xmlns:p14="http://schemas.microsoft.com/office/powerpoint/2010/main" val="4049157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4505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a:t>
            </a:fld>
            <a:endParaRPr lang="zh-CN" altLang="en-US"/>
          </a:p>
        </p:txBody>
      </p:sp>
    </p:spTree>
    <p:extLst>
      <p:ext uri="{BB962C8B-B14F-4D97-AF65-F5344CB8AC3E}">
        <p14:creationId xmlns:p14="http://schemas.microsoft.com/office/powerpoint/2010/main" val="306816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4265656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41</a:t>
            </a:fld>
            <a:endParaRPr lang="zh-CN" altLang="en-US"/>
          </a:p>
        </p:txBody>
      </p:sp>
    </p:spTree>
    <p:extLst>
      <p:ext uri="{BB962C8B-B14F-4D97-AF65-F5344CB8AC3E}">
        <p14:creationId xmlns:p14="http://schemas.microsoft.com/office/powerpoint/2010/main" val="179280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42</a:t>
            </a:fld>
            <a:endParaRPr lang="zh-CN" altLang="en-US"/>
          </a:p>
        </p:txBody>
      </p:sp>
    </p:spTree>
    <p:extLst>
      <p:ext uri="{BB962C8B-B14F-4D97-AF65-F5344CB8AC3E}">
        <p14:creationId xmlns:p14="http://schemas.microsoft.com/office/powerpoint/2010/main" val="1317537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43</a:t>
            </a:fld>
            <a:endParaRPr lang="zh-CN" altLang="en-US"/>
          </a:p>
        </p:txBody>
      </p:sp>
    </p:spTree>
    <p:extLst>
      <p:ext uri="{BB962C8B-B14F-4D97-AF65-F5344CB8AC3E}">
        <p14:creationId xmlns:p14="http://schemas.microsoft.com/office/powerpoint/2010/main" val="40832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a:t>
            </a:fld>
            <a:endParaRPr lang="zh-CN" altLang="en-US"/>
          </a:p>
        </p:txBody>
      </p:sp>
    </p:spTree>
    <p:extLst>
      <p:ext uri="{BB962C8B-B14F-4D97-AF65-F5344CB8AC3E}">
        <p14:creationId xmlns:p14="http://schemas.microsoft.com/office/powerpoint/2010/main" val="331303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5</a:t>
            </a:fld>
            <a:endParaRPr lang="zh-CN" altLang="en-US"/>
          </a:p>
        </p:txBody>
      </p:sp>
    </p:spTree>
    <p:extLst>
      <p:ext uri="{BB962C8B-B14F-4D97-AF65-F5344CB8AC3E}">
        <p14:creationId xmlns:p14="http://schemas.microsoft.com/office/powerpoint/2010/main" val="166861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35497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15</a:t>
            </a:fld>
            <a:endParaRPr lang="zh-CN" altLang="en-US"/>
          </a:p>
        </p:txBody>
      </p:sp>
    </p:spTree>
    <p:extLst>
      <p:ext uri="{BB962C8B-B14F-4D97-AF65-F5344CB8AC3E}">
        <p14:creationId xmlns:p14="http://schemas.microsoft.com/office/powerpoint/2010/main" val="70957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51404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03258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68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68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2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2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5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92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4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88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935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943"/>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201943"/>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rgbClr val="201943"/>
                </a:solidFill>
                <a:latin typeface="字魂59号-创粗黑" panose="00000500000000000000" pitchFamily="2" charset="-122"/>
                <a:ea typeface="字魂59号-创粗黑" panose="00000500000000000000" pitchFamily="2" charset="-122"/>
                <a:sym typeface="+mn-ea"/>
              </a:rPr>
              <a:t>PPT</a:t>
            </a:r>
            <a:r>
              <a:rPr lang="zh-CN" altLang="en-US" sz="300" dirty="0">
                <a:solidFill>
                  <a:srgbClr val="201943"/>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201943"/>
                </a:solidFill>
                <a:latin typeface="字魂59号-创粗黑" panose="00000500000000000000" pitchFamily="2" charset="-122"/>
                <a:ea typeface="字魂59号-创粗黑" panose="00000500000000000000" pitchFamily="2"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0157B78-494D-42B9-9EAD-6E21D11C46B0}" type="datetimeFigureOut">
              <a:rPr lang="en-US" smtClean="0">
                <a:solidFill>
                  <a:prstClr val="black">
                    <a:tint val="75000"/>
                  </a:prstClr>
                </a:solidFill>
              </a:rPr>
              <a:pPr defTabSz="914400"/>
              <a:t>1/31/2024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8B62776-71AE-4BDC-8FFF-83B82BABF2D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61495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fi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5.wdp"/><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2.jfif"/></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自然&#10;&#10;已生成极高可信度的说明">
            <a:extLst>
              <a:ext uri="{FF2B5EF4-FFF2-40B4-BE49-F238E27FC236}">
                <a16:creationId xmlns="" xmlns:a16="http://schemas.microsoft.com/office/drawing/2014/main" id="{1556698E-12BC-4CBF-BA18-B1467445570F}"/>
              </a:ext>
            </a:extLst>
          </p:cNvPr>
          <p:cNvPicPr>
            <a:picLocks noChangeAspect="1"/>
          </p:cNvPicPr>
          <p:nvPr/>
        </p:nvPicPr>
        <p:blipFill rotWithShape="1">
          <a:blip r:embed="rId3">
            <a:extLst>
              <a:ext uri="{28A0092B-C50C-407E-A947-70E740481C1C}">
                <a14:useLocalDpi xmlns:a14="http://schemas.microsoft.com/office/drawing/2010/main" val="0"/>
              </a:ext>
            </a:extLst>
          </a:blip>
          <a:srcRect l="28342" r="11472"/>
          <a:stretch/>
        </p:blipFill>
        <p:spPr>
          <a:xfrm>
            <a:off x="219456" y="0"/>
            <a:ext cx="12192000" cy="6858000"/>
          </a:xfrm>
          <a:prstGeom prst="rect">
            <a:avLst/>
          </a:prstGeom>
        </p:spPr>
      </p:pic>
      <p:sp>
        <p:nvSpPr>
          <p:cNvPr id="4" name="Rectangle 3"/>
          <p:cNvSpPr/>
          <p:nvPr/>
        </p:nvSpPr>
        <p:spPr>
          <a:xfrm>
            <a:off x="1197865" y="254440"/>
            <a:ext cx="6931152" cy="2123658"/>
          </a:xfrm>
          <a:prstGeom prst="rect">
            <a:avLst/>
          </a:prstGeom>
          <a:noFill/>
        </p:spPr>
        <p:txBody>
          <a:bodyPr wrap="square" lIns="91440" tIns="45720" rIns="91440" bIns="45720">
            <a:spAutoFit/>
          </a:bodyPr>
          <a:lstStyle/>
          <a:p>
            <a:pPr algn="ctr"/>
            <a:r>
              <a:rPr lang="de-DE"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Vẻ đẹp của</a:t>
            </a:r>
            <a:r>
              <a:rPr lang="vi-VN"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bài thơ </a:t>
            </a:r>
            <a:r>
              <a:rPr lang="vi-VN" sz="6600" b="1" i="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Cảnh </a:t>
            </a:r>
            <a:r>
              <a:rPr lang="vi-VN" sz="6600" b="1" i="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khuya</a:t>
            </a:r>
            <a:r>
              <a:rPr lang="vi-VN"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de-DE"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vi-VN"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de-DE"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endParaRPr lang="vi-VN"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67" y="3429000"/>
            <a:ext cx="2429401" cy="3243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4353" y="118872"/>
            <a:ext cx="3237647" cy="3044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194296" y="2728478"/>
            <a:ext cx="4297843" cy="523220"/>
          </a:xfrm>
          <a:prstGeom prst="rect">
            <a:avLst/>
          </a:prstGeom>
        </p:spPr>
        <p:txBody>
          <a:bodyPr wrap="none">
            <a:spAutoFit/>
          </a:bodyPr>
          <a:lstStyle/>
          <a:p>
            <a:pPr lvl="0" algn="ctr"/>
            <a:r>
              <a:rPr lang="vi-VN" sz="2800" b="1">
                <a:solidFill>
                  <a:prstClr val="black"/>
                </a:solidFill>
                <a:latin typeface="Times New Roman" panose="02020603050405020304" pitchFamily="18" charset="0"/>
                <a:cs typeface="Times New Roman" panose="02020603050405020304" pitchFamily="18" charset="0"/>
              </a:rPr>
              <a:t>LÊ TRÍ VIỄN</a:t>
            </a:r>
            <a:r>
              <a:rPr lang="de-DE" sz="2800" b="1">
                <a:solidFill>
                  <a:prstClr val="black"/>
                </a:solidFill>
              </a:rPr>
              <a:t>         </a:t>
            </a:r>
            <a:endParaRPr lang="en-GB" sz="6000">
              <a:solidFill>
                <a:prstClr val="black"/>
              </a:solidFill>
            </a:endParaRPr>
          </a:p>
        </p:txBody>
      </p:sp>
    </p:spTree>
    <p:extLst>
      <p:ext uri="{BB962C8B-B14F-4D97-AF65-F5344CB8AC3E}">
        <p14:creationId xmlns:p14="http://schemas.microsoft.com/office/powerpoint/2010/main" val="345752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74998" y="5857459"/>
            <a:ext cx="2340802" cy="787559"/>
          </a:xfrm>
          <a:prstGeom prst="rect">
            <a:avLst/>
          </a:prstGeom>
        </p:spPr>
      </p:pic>
      <p:sp>
        <p:nvSpPr>
          <p:cNvPr id="11" name="TextBox 10"/>
          <p:cNvSpPr txBox="1"/>
          <p:nvPr/>
        </p:nvSpPr>
        <p:spPr>
          <a:xfrm>
            <a:off x="819901" y="483665"/>
            <a:ext cx="8955097"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4.</a:t>
            </a:r>
            <a:r>
              <a:rPr lang="vi-VN" sz="4000">
                <a:latin typeface="Times New Roman" panose="02020603050405020304" pitchFamily="18" charset="0"/>
                <a:cs typeface="Times New Roman" panose="02020603050405020304" pitchFamily="18" charset="0"/>
              </a:rPr>
              <a:t> Đây là những ý chính được triển khai nhằm cụ thể hóa luận đề, dựa trên đặc điểm của đối tượng được bàn luận? </a:t>
            </a:r>
            <a:endParaRPr lang="en-US" sz="4000" dirty="0">
              <a:solidFill>
                <a:prstClr val="black"/>
              </a:solidFill>
              <a:latin typeface="Times New Roman" pitchFamily="18" charset="0"/>
              <a:cs typeface="Times New Roman" pitchFamily="18" charset="0"/>
            </a:endParaRPr>
          </a:p>
        </p:txBody>
      </p:sp>
      <p:sp>
        <p:nvSpPr>
          <p:cNvPr id="12" name="TextBox 11"/>
          <p:cNvSpPr txBox="1"/>
          <p:nvPr/>
        </p:nvSpPr>
        <p:spPr>
          <a:xfrm>
            <a:off x="3179002" y="2961292"/>
            <a:ext cx="3042821"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rtlCol="0">
            <a:spAutoFit/>
          </a:bodyPr>
          <a:lstStyle/>
          <a:p>
            <a:pPr algn="just" defTabSz="914400"/>
            <a:r>
              <a:rPr lang="vi-VN" sz="4800" b="1">
                <a:latin typeface="Times New Roman" panose="02020603050405020304" pitchFamily="18" charset="0"/>
                <a:cs typeface="Times New Roman" panose="02020603050405020304" pitchFamily="18" charset="0"/>
              </a:rPr>
              <a:t>Luận điểm</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660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822090" y="5398366"/>
            <a:ext cx="2293710" cy="1459634"/>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068779" y="4680875"/>
            <a:ext cx="1718321" cy="1753342"/>
          </a:xfrm>
          <a:prstGeom prst="rect">
            <a:avLst/>
          </a:prstGeom>
        </p:spPr>
      </p:pic>
      <p:sp>
        <p:nvSpPr>
          <p:cNvPr id="11" name="TextBox 10"/>
          <p:cNvSpPr txBox="1"/>
          <p:nvPr/>
        </p:nvSpPr>
        <p:spPr>
          <a:xfrm>
            <a:off x="614759" y="222572"/>
            <a:ext cx="8876713"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5.</a:t>
            </a:r>
            <a:r>
              <a:rPr lang="vi-VN" sz="4000">
                <a:latin typeface="Times New Roman" panose="02020603050405020304" pitchFamily="18" charset="0"/>
                <a:cs typeface="Times New Roman" panose="02020603050405020304" pitchFamily="18" charset="0"/>
              </a:rPr>
              <a:t> Điều này nảy sinh nhờ suy luận logic, là những diễn giải của người viết về đặc điểm của một tác phẩm, tác giả, thể loại,...;  là những căn cứ được sử dụng để giải thích, làm rõ cho luận điểm?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25042" y="3849188"/>
            <a:ext cx="1364476"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none" rtlCol="0">
            <a:spAutoFit/>
          </a:bodyPr>
          <a:lstStyle/>
          <a:p>
            <a:pPr algn="just" defTabSz="914400"/>
            <a:r>
              <a:rPr lang="vi-VN" sz="4800" b="1">
                <a:latin typeface="Times New Roman" panose="02020603050405020304" pitchFamily="18" charset="0"/>
                <a:cs typeface="Times New Roman" panose="02020603050405020304" pitchFamily="18" charset="0"/>
              </a:rPr>
              <a:t>Lí lẽ</a:t>
            </a:r>
            <a:endParaRPr lang="en-US" sz="4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69133" y="6018013"/>
            <a:ext cx="2266400" cy="762527"/>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739023" y="4972859"/>
            <a:ext cx="1882340" cy="1551886"/>
          </a:xfrm>
          <a:prstGeom prst="rect">
            <a:avLst/>
          </a:prstGeom>
        </p:spPr>
      </p:pic>
      <p:sp>
        <p:nvSpPr>
          <p:cNvPr id="6" name="TextBox 5"/>
          <p:cNvSpPr txBox="1"/>
          <p:nvPr/>
        </p:nvSpPr>
        <p:spPr>
          <a:xfrm>
            <a:off x="731377" y="362691"/>
            <a:ext cx="10318346"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6</a:t>
            </a:r>
            <a:r>
              <a:rPr lang="vi-VN" sz="4000">
                <a:latin typeface="Times New Roman" panose="02020603050405020304" pitchFamily="18" charset="0"/>
                <a:cs typeface="Times New Roman" panose="02020603050405020304" pitchFamily="18" charset="0"/>
              </a:rPr>
              <a:t>. Đây là những ví dụ cụ thể về nội dung, nghệ thuật của tác phẩm văn học (các hình ảnh, chi tiết, câu văn, câu thơ,... trong tác phẩm) hoặc ví dụ từ thực tế được đưa ra nhằm chứng minh, củng cố cho lí lẽ?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90664" y="4220501"/>
            <a:ext cx="3079689" cy="7694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rtlCol="0">
            <a:spAutoFit/>
          </a:bodyPr>
          <a:lstStyle/>
          <a:p>
            <a:pPr algn="just" defTabSz="914400"/>
            <a:r>
              <a:rPr lang="vi-VN" sz="4400" b="1">
                <a:latin typeface="Times New Roman" panose="02020603050405020304" pitchFamily="18" charset="0"/>
                <a:cs typeface="Times New Roman" panose="02020603050405020304" pitchFamily="18" charset="0"/>
              </a:rPr>
              <a:t>Bằng chứng</a:t>
            </a:r>
            <a:endParaRPr lang="en-US" sz="4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7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712112" y="5409841"/>
            <a:ext cx="2678528" cy="1704518"/>
          </a:xfrm>
          <a:prstGeom prst="rect">
            <a:avLst/>
          </a:prstGeom>
        </p:spPr>
      </p:pic>
      <p:sp>
        <p:nvSpPr>
          <p:cNvPr id="6" name="TextBox 5"/>
          <p:cNvSpPr txBox="1"/>
          <p:nvPr/>
        </p:nvSpPr>
        <p:spPr>
          <a:xfrm>
            <a:off x="1628283" y="628906"/>
            <a:ext cx="9768723" cy="1446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defTabSz="914400"/>
            <a:r>
              <a:rPr lang="vi-VN" sz="4400" b="1">
                <a:latin typeface="Times New Roman" panose="02020603050405020304" pitchFamily="18" charset="0"/>
                <a:cs typeface="Times New Roman" panose="02020603050405020304" pitchFamily="18" charset="0"/>
              </a:rPr>
              <a:t>7.</a:t>
            </a:r>
            <a:r>
              <a:rPr lang="vi-VN" sz="4400">
                <a:latin typeface="Times New Roman" panose="02020603050405020304" pitchFamily="18" charset="0"/>
                <a:cs typeface="Times New Roman" panose="02020603050405020304" pitchFamily="18" charset="0"/>
              </a:rPr>
              <a:t> Mối liên hệ giữa luận đề, luận điểm, lí lẽ, bằng chứng như thế nào? </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98649" y="2694719"/>
            <a:ext cx="6327647"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Phải có luận đề, luận điểm rõ ràng; lí lẽ xác đáng, bằng chứng thuyết phục và được tổ chức một cách hợp lí</a:t>
            </a:r>
            <a:endParaRPr lang="en-US"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440561" y="5284626"/>
            <a:ext cx="2472444" cy="157337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68688366"/>
              </p:ext>
            </p:extLst>
          </p:nvPr>
        </p:nvGraphicFramePr>
        <p:xfrm>
          <a:off x="1938528" y="395891"/>
          <a:ext cx="7791704" cy="3364992"/>
        </p:xfrm>
        <a:graphic>
          <a:graphicData uri="http://schemas.openxmlformats.org/drawingml/2006/table">
            <a:tbl>
              <a:tblPr firstRow="1" firstCol="1" bandRow="1">
                <a:effectLst>
                  <a:outerShdw blurRad="50800" dist="38100" algn="l" rotWithShape="0">
                    <a:prstClr val="black">
                      <a:alpha val="40000"/>
                    </a:prstClr>
                  </a:outerShdw>
                </a:effectLst>
              </a:tblPr>
              <a:tblGrid>
                <a:gridCol w="5220709"/>
                <a:gridCol w="2570995"/>
              </a:tblGrid>
              <a:tr h="0">
                <a:tc gridSpan="2">
                  <a:txBody>
                    <a:bodyPr/>
                    <a:lstStyle/>
                    <a:p>
                      <a:pPr algn="ctr">
                        <a:lnSpc>
                          <a:spcPct val="115000"/>
                        </a:lnSpc>
                        <a:spcAft>
                          <a:spcPts val="0"/>
                        </a:spcAft>
                      </a:pPr>
                      <a:r>
                        <a:rPr lang="pt-BR"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01:</a:t>
                      </a:r>
                      <a:r>
                        <a:rPr lang="pt-BR"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tìm hiểu chung về văn bản nghị luận văn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Khái niệm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Các thành tố của bài văn nghị luận văn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Mối liên hệ giữa các thành tố</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6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55244556"/>
              </p:ext>
            </p:extLst>
          </p:nvPr>
        </p:nvGraphicFramePr>
        <p:xfrm>
          <a:off x="1386077" y="1539684"/>
          <a:ext cx="8330184" cy="3104071"/>
        </p:xfrm>
        <a:graphic>
          <a:graphicData uri="http://schemas.openxmlformats.org/drawingml/2006/table">
            <a:tbl>
              <a:tblPr firstRow="1" firstCol="1" bandRow="1">
                <a:tableStyleId>{E8B1032C-EA38-4F05-BA0D-38AFFFC7BED3}</a:tableStyleId>
              </a:tblPr>
              <a:tblGrid>
                <a:gridCol w="1706262"/>
                <a:gridCol w="6623922"/>
              </a:tblGrid>
              <a:tr h="679897">
                <a:tc>
                  <a:txBody>
                    <a:bodyPr/>
                    <a:lstStyle/>
                    <a:p>
                      <a:pPr>
                        <a:lnSpc>
                          <a:spcPct val="115000"/>
                        </a:lnSpc>
                        <a:spcAft>
                          <a:spcPts val="0"/>
                        </a:spcAft>
                      </a:pPr>
                      <a:endParaRPr lang="vi-VN" sz="3600" smtClean="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pPr>
                      <a:endParaRPr lang="vi-VN" sz="36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3600" smtClean="0">
                          <a:solidFill>
                            <a:schemeClr val="bg1"/>
                          </a:solidFill>
                          <a:effectLst/>
                          <a:latin typeface="Times New Roman" panose="02020603050405020304" pitchFamily="18" charset="0"/>
                          <a:cs typeface="Times New Roman" panose="02020603050405020304" pitchFamily="18" charset="0"/>
                        </a:rPr>
                        <a:t>Khái </a:t>
                      </a:r>
                      <a:r>
                        <a:rPr lang="vi-VN" sz="3600">
                          <a:solidFill>
                            <a:schemeClr val="bg1"/>
                          </a:solidFill>
                          <a:effectLst/>
                          <a:latin typeface="Times New Roman" panose="02020603050405020304" pitchFamily="18" charset="0"/>
                          <a:cs typeface="Times New Roman" panose="02020603050405020304" pitchFamily="18" charset="0"/>
                        </a:rPr>
                        <a:t>niệm</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3600">
                          <a:solidFill>
                            <a:schemeClr val="bg1"/>
                          </a:solidFill>
                          <a:effectLst/>
                          <a:latin typeface="Times New Roman" panose="02020603050405020304" pitchFamily="18" charset="0"/>
                          <a:cs typeface="Times New Roman" panose="02020603050405020304" pitchFamily="18" charset="0"/>
                        </a:rPr>
                        <a:t>Văn bản nghị luận văn học là loại văn bản trong đó người viết trình bày quan điểm, đánh giá về một vấn đề thuộc lĩnh vực văn học (tác giả, tác phẩm, thể loại,...)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221136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51822747"/>
              </p:ext>
            </p:extLst>
          </p:nvPr>
        </p:nvGraphicFramePr>
        <p:xfrm>
          <a:off x="1709928" y="660686"/>
          <a:ext cx="7763256" cy="5013770"/>
        </p:xfrm>
        <a:graphic>
          <a:graphicData uri="http://schemas.openxmlformats.org/drawingml/2006/table">
            <a:tbl>
              <a:tblPr firstRow="1" firstCol="1" bandRow="1">
                <a:tableStyleId>{E8B1032C-EA38-4F05-BA0D-38AFFFC7BED3}</a:tableStyleId>
              </a:tblPr>
              <a:tblGrid>
                <a:gridCol w="1590139"/>
                <a:gridCol w="6173117"/>
              </a:tblGrid>
              <a:tr h="2039690">
                <a:tc>
                  <a:txBody>
                    <a:bodyPr/>
                    <a:lstStyle/>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2400" smtClean="0">
                          <a:solidFill>
                            <a:schemeClr val="bg1"/>
                          </a:solidFill>
                          <a:effectLst/>
                          <a:latin typeface="Times New Roman" panose="02020603050405020304" pitchFamily="18" charset="0"/>
                          <a:cs typeface="Times New Roman" panose="02020603050405020304" pitchFamily="18" charset="0"/>
                        </a:rPr>
                        <a:t>Các </a:t>
                      </a:r>
                      <a:r>
                        <a:rPr lang="vi-VN" sz="2400">
                          <a:solidFill>
                            <a:schemeClr val="bg1"/>
                          </a:solidFill>
                          <a:effectLst/>
                          <a:latin typeface="Times New Roman" panose="02020603050405020304" pitchFamily="18" charset="0"/>
                          <a:cs typeface="Times New Roman" panose="02020603050405020304" pitchFamily="18" charset="0"/>
                        </a:rPr>
                        <a:t>thành tố của bài văn nghị luận văn học</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Luận đề: là vấn đề trọng tâm bao trùm toàn bộ bài viết, thường được nêu ở nhan đề hoặc phần mở đầu văn bản.</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Luận điểm: </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Là những ý chính được triển khai nhằm cụ thể hóa luận đề, dựa trên đặc điểm của đối tượng được bàn luận.</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Thường được trình bày bằng một câu khái quát và được làm sáng tỏ bởi lí lẽ và dẫn chứng.</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là những căn cứ được sử dụng để giải thích, làm rõ cho luận điểm.</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265200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75712858"/>
              </p:ext>
            </p:extLst>
          </p:nvPr>
        </p:nvGraphicFramePr>
        <p:xfrm>
          <a:off x="1709928" y="660686"/>
          <a:ext cx="7763256" cy="5358638"/>
        </p:xfrm>
        <a:graphic>
          <a:graphicData uri="http://schemas.openxmlformats.org/drawingml/2006/table">
            <a:tbl>
              <a:tblPr firstRow="1" firstCol="1" bandRow="1">
                <a:tableStyleId>{E8B1032C-EA38-4F05-BA0D-38AFFFC7BED3}</a:tableStyleId>
              </a:tblPr>
              <a:tblGrid>
                <a:gridCol w="1590139"/>
                <a:gridCol w="6173117"/>
              </a:tblGrid>
              <a:tr h="1631752">
                <a:tc>
                  <a:txBody>
                    <a:bodyPr/>
                    <a:lstStyle/>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2800" smtClean="0">
                          <a:solidFill>
                            <a:schemeClr val="bg1"/>
                          </a:solidFill>
                          <a:effectLst/>
                          <a:latin typeface="Times New Roman" panose="02020603050405020304" pitchFamily="18" charset="0"/>
                          <a:cs typeface="Times New Roman" panose="02020603050405020304" pitchFamily="18" charset="0"/>
                        </a:rPr>
                        <a:t>Mối </a:t>
                      </a:r>
                      <a:r>
                        <a:rPr lang="vi-VN" sz="2800">
                          <a:solidFill>
                            <a:schemeClr val="bg1"/>
                          </a:solidFill>
                          <a:effectLst/>
                          <a:latin typeface="Times New Roman" panose="02020603050405020304" pitchFamily="18" charset="0"/>
                          <a:cs typeface="Times New Roman" panose="02020603050405020304" pitchFamily="18" charset="0"/>
                        </a:rPr>
                        <a:t>liên hệ giữa các thành tố</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Luận điểm gắn bó mật thiết với luận đề và được sắp xếp một cách hệ thống, hợp lí để giúp cho luận đề của văn bản được sáng rõ, thuyết phục.</a:t>
                      </a:r>
                      <a:endParaRPr lang="en-GB" sz="28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Lí lẽ phải sức thuyết phục, nhằm giải thích làm rõ được luận điểm, lí lẽ cần chặt chẽ, xác đáng.</a:t>
                      </a:r>
                      <a:endParaRPr lang="en-GB" sz="28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Bằng chứng được đưa ra nhằm chứng minh, củng cố cho lí lẽ. Muốn có sức thuyết phục, bằng chứng cần phù hợp, tiêu biểu.</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113019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71586" y="5899552"/>
            <a:ext cx="2644214" cy="889642"/>
          </a:xfrm>
          <a:prstGeom prst="rect">
            <a:avLst/>
          </a:prstGeom>
        </p:spPr>
      </p:pic>
      <p:sp>
        <p:nvSpPr>
          <p:cNvPr id="7" name="Rectangle 6"/>
          <p:cNvSpPr/>
          <p:nvPr/>
        </p:nvSpPr>
        <p:spPr>
          <a:xfrm>
            <a:off x="494341" y="143982"/>
            <a:ext cx="6869188" cy="743473"/>
          </a:xfrm>
          <a:prstGeom prst="rect">
            <a:avLst/>
          </a:prstGeom>
        </p:spPr>
        <p:txBody>
          <a:bodyPr wrap="none">
            <a:spAutoFit/>
          </a:bodyPr>
          <a:lstStyle/>
          <a:p>
            <a:pPr>
              <a:lnSpc>
                <a:spcPct val="115000"/>
              </a:lnSpc>
              <a:spcAft>
                <a:spcPts val="0"/>
              </a:spcAft>
            </a:pPr>
            <a:r>
              <a:rPr lang="vi-VN" sz="4000" b="1">
                <a:solidFill>
                  <a:srgbClr val="FF0000"/>
                </a:solidFill>
                <a:latin typeface="Times New Roman" panose="02020603050405020304" pitchFamily="18" charset="0"/>
                <a:ea typeface="Calibri" panose="020F0502020204030204" pitchFamily="34" charset="0"/>
              </a:rPr>
              <a:t>II. ĐỌC –TÌM HIỂU CHUNG</a:t>
            </a:r>
            <a:endParaRPr lang="en-GB" sz="400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20102" y="990946"/>
            <a:ext cx="3433953" cy="743473"/>
          </a:xfrm>
          <a:prstGeom prst="rect">
            <a:avLst/>
          </a:prstGeom>
        </p:spPr>
        <p:txBody>
          <a:bodyPr wrap="none">
            <a:spAutoFit/>
          </a:bodyPr>
          <a:lstStyle/>
          <a:p>
            <a:pPr algn="just">
              <a:lnSpc>
                <a:spcPct val="115000"/>
              </a:lnSpc>
              <a:spcAft>
                <a:spcPts val="0"/>
              </a:spcAft>
              <a:tabLst>
                <a:tab pos="1386840" algn="l"/>
              </a:tabLst>
            </a:pPr>
            <a:r>
              <a:rPr lang="vi-VN" sz="4000" b="1">
                <a:solidFill>
                  <a:srgbClr val="FF0000"/>
                </a:solidFill>
                <a:latin typeface="Times New Roman" panose="02020603050405020304" pitchFamily="18" charset="0"/>
                <a:ea typeface="Calibri" panose="020F0502020204030204" pitchFamily="34" charset="0"/>
              </a:rPr>
              <a:t>1. Đọc văn bản</a:t>
            </a:r>
            <a:endParaRPr lang="en-GB"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2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sp>
        <p:nvSpPr>
          <p:cNvPr id="12" name="Rectangle 11"/>
          <p:cNvSpPr/>
          <p:nvPr/>
        </p:nvSpPr>
        <p:spPr>
          <a:xfrm>
            <a:off x="114881" y="520402"/>
            <a:ext cx="4442819" cy="678327"/>
          </a:xfrm>
          <a:prstGeom prst="rect">
            <a:avLst/>
          </a:prstGeom>
        </p:spPr>
        <p:txBody>
          <a:bodyPr wrap="none">
            <a:spAutoFit/>
          </a:bodyPr>
          <a:lstStyle/>
          <a:p>
            <a:pPr algn="just">
              <a:lnSpc>
                <a:spcPct val="115000"/>
              </a:lnSpc>
              <a:spcAft>
                <a:spcPts val="0"/>
              </a:spcAft>
            </a:pPr>
            <a:r>
              <a:rPr lang="vi-VN" sz="3600" b="1">
                <a:solidFill>
                  <a:schemeClr val="bg1"/>
                </a:solidFill>
                <a:latin typeface="Times New Roman" panose="02020603050405020304" pitchFamily="18" charset="0"/>
                <a:ea typeface="Times New Roman" panose="02020603050405020304" pitchFamily="18" charset="0"/>
              </a:rPr>
              <a:t>2. Tác giả Lê Trí Viễn</a:t>
            </a:r>
            <a:endParaRPr lang="en-GB" sz="3600">
              <a:solidFill>
                <a:schemeClr val="bg1"/>
              </a:solidFill>
              <a:effectLst/>
              <a:latin typeface="Times New Roman" panose="02020603050405020304" pitchFamily="18" charset="0"/>
              <a:ea typeface="Times New Roman" panose="02020603050405020304" pitchFamily="18" charset="0"/>
            </a:endParaRPr>
          </a:p>
        </p:txBody>
      </p:sp>
      <p:pic>
        <p:nvPicPr>
          <p:cNvPr id="17" name="Picture 16" descr="C:\Users\Admin\Desktop\Lê_Trí_Viễn.jpg"/>
          <p:cNvPicPr/>
          <p:nvPr/>
        </p:nvPicPr>
        <p:blipFill>
          <a:blip r:embed="rId4">
            <a:extLst>
              <a:ext uri="{28A0092B-C50C-407E-A947-70E740481C1C}">
                <a14:useLocalDpi xmlns:a14="http://schemas.microsoft.com/office/drawing/2010/main" val="0"/>
              </a:ext>
            </a:extLst>
          </a:blip>
          <a:srcRect/>
          <a:stretch>
            <a:fillRect/>
          </a:stretch>
        </p:blipFill>
        <p:spPr bwMode="auto">
          <a:xfrm>
            <a:off x="438848" y="1792986"/>
            <a:ext cx="2824694" cy="34648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图片 5">
            <a:extLst>
              <a:ext uri="{FF2B5EF4-FFF2-40B4-BE49-F238E27FC236}">
                <a16:creationId xmlns="" xmlns:a16="http://schemas.microsoft.com/office/drawing/2014/main"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8" y="1633549"/>
            <a:ext cx="655721" cy="458642"/>
          </a:xfrm>
          <a:prstGeom prst="rect">
            <a:avLst/>
          </a:prstGeom>
        </p:spPr>
      </p:pic>
      <p:pic>
        <p:nvPicPr>
          <p:cNvPr id="19" name="图片 5">
            <a:extLst>
              <a:ext uri="{FF2B5EF4-FFF2-40B4-BE49-F238E27FC236}">
                <a16:creationId xmlns="" xmlns:a16="http://schemas.microsoft.com/office/drawing/2014/main"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8" y="2502442"/>
            <a:ext cx="655721" cy="458642"/>
          </a:xfrm>
          <a:prstGeom prst="rect">
            <a:avLst/>
          </a:prstGeom>
        </p:spPr>
      </p:pic>
      <p:pic>
        <p:nvPicPr>
          <p:cNvPr id="20" name="图片 5">
            <a:extLst>
              <a:ext uri="{FF2B5EF4-FFF2-40B4-BE49-F238E27FC236}">
                <a16:creationId xmlns="" xmlns:a16="http://schemas.microsoft.com/office/drawing/2014/main"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7" y="4351102"/>
            <a:ext cx="655721" cy="458642"/>
          </a:xfrm>
          <a:prstGeom prst="rect">
            <a:avLst/>
          </a:prstGeom>
        </p:spPr>
      </p:pic>
      <p:sp>
        <p:nvSpPr>
          <p:cNvPr id="14" name="Rectangle 13"/>
          <p:cNvSpPr/>
          <p:nvPr/>
        </p:nvSpPr>
        <p:spPr>
          <a:xfrm>
            <a:off x="4432239" y="1603466"/>
            <a:ext cx="4482317" cy="523220"/>
          </a:xfrm>
          <a:prstGeom prst="rect">
            <a:avLst/>
          </a:prstGeom>
        </p:spPr>
        <p:txBody>
          <a:bodyPr wrap="none">
            <a:spAutoFit/>
          </a:bodyPr>
          <a:lstStyle/>
          <a:p>
            <a:pPr algn="just"/>
            <a:r>
              <a:rPr lang="vi-VN" sz="2800" smtClean="0">
                <a:solidFill>
                  <a:schemeClr val="bg1"/>
                </a:solidFill>
                <a:latin typeface="Times New Roman" panose="02020603050405020304" pitchFamily="18" charset="0"/>
                <a:ea typeface="Calibri" panose="020F0502020204030204" pitchFamily="34" charset="0"/>
              </a:rPr>
              <a:t>1919- 2012, </a:t>
            </a:r>
            <a:r>
              <a:rPr lang="vi-VN" sz="2800">
                <a:solidFill>
                  <a:schemeClr val="bg1"/>
                </a:solidFill>
                <a:latin typeface="Times New Roman" panose="02020603050405020304" pitchFamily="18" charset="0"/>
                <a:ea typeface="Calibri" panose="020F0502020204030204" pitchFamily="34" charset="0"/>
              </a:rPr>
              <a:t>quê Quảng Nam</a:t>
            </a:r>
            <a:endParaRPr lang="en-GB" sz="4000">
              <a:solidFill>
                <a:schemeClr val="bg1"/>
              </a:solidFill>
            </a:endParaRPr>
          </a:p>
        </p:txBody>
      </p:sp>
      <p:sp>
        <p:nvSpPr>
          <p:cNvPr id="15" name="Rectangle 14"/>
          <p:cNvSpPr/>
          <p:nvPr/>
        </p:nvSpPr>
        <p:spPr>
          <a:xfrm>
            <a:off x="4582596" y="2259330"/>
            <a:ext cx="7185731" cy="1815882"/>
          </a:xfrm>
          <a:prstGeom prst="rect">
            <a:avLst/>
          </a:prstGeom>
        </p:spPr>
        <p:txBody>
          <a:bodyPr wrap="square">
            <a:spAutoFit/>
          </a:bodyPr>
          <a:lstStyle/>
          <a:p>
            <a:pPr algn="just"/>
            <a:r>
              <a:rPr lang="vi-VN" sz="2800" b="1">
                <a:solidFill>
                  <a:schemeClr val="bg1"/>
                </a:solidFill>
                <a:latin typeface="Times New Roman" panose="02020603050405020304" pitchFamily="18" charset="0"/>
                <a:ea typeface="Calibri" panose="020F0502020204030204" pitchFamily="34" charset="0"/>
              </a:rPr>
              <a:t>Vị trí, phong </a:t>
            </a:r>
            <a:r>
              <a:rPr lang="vi-VN" sz="2800" b="1">
                <a:solidFill>
                  <a:schemeClr val="bg1"/>
                </a:solidFill>
                <a:latin typeface="Times New Roman" panose="02020603050405020304" pitchFamily="18" charset="0"/>
                <a:ea typeface="Calibri" panose="020F0502020204030204" pitchFamily="34" charset="0"/>
              </a:rPr>
              <a:t>cách</a:t>
            </a:r>
            <a:r>
              <a:rPr lang="vi-VN" sz="2800" b="1" smtClean="0">
                <a:solidFill>
                  <a:schemeClr val="bg1"/>
                </a:solidFill>
                <a:latin typeface="Times New Roman" panose="02020603050405020304" pitchFamily="18" charset="0"/>
                <a:ea typeface="Calibri" panose="020F0502020204030204" pitchFamily="34" charset="0"/>
              </a:rPr>
              <a:t>:</a:t>
            </a:r>
            <a:r>
              <a:rPr lang="vi-VN" sz="2800" smtClean="0">
                <a:solidFill>
                  <a:schemeClr val="bg1"/>
                </a:solidFill>
                <a:latin typeface="Times New Roman" panose="02020603050405020304" pitchFamily="18" charset="0"/>
                <a:ea typeface="Calibri" panose="020F0502020204030204" pitchFamily="34" charset="0"/>
              </a:rPr>
              <a:t> </a:t>
            </a:r>
            <a:r>
              <a:rPr lang="vi-VN" sz="2800">
                <a:solidFill>
                  <a:schemeClr val="bg1"/>
                </a:solidFill>
                <a:latin typeface="Times New Roman" panose="02020603050405020304" pitchFamily="18" charset="0"/>
                <a:ea typeface="Calibri" panose="020F0502020204030204" pitchFamily="34" charset="0"/>
              </a:rPr>
              <a:t>là Giáo sư, Nhà giáo Nhân dân, nhà nghiên cứu phê bình văn học nổi tiếng với phong cách độc đáo, vừa uyên bác mà tài hoa, vừa trí tuệ mà tràn đầy cảm xúc.</a:t>
            </a:r>
            <a:endParaRPr lang="en-GB" sz="4000">
              <a:solidFill>
                <a:schemeClr val="bg1"/>
              </a:solidFill>
            </a:endParaRPr>
          </a:p>
        </p:txBody>
      </p:sp>
      <p:sp>
        <p:nvSpPr>
          <p:cNvPr id="22" name="Rectangle 21"/>
          <p:cNvSpPr/>
          <p:nvPr/>
        </p:nvSpPr>
        <p:spPr>
          <a:xfrm>
            <a:off x="4557700" y="4207856"/>
            <a:ext cx="7210627" cy="2569934"/>
          </a:xfrm>
          <a:prstGeom prst="rect">
            <a:avLst/>
          </a:prstGeom>
        </p:spPr>
        <p:txBody>
          <a:bodyPr wrap="square">
            <a:spAutoFit/>
          </a:bodyPr>
          <a:lstStyle/>
          <a:p>
            <a:pPr algn="just">
              <a:lnSpc>
                <a:spcPct val="115000"/>
              </a:lnSpc>
              <a:spcAft>
                <a:spcPts val="0"/>
              </a:spcAft>
            </a:pPr>
            <a:r>
              <a:rPr lang="vi-VN" sz="2800" b="1">
                <a:solidFill>
                  <a:schemeClr val="bg1"/>
                </a:solidFill>
                <a:latin typeface="Times New Roman" panose="02020603050405020304" pitchFamily="18" charset="0"/>
                <a:ea typeface="Times New Roman" panose="02020603050405020304" pitchFamily="18" charset="0"/>
              </a:rPr>
              <a:t>Các tác phẩm chính</a:t>
            </a:r>
            <a:r>
              <a:rPr lang="vi-VN" sz="2800">
                <a:solidFill>
                  <a:schemeClr val="bg1"/>
                </a:solidFill>
                <a:latin typeface="Times New Roman" panose="02020603050405020304" pitchFamily="18" charset="0"/>
                <a:ea typeface="Times New Roman" panose="02020603050405020304" pitchFamily="18" charset="0"/>
              </a:rPr>
              <a:t>: </a:t>
            </a:r>
            <a:r>
              <a:rPr lang="vi-VN" sz="2800" smtClean="0">
                <a:solidFill>
                  <a:schemeClr val="bg1"/>
                </a:solidFill>
                <a:latin typeface="Times New Roman" panose="02020603050405020304" pitchFamily="18" charset="0"/>
                <a:ea typeface="Times New Roman" panose="02020603050405020304" pitchFamily="18" charset="0"/>
              </a:rPr>
              <a:t>nhiều </a:t>
            </a:r>
            <a:r>
              <a:rPr lang="vi-VN" sz="2800">
                <a:solidFill>
                  <a:schemeClr val="bg1"/>
                </a:solidFill>
                <a:latin typeface="Times New Roman" panose="02020603050405020304" pitchFamily="18" charset="0"/>
                <a:ea typeface="Times New Roman" panose="02020603050405020304" pitchFamily="18" charset="0"/>
              </a:rPr>
              <a:t>công trình nghiên cứu văn học về các tác giả lớn như Nguyễn Khuyến, Trần Tế Xương, Nguyễn Đình Chiểu, Hồ Chí </a:t>
            </a:r>
            <a:r>
              <a:rPr lang="vi-VN" sz="2800">
                <a:solidFill>
                  <a:schemeClr val="bg1"/>
                </a:solidFill>
                <a:latin typeface="Times New Roman" panose="02020603050405020304" pitchFamily="18" charset="0"/>
                <a:ea typeface="Times New Roman" panose="02020603050405020304" pitchFamily="18" charset="0"/>
              </a:rPr>
              <a:t>Minh</a:t>
            </a:r>
            <a:r>
              <a:rPr lang="vi-VN" sz="2800" smtClean="0">
                <a:solidFill>
                  <a:schemeClr val="bg1"/>
                </a:solidFill>
                <a:latin typeface="Times New Roman" panose="02020603050405020304" pitchFamily="18" charset="0"/>
                <a:ea typeface="Times New Roman" panose="02020603050405020304" pitchFamily="18" charset="0"/>
              </a:rPr>
              <a:t>,... Ông </a:t>
            </a:r>
            <a:r>
              <a:rPr lang="vi-VN" sz="2800">
                <a:solidFill>
                  <a:schemeClr val="bg1"/>
                </a:solidFill>
                <a:latin typeface="Times New Roman" panose="02020603050405020304" pitchFamily="18" charset="0"/>
                <a:ea typeface="Times New Roman" panose="02020603050405020304" pitchFamily="18" charset="0"/>
              </a:rPr>
              <a:t>được giải thưởng Hồ Chí Minh năm 2012.</a:t>
            </a:r>
            <a:endParaRPr lang="en-GB" sz="2800">
              <a:solidFill>
                <a:schemeClr val="bg1"/>
              </a:solidFill>
              <a:effectLst/>
              <a:latin typeface="Times New Roman" panose="02020603050405020304" pitchFamily="18" charset="0"/>
              <a:ea typeface="Times New Roman" panose="02020603050405020304" pitchFamily="18" charset="0"/>
            </a:endParaRPr>
          </a:p>
        </p:txBody>
      </p:sp>
      <p:pic>
        <p:nvPicPr>
          <p:cNvPr id="23"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809744"/>
            <a:ext cx="3081529" cy="2048256"/>
          </a:xfrm>
          <a:prstGeom prst="rect">
            <a:avLst/>
          </a:prstGeom>
        </p:spPr>
      </p:pic>
    </p:spTree>
    <p:extLst>
      <p:ext uri="{BB962C8B-B14F-4D97-AF65-F5344CB8AC3E}">
        <p14:creationId xmlns:p14="http://schemas.microsoft.com/office/powerpoint/2010/main" val="2331085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 xmlns:a16="http://schemas.microsoft.com/office/drawing/2014/main"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05" y="-612648"/>
            <a:ext cx="9070849" cy="6858000"/>
          </a:xfrm>
          <a:prstGeom prst="rect">
            <a:avLst/>
          </a:prstGeom>
        </p:spPr>
      </p:pic>
      <p:sp>
        <p:nvSpPr>
          <p:cNvPr id="9" name="Rectangle 8"/>
          <p:cNvSpPr/>
          <p:nvPr/>
        </p:nvSpPr>
        <p:spPr>
          <a:xfrm>
            <a:off x="990948" y="1873021"/>
            <a:ext cx="6580007" cy="3238707"/>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1</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KHỞI ĐỘNG</a:t>
            </a:r>
            <a:endParaRPr lang="en-GB" sz="72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614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678866"/>
            <a:ext cx="2476499" cy="2179134"/>
          </a:xfrm>
          <a:prstGeom prst="rect">
            <a:avLst/>
          </a:prstGeom>
        </p:spPr>
      </p:pic>
      <p:pic>
        <p:nvPicPr>
          <p:cNvPr id="5" name="图片 4" descr="图片包含 餐桌, 蛋糕, 鲜花&#10;&#10;已生成高可信度的说明">
            <a:extLst>
              <a:ext uri="{FF2B5EF4-FFF2-40B4-BE49-F238E27FC236}">
                <a16:creationId xmlns="" xmlns:a16="http://schemas.microsoft.com/office/drawing/2014/main" id="{E954A3D0-2A3F-4BEA-8614-83CE8E04F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584223" y="-5212079"/>
            <a:ext cx="6164494" cy="6858000"/>
          </a:xfrm>
          <a:prstGeom prst="rect">
            <a:avLst/>
          </a:prstGeom>
        </p:spPr>
      </p:pic>
      <p:grpSp>
        <p:nvGrpSpPr>
          <p:cNvPr id="17" name="千图设计师MC：ID 29795607库_组合 67"/>
          <p:cNvGrpSpPr/>
          <p:nvPr>
            <p:custDataLst>
              <p:tags r:id="rId1"/>
            </p:custDataLst>
          </p:nvPr>
        </p:nvGrpSpPr>
        <p:grpSpPr>
          <a:xfrm>
            <a:off x="1782814" y="1789278"/>
            <a:ext cx="45719" cy="3421649"/>
            <a:chOff x="8139354" y="1898197"/>
            <a:chExt cx="12700" cy="3421649"/>
          </a:xfrm>
        </p:grpSpPr>
        <p:cxnSp>
          <p:nvCxnSpPr>
            <p:cNvPr id="18" name="连接符: 肘形 10"/>
            <p:cNvCxnSpPr>
              <a:stCxn id="12" idx="2"/>
            </p:cNvCxnSpPr>
            <p:nvPr/>
          </p:nvCxnSpPr>
          <p:spPr>
            <a:xfrm rot="10800000">
              <a:off x="8139354" y="1898197"/>
              <a:ext cx="12700" cy="3421649"/>
            </a:xfrm>
            <a:prstGeom prst="bentConnector3">
              <a:avLst>
                <a:gd name="adj1" fmla="val 1800000"/>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连接符: 肘形 11"/>
            <p:cNvCxnSpPr>
              <a:stCxn id="8" idx="2"/>
            </p:cNvCxnSpPr>
            <p:nvPr/>
          </p:nvCxnSpPr>
          <p:spPr>
            <a:xfrm rot="10800000">
              <a:off x="8139354" y="1898197"/>
              <a:ext cx="12700" cy="1739017"/>
            </a:xfrm>
            <a:prstGeom prst="bentConnector3">
              <a:avLst>
                <a:gd name="adj1" fmla="val 1800000"/>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919973" y="1379068"/>
            <a:ext cx="6273052" cy="1569660"/>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a</a:t>
            </a:r>
            <a:r>
              <a:rPr lang="de-DE" sz="3200" b="1">
                <a:solidFill>
                  <a:schemeClr val="bg1"/>
                </a:solidFill>
                <a:latin typeface="Times New Roman" panose="02020603050405020304" pitchFamily="18" charset="0"/>
                <a:cs typeface="Times New Roman" panose="02020603050405020304" pitchFamily="18" charset="0"/>
              </a:rPr>
              <a:t>. Xuất xứ</a:t>
            </a:r>
            <a:r>
              <a:rPr lang="de-DE" sz="3200">
                <a:solidFill>
                  <a:schemeClr val="bg1"/>
                </a:solidFill>
                <a:latin typeface="Times New Roman" panose="02020603050405020304" pitchFamily="18" charset="0"/>
                <a:cs typeface="Times New Roman" panose="02020603050405020304" pitchFamily="18" charset="0"/>
              </a:rPr>
              <a:t>: Trích trong </a:t>
            </a:r>
            <a:r>
              <a:rPr lang="vi-VN" sz="3200">
                <a:solidFill>
                  <a:schemeClr val="bg1"/>
                </a:solidFill>
                <a:latin typeface="Times New Roman" panose="02020603050405020304" pitchFamily="18" charset="0"/>
                <a:cs typeface="Times New Roman" panose="02020603050405020304" pitchFamily="18" charset="0"/>
              </a:rPr>
              <a:t>cuốn</a:t>
            </a:r>
            <a:r>
              <a:rPr lang="de-DE" sz="3200">
                <a:solidFill>
                  <a:schemeClr val="bg1"/>
                </a:solidFill>
                <a:latin typeface="Times New Roman" panose="02020603050405020304" pitchFamily="18" charset="0"/>
                <a:cs typeface="Times New Roman" panose="02020603050405020304" pitchFamily="18" charset="0"/>
              </a:rPr>
              <a:t> “</a:t>
            </a:r>
            <a:r>
              <a:rPr lang="vi-VN" sz="3200" i="1">
                <a:solidFill>
                  <a:schemeClr val="bg1"/>
                </a:solidFill>
                <a:latin typeface="Times New Roman" panose="02020603050405020304" pitchFamily="18" charset="0"/>
                <a:cs typeface="Times New Roman" panose="02020603050405020304" pitchFamily="18" charset="0"/>
              </a:rPr>
              <a:t>Đến với thơ hay</a:t>
            </a:r>
            <a:r>
              <a:rPr lang="de-DE" sz="3200">
                <a:solidFill>
                  <a:schemeClr val="bg1"/>
                </a:solidFill>
                <a:latin typeface="Times New Roman" panose="02020603050405020304" pitchFamily="18" charset="0"/>
                <a:cs typeface="Times New Roman" panose="02020603050405020304" pitchFamily="18" charset="0"/>
              </a:rPr>
              <a:t>”</a:t>
            </a:r>
            <a:r>
              <a:rPr lang="vi-VN" sz="3200">
                <a:solidFill>
                  <a:schemeClr val="bg1"/>
                </a:solidFill>
                <a:latin typeface="Times New Roman" panose="02020603050405020304" pitchFamily="18" charset="0"/>
                <a:cs typeface="Times New Roman" panose="02020603050405020304" pitchFamily="18" charset="0"/>
              </a:rPr>
              <a:t>, NXB Giáo dục, năm 1997, từ trang 279 đến trang 286.</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919972" y="4744830"/>
            <a:ext cx="5925579" cy="1077218"/>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c. Phương thức biểu đạt chính:</a:t>
            </a:r>
            <a:r>
              <a:rPr lang="vi-VN" sz="3200">
                <a:solidFill>
                  <a:schemeClr val="bg1"/>
                </a:solidFill>
                <a:latin typeface="Times New Roman" panose="02020603050405020304" pitchFamily="18" charset="0"/>
                <a:cs typeface="Times New Roman" panose="02020603050405020304" pitchFamily="18" charset="0"/>
              </a:rPr>
              <a:t> Nghị luận </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320" y="3539939"/>
            <a:ext cx="3721608" cy="276209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533857" y="217795"/>
            <a:ext cx="7942174" cy="658642"/>
          </a:xfrm>
          <a:prstGeom prst="rect">
            <a:avLst/>
          </a:prstGeom>
        </p:spPr>
        <p:txBody>
          <a:bodyPr wrap="none">
            <a:spAutoFit/>
          </a:bodyPr>
          <a:lstStyle/>
          <a:p>
            <a:pPr algn="just">
              <a:lnSpc>
                <a:spcPct val="115000"/>
              </a:lnSpc>
              <a:spcAft>
                <a:spcPts val="0"/>
              </a:spcAft>
            </a:pPr>
            <a:r>
              <a:rPr lang="de-DE"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3. Văn bản “</a:t>
            </a:r>
            <a:r>
              <a:rPr lang="de-DE" sz="3200" b="1"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Vẻ đẹp của bài thơ Cảnh khuya”</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986825" y="3442024"/>
            <a:ext cx="5204245" cy="613245"/>
          </a:xfrm>
          <a:prstGeom prst="rect">
            <a:avLst/>
          </a:prstGeom>
        </p:spPr>
        <p:txBody>
          <a:bodyPr wrap="none">
            <a:spAutoFit/>
          </a:bodyPr>
          <a:lstStyle/>
          <a:p>
            <a:pPr algn="just">
              <a:lnSpc>
                <a:spcPct val="115000"/>
              </a:lnSpc>
              <a:spcAft>
                <a:spcPts val="0"/>
              </a:spcAft>
              <a:tabLst>
                <a:tab pos="57150" algn="l"/>
                <a:tab pos="152400" algn="l"/>
              </a:tabLst>
            </a:pPr>
            <a:r>
              <a:rPr lang="vi-VN"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b. Thể loại:</a:t>
            </a:r>
            <a:r>
              <a:rPr lang="vi-VN"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nghị luận văn học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87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 xmlns:a16="http://schemas.microsoft.com/office/drawing/2014/main"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038" y="0"/>
            <a:ext cx="4331970" cy="3465576"/>
          </a:xfrm>
          <a:prstGeom prst="rect">
            <a:avLst/>
          </a:prstGeom>
        </p:spPr>
      </p:pic>
      <p:sp>
        <p:nvSpPr>
          <p:cNvPr id="11" name="Freeform 76">
            <a:extLst>
              <a:ext uri="{FF2B5EF4-FFF2-40B4-BE49-F238E27FC236}">
                <a16:creationId xmlns:a16="http://schemas.microsoft.com/office/drawing/2014/main" xmlns="" id="{0ECA414F-4CEF-4643-936D-8009D04B848E}"/>
              </a:ext>
            </a:extLst>
          </p:cNvPr>
          <p:cNvSpPr>
            <a:spLocks/>
          </p:cNvSpPr>
          <p:nvPr/>
        </p:nvSpPr>
        <p:spPr bwMode="auto">
          <a:xfrm>
            <a:off x="134812" y="392221"/>
            <a:ext cx="871702" cy="809449"/>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rgbClr val="8CC5D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77">
            <a:extLst>
              <a:ext uri="{FF2B5EF4-FFF2-40B4-BE49-F238E27FC236}">
                <a16:creationId xmlns:a16="http://schemas.microsoft.com/office/drawing/2014/main" xmlns="" id="{94701283-2018-40A7-9CFF-D160833E9E7A}"/>
              </a:ext>
            </a:extLst>
          </p:cNvPr>
          <p:cNvSpPr>
            <a:spLocks/>
          </p:cNvSpPr>
          <p:nvPr/>
        </p:nvSpPr>
        <p:spPr bwMode="auto">
          <a:xfrm>
            <a:off x="0" y="5129272"/>
            <a:ext cx="902908" cy="919074"/>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6BD2A"/>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 name="Rectangle 12"/>
          <p:cNvSpPr/>
          <p:nvPr/>
        </p:nvSpPr>
        <p:spPr>
          <a:xfrm>
            <a:off x="902908" y="288133"/>
            <a:ext cx="6531164" cy="1077218"/>
          </a:xfrm>
          <a:prstGeom prst="rect">
            <a:avLst/>
          </a:prstGeom>
        </p:spPr>
        <p:txBody>
          <a:bodyPr wrap="square">
            <a:spAutoFit/>
          </a:bodyPr>
          <a:lstStyle/>
          <a:p>
            <a:pPr algn="ctr"/>
            <a:r>
              <a:rPr lang="vi-VN" sz="3200" b="1">
                <a:solidFill>
                  <a:schemeClr val="bg1"/>
                </a:solidFill>
                <a:latin typeface="Times New Roman" panose="02020603050405020304" pitchFamily="18" charset="0"/>
                <a:cs typeface="Times New Roman" panose="02020603050405020304" pitchFamily="18" charset="0"/>
              </a:rPr>
              <a:t>d. Luận đề: </a:t>
            </a:r>
            <a:r>
              <a:rPr lang="vi-VN" sz="3200">
                <a:solidFill>
                  <a:schemeClr val="bg1"/>
                </a:solidFill>
                <a:latin typeface="Times New Roman" panose="02020603050405020304" pitchFamily="18" charset="0"/>
                <a:cs typeface="Times New Roman" panose="02020603050405020304" pitchFamily="18" charset="0"/>
              </a:rPr>
              <a:t>Vẻ đẹp nội dung, nghệ thuật của bài thơ </a:t>
            </a:r>
            <a:r>
              <a:rPr lang="vi-VN" sz="3200" i="1">
                <a:solidFill>
                  <a:schemeClr val="bg1"/>
                </a:solidFill>
                <a:latin typeface="Times New Roman" panose="02020603050405020304" pitchFamily="18" charset="0"/>
                <a:cs typeface="Times New Roman" panose="02020603050405020304" pitchFamily="18" charset="0"/>
              </a:rPr>
              <a:t>Cảnh khuya.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02909" y="5411992"/>
            <a:ext cx="10097323" cy="1077218"/>
          </a:xfrm>
          <a:prstGeom prst="rect">
            <a:avLst/>
          </a:prstGeom>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e. Trình tự phân tích</a:t>
            </a:r>
            <a:r>
              <a:rPr lang="vi-VN" sz="3200" b="1">
                <a:solidFill>
                  <a:schemeClr val="bg1"/>
                </a:solidFill>
                <a:latin typeface="Times New Roman" panose="02020603050405020304" pitchFamily="18" charset="0"/>
                <a:cs typeface="Times New Roman" panose="02020603050405020304" pitchFamily="18" charset="0"/>
              </a:rPr>
              <a:t>: </a:t>
            </a:r>
            <a:r>
              <a:rPr lang="vi-VN" sz="3200" smtClean="0">
                <a:solidFill>
                  <a:schemeClr val="bg1"/>
                </a:solidFill>
                <a:latin typeface="Times New Roman" panose="02020603050405020304" pitchFamily="18" charset="0"/>
                <a:cs typeface="Times New Roman" panose="02020603050405020304" pitchFamily="18" charset="0"/>
              </a:rPr>
              <a:t>trình </a:t>
            </a:r>
            <a:r>
              <a:rPr lang="vi-VN" sz="3200">
                <a:solidFill>
                  <a:schemeClr val="bg1"/>
                </a:solidFill>
                <a:latin typeface="Times New Roman" panose="02020603050405020304" pitchFamily="18" charset="0"/>
                <a:cs typeface="Times New Roman" panose="02020603050405020304" pitchFamily="18" charset="0"/>
              </a:rPr>
              <a:t>tự lần lượt phân tích từng câu thơ trong bài cảnh khuya</a:t>
            </a:r>
            <a:r>
              <a:rPr lang="vi-VN" sz="3200">
                <a:solidFill>
                  <a:schemeClr val="bg1"/>
                </a:solidFill>
                <a:latin typeface="Times New Roman" panose="02020603050405020304" pitchFamily="18" charset="0"/>
                <a:cs typeface="Times New Roman" panose="02020603050405020304" pitchFamily="18" charset="0"/>
              </a:rPr>
              <a:t>.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7569" y="3036616"/>
            <a:ext cx="2919447" cy="1077218"/>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3200" b="1" i="1">
                <a:latin typeface="Times New Roman" panose="02020603050405020304" pitchFamily="18" charset="0"/>
                <a:cs typeface="Times New Roman" panose="02020603050405020304" pitchFamily="18" charset="0"/>
              </a:rPr>
              <a:t>Nhan đề của văn bản</a:t>
            </a:r>
            <a:r>
              <a:rPr lang="vi-VN" sz="3200">
                <a:latin typeface="Times New Roman" panose="02020603050405020304" pitchFamily="18" charset="0"/>
                <a:cs typeface="Times New Roman" panose="02020603050405020304" pitchFamily="18" charset="0"/>
              </a:rPr>
              <a:t>.</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83905" y="3036616"/>
            <a:ext cx="5070407" cy="2062103"/>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3200" b="1" i="1">
                <a:latin typeface="Times New Roman" panose="02020603050405020304" pitchFamily="18" charset="0"/>
                <a:cs typeface="Times New Roman" panose="02020603050405020304" pitchFamily="18" charset="0"/>
              </a:rPr>
              <a:t>Nội dung văn bản</a:t>
            </a:r>
            <a:r>
              <a:rPr lang="vi-VN" sz="3200">
                <a:latin typeface="Times New Roman" panose="02020603050405020304" pitchFamily="18" charset="0"/>
                <a:cs typeface="Times New Roman" panose="02020603050405020304" pitchFamily="18" charset="0"/>
              </a:rPr>
              <a:t>: Khám phá những nét đặc sắc vể nội dung và nghệ thuật trong bài thơ </a:t>
            </a:r>
            <a:r>
              <a:rPr lang="vi-VN" sz="3200" i="1">
                <a:latin typeface="Times New Roman" panose="02020603050405020304" pitchFamily="18" charset="0"/>
                <a:cs typeface="Times New Roman" panose="02020603050405020304" pitchFamily="18" charset="0"/>
              </a:rPr>
              <a:t>Cảnh khuya</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36017">
            <a:off x="2731880" y="2188440"/>
            <a:ext cx="1585250" cy="1100219"/>
          </a:xfrm>
          <a:prstGeom prst="rect">
            <a:avLst/>
          </a:prstGeom>
        </p:spPr>
      </p:pic>
      <p:pic>
        <p:nvPicPr>
          <p:cNvPr id="16" name="Picture 15">
            <a:extLst>
              <a:ext uri="{FF2B5EF4-FFF2-40B4-BE49-F238E27FC236}">
                <a16:creationId xmlns="" xmlns:a16="http://schemas.microsoft.com/office/drawing/2014/main"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33905">
            <a:off x="4302660" y="2167593"/>
            <a:ext cx="1585869" cy="1100219"/>
          </a:xfrm>
          <a:prstGeom prst="rect">
            <a:avLst/>
          </a:prstGeom>
        </p:spPr>
      </p:pic>
      <p:sp>
        <p:nvSpPr>
          <p:cNvPr id="4" name="Rectangle 3"/>
          <p:cNvSpPr/>
          <p:nvPr/>
        </p:nvSpPr>
        <p:spPr>
          <a:xfrm>
            <a:off x="2972562" y="1651846"/>
            <a:ext cx="3185487" cy="461665"/>
          </a:xfrm>
          <a:prstGeom prst="rect">
            <a:avLst/>
          </a:prstGeom>
        </p:spPr>
        <p:txBody>
          <a:bodyPr wrap="none">
            <a:spAutoFit/>
          </a:bodyPr>
          <a:lstStyle/>
          <a:p>
            <a:r>
              <a:rPr lang="vi-VN" sz="2400" b="1" smtClean="0">
                <a:solidFill>
                  <a:schemeClr val="bg1"/>
                </a:solidFill>
                <a:latin typeface="Times New Roman" panose="02020603050405020304" pitchFamily="18" charset="0"/>
                <a:ea typeface="Calibri" panose="020F0502020204030204" pitchFamily="34" charset="0"/>
              </a:rPr>
              <a:t>Cơ sở xác định luận đề</a:t>
            </a:r>
            <a:endParaRPr lang="en-GB" sz="3600">
              <a:solidFill>
                <a:schemeClr val="bg1"/>
              </a:solidFill>
            </a:endParaRPr>
          </a:p>
        </p:txBody>
      </p:sp>
    </p:spTree>
    <p:extLst>
      <p:ext uri="{BB962C8B-B14F-4D97-AF65-F5344CB8AC3E}">
        <p14:creationId xmlns:p14="http://schemas.microsoft.com/office/powerpoint/2010/main" val="4004271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2"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3165" y="1512513"/>
            <a:ext cx="8109912" cy="646331"/>
          </a:xfrm>
          <a:prstGeom prst="rect">
            <a:avLst/>
          </a:prstGeom>
        </p:spPr>
        <p:txBody>
          <a:bodyPr wrap="none">
            <a:spAutoFit/>
          </a:bodyPr>
          <a:lstStyle/>
          <a:p>
            <a:r>
              <a:rPr lang="vi-VN" sz="3600" b="1">
                <a:solidFill>
                  <a:schemeClr val="bg1"/>
                </a:solidFill>
                <a:latin typeface="Times New Roman" panose="02020603050405020304" pitchFamily="18" charset="0"/>
                <a:cs typeface="Times New Roman" panose="02020603050405020304" pitchFamily="18" charset="0"/>
              </a:rPr>
              <a:t>1. Bố cục và nội dung chính của văn bản</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807209" y="239658"/>
            <a:ext cx="5961888" cy="92176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pic>
        <p:nvPicPr>
          <p:cNvPr id="7" name="图片 2">
            <a:extLst>
              <a:ext uri="{FF2B5EF4-FFF2-40B4-BE49-F238E27FC236}">
                <a16:creationId xmlns="" xmlns:a16="http://schemas.microsoft.com/office/drawing/2014/main"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599" y="75186"/>
            <a:ext cx="2609851" cy="2609851"/>
          </a:xfrm>
          <a:prstGeom prst="rect">
            <a:avLst/>
          </a:prstGeom>
        </p:spPr>
      </p:pic>
      <p:sp>
        <p:nvSpPr>
          <p:cNvPr id="3" name="Rectangle 2"/>
          <p:cNvSpPr/>
          <p:nvPr/>
        </p:nvSpPr>
        <p:spPr>
          <a:xfrm>
            <a:off x="3019112" y="319478"/>
            <a:ext cx="5626540" cy="678327"/>
          </a:xfrm>
          <a:prstGeom prst="rect">
            <a:avLst/>
          </a:prstGeom>
        </p:spPr>
        <p:txBody>
          <a:bodyPr wrap="none">
            <a:spAutoFit/>
          </a:bodyPr>
          <a:lstStyle/>
          <a:p>
            <a:pPr>
              <a:lnSpc>
                <a:spcPct val="115000"/>
              </a:lnSpc>
              <a:spcAft>
                <a:spcPts val="0"/>
              </a:spcAft>
              <a:tabLst>
                <a:tab pos="1386840" algn="l"/>
              </a:tabLst>
            </a:pPr>
            <a:r>
              <a:rPr lang="vi-VN" sz="3600" b="1">
                <a:solidFill>
                  <a:schemeClr val="bg1"/>
                </a:solidFill>
                <a:latin typeface="Times New Roman" panose="02020603050405020304" pitchFamily="18" charset="0"/>
                <a:ea typeface="MS Mincho"/>
                <a:cs typeface="Times New Roman" panose="02020603050405020304" pitchFamily="18" charset="0"/>
              </a:rPr>
              <a:t>III. ĐỌC- HIỂU VĂN BẢN</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16319324"/>
              </p:ext>
            </p:extLst>
          </p:nvPr>
        </p:nvGraphicFramePr>
        <p:xfrm>
          <a:off x="2139695" y="2761488"/>
          <a:ext cx="7873381" cy="3446749"/>
        </p:xfrm>
        <a:graphic>
          <a:graphicData uri="http://schemas.openxmlformats.org/drawingml/2006/table">
            <a:tbl>
              <a:tblPr firstRow="1" firstCol="1" bandRow="1">
                <a:tableStyleId>{E8B1032C-EA38-4F05-BA0D-38AFFFC7BED3}</a:tableStyleId>
              </a:tblPr>
              <a:tblGrid>
                <a:gridCol w="4775091"/>
                <a:gridCol w="3098290"/>
              </a:tblGrid>
              <a:tr h="993109">
                <a:tc gridSpan="2">
                  <a:txBody>
                    <a:bodyPr/>
                    <a:lstStyle/>
                    <a:p>
                      <a:pPr algn="ctr">
                        <a:lnSpc>
                          <a:spcPct val="115000"/>
                        </a:lnSpc>
                        <a:spcAft>
                          <a:spcPts val="0"/>
                        </a:spcAft>
                        <a:tabLst>
                          <a:tab pos="1386840" algn="l"/>
                        </a:tabLst>
                      </a:pPr>
                      <a:r>
                        <a:rPr lang="pt-BR" sz="2800">
                          <a:solidFill>
                            <a:schemeClr val="bg1"/>
                          </a:solidFill>
                          <a:effectLst/>
                          <a:latin typeface="Times New Roman" panose="02020603050405020304" pitchFamily="18" charset="0"/>
                          <a:cs typeface="Times New Roman" panose="02020603050405020304" pitchFamily="18" charset="0"/>
                        </a:rPr>
                        <a:t>PHIẾU HỌC TẬP 04: </a:t>
                      </a:r>
                      <a:r>
                        <a:rPr lang="vi-VN" sz="2800">
                          <a:solidFill>
                            <a:schemeClr val="bg1"/>
                          </a:solidFill>
                          <a:effectLst/>
                          <a:latin typeface="Times New Roman" panose="02020603050405020304" pitchFamily="18" charset="0"/>
                          <a:cs typeface="Times New Roman" panose="02020603050405020304" pitchFamily="18" charset="0"/>
                        </a:rPr>
                        <a:t>Tìm hiểu bố cục và nội dung chính của văn bản</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1. </a:t>
                      </a:r>
                      <a:r>
                        <a:rPr lang="pt-BR" sz="2800">
                          <a:solidFill>
                            <a:schemeClr val="bg1"/>
                          </a:solidFill>
                          <a:effectLst/>
                          <a:latin typeface="Times New Roman" panose="02020603050405020304" pitchFamily="18" charset="0"/>
                          <a:cs typeface="Times New Roman" panose="02020603050405020304" pitchFamily="18" charset="0"/>
                        </a:rPr>
                        <a:t>Xác định nội dung chính của mỗi phần bằng một sơ đồ cụ thể.</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vi-VN" sz="2800">
                          <a:solidFill>
                            <a:schemeClr val="bg1"/>
                          </a:solidFill>
                          <a:effectLst/>
                          <a:latin typeface="Times New Roman" panose="02020603050405020304" pitchFamily="18" charset="0"/>
                          <a:cs typeface="Times New Roman" panose="02020603050405020304" pitchFamily="18" charset="0"/>
                        </a:rPr>
                        <a:t>2. </a:t>
                      </a:r>
                      <a:r>
                        <a:rPr lang="en-US" sz="2800">
                          <a:solidFill>
                            <a:schemeClr val="bg1"/>
                          </a:solidFill>
                          <a:effectLst/>
                          <a:latin typeface="Times New Roman" panose="02020603050405020304" pitchFamily="18" charset="0"/>
                          <a:cs typeface="Times New Roman" panose="02020603050405020304" pitchFamily="18" charset="0"/>
                        </a:rPr>
                        <a:t>Tính lô gích giữa các phần được thể hiện như thế nào?</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983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物体&#10;&#10;已生成极高可信度的说明">
            <a:extLst>
              <a:ext uri="{FF2B5EF4-FFF2-40B4-BE49-F238E27FC236}">
                <a16:creationId xmlns="" xmlns:a16="http://schemas.microsoft.com/office/drawing/2014/main" id="{BBC8A921-9998-499D-951A-AAE86A5A7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5039" y="4743450"/>
            <a:ext cx="3200771" cy="2381250"/>
          </a:xfrm>
          <a:prstGeom prst="rect">
            <a:avLst/>
          </a:prstGeom>
        </p:spPr>
      </p:pic>
      <p:sp>
        <p:nvSpPr>
          <p:cNvPr id="2" name="Rectangle 1"/>
          <p:cNvSpPr/>
          <p:nvPr/>
        </p:nvSpPr>
        <p:spPr>
          <a:xfrm>
            <a:off x="3278534" y="318506"/>
            <a:ext cx="4095993" cy="646331"/>
          </a:xfrm>
          <a:prstGeom prst="rect">
            <a:avLst/>
          </a:prstGeom>
        </p:spPr>
        <p:txBody>
          <a:bodyPr wrap="none">
            <a:spAutoFit/>
          </a:bodyPr>
          <a:lstStyle/>
          <a:p>
            <a:r>
              <a:rPr lang="vi-VN" sz="3600" b="1">
                <a:solidFill>
                  <a:schemeClr val="bg1"/>
                </a:solidFill>
                <a:latin typeface="Times New Roman" panose="02020603050405020304" pitchFamily="18" charset="0"/>
                <a:cs typeface="Times New Roman" panose="02020603050405020304" pitchFamily="18" charset="0"/>
              </a:rPr>
              <a:t>C</a:t>
            </a:r>
            <a:r>
              <a:rPr lang="vi-VN" sz="3600" b="1" smtClean="0">
                <a:solidFill>
                  <a:schemeClr val="bg1"/>
                </a:solidFill>
                <a:latin typeface="Times New Roman" panose="02020603050405020304" pitchFamily="18" charset="0"/>
                <a:cs typeface="Times New Roman" panose="02020603050405020304" pitchFamily="18" charset="0"/>
              </a:rPr>
              <a:t>hia </a:t>
            </a:r>
            <a:r>
              <a:rPr lang="vi-VN" sz="3600" b="1">
                <a:solidFill>
                  <a:schemeClr val="bg1"/>
                </a:solidFill>
                <a:latin typeface="Times New Roman" panose="02020603050405020304" pitchFamily="18" charset="0"/>
                <a:cs typeface="Times New Roman" panose="02020603050405020304" pitchFamily="18" charset="0"/>
              </a:rPr>
              <a:t>làm năm phần</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9733" y="4614627"/>
            <a:ext cx="3168801" cy="1384995"/>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(3): </a:t>
            </a:r>
            <a:r>
              <a:rPr lang="vi-VN" sz="2800">
                <a:solidFill>
                  <a:schemeClr val="bg1"/>
                </a:solidFill>
                <a:latin typeface="Times New Roman" panose="02020603050405020304" pitchFamily="18" charset="0"/>
                <a:cs typeface="Times New Roman" panose="02020603050405020304" pitchFamily="18" charset="0"/>
              </a:rPr>
              <a:t>Vẻ đẹp của trăng, cây và hoa (câu thơ thứ hai)</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648353" y="4464664"/>
            <a:ext cx="2491312" cy="2246769"/>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(4): </a:t>
            </a:r>
            <a:r>
              <a:rPr lang="vi-VN" sz="2800">
                <a:solidFill>
                  <a:schemeClr val="bg1"/>
                </a:solidFill>
                <a:latin typeface="Times New Roman" panose="02020603050405020304" pitchFamily="18" charset="0"/>
                <a:cs typeface="Times New Roman" panose="02020603050405020304" pitchFamily="18" charset="0"/>
              </a:rPr>
              <a:t>Vẻ đẹp của hình ảnh người chưa ngủ (câu thơ thứ ba, tư)</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79329" y="4439624"/>
            <a:ext cx="3676393" cy="2246769"/>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(5): </a:t>
            </a:r>
            <a:r>
              <a:rPr lang="vi-VN" sz="2800">
                <a:solidFill>
                  <a:schemeClr val="bg1"/>
                </a:solidFill>
                <a:latin typeface="Times New Roman" panose="02020603050405020304" pitchFamily="18" charset="0"/>
                <a:cs typeface="Times New Roman" panose="02020603050405020304" pitchFamily="18" charset="0"/>
              </a:rPr>
              <a:t>Khái quát về hình ảnh thiên nhiên và con người trong bài thơ, qua đó là nổi bật phong cách của Hồ Chí Minh.</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8" name="Rectangle 1">
            <a:extLst>
              <a:ext uri="{FF2B5EF4-FFF2-40B4-BE49-F238E27FC236}">
                <a16:creationId xmlns:a16="http://schemas.microsoft.com/office/drawing/2014/main" xmlns="" id="{1D1B4F45-07C8-40E4-A2FF-DA9A3276EE01}"/>
              </a:ext>
            </a:extLst>
          </p:cNvPr>
          <p:cNvSpPr/>
          <p:nvPr/>
        </p:nvSpPr>
        <p:spPr bwMode="auto">
          <a:xfrm>
            <a:off x="9299448" y="429768"/>
            <a:ext cx="2333823" cy="3772272"/>
          </a:xfrm>
          <a:prstGeom prst="rect">
            <a:avLst/>
          </a:prstGeom>
          <a:noFill/>
          <a:ln w="76200">
            <a:solidFill>
              <a:schemeClr val="accent3"/>
            </a:solid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090" y="452888"/>
            <a:ext cx="2276538" cy="3658412"/>
          </a:xfrm>
          <a:prstGeom prst="rect">
            <a:avLst/>
          </a:prstGeom>
        </p:spPr>
      </p:pic>
      <p:pic>
        <p:nvPicPr>
          <p:cNvPr id="24" name="图片 77">
            <a:extLst>
              <a:ext uri="{FF2B5EF4-FFF2-40B4-BE49-F238E27FC236}">
                <a16:creationId xmlns:a16="http://schemas.microsoft.com/office/drawing/2014/main" xmlns="" id="{DBCDBDDC-1C9D-4BB2-9A76-0793138B1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082">
            <a:off x="10595195" y="3037561"/>
            <a:ext cx="1652010" cy="2053212"/>
          </a:xfrm>
          <a:prstGeom prst="rect">
            <a:avLst/>
          </a:prstGeom>
        </p:spPr>
      </p:pic>
      <p:pic>
        <p:nvPicPr>
          <p:cNvPr id="25" name="图片 78">
            <a:extLst>
              <a:ext uri="{FF2B5EF4-FFF2-40B4-BE49-F238E27FC236}">
                <a16:creationId xmlns:a16="http://schemas.microsoft.com/office/drawing/2014/main" xmlns="" id="{6E8D8D44-B49D-43DE-BEDD-36D2233550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1886" y="2238370"/>
            <a:ext cx="1792833" cy="2389601"/>
          </a:xfrm>
          <a:prstGeom prst="rect">
            <a:avLst/>
          </a:prstGeom>
        </p:spPr>
      </p:pic>
      <p:pic>
        <p:nvPicPr>
          <p:cNvPr id="26" name="图片 79">
            <a:extLst>
              <a:ext uri="{FF2B5EF4-FFF2-40B4-BE49-F238E27FC236}">
                <a16:creationId xmlns:a16="http://schemas.microsoft.com/office/drawing/2014/main" xmlns="" id="{9C8836C3-EE2F-4F13-9231-F0437DC05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7675" y="2863422"/>
            <a:ext cx="1333804" cy="1880028"/>
          </a:xfrm>
          <a:prstGeom prst="rect">
            <a:avLst/>
          </a:prstGeom>
        </p:spPr>
      </p:pic>
      <p:sp>
        <p:nvSpPr>
          <p:cNvPr id="6" name="Rectangle 5"/>
          <p:cNvSpPr/>
          <p:nvPr/>
        </p:nvSpPr>
        <p:spPr>
          <a:xfrm>
            <a:off x="93323" y="1291298"/>
            <a:ext cx="5978293" cy="3065455"/>
          </a:xfrm>
          <a:prstGeom prst="rect">
            <a:avLst/>
          </a:prstGeom>
          <a:ln>
            <a:solidFill>
              <a:schemeClr val="accent1"/>
            </a:solidFill>
          </a:ln>
        </p:spPr>
        <p:txBody>
          <a:bodyPr wrap="square">
            <a:spAutoFit/>
          </a:bodyPr>
          <a:lstStyle/>
          <a:p>
            <a:pPr lvl="0" algn="just">
              <a:lnSpc>
                <a:spcPct val="115000"/>
              </a:lnSpc>
              <a:spcAft>
                <a:spcPts val="0"/>
              </a:spcAft>
              <a:buSzPts val="1400"/>
              <a:tabLst>
                <a:tab pos="1386840" algn="l"/>
              </a:tabLst>
            </a:pPr>
            <a:r>
              <a:rPr lang="vi-VN" sz="2800" b="1">
                <a:solidFill>
                  <a:schemeClr val="bg1"/>
                </a:solidFill>
                <a:latin typeface="Times New Roman" panose="02020603050405020304" pitchFamily="18" charset="0"/>
                <a:ea typeface="MS Mincho"/>
                <a:cs typeface="Times New Roman" panose="02020603050405020304" pitchFamily="18" charset="0"/>
              </a:rPr>
              <a:t>Phần (1): </a:t>
            </a:r>
            <a:r>
              <a:rPr lang="vi-VN" sz="2800">
                <a:solidFill>
                  <a:schemeClr val="bg1"/>
                </a:solidFill>
                <a:latin typeface="Times New Roman" panose="02020603050405020304" pitchFamily="18" charset="0"/>
                <a:ea typeface="MS Mincho"/>
                <a:cs typeface="Times New Roman" panose="02020603050405020304" pitchFamily="18" charset="0"/>
              </a:rPr>
              <a:t>Giới thiệu về bài thơ </a:t>
            </a:r>
            <a:r>
              <a:rPr lang="vi-VN" sz="2800" i="1">
                <a:solidFill>
                  <a:schemeClr val="bg1"/>
                </a:solidFill>
                <a:latin typeface="Times New Roman" panose="02020603050405020304" pitchFamily="18" charset="0"/>
                <a:ea typeface="MS Mincho"/>
                <a:cs typeface="Times New Roman" panose="02020603050405020304" pitchFamily="18" charset="0"/>
              </a:rPr>
              <a:t>Cảnh </a:t>
            </a:r>
            <a:r>
              <a:rPr lang="vi-VN" sz="2800" i="1">
                <a:solidFill>
                  <a:schemeClr val="bg1"/>
                </a:solidFill>
                <a:latin typeface="Times New Roman" panose="02020603050405020304" pitchFamily="18" charset="0"/>
                <a:ea typeface="MS Mincho"/>
                <a:cs typeface="Times New Roman" panose="02020603050405020304" pitchFamily="18" charset="0"/>
              </a:rPr>
              <a:t>khuya</a:t>
            </a:r>
            <a:r>
              <a:rPr lang="vi-VN" sz="2800">
                <a:solidFill>
                  <a:schemeClr val="bg1"/>
                </a:solidFill>
                <a:latin typeface="Times New Roman" panose="02020603050405020304" pitchFamily="18" charset="0"/>
                <a:ea typeface="MS Mincho"/>
                <a:cs typeface="Times New Roman" panose="02020603050405020304" pitchFamily="18" charset="0"/>
              </a:rPr>
              <a:t> </a:t>
            </a:r>
            <a:r>
              <a:rPr lang="vi-VN" sz="2800" smtClean="0">
                <a:solidFill>
                  <a:schemeClr val="bg1"/>
                </a:solidFill>
                <a:latin typeface="Times New Roman" panose="02020603050405020304" pitchFamily="18" charset="0"/>
                <a:ea typeface="MS Mincho"/>
                <a:cs typeface="Times New Roman" panose="02020603050405020304" pitchFamily="18" charset="0"/>
              </a:rPr>
              <a:t>+ </a:t>
            </a:r>
            <a:r>
              <a:rPr lang="vi-VN" sz="2800">
                <a:solidFill>
                  <a:schemeClr val="bg1"/>
                </a:solidFill>
                <a:latin typeface="Times New Roman" panose="02020603050405020304" pitchFamily="18" charset="0"/>
                <a:ea typeface="MS Mincho"/>
                <a:cs typeface="Times New Roman" panose="02020603050405020304" pitchFamily="18" charset="0"/>
              </a:rPr>
              <a:t>Xuất xứ: nằm trong chùm thơ năm 1947 của </a:t>
            </a:r>
            <a:r>
              <a:rPr lang="vi-VN" sz="2800">
                <a:solidFill>
                  <a:schemeClr val="bg1"/>
                </a:solidFill>
                <a:latin typeface="Times New Roman" panose="02020603050405020304" pitchFamily="18" charset="0"/>
                <a:ea typeface="MS Mincho"/>
                <a:cs typeface="Times New Roman" panose="02020603050405020304" pitchFamily="18" charset="0"/>
              </a:rPr>
              <a:t>Bác</a:t>
            </a:r>
            <a:r>
              <a:rPr lang="vi-VN" sz="2800" smtClean="0">
                <a:solidFill>
                  <a:schemeClr val="bg1"/>
                </a:solidFill>
                <a:latin typeface="Times New Roman" panose="02020603050405020304" pitchFamily="18" charset="0"/>
                <a:ea typeface="MS Mincho"/>
                <a:cs typeface="Times New Roman" panose="02020603050405020304" pitchFamily="18" charset="0"/>
              </a:rPr>
              <a:t>.</a:t>
            </a:r>
          </a:p>
          <a:p>
            <a:pPr lvl="0" algn="just">
              <a:lnSpc>
                <a:spcPct val="115000"/>
              </a:lnSpc>
              <a:spcAft>
                <a:spcPts val="0"/>
              </a:spcAft>
              <a:buSzPts val="1400"/>
              <a:tabLst>
                <a:tab pos="1386840" algn="l"/>
              </a:tabLst>
            </a:pPr>
            <a:r>
              <a:rPr lang="vi-VN" sz="2800" smtClean="0">
                <a:solidFill>
                  <a:schemeClr val="bg1"/>
                </a:solidFill>
                <a:latin typeface="Times New Roman" panose="02020603050405020304" pitchFamily="18" charset="0"/>
                <a:ea typeface="MS Mincho"/>
                <a:cs typeface="Times New Roman" panose="02020603050405020304" pitchFamily="18" charset="0"/>
              </a:rPr>
              <a:t>+ </a:t>
            </a:r>
            <a:r>
              <a:rPr lang="vi-VN" sz="2800">
                <a:solidFill>
                  <a:schemeClr val="bg1"/>
                </a:solidFill>
                <a:latin typeface="Times New Roman" panose="02020603050405020304" pitchFamily="18" charset="0"/>
                <a:ea typeface="MS Mincho"/>
                <a:cs typeface="Times New Roman" panose="02020603050405020304" pitchFamily="18" charset="0"/>
              </a:rPr>
              <a:t>Ấn tượng chung về bài thơ: về không gian, hình ảnh trong bài thơ: trăng, cây, gió,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404283" y="1488600"/>
            <a:ext cx="2733391" cy="1578894"/>
          </a:xfrm>
          <a:prstGeom prst="rect">
            <a:avLst/>
          </a:prstGeom>
          <a:ln>
            <a:solidFill>
              <a:schemeClr val="accent1"/>
            </a:solidFill>
          </a:ln>
        </p:spPr>
        <p:txBody>
          <a:bodyPr wrap="square">
            <a:spAutoFit/>
          </a:bodyPr>
          <a:lstStyle/>
          <a:p>
            <a:pPr lvl="0" algn="just">
              <a:lnSpc>
                <a:spcPct val="115000"/>
              </a:lnSpc>
              <a:spcAft>
                <a:spcPts val="0"/>
              </a:spcAft>
              <a:buSzPts val="1400"/>
              <a:tabLst>
                <a:tab pos="1386840" algn="l"/>
              </a:tabLst>
            </a:pPr>
            <a:r>
              <a:rPr lang="vi-VN" sz="2800" b="1">
                <a:solidFill>
                  <a:schemeClr val="bg1"/>
                </a:solidFill>
                <a:latin typeface="Times New Roman" panose="02020603050405020304" pitchFamily="18" charset="0"/>
                <a:ea typeface="MS Mincho"/>
                <a:cs typeface="Times New Roman" panose="02020603050405020304" pitchFamily="18" charset="0"/>
              </a:rPr>
              <a:t>Phần (2): </a:t>
            </a:r>
            <a:r>
              <a:rPr lang="vi-VN" sz="2800">
                <a:solidFill>
                  <a:schemeClr val="bg1"/>
                </a:solidFill>
                <a:latin typeface="Times New Roman" panose="02020603050405020304" pitchFamily="18" charset="0"/>
                <a:ea typeface="MS Mincho"/>
                <a:cs typeface="Times New Roman" panose="02020603050405020304" pitchFamily="18" charset="0"/>
              </a:rPr>
              <a:t>Vẻ đẹp của tiếng suối (câu thơ thứ nhất)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6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70833E-6 2.22222E-6 L -0.75625 -0.69445 " pathEditMode="relative" rAng="0" ptsTypes="AA">
                                      <p:cBhvr>
                                        <p:cTn id="23" dur="3000" fill="hold"/>
                                        <p:tgtEl>
                                          <p:spTgt spid="5"/>
                                        </p:tgtEl>
                                        <p:attrNameLst>
                                          <p:attrName>ppt_x</p:attrName>
                                          <p:attrName>ppt_y</p:attrName>
                                        </p:attrNameLst>
                                      </p:cBhvr>
                                      <p:rCtr x="-37813" y="-34722"/>
                                    </p:animMotion>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750"/>
                                        <p:tgtEl>
                                          <p:spTgt spid="26"/>
                                        </p:tgtEl>
                                      </p:cBhvr>
                                    </p:animEffect>
                                  </p:childTnLst>
                                </p:cTn>
                              </p:par>
                            </p:childTnLst>
                          </p:cTn>
                        </p:par>
                        <p:par>
                          <p:cTn id="33" fill="hold">
                            <p:stCondLst>
                              <p:cond delay="4250"/>
                            </p:stCondLst>
                            <p:childTnLst>
                              <p:par>
                                <p:cTn id="34" presetID="2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750"/>
                                        <p:tgtEl>
                                          <p:spTgt spid="25"/>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95088" y="5883338"/>
            <a:ext cx="2896912" cy="97466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9827471" y="4617668"/>
            <a:ext cx="1800474" cy="1970180"/>
          </a:xfrm>
          <a:prstGeom prst="rect">
            <a:avLst/>
          </a:prstGeom>
        </p:spPr>
      </p:pic>
      <p:sp>
        <p:nvSpPr>
          <p:cNvPr id="2" name="Rounded Rectangle 1"/>
          <p:cNvSpPr/>
          <p:nvPr/>
        </p:nvSpPr>
        <p:spPr>
          <a:xfrm>
            <a:off x="5907024" y="594360"/>
            <a:ext cx="5843016" cy="25786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281928" y="594360"/>
            <a:ext cx="5093208" cy="2640723"/>
          </a:xfrm>
          <a:prstGeom prst="rect">
            <a:avLst/>
          </a:prstGeom>
        </p:spPr>
        <p:txBody>
          <a:bodyPr wrap="square">
            <a:spAutoFit/>
          </a:bodyPr>
          <a:lstStyle/>
          <a:p>
            <a:pPr algn="just">
              <a:lnSpc>
                <a:spcPct val="115000"/>
              </a:lnSpc>
              <a:spcAft>
                <a:spcPts val="0"/>
              </a:spcAft>
              <a:tabLst>
                <a:tab pos="1386840" algn="l"/>
              </a:tabLst>
            </a:pPr>
            <a:r>
              <a:rPr lang="vi-VN" sz="3600" smtClean="0">
                <a:latin typeface="Times New Roman" panose="02020603050405020304" pitchFamily="18" charset="0"/>
                <a:ea typeface="MS Mincho"/>
              </a:rPr>
              <a:t>Nội </a:t>
            </a:r>
            <a:r>
              <a:rPr lang="vi-VN" sz="3600">
                <a:latin typeface="Times New Roman" panose="02020603050405020304" pitchFamily="18" charset="0"/>
                <a:ea typeface="MS Mincho"/>
              </a:rPr>
              <a:t>dung của từng phần cho thấy tính kết nối lô gích để tạo nên một bài văn nghị luận</a:t>
            </a:r>
            <a:r>
              <a:rPr lang="vi-VN" sz="3600">
                <a:latin typeface="Times New Roman" panose="02020603050405020304" pitchFamily="18" charset="0"/>
                <a:ea typeface="MS Mincho"/>
              </a:rPr>
              <a:t>. </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31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21993" y="590152"/>
            <a:ext cx="6995159" cy="1077218"/>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6" name="Rectangle 5"/>
          <p:cNvSpPr/>
          <p:nvPr/>
        </p:nvSpPr>
        <p:spPr>
          <a:xfrm>
            <a:off x="2400913" y="590152"/>
            <a:ext cx="6578496" cy="1077218"/>
          </a:xfrm>
          <a:prstGeom prst="rect">
            <a:avLst/>
          </a:prstGeom>
        </p:spPr>
        <p:txBody>
          <a:bodyPr wrap="square">
            <a:spAutoFit/>
          </a:bodyPr>
          <a:lstStyle/>
          <a:p>
            <a:pPr algn="ctr"/>
            <a:r>
              <a:rPr lang="vi-VN" sz="3200" b="1">
                <a:solidFill>
                  <a:schemeClr val="bg1"/>
                </a:solidFill>
                <a:latin typeface="Times New Roman" panose="02020603050405020304" pitchFamily="18" charset="0"/>
                <a:cs typeface="Times New Roman" panose="02020603050405020304" pitchFamily="18" charset="0"/>
              </a:rPr>
              <a:t>2. Mối liên hệ luận đề, luận điểm với lí lẽ và bằng chứng trong văn bản</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7" name="图片 2">
            <a:extLst>
              <a:ext uri="{FF2B5EF4-FFF2-40B4-BE49-F238E27FC236}">
                <a16:creationId xmlns="" xmlns:a16="http://schemas.microsoft.com/office/drawing/2014/main"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11" y="-273141"/>
            <a:ext cx="2326769" cy="23267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74512472"/>
              </p:ext>
            </p:extLst>
          </p:nvPr>
        </p:nvGraphicFramePr>
        <p:xfrm>
          <a:off x="1591056" y="2355755"/>
          <a:ext cx="8212328" cy="2928779"/>
        </p:xfrm>
        <a:graphic>
          <a:graphicData uri="http://schemas.openxmlformats.org/drawingml/2006/table">
            <a:tbl>
              <a:tblPr firstRow="1" firstCol="1" bandRow="1">
                <a:tableStyleId>{E8B1032C-EA38-4F05-BA0D-38AFFFC7BED3}</a:tableStyleId>
              </a:tblPr>
              <a:tblGrid>
                <a:gridCol w="5565997"/>
                <a:gridCol w="2646331"/>
              </a:tblGrid>
              <a:tr h="853789">
                <a:tc gridSpan="2">
                  <a:txBody>
                    <a:bodyPr/>
                    <a:lstStyle/>
                    <a:p>
                      <a:pPr algn="ctr">
                        <a:lnSpc>
                          <a:spcPct val="115000"/>
                        </a:lnSpc>
                        <a:spcAft>
                          <a:spcPts val="0"/>
                        </a:spcAft>
                      </a:pPr>
                      <a:r>
                        <a:rPr lang="de-DE" sz="2000">
                          <a:solidFill>
                            <a:schemeClr val="bg1"/>
                          </a:solidFill>
                          <a:effectLst/>
                          <a:latin typeface="Times New Roman" panose="02020603050405020304" pitchFamily="18" charset="0"/>
                          <a:cs typeface="Times New Roman" panose="02020603050405020304" pitchFamily="18" charset="0"/>
                        </a:rPr>
                        <a:t>PHIẾU HỌC TẬP 05:</a:t>
                      </a:r>
                      <a:r>
                        <a:rPr lang="vi-VN" sz="2400">
                          <a:solidFill>
                            <a:schemeClr val="bg1"/>
                          </a:solidFill>
                          <a:effectLst/>
                          <a:latin typeface="Times New Roman" panose="02020603050405020304" pitchFamily="18" charset="0"/>
                          <a:cs typeface="Times New Roman" panose="02020603050405020304" pitchFamily="18" charset="0"/>
                        </a:rPr>
                        <a:t> Tìm hiểu mối liên hệ luận đề, luận điểm với lí lẽ và bằng chứng trong </a:t>
                      </a:r>
                      <a:r>
                        <a:rPr lang="vi-VN" sz="2400">
                          <a:solidFill>
                            <a:schemeClr val="bg1"/>
                          </a:solidFill>
                          <a:effectLst/>
                          <a:latin typeface="Times New Roman" panose="02020603050405020304" pitchFamily="18" charset="0"/>
                          <a:cs typeface="Times New Roman" panose="02020603050405020304" pitchFamily="18" charset="0"/>
                        </a:rPr>
                        <a:t>văn </a:t>
                      </a:r>
                      <a:r>
                        <a:rPr lang="vi-VN" sz="2400" smtClean="0">
                          <a:solidFill>
                            <a:schemeClr val="bg1"/>
                          </a:solidFill>
                          <a:effectLst/>
                          <a:latin typeface="Times New Roman" panose="02020603050405020304" pitchFamily="18" charset="0"/>
                          <a:cs typeface="Times New Roman" panose="02020603050405020304" pitchFamily="18" charset="0"/>
                        </a:rPr>
                        <a:t>bản</a:t>
                      </a:r>
                      <a:r>
                        <a:rPr lang="vi-VN" sz="2000" smtClean="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000">
                          <a:solidFill>
                            <a:schemeClr val="bg1"/>
                          </a:solidFill>
                          <a:effectLst/>
                          <a:latin typeface="Times New Roman" panose="02020603050405020304" pitchFamily="18" charset="0"/>
                          <a:cs typeface="Times New Roman" panose="02020603050405020304" pitchFamily="18" charset="0"/>
                        </a:rPr>
                        <a:t> </a:t>
                      </a:r>
                      <a:r>
                        <a:rPr lang="vi-VN" sz="2000">
                          <a:solidFill>
                            <a:schemeClr val="bg1"/>
                          </a:solidFill>
                          <a:effectLst/>
                          <a:latin typeface="Times New Roman" panose="02020603050405020304" pitchFamily="18" charset="0"/>
                          <a:cs typeface="Times New Roman" panose="02020603050405020304" pitchFamily="18" charset="0"/>
                        </a:rPr>
                        <a:t>- Đọc vb để xác định luận điểm, lí lẽ, bằng chứng và mối liên hệ giữa chúng bằng sơ đồ tư duy ở mỗi phần.</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1,2 thực hiện ở phần (2)</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3,4 hiện ở phần (3)</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5,6 hiện ở phần (4)</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Luận </a:t>
                      </a:r>
                      <a:r>
                        <a:rPr lang="vi-VN" sz="2000">
                          <a:solidFill>
                            <a:schemeClr val="bg1"/>
                          </a:solidFill>
                          <a:effectLst/>
                          <a:latin typeface="Times New Roman" panose="02020603050405020304" pitchFamily="18" charset="0"/>
                          <a:cs typeface="Times New Roman" panose="02020603050405020304" pitchFamily="18" charset="0"/>
                        </a:rPr>
                        <a:t>điểm</a:t>
                      </a: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Lí lẽ:</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Bằng chứng:</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spTree>
    <p:extLst>
      <p:ext uri="{BB962C8B-B14F-4D97-AF65-F5344CB8AC3E}">
        <p14:creationId xmlns:p14="http://schemas.microsoft.com/office/powerpoint/2010/main" val="2977318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278" y="4809744"/>
            <a:ext cx="3017521" cy="2048256"/>
          </a:xfrm>
          <a:prstGeom prst="rect">
            <a:avLst/>
          </a:prstGeom>
        </p:spPr>
      </p:pic>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50747030"/>
              </p:ext>
            </p:extLst>
          </p:nvPr>
        </p:nvGraphicFramePr>
        <p:xfrm>
          <a:off x="361950" y="844676"/>
          <a:ext cx="9518903" cy="5080636"/>
        </p:xfrm>
        <a:graphic>
          <a:graphicData uri="http://schemas.openxmlformats.org/drawingml/2006/table">
            <a:tbl>
              <a:tblPr firstRow="1" firstCol="1" bandRow="1">
                <a:tableStyleId>{912C8C85-51F0-491E-9774-3900AFEF0FD7}</a:tableStyleId>
              </a:tblPr>
              <a:tblGrid>
                <a:gridCol w="2880360"/>
                <a:gridCol w="4078224"/>
                <a:gridCol w="2560319"/>
              </a:tblGrid>
              <a:tr h="117604">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Luận điểm</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Lí lẽ</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Bằng chứng</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r h="1365124">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1: Vẻ đẹp của tiếng suối trong câu thơ thứ nhất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1.1. Êm dịu như </a:t>
                      </a:r>
                      <a:r>
                        <a:rPr lang="vi-VN" sz="2400">
                          <a:solidFill>
                            <a:schemeClr val="bg1"/>
                          </a:solidFill>
                          <a:effectLst/>
                          <a:latin typeface="Times New Roman" panose="02020603050405020304" pitchFamily="18" charset="0"/>
                          <a:cs typeface="Times New Roman" panose="02020603050405020304" pitchFamily="18" charset="0"/>
                        </a:rPr>
                        <a:t>tiếng </a:t>
                      </a:r>
                      <a:r>
                        <a:rPr lang="vi-VN" sz="2400" smtClean="0">
                          <a:solidFill>
                            <a:schemeClr val="bg1"/>
                          </a:solidFill>
                          <a:effectLst/>
                          <a:latin typeface="Times New Roman" panose="02020603050405020304" pitchFamily="18" charset="0"/>
                          <a:cs typeface="Times New Roman" panose="02020603050405020304" pitchFamily="18" charset="0"/>
                        </a:rPr>
                        <a:t>hát</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1. 2. Tăng thêm cái tĩnh mịch của đêm</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Tiếng suối trong như tiếng hát xa</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cs typeface="Times New Roman" panose="02020603050405020304" pitchFamily="18" charset="0"/>
                      </a:endParaRPr>
                    </a:p>
                  </a:txBody>
                  <a:tcPr marL="38349" marR="38349" marT="0" marB="0"/>
                </a:tc>
              </a:tr>
              <a:tr h="1411245">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2: Vẻ đẹp của trăng, cây và hoa trong câu thơ thứ hai.</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2.1.Thiên nhiên ấm áp vô chừng.</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2.2. Không gian yên tĩnh, bức họa sắc nét.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Trăng lồng cổ thụ bóng lồng hoa</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r h="1528848">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3: Vẻ đẹp của hình ảnh người chưa ngủ trong hai câu thơ cuối</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3.1. Con người trong tư thế chủ động.</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3.2. Thể hiện tâm hồn cao cả, rạng </a:t>
                      </a:r>
                      <a:r>
                        <a:rPr lang="vi-VN" sz="2400">
                          <a:solidFill>
                            <a:schemeClr val="bg1"/>
                          </a:solidFill>
                          <a:effectLst/>
                          <a:latin typeface="Times New Roman" panose="02020603050405020304" pitchFamily="18" charset="0"/>
                          <a:cs typeface="Times New Roman" panose="02020603050405020304" pitchFamily="18" charset="0"/>
                        </a:rPr>
                        <a:t>ngời</a:t>
                      </a:r>
                      <a:r>
                        <a:rPr lang="vi-VN"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Cảnh khuya chưa vẽ người chưa ngủ/ Chưa ngủ vì lo nỗi nước nhà</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bl>
          </a:graphicData>
        </a:graphic>
      </p:graphicFrame>
    </p:spTree>
    <p:extLst>
      <p:ext uri="{BB962C8B-B14F-4D97-AF65-F5344CB8AC3E}">
        <p14:creationId xmlns:p14="http://schemas.microsoft.com/office/powerpoint/2010/main" val="344266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3351659" y="218649"/>
            <a:ext cx="4981259" cy="1020058"/>
            <a:chOff x="3175422" y="2760695"/>
            <a:chExt cx="6040678" cy="3425119"/>
          </a:xfrm>
          <a:solidFill>
            <a:schemeClr val="accent6">
              <a:lumMod val="60000"/>
              <a:lumOff val="40000"/>
            </a:schemeClr>
          </a:solidFill>
        </p:grpSpPr>
        <p:sp>
          <p:nvSpPr>
            <p:cNvPr id="13" name="Rounded Rectangle 12"/>
            <p:cNvSpPr/>
            <p:nvPr/>
          </p:nvSpPr>
          <p:spPr bwMode="auto">
            <a:xfrm>
              <a:off x="3175422" y="2760695"/>
              <a:ext cx="6040678" cy="3425119"/>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ounded Rectangle 13"/>
            <p:cNvSpPr/>
            <p:nvPr/>
          </p:nvSpPr>
          <p:spPr>
            <a:xfrm>
              <a:off x="3349011" y="3043456"/>
              <a:ext cx="5732937" cy="2841210"/>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r>
                <a:rPr lang="vi-VN" sz="2800" b="1">
                  <a:solidFill>
                    <a:schemeClr val="tx1"/>
                  </a:solidFill>
                  <a:latin typeface="Times New Roman" panose="02020603050405020304" pitchFamily="18" charset="0"/>
                  <a:cs typeface="Times New Roman" panose="02020603050405020304" pitchFamily="18" charset="0"/>
                </a:rPr>
                <a:t>Luận đề:</a:t>
              </a:r>
              <a:r>
                <a:rPr lang="vi-VN" sz="2800">
                  <a:solidFill>
                    <a:schemeClr val="tx1"/>
                  </a:solidFill>
                  <a:latin typeface="Times New Roman" panose="02020603050405020304" pitchFamily="18" charset="0"/>
                  <a:cs typeface="Times New Roman" panose="02020603050405020304" pitchFamily="18" charset="0"/>
                </a:rPr>
                <a:t> Vẻ đẹp của bài thơ </a:t>
              </a:r>
              <a:r>
                <a:rPr lang="vi-VN" sz="2800" i="1">
                  <a:solidFill>
                    <a:schemeClr val="tx1"/>
                  </a:solidFill>
                  <a:latin typeface="Times New Roman" panose="02020603050405020304" pitchFamily="18" charset="0"/>
                  <a:cs typeface="Times New Roman" panose="02020603050405020304" pitchFamily="18" charset="0"/>
                </a:rPr>
                <a:t>Cảnh khuya</a:t>
              </a:r>
              <a:endParaRPr lang="en-GB" sz="2800">
                <a:solidFill>
                  <a:schemeClr val="tx1"/>
                </a:solidFill>
                <a:latin typeface="Times New Roman" panose="02020603050405020304" pitchFamily="18" charset="0"/>
                <a:cs typeface="Times New Roman" panose="02020603050405020304" pitchFamily="18" charset="0"/>
              </a:endParaRPr>
            </a:p>
          </p:txBody>
        </p:sp>
      </p:grpSp>
      <p:grpSp>
        <p:nvGrpSpPr>
          <p:cNvPr id="15" name="Group 14"/>
          <p:cNvGrpSpPr>
            <a:grpSpLocks/>
          </p:cNvGrpSpPr>
          <p:nvPr/>
        </p:nvGrpSpPr>
        <p:grpSpPr bwMode="auto">
          <a:xfrm>
            <a:off x="210311" y="1984522"/>
            <a:ext cx="4233935" cy="1351598"/>
            <a:chOff x="3073394" y="5663194"/>
            <a:chExt cx="6040678" cy="2671734"/>
          </a:xfrm>
          <a:solidFill>
            <a:schemeClr val="accent6">
              <a:lumMod val="60000"/>
              <a:lumOff val="40000"/>
            </a:schemeClr>
          </a:solidFill>
        </p:grpSpPr>
        <p:sp>
          <p:nvSpPr>
            <p:cNvPr id="16" name="Rounded Rectangle 15"/>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ounded Rectangle 16"/>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a:grpSpLocks/>
          </p:cNvGrpSpPr>
          <p:nvPr/>
        </p:nvGrpSpPr>
        <p:grpSpPr bwMode="auto">
          <a:xfrm>
            <a:off x="4567916" y="1984523"/>
            <a:ext cx="3541529" cy="1342552"/>
            <a:chOff x="3779005" y="6235320"/>
            <a:chExt cx="6278477" cy="5095888"/>
          </a:xfrm>
          <a:solidFill>
            <a:schemeClr val="accent6">
              <a:lumMod val="60000"/>
              <a:lumOff val="40000"/>
            </a:schemeClr>
          </a:solidFill>
        </p:grpSpPr>
        <p:sp>
          <p:nvSpPr>
            <p:cNvPr id="19" name="Rounded Rectangle 18"/>
            <p:cNvSpPr/>
            <p:nvPr/>
          </p:nvSpPr>
          <p:spPr bwMode="auto">
            <a:xfrm>
              <a:off x="3779005" y="6235320"/>
              <a:ext cx="6278477" cy="5095888"/>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prstClr val="black"/>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20" name="Rounded Rectangle 19"/>
            <p:cNvSpPr/>
            <p:nvPr/>
          </p:nvSpPr>
          <p:spPr>
            <a:xfrm>
              <a:off x="4076510" y="6542184"/>
              <a:ext cx="5761730" cy="4553659"/>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GB" sz="320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grpSp>
      <p:sp>
        <p:nvSpPr>
          <p:cNvPr id="21" name="Down Arrow 20"/>
          <p:cNvSpPr/>
          <p:nvPr/>
        </p:nvSpPr>
        <p:spPr>
          <a:xfrm rot="3040778">
            <a:off x="3797761" y="1129586"/>
            <a:ext cx="413347" cy="97896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Down Arrow 21"/>
          <p:cNvSpPr/>
          <p:nvPr/>
        </p:nvSpPr>
        <p:spPr>
          <a:xfrm rot="17836905">
            <a:off x="7788247" y="977367"/>
            <a:ext cx="413347" cy="127274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3" name="Group 22"/>
          <p:cNvGrpSpPr>
            <a:grpSpLocks/>
          </p:cNvGrpSpPr>
          <p:nvPr/>
        </p:nvGrpSpPr>
        <p:grpSpPr bwMode="auto">
          <a:xfrm>
            <a:off x="8323773" y="1984525"/>
            <a:ext cx="3709601" cy="1351595"/>
            <a:chOff x="3779005" y="6235320"/>
            <a:chExt cx="6278477" cy="4860524"/>
          </a:xfrm>
          <a:solidFill>
            <a:schemeClr val="accent6">
              <a:lumMod val="60000"/>
              <a:lumOff val="40000"/>
            </a:schemeClr>
          </a:solidFill>
        </p:grpSpPr>
        <p:sp>
          <p:nvSpPr>
            <p:cNvPr id="24" name="Rounded Rectangle 23"/>
            <p:cNvSpPr/>
            <p:nvPr/>
          </p:nvSpPr>
          <p:spPr bwMode="auto">
            <a:xfrm>
              <a:off x="3779005" y="6235320"/>
              <a:ext cx="6278477" cy="486052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prstClr val="black"/>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25" name="Rounded Rectangle 24"/>
            <p:cNvSpPr/>
            <p:nvPr/>
          </p:nvSpPr>
          <p:spPr>
            <a:xfrm>
              <a:off x="4076510" y="6542189"/>
              <a:ext cx="5761730" cy="4385801"/>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GB" sz="320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grpSp>
      <p:sp>
        <p:nvSpPr>
          <p:cNvPr id="26" name="Down Arrow 25"/>
          <p:cNvSpPr/>
          <p:nvPr/>
        </p:nvSpPr>
        <p:spPr>
          <a:xfrm>
            <a:off x="5635614" y="1249618"/>
            <a:ext cx="413347" cy="73761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794226" y="2089114"/>
            <a:ext cx="3078758" cy="1200329"/>
          </a:xfrm>
          <a:prstGeom prst="rect">
            <a:avLst/>
          </a:prstGeom>
        </p:spPr>
        <p:txBody>
          <a:bodyPr wrap="square">
            <a:spAutoFit/>
          </a:bodyPr>
          <a:lstStyle/>
          <a:p>
            <a:pPr algn="just"/>
            <a:r>
              <a:rPr lang="vi-VN" sz="2400" b="1" i="1">
                <a:latin typeface="Times New Roman" panose="02020603050405020304" pitchFamily="18" charset="0"/>
                <a:cs typeface="Times New Roman" panose="02020603050405020304" pitchFamily="18" charset="0"/>
              </a:rPr>
              <a:t>Luận điểm 2</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Vẻ đẹp của trăng, cây và hoa trong câu thơ thứ hai.</a:t>
            </a:r>
            <a:endParaRPr lang="en-GB" sz="2400">
              <a:latin typeface="Times New Roman" panose="02020603050405020304" pitchFamily="18" charset="0"/>
              <a:cs typeface="Times New Roman" panose="02020603050405020304" pitchFamily="18" charset="0"/>
            </a:endParaRPr>
          </a:p>
        </p:txBody>
      </p:sp>
      <p:sp>
        <p:nvSpPr>
          <p:cNvPr id="3" name="Rectangle 2"/>
          <p:cNvSpPr/>
          <p:nvPr/>
        </p:nvSpPr>
        <p:spPr>
          <a:xfrm>
            <a:off x="8556766" y="2065369"/>
            <a:ext cx="3347070" cy="1200329"/>
          </a:xfrm>
          <a:prstGeom prst="rect">
            <a:avLst/>
          </a:prstGeom>
        </p:spPr>
        <p:txBody>
          <a:bodyPr wrap="square">
            <a:spAutoFit/>
          </a:bodyPr>
          <a:lstStyle/>
          <a:p>
            <a:pPr algn="just"/>
            <a:r>
              <a:rPr lang="vi-VN" sz="2400" b="1" i="1">
                <a:latin typeface="Times New Roman" panose="02020603050405020304" pitchFamily="18" charset="0"/>
                <a:cs typeface="Times New Roman" panose="02020603050405020304" pitchFamily="18" charset="0"/>
              </a:rPr>
              <a:t>Luận điểm 3:</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Vẻ đẹp của hình ảnh người chưa ngủ trong hai câu thơ cuối.</a:t>
            </a:r>
            <a:endParaRPr lang="en-GB" sz="2400">
              <a:latin typeface="Times New Roman" panose="02020603050405020304" pitchFamily="18" charset="0"/>
              <a:cs typeface="Times New Roman" panose="02020603050405020304" pitchFamily="18" charset="0"/>
            </a:endParaRPr>
          </a:p>
        </p:txBody>
      </p:sp>
      <p:sp>
        <p:nvSpPr>
          <p:cNvPr id="4" name="Rectangle 3"/>
          <p:cNvSpPr/>
          <p:nvPr/>
        </p:nvSpPr>
        <p:spPr>
          <a:xfrm>
            <a:off x="328452" y="2190677"/>
            <a:ext cx="4011002" cy="830997"/>
          </a:xfrm>
          <a:prstGeom prst="rect">
            <a:avLst/>
          </a:prstGeom>
        </p:spPr>
        <p:txBody>
          <a:bodyPr wrap="square">
            <a:spAutoFit/>
          </a:bodyPr>
          <a:lstStyle/>
          <a:p>
            <a:pPr lvl="0" algn="just"/>
            <a:r>
              <a:rPr lang="vi-VN" sz="2400" b="1" i="1">
                <a:solidFill>
                  <a:prstClr val="black"/>
                </a:solidFill>
                <a:latin typeface="Times New Roman" panose="02020603050405020304" pitchFamily="18" charset="0"/>
                <a:cs typeface="Times New Roman" panose="02020603050405020304" pitchFamily="18" charset="0"/>
              </a:rPr>
              <a:t>Luận </a:t>
            </a:r>
            <a:r>
              <a:rPr lang="vi-VN" sz="2400" b="1" i="1">
                <a:solidFill>
                  <a:prstClr val="black"/>
                </a:solidFill>
                <a:latin typeface="Times New Roman" panose="02020603050405020304" pitchFamily="18" charset="0"/>
                <a:cs typeface="Times New Roman" panose="02020603050405020304" pitchFamily="18" charset="0"/>
              </a:rPr>
              <a:t>điểm </a:t>
            </a:r>
            <a:r>
              <a:rPr lang="vi-VN" sz="2400" b="1" i="1" smtClean="0">
                <a:solidFill>
                  <a:prstClr val="black"/>
                </a:solidFill>
                <a:latin typeface="Times New Roman" panose="02020603050405020304" pitchFamily="18" charset="0"/>
                <a:cs typeface="Times New Roman" panose="02020603050405020304" pitchFamily="18" charset="0"/>
              </a:rPr>
              <a:t>1</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Vẻ đẹp của tiếng suối trong câu thơ thứ nhất</a:t>
            </a:r>
            <a:endParaRPr lang="en-GB" sz="2400">
              <a:solidFill>
                <a:prstClr val="black"/>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2020258" y="3217825"/>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Down Arrow 29"/>
          <p:cNvSpPr/>
          <p:nvPr/>
        </p:nvSpPr>
        <p:spPr>
          <a:xfrm>
            <a:off x="6176757" y="3265066"/>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Down Arrow 30"/>
          <p:cNvSpPr/>
          <p:nvPr/>
        </p:nvSpPr>
        <p:spPr>
          <a:xfrm>
            <a:off x="10333256" y="3313572"/>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3" name="Group 32"/>
          <p:cNvGrpSpPr>
            <a:grpSpLocks/>
          </p:cNvGrpSpPr>
          <p:nvPr/>
        </p:nvGrpSpPr>
        <p:grpSpPr bwMode="auto">
          <a:xfrm>
            <a:off x="88700" y="3768862"/>
            <a:ext cx="4370526" cy="2964136"/>
            <a:chOff x="3073394" y="5663194"/>
            <a:chExt cx="6040678" cy="2671734"/>
          </a:xfrm>
          <a:solidFill>
            <a:schemeClr val="accent6">
              <a:lumMod val="60000"/>
              <a:lumOff val="40000"/>
            </a:schemeClr>
          </a:solidFill>
        </p:grpSpPr>
        <p:sp>
          <p:nvSpPr>
            <p:cNvPr id="34" name="Rounded Rectangle 33"/>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Rounded Rectangle 34"/>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36" name="Group 35"/>
          <p:cNvGrpSpPr>
            <a:grpSpLocks/>
          </p:cNvGrpSpPr>
          <p:nvPr/>
        </p:nvGrpSpPr>
        <p:grpSpPr bwMode="auto">
          <a:xfrm>
            <a:off x="4513665" y="3768862"/>
            <a:ext cx="3541529" cy="2964136"/>
            <a:chOff x="3073394" y="5663194"/>
            <a:chExt cx="6040678" cy="2671734"/>
          </a:xfrm>
          <a:solidFill>
            <a:schemeClr val="accent6">
              <a:lumMod val="60000"/>
              <a:lumOff val="40000"/>
            </a:schemeClr>
          </a:solidFill>
        </p:grpSpPr>
        <p:sp>
          <p:nvSpPr>
            <p:cNvPr id="37" name="Rounded Rectangle 36"/>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Rounded Rectangle 37"/>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39" name="Group 38"/>
          <p:cNvGrpSpPr>
            <a:grpSpLocks/>
          </p:cNvGrpSpPr>
          <p:nvPr/>
        </p:nvGrpSpPr>
        <p:grpSpPr bwMode="auto">
          <a:xfrm>
            <a:off x="8099293" y="3768862"/>
            <a:ext cx="4007363" cy="2964136"/>
            <a:chOff x="3073394" y="5663194"/>
            <a:chExt cx="6040678" cy="2671734"/>
          </a:xfrm>
          <a:solidFill>
            <a:schemeClr val="accent6">
              <a:lumMod val="60000"/>
              <a:lumOff val="40000"/>
            </a:schemeClr>
          </a:solidFill>
        </p:grpSpPr>
        <p:sp>
          <p:nvSpPr>
            <p:cNvPr id="40" name="Rounded Rectangle 39"/>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Rounded Rectangle 40"/>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292750" y="3950436"/>
            <a:ext cx="3962426" cy="2677656"/>
          </a:xfrm>
          <a:prstGeom prst="rect">
            <a:avLst/>
          </a:prstGeom>
        </p:spPr>
        <p:txBody>
          <a:bodyPr wrap="square">
            <a:spAutoFit/>
          </a:bodyPr>
          <a:lstStyle/>
          <a:p>
            <a:pPr algn="ctr">
              <a:spcAft>
                <a:spcPts val="0"/>
              </a:spcAft>
            </a:pPr>
            <a:r>
              <a:rPr lang="vi-VN" sz="2800" b="1" i="1">
                <a:latin typeface="Times New Roman" panose="02020603050405020304" pitchFamily="18" charset="0"/>
                <a:ea typeface="Times New Roman" panose="02020603050405020304" pitchFamily="18" charset="0"/>
              </a:rPr>
              <a:t>Lí lẽ và bằng chứng</a:t>
            </a:r>
            <a:endParaRPr lang="en-GB" sz="2800" b="1">
              <a:latin typeface="Times New Roman" panose="02020603050405020304" pitchFamily="18" charset="0"/>
              <a:ea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Êm dịu như </a:t>
            </a:r>
            <a:r>
              <a:rPr lang="vi-VN" sz="2800">
                <a:latin typeface="Times New Roman" panose="02020603050405020304" pitchFamily="18" charset="0"/>
                <a:ea typeface="Times New Roman" panose="02020603050405020304" pitchFamily="18" charset="0"/>
              </a:rPr>
              <a:t>tiếng </a:t>
            </a:r>
            <a:r>
              <a:rPr lang="vi-VN" sz="2800" smtClean="0">
                <a:latin typeface="Times New Roman" panose="02020603050405020304" pitchFamily="18" charset="0"/>
                <a:ea typeface="Times New Roman" panose="02020603050405020304" pitchFamily="18" charset="0"/>
              </a:rPr>
              <a:t>hát</a:t>
            </a:r>
            <a:r>
              <a:rPr lang="vi-VN" sz="2800">
                <a:latin typeface="Times New Roman" panose="02020603050405020304" pitchFamily="18" charset="0"/>
                <a:ea typeface="Times New Roman" panose="02020603050405020304" pitchFamily="18" charset="0"/>
              </a:rPr>
              <a:t> </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Tăng thêm cái tĩnh mịch của đêm</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Tiếng suối trong như tiếng hát xa</a:t>
            </a:r>
            <a:r>
              <a:rPr lang="vi-VN" sz="2800">
                <a:latin typeface="Times New Roman" panose="02020603050405020304" pitchFamily="18" charset="0"/>
                <a:ea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674393" y="3988922"/>
            <a:ext cx="3183213" cy="2677656"/>
          </a:xfrm>
          <a:prstGeom prst="rect">
            <a:avLst/>
          </a:prstGeom>
        </p:spPr>
        <p:txBody>
          <a:bodyPr wrap="square">
            <a:spAutoFit/>
          </a:bodyPr>
          <a:lstStyle/>
          <a:p>
            <a:pPr algn="ctr">
              <a:spcAft>
                <a:spcPts val="0"/>
              </a:spcAft>
            </a:pPr>
            <a:r>
              <a:rPr lang="vi-VN" sz="2400" b="1" i="1">
                <a:latin typeface="Times New Roman" panose="02020603050405020304" pitchFamily="18" charset="0"/>
                <a:ea typeface="Times New Roman" panose="02020603050405020304" pitchFamily="18" charset="0"/>
              </a:rPr>
              <a:t>Lí lẽ và bằng chứng</a:t>
            </a:r>
            <a:endParaRPr lang="en-GB" sz="2400" b="1">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Thiên nhiên ấm áp vô chừng.</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Không gian yên tĩnh, bức họa sắc </a:t>
            </a:r>
            <a:r>
              <a:rPr lang="vi-VN" sz="2400">
                <a:latin typeface="Times New Roman" panose="02020603050405020304" pitchFamily="18" charset="0"/>
                <a:ea typeface="Times New Roman" panose="02020603050405020304" pitchFamily="18" charset="0"/>
              </a:rPr>
              <a:t>nét</a:t>
            </a:r>
            <a:r>
              <a:rPr lang="vi-VN" sz="2400" smtClean="0">
                <a:latin typeface="Times New Roman" panose="02020603050405020304" pitchFamily="18" charset="0"/>
                <a:ea typeface="Times New Roman" panose="02020603050405020304" pitchFamily="18" charset="0"/>
              </a:rPr>
              <a:t>.</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a:t>
            </a:r>
            <a:r>
              <a:rPr lang="vi-VN" sz="2400" i="1">
                <a:latin typeface="Times New Roman" panose="02020603050405020304" pitchFamily="18" charset="0"/>
                <a:ea typeface="Times New Roman" panose="02020603050405020304" pitchFamily="18" charset="0"/>
              </a:rPr>
              <a:t>Trăng lồng cổ thụ bóng lồng hoa”</a:t>
            </a:r>
            <a:endParaRPr lang="en-GB" sz="24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8332918" y="3950436"/>
            <a:ext cx="3580063" cy="2677656"/>
          </a:xfrm>
          <a:prstGeom prst="rect">
            <a:avLst/>
          </a:prstGeom>
        </p:spPr>
        <p:txBody>
          <a:bodyPr wrap="square">
            <a:spAutoFit/>
          </a:bodyPr>
          <a:lstStyle/>
          <a:p>
            <a:pPr algn="ctr">
              <a:spcAft>
                <a:spcPts val="0"/>
              </a:spcAft>
            </a:pPr>
            <a:r>
              <a:rPr lang="vi-VN" sz="2400" b="1" i="1">
                <a:latin typeface="Times New Roman" panose="02020603050405020304" pitchFamily="18" charset="0"/>
                <a:ea typeface="Times New Roman" panose="02020603050405020304" pitchFamily="18" charset="0"/>
              </a:rPr>
              <a:t>Lí lẽ và bằng chứng</a:t>
            </a:r>
            <a:endParaRPr lang="en-GB" sz="2400" b="1">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Con người trong tư thế chủ động.</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Thể hiện tâm hồn cao cả, rạng ngời.</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a:t>
            </a:r>
            <a:r>
              <a:rPr lang="vi-VN" sz="2400" i="1">
                <a:latin typeface="Times New Roman" panose="02020603050405020304" pitchFamily="18" charset="0"/>
                <a:ea typeface="Times New Roman" panose="02020603050405020304" pitchFamily="18" charset="0"/>
              </a:rPr>
              <a:t>Cảnh khuya chưa vẽ ...nỗi nước nhà”</a:t>
            </a:r>
            <a:endParaRPr lang="en-GB"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083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circle(in)">
                                      <p:cBhvr>
                                        <p:cTn id="74" dur="20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ircle(in)">
                                      <p:cBhvr>
                                        <p:cTn id="7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2" grpId="0"/>
      <p:bldP spid="3" grpId="0"/>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14" y="-750570"/>
            <a:ext cx="8267700" cy="8267700"/>
          </a:xfrm>
          <a:prstGeom prst="rect">
            <a:avLst/>
          </a:prstGeom>
        </p:spPr>
      </p:pic>
      <p:grpSp>
        <p:nvGrpSpPr>
          <p:cNvPr id="6" name="Group 5"/>
          <p:cNvGrpSpPr/>
          <p:nvPr/>
        </p:nvGrpSpPr>
        <p:grpSpPr>
          <a:xfrm>
            <a:off x="-70024" y="1396627"/>
            <a:ext cx="4337748" cy="5196198"/>
            <a:chOff x="2188333" y="4694776"/>
            <a:chExt cx="7678990" cy="7426506"/>
          </a:xfrm>
        </p:grpSpPr>
        <p:sp>
          <p:nvSpPr>
            <p:cNvPr id="8" name="Rectangle 7"/>
            <p:cNvSpPr/>
            <p:nvPr/>
          </p:nvSpPr>
          <p:spPr>
            <a:xfrm>
              <a:off x="2417063" y="4694776"/>
              <a:ext cx="7064725" cy="1936833"/>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88333" y="4831164"/>
              <a:ext cx="7678990" cy="1545446"/>
            </a:xfrm>
            <a:prstGeom prst="rect">
              <a:avLst/>
            </a:prstGeom>
            <a:noFill/>
          </p:spPr>
          <p:txBody>
            <a:bodyPr wrap="square" rtlCol="0">
              <a:spAutoFit/>
            </a:bodyPr>
            <a:lstStyle/>
            <a:p>
              <a:pPr algn="ctr">
                <a:lnSpc>
                  <a:spcPct val="120000"/>
                </a:lnSpc>
              </a:pPr>
              <a:r>
                <a:rPr lang="vi-VN" sz="2800" b="1">
                  <a:solidFill>
                    <a:schemeClr val="bg1"/>
                  </a:solidFill>
                  <a:latin typeface="Times New Roman" panose="02020603050405020304" pitchFamily="18" charset="0"/>
                  <a:cs typeface="Times New Roman" panose="02020603050405020304" pitchFamily="18" charset="0"/>
                </a:rPr>
                <a:t>Vai trò của hệ thống luận điểm, lí lẽ, bằng chứng</a:t>
              </a:r>
              <a:endParaRPr lang="en-US" sz="2800" b="1" i="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17062" y="6729752"/>
              <a:ext cx="7064725" cy="5391530"/>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83936" y="6883059"/>
              <a:ext cx="7087783" cy="5058622"/>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Các luận điểm, lí lẽ, bằng chứng trong bài đểu tập trung hướng đến làm sáng tỏ luận đề. Các luận điểm, lí lẽ, bằng chứng về vẻ đẹp nội dung tư tưởng và giá trị nghệ thuật của bài thơ </a:t>
              </a:r>
              <a:endParaRPr lang="en-GB" sz="280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135349" y="1390998"/>
            <a:ext cx="5300881" cy="5201825"/>
            <a:chOff x="2385455" y="4655150"/>
            <a:chExt cx="7946699" cy="8010670"/>
          </a:xfrm>
        </p:grpSpPr>
        <p:sp>
          <p:nvSpPr>
            <p:cNvPr id="13" name="Rectangle 12"/>
            <p:cNvSpPr/>
            <p:nvPr/>
          </p:nvSpPr>
          <p:spPr>
            <a:xfrm>
              <a:off x="2417063" y="4655150"/>
              <a:ext cx="7841752" cy="1976458"/>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46985" y="4741231"/>
              <a:ext cx="6133562" cy="1665207"/>
            </a:xfrm>
            <a:prstGeom prst="rect">
              <a:avLst/>
            </a:prstGeom>
            <a:noFill/>
          </p:spPr>
          <p:txBody>
            <a:bodyPr wrap="square" rtlCol="0">
              <a:spAutoFit/>
            </a:bodyPr>
            <a:lstStyle/>
            <a:p>
              <a:pPr algn="ctr">
                <a:lnSpc>
                  <a:spcPct val="120000"/>
                </a:lnSpc>
              </a:pPr>
              <a:r>
                <a:rPr lang="vi-VN" sz="2800" b="1">
                  <a:solidFill>
                    <a:schemeClr val="bg1"/>
                  </a:solidFill>
                  <a:latin typeface="Times New Roman" panose="02020603050405020304" pitchFamily="18" charset="0"/>
                  <a:cs typeface="Times New Roman" panose="02020603050405020304" pitchFamily="18" charset="0"/>
                </a:rPr>
                <a:t>Thái độ, quan điểm của </a:t>
              </a:r>
              <a:r>
                <a:rPr lang="vi-VN" sz="2800" b="1">
                  <a:solidFill>
                    <a:schemeClr val="bg1"/>
                  </a:solidFill>
                  <a:latin typeface="Times New Roman" panose="02020603050405020304" pitchFamily="18" charset="0"/>
                  <a:cs typeface="Times New Roman" panose="02020603050405020304" pitchFamily="18" charset="0"/>
                </a:rPr>
                <a:t>tác </a:t>
              </a:r>
              <a:r>
                <a:rPr lang="vi-VN" sz="2800" b="1" smtClean="0">
                  <a:solidFill>
                    <a:schemeClr val="bg1"/>
                  </a:solidFill>
                  <a:latin typeface="Times New Roman" panose="02020603050405020304" pitchFamily="18" charset="0"/>
                  <a:cs typeface="Times New Roman" panose="02020603050405020304" pitchFamily="18" charset="0"/>
                </a:rPr>
                <a:t>giả</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17063" y="6856489"/>
              <a:ext cx="7915091" cy="5809331"/>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85455" y="6949771"/>
              <a:ext cx="7875019" cy="5716049"/>
            </a:xfrm>
            <a:prstGeom prst="rect">
              <a:avLst/>
            </a:prstGeom>
            <a:noFill/>
          </p:spPr>
          <p:txBody>
            <a:bodyPr wrap="square" rtlCol="0">
              <a:spAutoFit/>
            </a:bodyPr>
            <a:lstStyle/>
            <a:p>
              <a:pPr algn="just">
                <a:lnSpc>
                  <a:spcPct val="120000"/>
                </a:lnSpc>
              </a:pPr>
              <a:r>
                <a:rPr lang="vi-VN" sz="2800" smtClean="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người đọc thấy sự am hiểu, nghiên cứu kĩ của mình về vẻ đẹp nghệ thuật, nội dung tư tưởng của bài thơ Cảnh khuya; thể hiện niềm tự hào, ngưỡng mộ, khâm phục của Lê Trí Viễn dành cho Chủ tịch Hồ Chí Minh. </a:t>
              </a:r>
              <a:endParaRPr lang="vi-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29276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047" y="-302309"/>
            <a:ext cx="2609851" cy="2609851"/>
          </a:xfrm>
          <a:prstGeom prst="rect">
            <a:avLst/>
          </a:prstGeom>
        </p:spPr>
      </p:pic>
      <p:sp>
        <p:nvSpPr>
          <p:cNvPr id="2" name="Rectangle 1"/>
          <p:cNvSpPr/>
          <p:nvPr/>
        </p:nvSpPr>
        <p:spPr>
          <a:xfrm>
            <a:off x="950662" y="224044"/>
            <a:ext cx="8760266" cy="1938992"/>
          </a:xfrm>
          <a:prstGeom prst="rect">
            <a:avLst/>
          </a:prstGeom>
        </p:spPr>
        <p:txBody>
          <a:bodyPr wrap="square">
            <a:spAutoFit/>
          </a:bodyPr>
          <a:lstStyle/>
          <a:p>
            <a:pPr algn="ctr"/>
            <a:r>
              <a:rPr lang="vi-VN" sz="4000" b="1">
                <a:solidFill>
                  <a:schemeClr val="bg1"/>
                </a:solidFill>
                <a:latin typeface="Times New Roman" panose="02020603050405020304" pitchFamily="18" charset="0"/>
                <a:cs typeface="Times New Roman" panose="02020603050405020304" pitchFamily="18" charset="0"/>
              </a:rPr>
              <a:t>BẢNG KIỂM ĐÁNH GIÁ SẢN PHẨM TRÌNH BÀY NỘI DUNG THẢO LUẬN CỦA CÁC NHÓM</a:t>
            </a:r>
            <a:endParaRPr lang="en-GB" sz="400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70570721"/>
              </p:ext>
            </p:extLst>
          </p:nvPr>
        </p:nvGraphicFramePr>
        <p:xfrm>
          <a:off x="706372" y="2568734"/>
          <a:ext cx="10515600" cy="3693352"/>
        </p:xfrm>
        <a:graphic>
          <a:graphicData uri="http://schemas.openxmlformats.org/drawingml/2006/table">
            <a:tbl>
              <a:tblPr firstRow="1" firstCol="1" bandRow="1">
                <a:effectLst>
                  <a:outerShdw blurRad="50800" dist="38100" dir="2700000" algn="tl" rotWithShape="0">
                    <a:prstClr val="black">
                      <a:alpha val="40000"/>
                    </a:prstClr>
                  </a:outerShdw>
                </a:effectLst>
                <a:tableStyleId>{10A1B5D5-9B99-4C35-A422-299274C87663}</a:tableStyleId>
              </a:tblPr>
              <a:tblGrid>
                <a:gridCol w="820217"/>
                <a:gridCol w="6769943"/>
                <a:gridCol w="1149220"/>
                <a:gridCol w="1776220"/>
              </a:tblGrid>
              <a:tr h="0">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STT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Tiêu chí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Xuất hiện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Không xuất</a:t>
                      </a:r>
                      <a:br>
                        <a:rPr lang="vi-VN" sz="2400">
                          <a:effectLst/>
                          <a:latin typeface="Times New Roman" panose="02020603050405020304" pitchFamily="18" charset="0"/>
                          <a:cs typeface="Times New Roman" panose="02020603050405020304" pitchFamily="18" charset="0"/>
                        </a:rPr>
                      </a:br>
                      <a:r>
                        <a:rPr lang="vi-VN" sz="2400">
                          <a:effectLst/>
                          <a:latin typeface="Times New Roman" panose="02020603050405020304" pitchFamily="18" charset="0"/>
                          <a:cs typeface="Times New Roman" panose="02020603050405020304" pitchFamily="18" charset="0"/>
                        </a:rPr>
                        <a:t>hiện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nội dung sơ sài, nghèo nàn.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được đúng đủ nội dung.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3</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được sâu sắc nội dung.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4</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Thuyết trình đơn điệu, kém hấp dẫn.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5</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Thuyết trình sinh động, hấp dẫn, thuyết phục.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6</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Cách thức thể hiện và nội dung hài hòa để lại ấn tượng sâu sắc với các bạn.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12624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678866"/>
            <a:ext cx="2476499" cy="21791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04" y="-1126050"/>
            <a:ext cx="9601200" cy="8749284"/>
          </a:xfrm>
          <a:prstGeom prst="rect">
            <a:avLst/>
          </a:prstGeom>
        </p:spPr>
      </p:pic>
      <p:pic>
        <p:nvPicPr>
          <p:cNvPr id="18" name="图片 2">
            <a:extLst>
              <a:ext uri="{FF2B5EF4-FFF2-40B4-BE49-F238E27FC236}">
                <a16:creationId xmlns="" xmlns:a16="http://schemas.microsoft.com/office/drawing/2014/main" id="{1EFA89DB-5CCA-49F1-BC57-5E4D58D2D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sp>
        <p:nvSpPr>
          <p:cNvPr id="4" name="Rectangle 3"/>
          <p:cNvSpPr/>
          <p:nvPr/>
        </p:nvSpPr>
        <p:spPr>
          <a:xfrm>
            <a:off x="2545080" y="1971319"/>
            <a:ext cx="6096000" cy="2554545"/>
          </a:xfrm>
          <a:prstGeom prst="rect">
            <a:avLst/>
          </a:prstGeom>
        </p:spPr>
        <p:txBody>
          <a:bodyPr>
            <a:spAutoFit/>
          </a:bodyPr>
          <a:lstStyle/>
          <a:p>
            <a:pPr algn="just"/>
            <a:r>
              <a:rPr lang="vi-VN" sz="3200" smtClean="0">
                <a:solidFill>
                  <a:srgbClr val="0D0D0D"/>
                </a:solidFill>
                <a:latin typeface="Times New Roman" panose="02020603050405020304" pitchFamily="18" charset="0"/>
                <a:ea typeface="Arial" panose="020B0604020202020204" pitchFamily="34" charset="0"/>
              </a:rPr>
              <a:t>E</a:t>
            </a:r>
            <a:r>
              <a:rPr lang="nl-NL" sz="3200" smtClean="0">
                <a:solidFill>
                  <a:srgbClr val="0D0D0D"/>
                </a:solidFill>
                <a:latin typeface="Times New Roman" panose="02020603050405020304" pitchFamily="18" charset="0"/>
                <a:ea typeface="Arial" panose="020B0604020202020204" pitchFamily="34" charset="0"/>
              </a:rPr>
              <a:t>m </a:t>
            </a:r>
            <a:r>
              <a:rPr lang="nl-NL" sz="3200">
                <a:solidFill>
                  <a:srgbClr val="0D0D0D"/>
                </a:solidFill>
                <a:latin typeface="Times New Roman" panose="02020603050405020304" pitchFamily="18" charset="0"/>
                <a:ea typeface="Arial" panose="020B0604020202020204" pitchFamily="34" charset="0"/>
              </a:rPr>
              <a:t>đã học bài thơ </a:t>
            </a:r>
            <a:r>
              <a:rPr lang="nl-NL" sz="3200" b="1" i="1">
                <a:solidFill>
                  <a:srgbClr val="0D0D0D"/>
                </a:solidFill>
                <a:latin typeface="Times New Roman" panose="02020603050405020304" pitchFamily="18" charset="0"/>
                <a:ea typeface="Arial" panose="020B0604020202020204" pitchFamily="34" charset="0"/>
              </a:rPr>
              <a:t>“</a:t>
            </a:r>
            <a:r>
              <a:rPr lang="vi-VN" sz="3200" b="1" i="1">
                <a:solidFill>
                  <a:srgbClr val="0D0D0D"/>
                </a:solidFill>
                <a:latin typeface="Times New Roman" panose="02020603050405020304" pitchFamily="18" charset="0"/>
                <a:ea typeface="Arial" panose="020B0604020202020204" pitchFamily="34" charset="0"/>
              </a:rPr>
              <a:t>Cảnh khuya</a:t>
            </a:r>
            <a:r>
              <a:rPr lang="nl-NL" sz="3200" b="1" i="1">
                <a:solidFill>
                  <a:srgbClr val="0D0D0D"/>
                </a:solidFill>
                <a:latin typeface="Times New Roman" panose="02020603050405020304" pitchFamily="18" charset="0"/>
                <a:ea typeface="Arial" panose="020B0604020202020204" pitchFamily="34" charset="0"/>
              </a:rPr>
              <a:t>” </a:t>
            </a:r>
            <a:r>
              <a:rPr lang="nl-NL" sz="3200">
                <a:solidFill>
                  <a:srgbClr val="0D0D0D"/>
                </a:solidFill>
                <a:latin typeface="Times New Roman" panose="02020603050405020304" pitchFamily="18" charset="0"/>
                <a:ea typeface="Arial" panose="020B0604020202020204" pitchFamily="34" charset="0"/>
              </a:rPr>
              <a:t>(</a:t>
            </a:r>
            <a:r>
              <a:rPr lang="vi-VN" sz="3200">
                <a:solidFill>
                  <a:srgbClr val="0D0D0D"/>
                </a:solidFill>
                <a:latin typeface="Times New Roman" panose="02020603050405020304" pitchFamily="18" charset="0"/>
                <a:ea typeface="Arial" panose="020B0604020202020204" pitchFamily="34" charset="0"/>
              </a:rPr>
              <a:t>Hồ Chí Minh</a:t>
            </a:r>
            <a:r>
              <a:rPr lang="nl-NL" sz="3200">
                <a:solidFill>
                  <a:srgbClr val="0D0D0D"/>
                </a:solidFill>
                <a:latin typeface="Times New Roman" panose="02020603050405020304" pitchFamily="18" charset="0"/>
                <a:ea typeface="Arial" panose="020B0604020202020204" pitchFamily="34" charset="0"/>
              </a:rPr>
              <a:t>). Hãy đọc thuộc bài thơ và nêu cảm nhận của em về một câu thơ/ hình ảnh thơ mà em ấn tượng nhất trong bài thơ.</a:t>
            </a:r>
            <a:endParaRPr lang="en-GB" sz="4400"/>
          </a:p>
        </p:txBody>
      </p:sp>
    </p:spTree>
    <p:extLst>
      <p:ext uri="{BB962C8B-B14F-4D97-AF65-F5344CB8AC3E}">
        <p14:creationId xmlns:p14="http://schemas.microsoft.com/office/powerpoint/2010/main" val="3151332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 xmlns:a16="http://schemas.microsoft.com/office/drawing/2014/main"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092" y="4842923"/>
            <a:ext cx="1995372" cy="2048256"/>
          </a:xfrm>
          <a:prstGeom prst="rect">
            <a:avLst/>
          </a:prstGeom>
        </p:spPr>
      </p:pic>
      <p:pic>
        <p:nvPicPr>
          <p:cNvPr id="9" name="图片 2">
            <a:extLst>
              <a:ext uri="{FF2B5EF4-FFF2-40B4-BE49-F238E27FC236}">
                <a16:creationId xmlns="" xmlns:a16="http://schemas.microsoft.com/office/drawing/2014/main"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92646795"/>
              </p:ext>
            </p:extLst>
          </p:nvPr>
        </p:nvGraphicFramePr>
        <p:xfrm>
          <a:off x="466344" y="1221899"/>
          <a:ext cx="9610344" cy="5468112"/>
        </p:xfrm>
        <a:graphic>
          <a:graphicData uri="http://schemas.openxmlformats.org/drawingml/2006/table">
            <a:tbl>
              <a:tblPr firstRow="1" firstCol="1" bandRow="1">
                <a:tableStyleId>{912C8C85-51F0-491E-9774-3900AFEF0FD7}</a:tableStyleId>
              </a:tblPr>
              <a:tblGrid>
                <a:gridCol w="7547493"/>
                <a:gridCol w="2062851"/>
              </a:tblGrid>
              <a:tr h="0">
                <a:tc gridSpan="2">
                  <a:txBody>
                    <a:bodyPr/>
                    <a:lstStyle/>
                    <a:p>
                      <a:pPr algn="ct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PHIẾU HỌC TẬP 06:</a:t>
                      </a:r>
                      <a:r>
                        <a:rPr lang="vi-VN" sz="2400">
                          <a:solidFill>
                            <a:schemeClr val="bg1"/>
                          </a:solidFill>
                          <a:effectLst/>
                          <a:latin typeface="Times New Roman" panose="02020603050405020304" pitchFamily="18" charset="0"/>
                          <a:cs typeface="Times New Roman" panose="02020603050405020304" pitchFamily="18" charset="0"/>
                        </a:rPr>
                        <a:t> Tìm hiểu nghệ thuật lập luận của VB</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1. Cách mở đầu, dẫn dắt vấn đề</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2. Cách tổ chức luận điểm, sử dụng lí lẽ</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3. Những cách nêu bằng chứng và phân tích bằng chứng</a:t>
                      </a:r>
                      <a:r>
                        <a:rPr lang="vi-VN" sz="240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400">
                          <a:solidFill>
                            <a:schemeClr val="bg1"/>
                          </a:solidFill>
                          <a:effectLst/>
                          <a:latin typeface="Times New Roman" panose="02020603050405020304" pitchFamily="18" charset="0"/>
                          <a:cs typeface="Times New Roman" panose="02020603050405020304" pitchFamily="18" charset="0"/>
                        </a:rPr>
                        <a:t>- Dẫn ra một số đoạn văn cho thấy tác giả đã phân tích các yếu tố nghệ thuật để làm sáng tỏ nội dung của bài thơ.</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vi-VN" sz="2400">
                          <a:solidFill>
                            <a:schemeClr val="bg1"/>
                          </a:solidFill>
                          <a:effectLst/>
                          <a:latin typeface="Times New Roman" panose="02020603050405020304" pitchFamily="18" charset="0"/>
                          <a:cs typeface="Times New Roman" panose="02020603050405020304" pitchFamily="18" charset="0"/>
                        </a:rPr>
                        <a:t>4. Cách bình luận thơ: so sánh tác giả này với tác giả khác về cùng một vấn đề. Nêu nhận xét và tác dụng của cách bình luận đó trong phần (2) của VB?</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5. Ngôn ngữ viết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6. Yếu tố bổ trợ</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7. Giọng văn</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Rectangle 3"/>
          <p:cNvSpPr/>
          <p:nvPr/>
        </p:nvSpPr>
        <p:spPr>
          <a:xfrm>
            <a:off x="2766530" y="276077"/>
            <a:ext cx="4814138" cy="678327"/>
          </a:xfrm>
          <a:prstGeom prst="rect">
            <a:avLst/>
          </a:prstGeom>
        </p:spPr>
        <p:txBody>
          <a:bodyPr wrap="none">
            <a:spAutoFit/>
          </a:bodyPr>
          <a:lstStyle/>
          <a:p>
            <a:pPr algn="just">
              <a:lnSpc>
                <a:spcPct val="115000"/>
              </a:lnSpc>
              <a:spcAft>
                <a:spcPts val="0"/>
              </a:spcAft>
            </a:pPr>
            <a:r>
              <a:rPr lang="vi-VN" sz="3600" b="1">
                <a:solidFill>
                  <a:schemeClr val="bg1"/>
                </a:solidFill>
                <a:latin typeface="Times New Roman" panose="02020603050405020304" pitchFamily="18" charset="0"/>
                <a:ea typeface="Calibri" panose="020F0502020204030204" pitchFamily="34" charset="0"/>
              </a:rPr>
              <a:t>3. Nghệ thuật nghị luận</a:t>
            </a:r>
            <a:endParaRPr lang="en-GB" sz="3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657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 xmlns:a16="http://schemas.microsoft.com/office/drawing/2014/main"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sp>
        <p:nvSpPr>
          <p:cNvPr id="6" name="Rectangle 1">
            <a:extLst>
              <a:ext uri="{FF2B5EF4-FFF2-40B4-BE49-F238E27FC236}">
                <a16:creationId xmlns="" xmlns:a16="http://schemas.microsoft.com/office/drawing/2014/main" id="{1D1B4F45-07C8-40E4-A2FF-DA9A3276EE01}"/>
              </a:ext>
            </a:extLst>
          </p:cNvPr>
          <p:cNvSpPr/>
          <p:nvPr/>
        </p:nvSpPr>
        <p:spPr bwMode="auto">
          <a:xfrm>
            <a:off x="739486" y="1278777"/>
            <a:ext cx="4569049" cy="4140460"/>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7"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688423" y="4729747"/>
            <a:ext cx="1652010" cy="2053212"/>
          </a:xfrm>
          <a:prstGeom prst="rect">
            <a:avLst/>
          </a:prstGeom>
        </p:spPr>
      </p:pic>
      <p:pic>
        <p:nvPicPr>
          <p:cNvPr id="8"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025" y="4549616"/>
            <a:ext cx="1792833" cy="2389601"/>
          </a:xfrm>
          <a:prstGeom prst="rect">
            <a:avLst/>
          </a:prstGeom>
        </p:spPr>
      </p:pic>
      <p:pic>
        <p:nvPicPr>
          <p:cNvPr id="9"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294" y="4787051"/>
            <a:ext cx="1333804" cy="1880028"/>
          </a:xfrm>
          <a:prstGeom prst="rect">
            <a:avLst/>
          </a:prstGeom>
        </p:spPr>
      </p:pic>
      <p:sp>
        <p:nvSpPr>
          <p:cNvPr id="10" name="Rectangle 1">
            <a:extLst>
              <a:ext uri="{FF2B5EF4-FFF2-40B4-BE49-F238E27FC236}">
                <a16:creationId xmlns="" xmlns:a16="http://schemas.microsoft.com/office/drawing/2014/main" id="{1D1B4F45-07C8-40E4-A2FF-DA9A3276EE01}"/>
              </a:ext>
            </a:extLst>
          </p:cNvPr>
          <p:cNvSpPr/>
          <p:nvPr/>
        </p:nvSpPr>
        <p:spPr bwMode="auto">
          <a:xfrm rot="16200000">
            <a:off x="6244244" y="1151034"/>
            <a:ext cx="4784529" cy="4672585"/>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14"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2" name="Rectangle 1"/>
          <p:cNvSpPr/>
          <p:nvPr/>
        </p:nvSpPr>
        <p:spPr>
          <a:xfrm>
            <a:off x="1138960" y="1766961"/>
            <a:ext cx="4062122" cy="2941511"/>
          </a:xfrm>
          <a:prstGeom prst="rect">
            <a:avLst/>
          </a:prstGeom>
        </p:spPr>
        <p:txBody>
          <a:bodyPr wrap="square">
            <a:spAutoFit/>
          </a:bodyPr>
          <a:lstStyle/>
          <a:p>
            <a:pPr algn="just">
              <a:lnSpc>
                <a:spcPct val="107000"/>
              </a:lnSpc>
            </a:pPr>
            <a:r>
              <a:rPr lang="vi-VN" sz="4400" b="1">
                <a:solidFill>
                  <a:schemeClr val="bg1"/>
                </a:solidFill>
                <a:latin typeface="Times New Roman" panose="02020603050405020304" pitchFamily="18" charset="0"/>
                <a:cs typeface="Times New Roman" panose="02020603050405020304" pitchFamily="18" charset="0"/>
              </a:rPr>
              <a:t>Cách mở đầu</a:t>
            </a:r>
            <a:r>
              <a:rPr lang="vi-VN" sz="4400">
                <a:solidFill>
                  <a:schemeClr val="bg1"/>
                </a:solidFill>
                <a:latin typeface="Times New Roman" panose="02020603050405020304" pitchFamily="18" charset="0"/>
                <a:cs typeface="Times New Roman" panose="02020603050405020304" pitchFamily="18" charset="0"/>
              </a:rPr>
              <a:t> trực tiếp, dẫn dắt vấn đề tự nhiên, hợp lí.</a:t>
            </a:r>
            <a:endParaRPr lang="en-GB"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6524436" y="1836549"/>
            <a:ext cx="4030854" cy="2941511"/>
          </a:xfrm>
          <a:prstGeom prst="rect">
            <a:avLst/>
          </a:prstGeom>
        </p:spPr>
        <p:txBody>
          <a:bodyPr wrap="square">
            <a:spAutoFit/>
          </a:bodyPr>
          <a:lstStyle/>
          <a:p>
            <a:pPr algn="just">
              <a:lnSpc>
                <a:spcPct val="107000"/>
              </a:lnSpc>
            </a:pPr>
            <a:r>
              <a:rPr lang="vi-VN" sz="4400" b="1">
                <a:solidFill>
                  <a:schemeClr val="bg1"/>
                </a:solidFill>
                <a:latin typeface="Times New Roman" panose="02020603050405020304" pitchFamily="18" charset="0"/>
                <a:cs typeface="Times New Roman" panose="02020603050405020304" pitchFamily="18" charset="0"/>
              </a:rPr>
              <a:t>Hệ thống luận điểm</a:t>
            </a:r>
            <a:r>
              <a:rPr lang="vi-VN" sz="4400">
                <a:solidFill>
                  <a:schemeClr val="bg1"/>
                </a:solidFill>
                <a:latin typeface="Times New Roman" panose="02020603050405020304" pitchFamily="18" charset="0"/>
                <a:cs typeface="Times New Roman" panose="02020603050405020304" pitchFamily="18" charset="0"/>
              </a:rPr>
              <a:t> mạch lạc, chặt chẽ ; lí lẽ thuyết phục.</a:t>
            </a:r>
            <a:endParaRPr lang="en-GB"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00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750"/>
                                        <p:tgtEl>
                                          <p:spTgt spid="9"/>
                                        </p:tgtEl>
                                      </p:cBhvr>
                                    </p:animEffect>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75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275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750"/>
                                        <p:tgtEl>
                                          <p:spTgt spid="1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25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463957" y="197013"/>
            <a:ext cx="2447828"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5" name="Rectangle 14"/>
          <p:cNvSpPr/>
          <p:nvPr/>
        </p:nvSpPr>
        <p:spPr>
          <a:xfrm>
            <a:off x="4463957" y="21893"/>
            <a:ext cx="2347117" cy="823752"/>
          </a:xfrm>
          <a:prstGeom prst="rect">
            <a:avLst/>
          </a:prstGeom>
        </p:spPr>
        <p:txBody>
          <a:bodyPr wrap="none">
            <a:spAutoFit/>
          </a:bodyPr>
          <a:lstStyle/>
          <a:p>
            <a:pPr algn="ctr">
              <a:lnSpc>
                <a:spcPct val="150000"/>
              </a:lnSpc>
            </a:pPr>
            <a:r>
              <a:rPr lang="vi-VN" sz="3600" b="1">
                <a:solidFill>
                  <a:schemeClr val="bg1"/>
                </a:solidFill>
                <a:latin typeface="Times New Roman" panose="02020603050405020304" pitchFamily="18" charset="0"/>
                <a:cs typeface="Times New Roman" panose="02020603050405020304" pitchFamily="18" charset="0"/>
              </a:rPr>
              <a:t>Dẫn chứng</a:t>
            </a:r>
            <a:endParaRPr lang="en-GB" sz="36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图片 2">
            <a:extLst>
              <a:ext uri="{FF2B5EF4-FFF2-40B4-BE49-F238E27FC236}">
                <a16:creationId xmlns="" xmlns:a16="http://schemas.microsoft.com/office/drawing/2014/main" id="{4FF21899-C45F-479D-B9F7-C17A2D572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552" y="-369412"/>
            <a:ext cx="3646286" cy="3646286"/>
          </a:xfrm>
          <a:prstGeom prst="rect">
            <a:avLst/>
          </a:prstGeom>
        </p:spPr>
      </p:pic>
      <p:grpSp>
        <p:nvGrpSpPr>
          <p:cNvPr id="17" name="Group 16"/>
          <p:cNvGrpSpPr/>
          <p:nvPr/>
        </p:nvGrpSpPr>
        <p:grpSpPr>
          <a:xfrm>
            <a:off x="139798" y="1157532"/>
            <a:ext cx="10714129" cy="2239180"/>
            <a:chOff x="4280177" y="1236311"/>
            <a:chExt cx="2199649" cy="1396777"/>
          </a:xfrm>
        </p:grpSpPr>
        <p:sp>
          <p:nvSpPr>
            <p:cNvPr id="18" name="Rounded Rectangle 17"/>
            <p:cNvSpPr/>
            <p:nvPr/>
          </p:nvSpPr>
          <p:spPr>
            <a:xfrm>
              <a:off x="4280177" y="1236311"/>
              <a:ext cx="2199649" cy="139677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endParaRPr lang="en-GB" sz="280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339064" y="1406045"/>
            <a:ext cx="10714129" cy="553357"/>
          </a:xfrm>
          <a:prstGeom prst="rect">
            <a:avLst/>
          </a:prstGeom>
        </p:spPr>
        <p:txBody>
          <a:bodyPr wrap="square">
            <a:spAutoFit/>
          </a:bodyPr>
          <a:lstStyle/>
          <a:p>
            <a:pPr algn="just">
              <a:lnSpc>
                <a:spcPct val="107000"/>
              </a:lnSpc>
            </a:pPr>
            <a:r>
              <a:rPr lang="vi-VN" sz="2800">
                <a:latin typeface="Times New Roman" panose="02020603050405020304" pitchFamily="18" charset="0"/>
                <a:cs typeface="Times New Roman" panose="02020603050405020304" pitchFamily="18" charset="0"/>
              </a:rPr>
              <a:t>+ Sử dụng linh hoạt nhiểu cách thức khác nhau đểu nêu bằng chứng</a:t>
            </a:r>
            <a:endParaRPr lang="en-GB" sz="280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9064" y="2005772"/>
            <a:ext cx="9308895" cy="523220"/>
          </a:xfrm>
          <a:prstGeom prst="rect">
            <a:avLst/>
          </a:prstGeom>
        </p:spPr>
        <p:txBody>
          <a:bodyPr wrap="none">
            <a:spAutoFit/>
          </a:bodyPr>
          <a:lstStyle/>
          <a:p>
            <a:r>
              <a:rPr lang="vi-VN" sz="2800">
                <a:latin typeface="Times New Roman" panose="02020603050405020304" pitchFamily="18" charset="0"/>
                <a:ea typeface="Times New Roman" panose="02020603050405020304" pitchFamily="18" charset="0"/>
                <a:cs typeface="Times New Roman" panose="02020603050405020304" pitchFamily="18" charset="0"/>
              </a:rPr>
              <a:t>+ Cách phân tích bằng chứng trong VB rất thuyết phục, sắc bén</a:t>
            </a:r>
            <a:endParaRPr lang="en-GB" sz="2800">
              <a:latin typeface="Times New Roman" panose="02020603050405020304" pitchFamily="18" charset="0"/>
              <a:cs typeface="Times New Roman" panose="02020603050405020304" pitchFamily="18" charset="0"/>
            </a:endParaRPr>
          </a:p>
        </p:txBody>
      </p:sp>
      <p:sp>
        <p:nvSpPr>
          <p:cNvPr id="3" name="Rectangle 2"/>
          <p:cNvSpPr/>
          <p:nvPr/>
        </p:nvSpPr>
        <p:spPr>
          <a:xfrm>
            <a:off x="339064" y="2636925"/>
            <a:ext cx="9528571" cy="523220"/>
          </a:xfrm>
          <a:prstGeom prst="rect">
            <a:avLst/>
          </a:prstGeom>
        </p:spPr>
        <p:txBody>
          <a:bodyPr wrap="none">
            <a:spAutoFit/>
          </a:bodyPr>
          <a:lstStyle/>
          <a:p>
            <a:r>
              <a:rPr lang="vi-VN" sz="2800">
                <a:latin typeface="Times New Roman" panose="02020603050405020304" pitchFamily="18" charset="0"/>
                <a:ea typeface="Times New Roman" panose="02020603050405020304" pitchFamily="18" charset="0"/>
                <a:cs typeface="Times New Roman" panose="02020603050405020304" pitchFamily="18" charset="0"/>
              </a:rPr>
              <a:t>+ Phân tích các yếu tố nghệ thuật để làm nối bật nội dung bài thơ</a:t>
            </a:r>
            <a:endParaRPr lang="en-GB" sz="2800">
              <a:latin typeface="Times New Roman" panose="02020603050405020304" pitchFamily="18" charset="0"/>
              <a:cs typeface="Times New Roman" panose="02020603050405020304" pitchFamily="18" charset="0"/>
            </a:endParaRPr>
          </a:p>
        </p:txBody>
      </p:sp>
      <p:sp>
        <p:nvSpPr>
          <p:cNvPr id="11" name="Rounded Rectangle 10"/>
          <p:cNvSpPr/>
          <p:nvPr/>
        </p:nvSpPr>
        <p:spPr>
          <a:xfrm>
            <a:off x="3385919" y="3608189"/>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2" name="Rectangle 11"/>
          <p:cNvSpPr/>
          <p:nvPr/>
        </p:nvSpPr>
        <p:spPr>
          <a:xfrm>
            <a:off x="4175135" y="3528122"/>
            <a:ext cx="3567002" cy="742511"/>
          </a:xfrm>
          <a:prstGeom prst="rect">
            <a:avLst/>
          </a:prstGeom>
        </p:spPr>
        <p:txBody>
          <a:bodyPr wrap="none">
            <a:spAutoFit/>
          </a:bodyPr>
          <a:lstStyle/>
          <a:p>
            <a:pPr algn="ctr">
              <a:lnSpc>
                <a:spcPct val="150000"/>
              </a:lnSpc>
            </a:pPr>
            <a:r>
              <a:rPr lang="vi-VN" sz="3200" b="1">
                <a:solidFill>
                  <a:schemeClr val="bg1"/>
                </a:solidFill>
                <a:latin typeface="Times New Roman" panose="02020603050405020304" pitchFamily="18" charset="0"/>
                <a:cs typeface="Times New Roman" panose="02020603050405020304" pitchFamily="18" charset="0"/>
              </a:rPr>
              <a:t>Cách bình luận thơ</a:t>
            </a:r>
            <a:endParaRPr lang="en-GB" sz="32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Group 13"/>
          <p:cNvGrpSpPr/>
          <p:nvPr/>
        </p:nvGrpSpPr>
        <p:grpSpPr>
          <a:xfrm>
            <a:off x="139798" y="4350701"/>
            <a:ext cx="10913395" cy="2324420"/>
            <a:chOff x="4280177" y="1236311"/>
            <a:chExt cx="2199649" cy="1396777"/>
          </a:xfrm>
        </p:grpSpPr>
        <p:sp>
          <p:nvSpPr>
            <p:cNvPr id="20" name="Rounded Rectangle 19"/>
            <p:cNvSpPr/>
            <p:nvPr/>
          </p:nvSpPr>
          <p:spPr>
            <a:xfrm>
              <a:off x="4280177" y="1236311"/>
              <a:ext cx="2199649" cy="139677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endParaRPr lang="en-GB" sz="280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339063" y="4617281"/>
            <a:ext cx="10315597" cy="1791260"/>
          </a:xfrm>
          <a:prstGeom prst="rect">
            <a:avLst/>
          </a:prstGeom>
        </p:spPr>
        <p:txBody>
          <a:bodyPr wrap="square">
            <a:spAutoFit/>
          </a:bodyPr>
          <a:lstStyle/>
          <a:p>
            <a:pPr algn="just">
              <a:lnSpc>
                <a:spcPct val="115000"/>
              </a:lnSpc>
              <a:spcAft>
                <a:spcPts val="0"/>
              </a:spcAft>
              <a:tabLst>
                <a:tab pos="488315" algn="l"/>
              </a:tabLst>
            </a:pPr>
            <a:r>
              <a:rPr lang="vi-VN" sz="2400">
                <a:solidFill>
                  <a:srgbClr val="000000"/>
                </a:solidFill>
                <a:latin typeface="Times New Roman" panose="02020603050405020304" pitchFamily="18" charset="0"/>
                <a:ea typeface="Calibri" panose="020F0502020204030204" pitchFamily="34" charset="0"/>
              </a:rPr>
              <a:t>Tác giả so sánh đối chiếu cách thể hiện của Hồ Chí Minh với các nhà thơ </a:t>
            </a:r>
            <a:r>
              <a:rPr lang="vi-VN" sz="2400">
                <a:solidFill>
                  <a:srgbClr val="000000"/>
                </a:solidFill>
                <a:latin typeface="Times New Roman" panose="02020603050405020304" pitchFamily="18" charset="0"/>
                <a:ea typeface="Calibri" panose="020F0502020204030204" pitchFamily="34" charset="0"/>
              </a:rPr>
              <a:t>khác </a:t>
            </a:r>
            <a:endParaRPr lang="vi-VN" sz="2400" smtClean="0">
              <a:solidFill>
                <a:srgbClr val="000000"/>
              </a:solidFill>
              <a:latin typeface="Times New Roman" panose="02020603050405020304" pitchFamily="18" charset="0"/>
              <a:ea typeface="Calibri" panose="020F0502020204030204" pitchFamily="34" charset="0"/>
            </a:endParaRPr>
          </a:p>
          <a:p>
            <a:pPr algn="just">
              <a:lnSpc>
                <a:spcPct val="115000"/>
              </a:lnSpc>
              <a:spcAft>
                <a:spcPts val="0"/>
              </a:spcAft>
              <a:tabLst>
                <a:tab pos="488315" algn="l"/>
              </a:tabLst>
            </a:pPr>
            <a:r>
              <a:rPr lang="vi-VN" sz="2400" smtClean="0">
                <a:solidFill>
                  <a:srgbClr val="000000"/>
                </a:solidFill>
                <a:latin typeface="Times New Roman" panose="02020603050405020304" pitchFamily="18" charset="0"/>
                <a:ea typeface="Calibri" panose="020F0502020204030204" pitchFamily="34" charset="0"/>
              </a:rPr>
              <a:t>-&gt;</a:t>
            </a:r>
            <a:r>
              <a:rPr lang="vi-VN" sz="2400">
                <a:solidFill>
                  <a:srgbClr val="000000"/>
                </a:solidFill>
                <a:latin typeface="Times New Roman" panose="02020603050405020304" pitchFamily="18" charset="0"/>
                <a:ea typeface="Calibri" panose="020F0502020204030204" pitchFamily="34" charset="0"/>
              </a:rPr>
              <a:t>Tác dụng: mở rộng, xoáy sâu vào những điểm tương đồng và khác biệt, giúp người đọc cảm nhận được sức khơi gợi của các hình ảnh mà Hồ Chí Minh đã sử dụng trong bài thơ </a:t>
            </a:r>
            <a:r>
              <a:rPr lang="vi-VN" sz="2400" i="1">
                <a:solidFill>
                  <a:srgbClr val="000000"/>
                </a:solidFill>
                <a:latin typeface="Times New Roman" panose="02020603050405020304" pitchFamily="18" charset="0"/>
                <a:ea typeface="Calibri" panose="020F0502020204030204" pitchFamily="34" charset="0"/>
              </a:rPr>
              <a:t>Cảnh khuya</a:t>
            </a:r>
            <a:r>
              <a:rPr lang="vi-VN" sz="2400">
                <a:solidFill>
                  <a:srgbClr val="000000"/>
                </a:solidFill>
                <a:latin typeface="Times New Roman" panose="02020603050405020304" pitchFamily="18" charset="0"/>
                <a:ea typeface="Calibri" panose="020F0502020204030204" pitchFamily="34" charset="0"/>
              </a:rPr>
              <a:t>.</a:t>
            </a:r>
            <a:endParaRPr lang="en-GB"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78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5" grpId="0"/>
      <p:bldP spid="2" grpId="0"/>
      <p:bldP spid="3" grpId="0"/>
      <p:bldP spid="11" grpId="0" animBg="1"/>
      <p:bldP spid="1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 xmlns:a16="http://schemas.microsoft.com/office/drawing/2014/main" id="{CDE889A6-38B1-4008-9121-3341C806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906722" y="-1155549"/>
            <a:ext cx="6266028" cy="5636109"/>
          </a:xfrm>
          <a:prstGeom prst="rect">
            <a:avLst/>
          </a:prstGeom>
        </p:spPr>
      </p:pic>
      <p:sp>
        <p:nvSpPr>
          <p:cNvPr id="9" name="Rectangle 8"/>
          <p:cNvSpPr/>
          <p:nvPr/>
        </p:nvSpPr>
        <p:spPr>
          <a:xfrm>
            <a:off x="3019208" y="1721659"/>
            <a:ext cx="2334286" cy="3780907"/>
          </a:xfrm>
          <a:prstGeom prst="rect">
            <a:avLst/>
          </a:prstGeom>
        </p:spPr>
        <p:txBody>
          <a:bodyPr wrap="square">
            <a:spAutoFit/>
          </a:bodyPr>
          <a:lstStyle/>
          <a:p>
            <a:pPr algn="just">
              <a:lnSpc>
                <a:spcPct val="107000"/>
              </a:lnSpc>
            </a:pPr>
            <a:r>
              <a:rPr lang="vi-VN" sz="3200" b="1">
                <a:solidFill>
                  <a:schemeClr val="bg1"/>
                </a:solidFill>
                <a:latin typeface="Times New Roman" panose="02020603050405020304" pitchFamily="18" charset="0"/>
                <a:cs typeface="Times New Roman" panose="02020603050405020304" pitchFamily="18" charset="0"/>
              </a:rPr>
              <a:t>Sử dụng yếu tố biểu cảm</a:t>
            </a:r>
            <a:r>
              <a:rPr lang="vi-VN" sz="3200">
                <a:solidFill>
                  <a:schemeClr val="bg1"/>
                </a:solidFill>
                <a:latin typeface="Times New Roman" panose="02020603050405020304" pitchFamily="18" charset="0"/>
                <a:cs typeface="Times New Roman" panose="02020603050405020304" pitchFamily="18" charset="0"/>
              </a:rPr>
              <a:t> (yếu tố bổ trợ) giúp VB giàu cảm xúc, không khô khan</a:t>
            </a:r>
            <a:r>
              <a:rPr lang="vi-VN" sz="32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图片 6">
            <a:extLst>
              <a:ext uri="{FF2B5EF4-FFF2-40B4-BE49-F238E27FC236}">
                <a16:creationId xmlns="" xmlns:a16="http://schemas.microsoft.com/office/drawing/2014/main" id="{36FFC50C-9430-4A3C-BAD3-A8CD8F9AE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4" y="-559284"/>
            <a:ext cx="2788920" cy="2788920"/>
          </a:xfrm>
          <a:prstGeom prst="rect">
            <a:avLst/>
          </a:prstGeom>
        </p:spPr>
      </p:pic>
      <p:sp>
        <p:nvSpPr>
          <p:cNvPr id="16" name="Rounded Rectangle 15"/>
          <p:cNvSpPr/>
          <p:nvPr/>
        </p:nvSpPr>
        <p:spPr>
          <a:xfrm>
            <a:off x="233487" y="1915386"/>
            <a:ext cx="2308546" cy="4618451"/>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0" name="Rounded Rectangle 19"/>
          <p:cNvSpPr/>
          <p:nvPr/>
        </p:nvSpPr>
        <p:spPr>
          <a:xfrm>
            <a:off x="2807205" y="1345105"/>
            <a:ext cx="2679195" cy="5305749"/>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1" name="Rounded Rectangle 20"/>
          <p:cNvSpPr/>
          <p:nvPr/>
        </p:nvSpPr>
        <p:spPr>
          <a:xfrm>
            <a:off x="5698404" y="1345105"/>
            <a:ext cx="3936810" cy="5305749"/>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2" name="Rectangle 21"/>
          <p:cNvSpPr/>
          <p:nvPr/>
        </p:nvSpPr>
        <p:spPr>
          <a:xfrm>
            <a:off x="262484" y="2395982"/>
            <a:ext cx="2199811" cy="3539430"/>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Ngôn ngữ</a:t>
            </a:r>
            <a:r>
              <a:rPr lang="vi-VN" sz="3200">
                <a:solidFill>
                  <a:schemeClr val="bg1"/>
                </a:solidFill>
                <a:latin typeface="Times New Roman" panose="02020603050405020304" pitchFamily="18" charset="0"/>
                <a:cs typeface="Times New Roman" panose="02020603050405020304" pitchFamily="18" charset="0"/>
              </a:rPr>
              <a:t> giàu hình ảnh, chọn lọc từ ngữ tinh tế, có nhiều cảm nhận thú vị.</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06762" y="1517370"/>
            <a:ext cx="3621286" cy="5016758"/>
          </a:xfrm>
          <a:prstGeom prst="rect">
            <a:avLst/>
          </a:prstGeom>
        </p:spPr>
        <p:txBody>
          <a:bodyPr wrap="square">
            <a:spAutoFit/>
          </a:bodyPr>
          <a:lstStyle/>
          <a:p>
            <a:pPr algn="just"/>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Giọng văn</a:t>
            </a:r>
            <a:r>
              <a:rPr lang="vi-VN"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linh hoạt, khi thì giảng giải, cắt nghĩa tỉ mỉ, lúc lại tuởng tượng, liên tưởng bay bổng, có khi mang tính đối thoại, tranh biện, có khi lại say sưa, chân thành, tràn đầy tình cảm và niềm tự hào </a:t>
            </a:r>
            <a:endParaRPr lang="en-GB"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02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20" grpId="0" animBg="1"/>
      <p:bldP spid="21" grpId="0" animBg="1"/>
      <p:bldP spid="22"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 xmlns:a16="http://schemas.microsoft.com/office/drawing/2014/main"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sp>
        <p:nvSpPr>
          <p:cNvPr id="11" name="Rounded Rectangle 10"/>
          <p:cNvSpPr/>
          <p:nvPr/>
        </p:nvSpPr>
        <p:spPr>
          <a:xfrm>
            <a:off x="2424035" y="177991"/>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2" name="Rectangle 11"/>
          <p:cNvSpPr/>
          <p:nvPr/>
        </p:nvSpPr>
        <p:spPr>
          <a:xfrm>
            <a:off x="3185050" y="154854"/>
            <a:ext cx="3656707" cy="707886"/>
          </a:xfrm>
          <a:prstGeom prst="rect">
            <a:avLst/>
          </a:prstGeom>
        </p:spPr>
        <p:txBody>
          <a:bodyPr wrap="none">
            <a:spAutoFit/>
          </a:bodyPr>
          <a:lstStyle/>
          <a:p>
            <a:r>
              <a:rPr lang="en-US" sz="4000" b="1">
                <a:solidFill>
                  <a:schemeClr val="bg1"/>
                </a:solidFill>
                <a:latin typeface="Times New Roman" panose="02020603050405020304" pitchFamily="18" charset="0"/>
                <a:cs typeface="Times New Roman" panose="02020603050405020304" pitchFamily="18" charset="0"/>
              </a:rPr>
              <a:t>IV. TỔNG KẾT</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 xmlns:a16="http://schemas.microsoft.com/office/drawing/2014/main" id="{1D1B4F45-07C8-40E4-A2FF-DA9A3276EE01}"/>
              </a:ext>
            </a:extLst>
          </p:cNvPr>
          <p:cNvSpPr/>
          <p:nvPr/>
        </p:nvSpPr>
        <p:spPr bwMode="auto">
          <a:xfrm>
            <a:off x="2689301" y="1621552"/>
            <a:ext cx="5448860" cy="4140460"/>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7"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787763" y="5448961"/>
            <a:ext cx="1652010" cy="2053212"/>
          </a:xfrm>
          <a:prstGeom prst="rect">
            <a:avLst/>
          </a:prstGeom>
        </p:spPr>
      </p:pic>
      <p:pic>
        <p:nvPicPr>
          <p:cNvPr id="8"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68" y="4076167"/>
            <a:ext cx="1792833" cy="2389601"/>
          </a:xfrm>
          <a:prstGeom prst="rect">
            <a:avLst/>
          </a:prstGeom>
        </p:spPr>
      </p:pic>
      <p:pic>
        <p:nvPicPr>
          <p:cNvPr id="9"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43" y="5274822"/>
            <a:ext cx="1333804" cy="1880028"/>
          </a:xfrm>
          <a:prstGeom prst="rect">
            <a:avLst/>
          </a:prstGeom>
        </p:spPr>
      </p:pic>
      <p:pic>
        <p:nvPicPr>
          <p:cNvPr id="14"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2" name="Rectangle 1"/>
          <p:cNvSpPr/>
          <p:nvPr/>
        </p:nvSpPr>
        <p:spPr>
          <a:xfrm>
            <a:off x="4100681" y="1791988"/>
            <a:ext cx="2208083" cy="523220"/>
          </a:xfrm>
          <a:prstGeom prst="rect">
            <a:avLst/>
          </a:prstGeom>
        </p:spPr>
        <p:txBody>
          <a:bodyPr wrap="square">
            <a:spAutoFit/>
          </a:bodyPr>
          <a:lstStyle/>
          <a:p>
            <a:r>
              <a:rPr lang="en-US" sz="2800" b="1">
                <a:solidFill>
                  <a:schemeClr val="bg1"/>
                </a:solidFill>
                <a:latin typeface="Times New Roman" panose="02020603050405020304" pitchFamily="18" charset="0"/>
                <a:cs typeface="Times New Roman" panose="02020603050405020304" pitchFamily="18" charset="0"/>
              </a:rPr>
              <a:t>1. Nội dung</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55739" y="2469132"/>
            <a:ext cx="5028236" cy="3065455"/>
          </a:xfrm>
          <a:prstGeom prst="rect">
            <a:avLst/>
          </a:prstGeom>
        </p:spPr>
        <p:txBody>
          <a:bodyPr wrap="square">
            <a:spAutoFit/>
          </a:bodyPr>
          <a:lstStyle/>
          <a:p>
            <a:pPr marL="457200" algn="just">
              <a:lnSpc>
                <a:spcPct val="115000"/>
              </a:lnSpc>
              <a:spcAft>
                <a:spcPts val="0"/>
              </a:spcAft>
              <a:tabLst>
                <a:tab pos="200025" algn="l"/>
              </a:tabLst>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 </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 </a:t>
            </a:r>
            <a:r>
              <a:rPr lang="vi-VN"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 tích, bình luận một cách thuyết phục để chỉ rõ những nét đặc sắc của bài thơ </a:t>
            </a:r>
            <a:r>
              <a:rPr lang="vi-VN" sz="28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Cảnh khuya</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từ đó khẳng định phong cách nghệ thuật của Chủ tịch Hồ Chí Minh.</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221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750"/>
                                        <p:tgtEl>
                                          <p:spTgt spid="9"/>
                                        </p:tgtEl>
                                      </p:cBhvr>
                                    </p:animEffect>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75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275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750"/>
                                        <p:tgtEl>
                                          <p:spTgt spid="1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25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6" grpId="0" animBg="1"/>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 xmlns:a16="http://schemas.microsoft.com/office/drawing/2014/main"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7"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787763" y="5448961"/>
            <a:ext cx="1652010" cy="2053212"/>
          </a:xfrm>
          <a:prstGeom prst="rect">
            <a:avLst/>
          </a:prstGeom>
        </p:spPr>
      </p:pic>
      <p:pic>
        <p:nvPicPr>
          <p:cNvPr id="8"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68" y="4076167"/>
            <a:ext cx="1792833" cy="2389601"/>
          </a:xfrm>
          <a:prstGeom prst="rect">
            <a:avLst/>
          </a:prstGeom>
        </p:spPr>
      </p:pic>
      <p:pic>
        <p:nvPicPr>
          <p:cNvPr id="9"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43" y="5274822"/>
            <a:ext cx="1333804" cy="1880028"/>
          </a:xfrm>
          <a:prstGeom prst="rect">
            <a:avLst/>
          </a:prstGeom>
        </p:spPr>
      </p:pic>
      <p:sp>
        <p:nvSpPr>
          <p:cNvPr id="10" name="Rectangle 1">
            <a:extLst>
              <a:ext uri="{FF2B5EF4-FFF2-40B4-BE49-F238E27FC236}">
                <a16:creationId xmlns="" xmlns:a16="http://schemas.microsoft.com/office/drawing/2014/main" id="{1D1B4F45-07C8-40E4-A2FF-DA9A3276EE01}"/>
              </a:ext>
            </a:extLst>
          </p:cNvPr>
          <p:cNvSpPr/>
          <p:nvPr/>
        </p:nvSpPr>
        <p:spPr bwMode="auto">
          <a:xfrm rot="16200000">
            <a:off x="3358280" y="-1113042"/>
            <a:ext cx="5276182" cy="8581258"/>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14" name="图片 79">
            <a:extLst>
              <a:ext uri="{FF2B5EF4-FFF2-40B4-BE49-F238E27FC236}">
                <a16:creationId xmlns="" xmlns:a16="http://schemas.microsoft.com/office/drawing/2014/main"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 xmlns:a16="http://schemas.microsoft.com/office/drawing/2014/main"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 xmlns:a16="http://schemas.microsoft.com/office/drawing/2014/main"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5" name="Rectangle 4"/>
          <p:cNvSpPr/>
          <p:nvPr/>
        </p:nvSpPr>
        <p:spPr>
          <a:xfrm>
            <a:off x="4889864" y="675532"/>
            <a:ext cx="2542684" cy="584775"/>
          </a:xfrm>
          <a:prstGeom prst="rect">
            <a:avLst/>
          </a:prstGeom>
        </p:spPr>
        <p:txBody>
          <a:bodyPr wrap="none">
            <a:spAutoFit/>
          </a:bodyPr>
          <a:lstStyle/>
          <a:p>
            <a:r>
              <a:rPr lang="vi-VN" sz="3200" b="1" smtClean="0">
                <a:solidFill>
                  <a:prstClr val="white"/>
                </a:solidFill>
                <a:latin typeface="Times New Roman" panose="02020603050405020304" pitchFamily="18" charset="0"/>
                <a:ea typeface="Calibri" panose="020F0502020204030204" pitchFamily="34" charset="0"/>
              </a:rPr>
              <a:t>2. </a:t>
            </a:r>
            <a:r>
              <a:rPr lang="en-US" sz="3200" b="1">
                <a:solidFill>
                  <a:prstClr val="white"/>
                </a:solidFill>
                <a:latin typeface="Times New Roman" panose="02020603050405020304" pitchFamily="18" charset="0"/>
                <a:ea typeface="Calibri" panose="020F0502020204030204" pitchFamily="34" charset="0"/>
              </a:rPr>
              <a:t>Nghệ thuật</a:t>
            </a:r>
            <a:endParaRPr lang="en-GB" sz="3200">
              <a:solidFill>
                <a:prstClr val="white"/>
              </a:solidFill>
            </a:endParaRPr>
          </a:p>
        </p:txBody>
      </p:sp>
      <p:sp>
        <p:nvSpPr>
          <p:cNvPr id="13" name="Rectangle 12"/>
          <p:cNvSpPr/>
          <p:nvPr/>
        </p:nvSpPr>
        <p:spPr>
          <a:xfrm>
            <a:off x="1618434" y="1396344"/>
            <a:ext cx="8257086" cy="4056495"/>
          </a:xfrm>
          <a:prstGeom prst="rect">
            <a:avLst/>
          </a:prstGeom>
        </p:spPr>
        <p:txBody>
          <a:bodyPr wrap="square">
            <a:spAutoFit/>
          </a:bodyPr>
          <a:lstStyle/>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Cấu trúc chặt chẽ (giới thiệu – triển khai – kết luận)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Hệ thống luận điểm, lí lẽ và dẫn chứng tương ứng được thể hiện rõ ràng, thuyết phục.</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Kết hợp các thao tác nghị luận một cách khéo léo: phân tích, so sánh, bình luận,...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Lời văn uyển chuyển,</a:t>
            </a: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giàu hình ảnh, giàu </a:t>
            </a:r>
            <a:r>
              <a:rPr lang="vi-VN"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cảm xúc, cảm nhận tinh tế, sâu sắc thể hiện sự tài hoa, uyên bác của Lê Trí Viễn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9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750"/>
                                        <p:tgtEl>
                                          <p:spTgt spid="15"/>
                                        </p:tgtEl>
                                      </p:cBhvr>
                                    </p:animEffect>
                                  </p:childTnLst>
                                </p:cTn>
                              </p:par>
                            </p:childTnLst>
                          </p:cTn>
                        </p:par>
                        <p:par>
                          <p:cTn id="24" fill="hold">
                            <p:stCondLst>
                              <p:cond delay="375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638" y="-723138"/>
            <a:ext cx="8267700" cy="8267700"/>
          </a:xfrm>
          <a:prstGeom prst="rect">
            <a:avLst/>
          </a:prstGeom>
        </p:spPr>
      </p:pic>
      <p:sp>
        <p:nvSpPr>
          <p:cNvPr id="8" name="Rectangle 7"/>
          <p:cNvSpPr/>
          <p:nvPr/>
        </p:nvSpPr>
        <p:spPr>
          <a:xfrm>
            <a:off x="1129030" y="519476"/>
            <a:ext cx="4686554" cy="1251358"/>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 name="Rectangle 1"/>
          <p:cNvSpPr/>
          <p:nvPr/>
        </p:nvSpPr>
        <p:spPr>
          <a:xfrm>
            <a:off x="927062" y="603468"/>
            <a:ext cx="4778793" cy="1083374"/>
          </a:xfrm>
          <a:prstGeom prst="rect">
            <a:avLst/>
          </a:prstGeom>
        </p:spPr>
        <p:txBody>
          <a:bodyPr wrap="square">
            <a:spAutoFit/>
          </a:bodyPr>
          <a:lstStyle/>
          <a:p>
            <a:pPr marL="457200" algn="just">
              <a:lnSpc>
                <a:spcPct val="115000"/>
              </a:lnSpc>
              <a:spcAft>
                <a:spcPts val="0"/>
              </a:spcAft>
              <a:tabLst>
                <a:tab pos="200025" algn="l"/>
              </a:tabLst>
            </a:pPr>
            <a:r>
              <a:rPr lang="vi-VN" sz="2800" b="1">
                <a:solidFill>
                  <a:schemeClr val="bg1"/>
                </a:solidFill>
                <a:latin typeface="Times New Roman" panose="02020603050405020304" pitchFamily="18" charset="0"/>
                <a:ea typeface="Times New Roman" panose="02020603050405020304" pitchFamily="18" charset="0"/>
              </a:rPr>
              <a:t>3. Cách đọc hiểu một văn bản nghị luận văn học</a:t>
            </a:r>
            <a:endParaRPr lang="en-GB" sz="2800">
              <a:solidFill>
                <a:schemeClr val="bg1"/>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76408" y="1875524"/>
            <a:ext cx="7562088" cy="4410510"/>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155760" y="1927978"/>
            <a:ext cx="7403383" cy="4305602"/>
          </a:xfrm>
          <a:prstGeom prst="rect">
            <a:avLst/>
          </a:prstGeom>
        </p:spPr>
        <p:txBody>
          <a:bodyPr wrap="square">
            <a:spAutoFit/>
          </a:bodyPr>
          <a:lstStyle/>
          <a:p>
            <a:pPr algn="just">
              <a:lnSpc>
                <a:spcPct val="115000"/>
              </a:lnSpc>
              <a:spcAft>
                <a:spcPts val="0"/>
              </a:spcAft>
            </a:pPr>
            <a:r>
              <a:rPr lang="vi-VN" sz="2400" b="1">
                <a:solidFill>
                  <a:schemeClr val="bg1"/>
                </a:solidFill>
                <a:latin typeface="Times New Roman" panose="02020603050405020304" pitchFamily="18" charset="0"/>
                <a:ea typeface="Times New Roman" panose="02020603050405020304" pitchFamily="18" charset="0"/>
              </a:rPr>
              <a:t>- </a:t>
            </a:r>
            <a:r>
              <a:rPr lang="vi-VN" sz="2400">
                <a:solidFill>
                  <a:schemeClr val="bg1"/>
                </a:solidFill>
                <a:latin typeface="Times New Roman" panose="02020603050405020304" pitchFamily="18" charset="0"/>
                <a:ea typeface="Times New Roman" panose="02020603050405020304" pitchFamily="18" charset="0"/>
              </a:rPr>
              <a:t>Đọc kĩ nhan đề, suy đoán vấn đề nghị luận (luận đề)</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Đọc kĩ văn bản, xác định ý kiến mà người viết đưa ra (hệ thống luận điểm của bài viết).</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Tìm lí lẽ và bằng chứng mà người viết sử dụng để khẳng định ý kiến (mối quan hệ giữa các yếu tố)</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Xem xét thái độ, giọng điệu của người viết thể hiện trong văn bản để nhận ra mục đích viết.</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Xem xét cách thức người viết sử dụng để làm tăng tính thuyết phục cho văn bản (bố cục, các phép tu từ, từ ngữ, hình ảnh, kiểu câu, ...)  </a:t>
            </a:r>
            <a:endParaRPr lang="en-GB" sz="24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61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9"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 xmlns:a16="http://schemas.microsoft.com/office/drawing/2014/main"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1" y="-640080"/>
            <a:ext cx="9070849" cy="6858000"/>
          </a:xfrm>
          <a:prstGeom prst="rect">
            <a:avLst/>
          </a:prstGeom>
        </p:spPr>
      </p:pic>
      <p:sp>
        <p:nvSpPr>
          <p:cNvPr id="9" name="Rectangle 8"/>
          <p:cNvSpPr/>
          <p:nvPr/>
        </p:nvSpPr>
        <p:spPr>
          <a:xfrm>
            <a:off x="990948" y="1214653"/>
            <a:ext cx="6580006" cy="3416320"/>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3</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LUYỆN TẬP</a:t>
            </a:r>
          </a:p>
        </p:txBody>
      </p:sp>
    </p:spTree>
    <p:extLst>
      <p:ext uri="{BB962C8B-B14F-4D97-AF65-F5344CB8AC3E}">
        <p14:creationId xmlns:p14="http://schemas.microsoft.com/office/powerpoint/2010/main" val="13081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 xmlns:a16="http://schemas.microsoft.com/office/drawing/2014/main"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086" y="-704850"/>
            <a:ext cx="8267700" cy="8267700"/>
          </a:xfrm>
          <a:prstGeom prst="rect">
            <a:avLst/>
          </a:prstGeom>
        </p:spPr>
      </p:pic>
      <p:sp>
        <p:nvSpPr>
          <p:cNvPr id="2" name="Horizontal Scroll 1"/>
          <p:cNvSpPr/>
          <p:nvPr/>
        </p:nvSpPr>
        <p:spPr>
          <a:xfrm>
            <a:off x="457200" y="1600200"/>
            <a:ext cx="7004304" cy="3273552"/>
          </a:xfrm>
          <a:prstGeom prst="horizontalScroll">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a:solidFill>
                  <a:schemeClr val="tx1"/>
                </a:solidFill>
                <a:latin typeface="Times New Roman" panose="02020603050405020304" pitchFamily="18" charset="0"/>
                <a:cs typeface="Times New Roman" panose="02020603050405020304" pitchFamily="18" charset="0"/>
              </a:rPr>
              <a:t>Bài </a:t>
            </a:r>
            <a:r>
              <a:rPr lang="en-US" sz="5400" b="1" u="sng">
                <a:solidFill>
                  <a:schemeClr val="tx1"/>
                </a:solidFill>
                <a:latin typeface="Times New Roman" panose="02020603050405020304" pitchFamily="18" charset="0"/>
                <a:cs typeface="Times New Roman" panose="02020603050405020304" pitchFamily="18" charset="0"/>
              </a:rPr>
              <a:t>tập </a:t>
            </a:r>
            <a:r>
              <a:rPr lang="en-US" sz="5400" b="1" u="sng" smtClean="0">
                <a:solidFill>
                  <a:schemeClr val="tx1"/>
                </a:solidFill>
                <a:latin typeface="Times New Roman" panose="02020603050405020304" pitchFamily="18" charset="0"/>
                <a:cs typeface="Times New Roman" panose="02020603050405020304" pitchFamily="18" charset="0"/>
              </a:rPr>
              <a:t>1</a:t>
            </a:r>
            <a:endParaRPr lang="vi-VN" sz="5400">
              <a:solidFill>
                <a:schemeClr val="tx1"/>
              </a:solidFill>
              <a:latin typeface="Times New Roman" panose="02020603050405020304" pitchFamily="18" charset="0"/>
              <a:cs typeface="Times New Roman" panose="02020603050405020304" pitchFamily="18" charset="0"/>
            </a:endParaRPr>
          </a:p>
          <a:p>
            <a:r>
              <a:rPr lang="en-US" sz="5400" smtClean="0">
                <a:solidFill>
                  <a:schemeClr val="tx1"/>
                </a:solidFill>
                <a:latin typeface="Times New Roman" panose="02020603050405020304" pitchFamily="18" charset="0"/>
                <a:cs typeface="Times New Roman" panose="02020603050405020304" pitchFamily="18" charset="0"/>
              </a:rPr>
              <a:t> </a:t>
            </a:r>
            <a:r>
              <a:rPr lang="en-US" sz="5400">
                <a:solidFill>
                  <a:schemeClr val="tx1"/>
                </a:solidFill>
                <a:latin typeface="Times New Roman" panose="02020603050405020304" pitchFamily="18" charset="0"/>
                <a:cs typeface="Times New Roman" panose="02020603050405020304" pitchFamily="18" charset="0"/>
              </a:rPr>
              <a:t>HS vẽ sơ đồ tư duy về kiến thức bài học.</a:t>
            </a:r>
            <a:endParaRPr lang="en-GB" sz="5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68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 xmlns:a16="http://schemas.microsoft.com/office/drawing/2014/main"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6" name="图片 2">
            <a:extLst>
              <a:ext uri="{FF2B5EF4-FFF2-40B4-BE49-F238E27FC236}">
                <a16:creationId xmlns="" xmlns:a16="http://schemas.microsoft.com/office/drawing/2014/main" id="{4A0C16B9-2FF1-4BF4-8EDE-CACA70BBB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7" name="图片 3">
            <a:extLst>
              <a:ext uri="{FF2B5EF4-FFF2-40B4-BE49-F238E27FC236}">
                <a16:creationId xmlns="" xmlns:a16="http://schemas.microsoft.com/office/drawing/2014/main" id="{DCAA12F5-EEFB-4542-BE80-6CFB86B22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1" y="0"/>
            <a:ext cx="9070849" cy="6858000"/>
          </a:xfrm>
          <a:prstGeom prst="rect">
            <a:avLst/>
          </a:prstGeom>
        </p:spPr>
      </p:pic>
      <p:sp>
        <p:nvSpPr>
          <p:cNvPr id="10" name="Rectangle 9"/>
          <p:cNvSpPr/>
          <p:nvPr/>
        </p:nvSpPr>
        <p:spPr>
          <a:xfrm>
            <a:off x="990948" y="1214653"/>
            <a:ext cx="6580006" cy="3416320"/>
          </a:xfrm>
          <a:prstGeom prst="rect">
            <a:avLst/>
          </a:prstGeom>
        </p:spPr>
        <p:txBody>
          <a:bodyPr wrap="none">
            <a:spAutoFit/>
          </a:bodyPr>
          <a:lstStyle/>
          <a:p>
            <a:pPr algn="ctr">
              <a:lnSpc>
                <a:spcPct val="150000"/>
              </a:lnSpc>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4</a:t>
            </a:r>
          </a:p>
          <a:p>
            <a:pPr algn="ctr">
              <a:lnSpc>
                <a:spcPct val="150000"/>
              </a:lnSpc>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VẬN DỤNG</a:t>
            </a:r>
          </a:p>
        </p:txBody>
      </p:sp>
    </p:spTree>
    <p:extLst>
      <p:ext uri="{BB962C8B-B14F-4D97-AF65-F5344CB8AC3E}">
        <p14:creationId xmlns:p14="http://schemas.microsoft.com/office/powerpoint/2010/main" val="228992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 xmlns:a16="http://schemas.microsoft.com/office/drawing/2014/main"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1" y="-640080"/>
            <a:ext cx="9070849" cy="6858000"/>
          </a:xfrm>
          <a:prstGeom prst="rect">
            <a:avLst/>
          </a:prstGeom>
        </p:spPr>
      </p:pic>
      <p:sp>
        <p:nvSpPr>
          <p:cNvPr id="9" name="Rectangle 8"/>
          <p:cNvSpPr/>
          <p:nvPr/>
        </p:nvSpPr>
        <p:spPr>
          <a:xfrm>
            <a:off x="990948" y="1214653"/>
            <a:ext cx="6580006" cy="5078313"/>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2</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HÌNH THÀNH </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KIẾN THỨC</a:t>
            </a:r>
          </a:p>
        </p:txBody>
      </p:sp>
    </p:spTree>
    <p:extLst>
      <p:ext uri="{BB962C8B-B14F-4D97-AF65-F5344CB8AC3E}">
        <p14:creationId xmlns:p14="http://schemas.microsoft.com/office/powerpoint/2010/main" val="377197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 杯子&#10;&#10;已生成高可信度的说明">
            <a:extLst>
              <a:ext uri="{FF2B5EF4-FFF2-40B4-BE49-F238E27FC236}">
                <a16:creationId xmlns="" xmlns:a16="http://schemas.microsoft.com/office/drawing/2014/main" id="{AF560B26-6277-4DF1-9653-A39DE15BF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13" y="1647980"/>
            <a:ext cx="1621043" cy="1005838"/>
          </a:xfrm>
          <a:prstGeom prst="rect">
            <a:avLst/>
          </a:prstGeom>
        </p:spPr>
      </p:pic>
      <p:sp>
        <p:nvSpPr>
          <p:cNvPr id="19" name="Rectangle 18"/>
          <p:cNvSpPr/>
          <p:nvPr/>
        </p:nvSpPr>
        <p:spPr>
          <a:xfrm>
            <a:off x="1754956" y="1647980"/>
            <a:ext cx="6096000" cy="4154984"/>
          </a:xfrm>
          <a:prstGeom prst="rect">
            <a:avLst/>
          </a:prstGeom>
        </p:spPr>
        <p:txBody>
          <a:bodyPr>
            <a:spAutoFit/>
          </a:bodyPr>
          <a:lstStyle/>
          <a:p>
            <a:pPr algn="just"/>
            <a:r>
              <a:rPr lang="en-US" sz="4400" b="1">
                <a:solidFill>
                  <a:schemeClr val="bg1"/>
                </a:solidFill>
                <a:latin typeface="Times New Roman" panose="02020603050405020304" pitchFamily="18" charset="0"/>
                <a:cs typeface="Times New Roman" panose="02020603050405020304" pitchFamily="18" charset="0"/>
              </a:rPr>
              <a:t>Đề bài: </a:t>
            </a:r>
            <a:r>
              <a:rPr lang="en-US" sz="4400">
                <a:solidFill>
                  <a:schemeClr val="bg1"/>
                </a:solidFill>
                <a:latin typeface="Times New Roman" panose="02020603050405020304" pitchFamily="18" charset="0"/>
                <a:cs typeface="Times New Roman" panose="02020603050405020304" pitchFamily="18" charset="0"/>
              </a:rPr>
              <a:t>Qua bài viết của tác giả </a:t>
            </a:r>
            <a:r>
              <a:rPr lang="vi-VN" sz="4400">
                <a:solidFill>
                  <a:schemeClr val="bg1"/>
                </a:solidFill>
                <a:latin typeface="Times New Roman" panose="02020603050405020304" pitchFamily="18" charset="0"/>
                <a:cs typeface="Times New Roman" panose="02020603050405020304" pitchFamily="18" charset="0"/>
              </a:rPr>
              <a:t>Lê Trí Viễn</a:t>
            </a:r>
            <a:r>
              <a:rPr lang="en-US" sz="4400">
                <a:solidFill>
                  <a:schemeClr val="bg1"/>
                </a:solidFill>
                <a:latin typeface="Times New Roman" panose="02020603050405020304" pitchFamily="18" charset="0"/>
                <a:cs typeface="Times New Roman" panose="02020603050405020304" pitchFamily="18" charset="0"/>
              </a:rPr>
              <a:t>, hãy viết đoạn văn ngắn (khoảng 7 – 9 câu) chia sẻ điều làm em thấy thú vị, hấp dẫn khi đọc thơ.</a:t>
            </a:r>
            <a:endParaRPr lang="en-GB" sz="4400">
              <a:solidFill>
                <a:schemeClr val="bg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353" y="739398"/>
            <a:ext cx="3378049" cy="23696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7192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07009" y="640517"/>
            <a:ext cx="6729984"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5" name="Rectangle 14"/>
          <p:cNvSpPr/>
          <p:nvPr/>
        </p:nvSpPr>
        <p:spPr>
          <a:xfrm>
            <a:off x="468507" y="520761"/>
            <a:ext cx="7901051" cy="742511"/>
          </a:xfrm>
          <a:prstGeom prst="rect">
            <a:avLst/>
          </a:prstGeom>
        </p:spPr>
        <p:txBody>
          <a:bodyPr wrap="square">
            <a:spAutoFit/>
          </a:bodyPr>
          <a:lstStyle/>
          <a:p>
            <a:pPr algn="ctr">
              <a:lnSpc>
                <a:spcPct val="150000"/>
              </a:lnSpc>
              <a:spcAft>
                <a:spcPts val="0"/>
              </a:spcAft>
            </a:pPr>
            <a:r>
              <a:rPr lang="vi-VN" sz="3200">
                <a:solidFill>
                  <a:schemeClr val="bg1"/>
                </a:solidFill>
                <a:latin typeface="Times New Roman" panose="02020603050405020304" pitchFamily="18" charset="0"/>
                <a:cs typeface="Times New Roman" panose="02020603050405020304" pitchFamily="18" charset="0"/>
              </a:rPr>
              <a:t> </a:t>
            </a:r>
            <a:r>
              <a:rPr lang="vi-VN" sz="3200" b="1">
                <a:solidFill>
                  <a:schemeClr val="bg1"/>
                </a:solidFill>
                <a:latin typeface="Times New Roman" panose="02020603050405020304" pitchFamily="18" charset="0"/>
                <a:cs typeface="Times New Roman" panose="02020603050405020304" pitchFamily="18" charset="0"/>
              </a:rPr>
              <a:t>Bảng kiểm kĩ năng viết đoạn văn</a:t>
            </a:r>
            <a:endParaRPr lang="en-GB" sz="32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图片 2">
            <a:extLst>
              <a:ext uri="{FF2B5EF4-FFF2-40B4-BE49-F238E27FC236}">
                <a16:creationId xmlns="" xmlns:a16="http://schemas.microsoft.com/office/drawing/2014/main" id="{4FF21899-C45F-479D-B9F7-C17A2D572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552" y="-369412"/>
            <a:ext cx="3646286" cy="364628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96029131"/>
              </p:ext>
            </p:extLst>
          </p:nvPr>
        </p:nvGraphicFramePr>
        <p:xfrm>
          <a:off x="991362" y="1751198"/>
          <a:ext cx="8198358" cy="4593146"/>
        </p:xfrm>
        <a:graphic>
          <a:graphicData uri="http://schemas.openxmlformats.org/drawingml/2006/table">
            <a:tbl>
              <a:tblPr firstRow="1" firstCol="1" bandRow="1">
                <a:tableStyleId>{912C8C85-51F0-491E-9774-3900AFEF0FD7}</a:tableStyleId>
              </a:tblPr>
              <a:tblGrid>
                <a:gridCol w="791718"/>
                <a:gridCol w="5123645"/>
                <a:gridCol w="1148386"/>
                <a:gridCol w="1134609"/>
              </a:tblGrid>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STT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Tiêu chí</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Đạt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Chưa đạt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1</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Đảm bảo hình thức đoạn văn  với dung lượng khoảng 7 – 9 câu.</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87786">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2</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Đoạn văn đúng chủ đề: chia sẻ cảm nhận, suy nghĩ,..về điều  thấy thú vị, hấp dẫn khi đọc thơ</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3</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778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22860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22860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4</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93216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9950" y="222422"/>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8" name="Rectangle 7"/>
          <p:cNvSpPr/>
          <p:nvPr/>
        </p:nvSpPr>
        <p:spPr>
          <a:xfrm>
            <a:off x="4919472" y="-155448"/>
            <a:ext cx="2167128" cy="1200329"/>
          </a:xfrm>
          <a:prstGeom prst="rect">
            <a:avLst/>
          </a:prstGeom>
        </p:spPr>
        <p:txBody>
          <a:bodyPr wrap="square">
            <a:spAutoFit/>
          </a:bodyPr>
          <a:lstStyle/>
          <a:p>
            <a:pPr algn="ctr">
              <a:lnSpc>
                <a:spcPct val="150000"/>
              </a:lnSpc>
              <a:spcAft>
                <a:spcPts val="0"/>
              </a:spcAft>
            </a:pPr>
            <a:r>
              <a:rPr lang="vi-VN" sz="4800" b="1">
                <a:solidFill>
                  <a:schemeClr val="bg1"/>
                </a:solidFill>
                <a:latin typeface="Times New Roman" panose="02020603050405020304" pitchFamily="18" charset="0"/>
                <a:cs typeface="Times New Roman" panose="02020603050405020304" pitchFamily="18" charset="0"/>
              </a:rPr>
              <a:t>Gợi ý</a:t>
            </a:r>
            <a:endParaRPr lang="en-GB" sz="48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图片 2" descr="图片包含 室内&#10;&#10;已生成高可信度的说明">
            <a:extLst>
              <a:ext uri="{FF2B5EF4-FFF2-40B4-BE49-F238E27FC236}">
                <a16:creationId xmlns="" xmlns:a16="http://schemas.microsoft.com/office/drawing/2014/main" id="{07FBC0BE-0E0B-4A20-854E-5EAFC7740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 y="-844865"/>
            <a:ext cx="2444411" cy="2757327"/>
          </a:xfrm>
          <a:prstGeom prst="rect">
            <a:avLst/>
          </a:prstGeom>
        </p:spPr>
      </p:pic>
      <p:sp>
        <p:nvSpPr>
          <p:cNvPr id="3" name="Rectangle 2"/>
          <p:cNvSpPr/>
          <p:nvPr/>
        </p:nvSpPr>
        <p:spPr>
          <a:xfrm>
            <a:off x="429768" y="1281024"/>
            <a:ext cx="11612880" cy="5576976"/>
          </a:xfrm>
          <a:prstGeom prst="rect">
            <a:avLst/>
          </a:prstGeom>
        </p:spPr>
        <p:txBody>
          <a:bodyPr wrap="square">
            <a:spAutoFit/>
          </a:bodyPr>
          <a:lstStyle/>
          <a:p>
            <a:pPr indent="171450" algn="just">
              <a:lnSpc>
                <a:spcPct val="115000"/>
              </a:lnSpc>
              <a:spcAft>
                <a:spcPts val="0"/>
              </a:spcAft>
            </a:pPr>
            <a:r>
              <a:rPr lang="vi-VN" sz="2600">
                <a:solidFill>
                  <a:schemeClr val="bg1"/>
                </a:solidFill>
                <a:latin typeface="Times New Roman" panose="02020603050405020304" pitchFamily="18" charset="0"/>
                <a:ea typeface="Calibri" panose="020F0502020204030204" pitchFamily="34" charset="0"/>
              </a:rPr>
              <a:t>Thơ trữ tình phản ánh cuộc sống qua những rung động của tình cảm. Thế giới nội tâm của nhà thơ không chỉ biểu hiện bằng ý nghĩa của từ ngữ mà còn bằng cả âm thanh, nhịp điệu của từ ngữ ấy. Nếu như trong văn xuôi, các đặc tính thanh học của ngôn ngữ (như cao độ, cường độ, trường độ…) không được tổ chức thì trong thơ, trái lại, những đặc tính ấy lại được tổ chức một cách chặt chẽ, có dụng ý, nhằm tăng hàm nghĩa cho từ ngữ, gợi ra những điều mà từ ngữ không nói hết. Tính nhạc có lẽ chính là đặc trưng chủ yếu nhất mang tính loại biệt rõ nét cho ngôn ngữ thơ ca. Nhờ đó thơ ca như khúc hát của cảm xúc cất lên từ sâu thẳm trái tim người nghệ sĩ, thơ ca làm cho những gì tốt đẹp nhất trên đời trở nên bất tử. Có lẽ vậy mà Vôn-te mới cho rằng: </a:t>
            </a:r>
            <a:r>
              <a:rPr lang="vi-VN" sz="2600" i="1">
                <a:solidFill>
                  <a:schemeClr val="bg1"/>
                </a:solidFill>
                <a:latin typeface="Times New Roman" panose="02020603050405020304" pitchFamily="18" charset="0"/>
                <a:ea typeface="Calibri" panose="020F0502020204030204" pitchFamily="34" charset="0"/>
              </a:rPr>
              <a:t>Thơ là sự hùng biện du dương</a:t>
            </a:r>
            <a:r>
              <a:rPr lang="vi-VN" sz="2600">
                <a:solidFill>
                  <a:schemeClr val="bg1"/>
                </a:solidFill>
                <a:latin typeface="Times New Roman" panose="02020603050405020304" pitchFamily="18" charset="0"/>
                <a:ea typeface="Calibri" panose="020F0502020204030204" pitchFamily="34" charset="0"/>
              </a:rPr>
              <a:t>. Những vần thơ đọc lên nghe như một bản dương cầm ngân nga hay một điệu ghita huyền bí. Ai mà chẳng từng thiết tha yêu những vần thơ giàu chất nhạc? </a:t>
            </a:r>
            <a:endParaRPr lang="en-GB"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028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 xmlns:a16="http://schemas.microsoft.com/office/drawing/2014/main"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6" name="图片 2">
            <a:extLst>
              <a:ext uri="{FF2B5EF4-FFF2-40B4-BE49-F238E27FC236}">
                <a16:creationId xmlns="" xmlns:a16="http://schemas.microsoft.com/office/drawing/2014/main" id="{4A0C16B9-2FF1-4BF4-8EDE-CACA70BBB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7" name="图片 3">
            <a:extLst>
              <a:ext uri="{FF2B5EF4-FFF2-40B4-BE49-F238E27FC236}">
                <a16:creationId xmlns="" xmlns:a16="http://schemas.microsoft.com/office/drawing/2014/main" id="{DCAA12F5-EEFB-4542-BE80-6CFB86B22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38" y="-493776"/>
            <a:ext cx="9070849" cy="6858000"/>
          </a:xfrm>
          <a:prstGeom prst="rect">
            <a:avLst/>
          </a:prstGeom>
        </p:spPr>
      </p:pic>
      <p:sp>
        <p:nvSpPr>
          <p:cNvPr id="10" name="Rectangle 9"/>
          <p:cNvSpPr/>
          <p:nvPr/>
        </p:nvSpPr>
        <p:spPr>
          <a:xfrm>
            <a:off x="2021360" y="1214653"/>
            <a:ext cx="4519186" cy="3416320"/>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CẢM ƠN </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CÁC EM!!</a:t>
            </a:r>
          </a:p>
        </p:txBody>
      </p:sp>
    </p:spTree>
    <p:extLst>
      <p:ext uri="{BB962C8B-B14F-4D97-AF65-F5344CB8AC3E}">
        <p14:creationId xmlns:p14="http://schemas.microsoft.com/office/powerpoint/2010/main" val="246239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3E03A39-AD9E-481A-9EDD-AE2CEDC985FA}"/>
              </a:ext>
            </a:extLst>
          </p:cNvPr>
          <p:cNvPicPr>
            <a:picLocks noChangeAspect="1"/>
          </p:cNvPicPr>
          <p:nvPr/>
        </p:nvPicPr>
        <p:blipFill rotWithShape="1">
          <a:blip r:embed="rId3">
            <a:extLst>
              <a:ext uri="{28A0092B-C50C-407E-A947-70E740481C1C}">
                <a14:useLocalDpi xmlns:a14="http://schemas.microsoft.com/office/drawing/2010/main" val="0"/>
              </a:ext>
            </a:extLst>
          </a:blip>
          <a:srcRect r="49091" b="1818"/>
          <a:stretch/>
        </p:blipFill>
        <p:spPr>
          <a:xfrm>
            <a:off x="1" y="0"/>
            <a:ext cx="12192000" cy="6858000"/>
          </a:xfrm>
          <a:prstGeom prst="rect">
            <a:avLst/>
          </a:prstGeom>
        </p:spPr>
      </p:pic>
      <p:pic>
        <p:nvPicPr>
          <p:cNvPr id="5" name="图片 4">
            <a:extLst>
              <a:ext uri="{FF2B5EF4-FFF2-40B4-BE49-F238E27FC236}">
                <a16:creationId xmlns="" xmlns:a16="http://schemas.microsoft.com/office/drawing/2014/main" id="{8382E36C-737C-4A27-AB73-6D8A2BA85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152" y="-1911096"/>
            <a:ext cx="8900161" cy="6611112"/>
          </a:xfrm>
          <a:prstGeom prst="rect">
            <a:avLst/>
          </a:prstGeom>
        </p:spPr>
      </p:pic>
      <p:sp>
        <p:nvSpPr>
          <p:cNvPr id="2" name="Rectangle 1"/>
          <p:cNvSpPr/>
          <p:nvPr/>
        </p:nvSpPr>
        <p:spPr>
          <a:xfrm>
            <a:off x="4901184" y="955855"/>
            <a:ext cx="6446520" cy="675891"/>
          </a:xfrm>
          <a:prstGeom prst="rect">
            <a:avLst/>
          </a:prstGeom>
        </p:spPr>
        <p:txBody>
          <a:bodyPr wrap="square">
            <a:spAutoFit/>
          </a:bodyPr>
          <a:lstStyle/>
          <a:p>
            <a:pPr>
              <a:lnSpc>
                <a:spcPct val="107000"/>
              </a:lnSpc>
              <a:spcAft>
                <a:spcPts val="0"/>
              </a:spcAft>
            </a:pPr>
            <a:r>
              <a:rPr lang="de-DE" sz="3800" b="1">
                <a:solidFill>
                  <a:schemeClr val="bg1"/>
                </a:solidFill>
                <a:latin typeface="Times New Roman" panose="02020603050405020304" pitchFamily="18" charset="0"/>
                <a:cs typeface="Times New Roman" panose="02020603050405020304" pitchFamily="18" charset="0"/>
              </a:rPr>
              <a:t>I. KIẾN THỨC NGỮ VĂN</a:t>
            </a:r>
            <a:endParaRPr lang="en-GB" sz="3800" b="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34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 xmlns:a16="http://schemas.microsoft.com/office/drawing/2014/main"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086" y="-704850"/>
            <a:ext cx="8267700" cy="8267700"/>
          </a:xfrm>
          <a:prstGeom prst="rect">
            <a:avLst/>
          </a:prstGeom>
        </p:spPr>
      </p:pic>
      <p:sp>
        <p:nvSpPr>
          <p:cNvPr id="2" name="Horizontal Scroll 1"/>
          <p:cNvSpPr/>
          <p:nvPr/>
        </p:nvSpPr>
        <p:spPr>
          <a:xfrm>
            <a:off x="1188720" y="2130552"/>
            <a:ext cx="6272784" cy="2743200"/>
          </a:xfrm>
          <a:prstGeom prst="horizontalScroll">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smtClean="0">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Đấu trường 30</a:t>
            </a:r>
            <a:endParaRPr lang="en-GB" sz="6600" b="1">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605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465243" y="420901"/>
            <a:ext cx="9803846"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vi-VN" sz="4000">
                <a:latin typeface="Times New Roman" panose="02020603050405020304" pitchFamily="18" charset="0"/>
                <a:cs typeface="Times New Roman" panose="02020603050405020304" pitchFamily="18" charset="0"/>
              </a:rPr>
              <a:t>1. Đây là loại văn bản thực hiện nhằm trình bày quan điểm, đánh giá của người viết về một vấn đề thuộc lĩnh vực văn học (tác giả, tác phẩm, thể loại,...)? </a:t>
            </a:r>
            <a:endParaRPr lang="en-GB" sz="4000">
              <a:latin typeface="Times New Roman" panose="02020603050405020304" pitchFamily="18" charset="0"/>
              <a:cs typeface="Times New Roman" panose="02020603050405020304" pitchFamily="18" charset="0"/>
            </a:endParaRPr>
          </a:p>
        </p:txBody>
      </p:sp>
      <p:sp>
        <p:nvSpPr>
          <p:cNvPr id="17" name="TextBox 16"/>
          <p:cNvSpPr txBox="1"/>
          <p:nvPr/>
        </p:nvSpPr>
        <p:spPr>
          <a:xfrm>
            <a:off x="4002015" y="3224336"/>
            <a:ext cx="4757937"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vi-VN" sz="4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 bản nghị luận văn học</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876722" y="567205"/>
            <a:ext cx="8257851" cy="13234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2.</a:t>
            </a:r>
            <a:r>
              <a:rPr lang="vi-VN" sz="4000">
                <a:latin typeface="Times New Roman" panose="02020603050405020304" pitchFamily="18" charset="0"/>
                <a:cs typeface="Times New Roman" panose="02020603050405020304" pitchFamily="18" charset="0"/>
              </a:rPr>
              <a:t> Các thành tố chính của văn bản nghị luận văn học nói chung?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685032" y="3224336"/>
            <a:ext cx="5449541" cy="1446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400"/>
            <a:r>
              <a:rPr lang="vi-VN" sz="4400" b="1">
                <a:solidFill>
                  <a:schemeClr val="tx1"/>
                </a:solidFill>
                <a:latin typeface="Times New Roman" panose="02020603050405020304" pitchFamily="18" charset="0"/>
                <a:cs typeface="Times New Roman" panose="02020603050405020304" pitchFamily="18" charset="0"/>
              </a:rPr>
              <a:t>Luận đề, luận điểm, lí lẽ, bằng chứng</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6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TextBox 10"/>
          <p:cNvSpPr txBox="1"/>
          <p:nvPr/>
        </p:nvSpPr>
        <p:spPr>
          <a:xfrm>
            <a:off x="1111449" y="1026471"/>
            <a:ext cx="9324023" cy="230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defTabSz="914400"/>
            <a:r>
              <a:rPr lang="vi-VN" sz="3600" b="1">
                <a:solidFill>
                  <a:schemeClr val="tx1"/>
                </a:solidFill>
                <a:latin typeface="Times New Roman" panose="02020603050405020304" pitchFamily="18" charset="0"/>
                <a:cs typeface="Times New Roman" panose="02020603050405020304" pitchFamily="18" charset="0"/>
              </a:rPr>
              <a:t>3.</a:t>
            </a:r>
            <a:r>
              <a:rPr lang="vi-VN" sz="3600">
                <a:solidFill>
                  <a:schemeClr val="tx1"/>
                </a:solidFill>
                <a:latin typeface="Times New Roman" panose="02020603050405020304" pitchFamily="18" charset="0"/>
                <a:cs typeface="Times New Roman" panose="02020603050405020304" pitchFamily="18" charset="0"/>
              </a:rPr>
              <a:t> Đây là vấn đề chính (về tác giả, tác phẩm, thể loại,...) được tập trung bàn luận trong văn bản; thường được thể hiện ở nhan đề, phần mở đầu hoặc suy luận từ toàn bộ VB? </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69073" y="3828741"/>
            <a:ext cx="2900153"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none" rtlCol="0">
            <a:spAutoFit/>
          </a:bodyPr>
          <a:lstStyle/>
          <a:p>
            <a:pPr algn="just" defTabSz="914400"/>
            <a:r>
              <a:rPr lang="vi-VN" sz="6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 đề</a:t>
            </a:r>
            <a:endPar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1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0F2E7A81-D198-43BF-975E-4CFCCA014FE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904589"/>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25sszxcr">
      <a:majorFont>
        <a:latin typeface="字魂59号-创粗黑"/>
        <a:ea typeface="字魂59号-创粗黑"/>
        <a:cs typeface=""/>
      </a:majorFont>
      <a:minorFont>
        <a:latin typeface="字魂59号-创粗黑"/>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2857</Words>
  <Application>Microsoft Office PowerPoint</Application>
  <PresentationFormat>Widescreen</PresentationFormat>
  <Paragraphs>259</Paragraphs>
  <Slides>43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Calibri Light</vt:lpstr>
      <vt:lpstr>MS Mincho</vt:lpstr>
      <vt:lpstr>Palatino Linotype</vt:lpstr>
      <vt:lpstr>Times New Roman</vt:lpstr>
      <vt:lpstr>字魂59号-创粗黑</vt:lpstr>
      <vt:lpstr>钟齐陈伟勋硬笔行书字库</vt:lpstr>
      <vt:lpstr>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asus PC</cp:lastModifiedBy>
  <cp:revision>344</cp:revision>
  <dcterms:created xsi:type="dcterms:W3CDTF">2018-07-29T02:31:44Z</dcterms:created>
  <dcterms:modified xsi:type="dcterms:W3CDTF">2024-01-31T09:37:10Z</dcterms:modified>
</cp:coreProperties>
</file>