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81" r:id="rId6"/>
    <p:sldId id="283" r:id="rId7"/>
    <p:sldId id="272" r:id="rId8"/>
    <p:sldId id="282" r:id="rId9"/>
    <p:sldId id="261" r:id="rId10"/>
    <p:sldId id="262" r:id="rId11"/>
    <p:sldId id="264" r:id="rId12"/>
    <p:sldId id="260" r:id="rId13"/>
    <p:sldId id="273" r:id="rId14"/>
    <p:sldId id="284" r:id="rId15"/>
    <p:sldId id="285" r:id="rId16"/>
    <p:sldId id="265" r:id="rId17"/>
    <p:sldId id="267" r:id="rId18"/>
    <p:sldId id="263" r:id="rId19"/>
    <p:sldId id="275" r:id="rId20"/>
    <p:sldId id="274" r:id="rId21"/>
    <p:sldId id="276" r:id="rId22"/>
    <p:sldId id="266" r:id="rId23"/>
    <p:sldId id="277" r:id="rId24"/>
    <p:sldId id="279" r:id="rId25"/>
    <p:sldId id="278" r:id="rId26"/>
    <p:sldId id="269" r:id="rId27"/>
    <p:sldId id="268" r:id="rId28"/>
    <p:sldId id="270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D4A3D-B1F1-20AB-4F2C-5D1AF3886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C37EA-8BB7-A30F-39B0-C54596EC9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CECC9-7177-6F26-571D-DEA40F49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DB62D-6301-764F-72EE-42FD9032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82965-70DA-9E49-47AE-6D296EF5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729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4EE7F-B6EC-8F9E-B165-8C881A84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DBBAF-D02B-ADF0-BCED-8CADFEAF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E632-E702-0F55-2115-A869BB63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4582E-00D6-1044-59B8-5CB5989E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9E94-45C9-F15B-27BA-A977CC1F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904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3B783-51D3-34C5-3942-88A642F17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62D30-2557-2B74-1E6C-18B981995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BE1E-4271-F569-7112-42601291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0D6EB-774A-FBE8-F024-F07C131A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706FF-B25D-89C6-3D67-A1C68499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6476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7E5C-4FD1-F73C-94D8-7B62E409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DAE4E-27C3-8EC0-B07F-7EC1933F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E0FA-FD8B-5EE8-74EF-8005771A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C0A3F-1DA9-5FFF-8A80-95BF02FA4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DEACC-1FC2-675D-F8B2-3DF5236A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389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3C58-2B7F-1999-014F-63A21DBF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6D563-C7B0-AD14-9BC7-19B99A3FE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9EB6E-9597-09FB-A6B7-04AE680C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48109-1A54-DDEA-D73B-DDE6AD9D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73C86-E7A7-D314-7A5D-4ECDEF2B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1827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DE1D-C949-2629-C3EB-9F999A93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F9AFD-37B7-E9EB-A89A-42BB5BDFE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89B62-E208-9205-A9F9-B910BFACF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E85BF-9DA9-0439-D0CC-EE2D4F7F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ED397-16AD-F379-D471-954BA384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5ABCB-3CFE-D41D-F525-93466C77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311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B963-1534-7F1A-F951-46783845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4D562-D6D0-055C-5231-07D5D4B7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BD782-DED6-B02C-4A60-2825FCC5F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37416B-CB68-AD75-6E6D-4F09FE14C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C3EAD-2867-F68C-3148-04E58B759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70ED7F-29EB-7411-73BA-1BDB6314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620F9-280B-BFF6-E2B4-CBFFF14D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6E6D49-D3DD-D109-681A-68E3E7F7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010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A8D0-5587-B41B-3EC4-6F28613F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71B6B-BF67-A065-602B-8F34441F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F15EA-A63A-15E8-1FEA-31BF6A838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AAF4B-314B-7C88-22BA-1FC70AB5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606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99B67-6880-4BA8-5633-8E619C65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75981-DACE-22CA-1DC4-C0EA7228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2C57A-C6E0-3770-3F88-61212793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767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E74F-E119-79D5-09B1-27F9DAAD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63CE6-3B24-0998-EE68-C02700693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08E3D-19F3-3910-BB82-912B71365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1859-A723-D027-F590-0628D169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9B29D-1ED9-51F9-058C-EA15D395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EEBB6-FF62-B0EF-91D4-C9C766FF4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184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0E21-D7A9-D1AF-3C54-D7342C8B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896C1-4783-F9ED-9AB6-6DEA32BBC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735C0-FB42-0D54-0A0D-BCB37468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9464D-285C-D15F-2CDC-A4290008B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1AE81-CA9D-E0F4-9352-979BBF2F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F2258-9375-A2C6-5889-BB00F225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660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181C0-E5DA-8E8A-7D31-C40A51F0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BE413-AB32-97B2-4045-F7B2E6FF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A172-6A0E-E482-8611-6C130F0B3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9A16-D79C-4743-9223-621ECD9B1EE1}" type="datetimeFigureOut">
              <a:rPr lang="en-SG" smtClean="0"/>
              <a:t>11/5/2025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2F9B4-501F-FB7D-A263-8FF8B92A7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AD50E-C0E3-F1BA-E4D0-453B54E84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5DE1-4AFA-46E7-ADFE-359F1A4D601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733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16703C-961D-A020-4056-D69DAB8B6A42}"/>
              </a:ext>
            </a:extLst>
          </p:cNvPr>
          <p:cNvSpPr txBox="1"/>
          <p:nvPr/>
        </p:nvSpPr>
        <p:spPr>
          <a:xfrm>
            <a:off x="2668904" y="1704340"/>
            <a:ext cx="727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VIỆT NAM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LÊ SƠ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B42B1-0983-BC4D-9D4D-3CA12139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Tình hình kinh tế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7243B-8A52-3527-8DB3-7E17785B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45F841-4EB0-0785-1530-9CC4C2831FC3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66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A560CF-D9A2-8EF6-DF4B-1165D4507715}"/>
              </a:ext>
            </a:extLst>
          </p:cNvPr>
          <p:cNvSpPr txBox="1"/>
          <p:nvPr/>
        </p:nvSpPr>
        <p:spPr>
          <a:xfrm>
            <a:off x="2895599" y="1449164"/>
            <a:ext cx="6527533" cy="1566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 cứu nội dung mục 2 SGK trang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78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79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vẽ sơ đồ tư duy tóm tắt hoạt động kinh tế thời Lê Sơ?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SG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48B43C-D539-6CD6-F34A-E63CC9333B2E}"/>
              </a:ext>
            </a:extLst>
          </p:cNvPr>
          <p:cNvSpPr/>
          <p:nvPr/>
        </p:nvSpPr>
        <p:spPr>
          <a:xfrm>
            <a:off x="4129547" y="560439"/>
            <a:ext cx="4965291" cy="830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(KT DH DỰ ÁN)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1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Tình hình kinh tế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2776C-1371-0BF6-E3ED-FCA09B8A3583}"/>
              </a:ext>
            </a:extLst>
          </p:cNvPr>
          <p:cNvSpPr txBox="1"/>
          <p:nvPr/>
        </p:nvSpPr>
        <p:spPr>
          <a:xfrm>
            <a:off x="619125" y="1549837"/>
            <a:ext cx="557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Kinh tế phục hồi nhanh, ổn định, phát triển hưng thịnh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D8E40-1C68-4B77-0D42-539ACCAA1FE1}"/>
              </a:ext>
            </a:extLst>
          </p:cNvPr>
          <p:cNvSpPr txBox="1"/>
          <p:nvPr/>
        </p:nvSpPr>
        <p:spPr>
          <a:xfrm>
            <a:off x="6410325" y="1836727"/>
            <a:ext cx="4772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Nhận xét về kinh tế Đại Việt thời Lê Sơ so với thời Trần?</a:t>
            </a:r>
            <a:endParaRPr lang="en-SG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B2AF9-513E-4008-B111-3BE9254C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FCE0F-B4B3-18B0-8921-E7B2A68C58F9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2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CB7F-2175-2B31-F761-93EEA836A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91" y="118600"/>
            <a:ext cx="4239217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Tình hình xã hội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7243B-8A52-3527-8DB3-7E17785B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45F841-4EB0-0785-1530-9CC4C2831FC3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06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Tình hình xã hội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2776C-1371-0BF6-E3ED-FCA09B8A3583}"/>
              </a:ext>
            </a:extLst>
          </p:cNvPr>
          <p:cNvSpPr txBox="1"/>
          <p:nvPr/>
        </p:nvSpPr>
        <p:spPr>
          <a:xfrm>
            <a:off x="619125" y="1549837"/>
            <a:ext cx="55721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Gồm: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Tầng lớp quý tộc có nhiều đặc quyền đặc lợi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Nông dân: chiếm số đông, được chia ruộng công,phải nộp thuế và các nghĩa vụ khác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Thợ thủ công và thương nhân: không được coi trọng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Nô tì có xu hướng giảm</a:t>
            </a:r>
            <a:endParaRPr lang="en-SG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D8E40-1C68-4B77-0D42-539ACCAA1FE1}"/>
              </a:ext>
            </a:extLst>
          </p:cNvPr>
          <p:cNvSpPr txBox="1"/>
          <p:nvPr/>
        </p:nvSpPr>
        <p:spPr>
          <a:xfrm>
            <a:off x="6410325" y="1836727"/>
            <a:ext cx="47720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Xã hội Đại Việt thời Lê Sơ gồm những tầng lớp nào? Nêu địa vị, vai trò của từng tầng lớp trong xã hội?</a:t>
            </a:r>
            <a:endParaRPr lang="en-SG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B2AF9-513E-4008-B111-3BE9254C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9FCE0F-B4B3-18B0-8921-E7B2A68C58F9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7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Phát triển văn hóa, giáo dục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6CCC7-F179-0715-A0ED-6B9A65C4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F13C8D-FEC5-EE66-DD56-067A31662498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1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50E1E2-2272-9315-B57D-4B3CE69DC1BD}"/>
              </a:ext>
            </a:extLst>
          </p:cNvPr>
          <p:cNvSpPr txBox="1"/>
          <p:nvPr/>
        </p:nvSpPr>
        <p:spPr>
          <a:xfrm>
            <a:off x="3048000" y="76336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 cứu nội dung mục 5 SGK trang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80, 81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hoàn thành phiếu học tập sau trong 5p</a:t>
            </a:r>
            <a:endParaRPr lang="en-SG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1B831C-D9CF-6A45-6558-45BF22E5C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27861"/>
              </p:ext>
            </p:extLst>
          </p:nvPr>
        </p:nvGraphicFramePr>
        <p:xfrm>
          <a:off x="2032000" y="2100791"/>
          <a:ext cx="8128000" cy="28973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21025">
                  <a:extLst>
                    <a:ext uri="{9D8B030D-6E8A-4147-A177-3AD203B41FA5}">
                      <a16:colId xmlns:a16="http://schemas.microsoft.com/office/drawing/2014/main" val="2306422284"/>
                    </a:ext>
                  </a:extLst>
                </a:gridCol>
                <a:gridCol w="5006975">
                  <a:extLst>
                    <a:ext uri="{9D8B030D-6E8A-4147-A177-3AD203B41FA5}">
                      <a16:colId xmlns:a16="http://schemas.microsoft.com/office/drawing/2014/main" val="3801601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Lĩnh vực</a:t>
                      </a:r>
                      <a:endParaRPr lang="en-SG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 tựu tiêu biểu</a:t>
                      </a:r>
                      <a:endParaRPr lang="en-SG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79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Tôn giáo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751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 học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33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 học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5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Toán học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0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Kiến trúc – điêu khắc</a:t>
                      </a:r>
                      <a:endParaRPr lang="en-SG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353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 học</a:t>
                      </a:r>
                      <a:endParaRPr lang="en-SG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06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791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Phát triển văn hóa - giáo dục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117FC-DB89-5580-7982-E5EBCDCDE05B}"/>
              </a:ext>
            </a:extLst>
          </p:cNvPr>
          <p:cNvSpPr txBox="1"/>
          <p:nvPr/>
        </p:nvSpPr>
        <p:spPr>
          <a:xfrm>
            <a:off x="733425" y="1805151"/>
            <a:ext cx="48386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Văn hóa đạt được nhiều thành tựu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dục rất phát triển: 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Dựng lại Quốc Tử Giám, lập nhiều trường học, tổ chức đều các khoa thi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Nội dung học tập, thi cử: đạo Nho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+tổ chức được 26 khoa thi tiến sĩ, lấy đỗ 989 tiến sĩ và 20 trạng nguyên</a:t>
            </a:r>
            <a:endParaRPr lang="en-SG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48247-BA2D-B100-FEC0-B6D8140B5BB4}"/>
              </a:ext>
            </a:extLst>
          </p:cNvPr>
          <p:cNvSpPr txBox="1"/>
          <p:nvPr/>
        </p:nvSpPr>
        <p:spPr>
          <a:xfrm>
            <a:off x="6353175" y="1437520"/>
            <a:ext cx="47720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1.Nhận xét về các thành tựu văn hóa thời Lê Sơ so với thời Trần? Giải thích nguyên nhân?</a:t>
            </a:r>
            <a:endParaRPr lang="en-SG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thời Lê Sơ tình hình giáo dục , thi cử ở nước ta phát triển như thế nào?</a:t>
            </a:r>
            <a:endParaRPr lang="en-SG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Khai thác tư liệu 3 và thông tin SGK, hãy cho biết vì sao nhà Lê Sơ chú trọng phát triển giáo dục, khoa cử?</a:t>
            </a:r>
            <a:endParaRPr lang="en-SG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26771-8511-7116-B58B-E607BA272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E00CC-269C-E29C-FC08-26BC851F7483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8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DB35D-DAE7-8F87-3A63-C842292B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6" y="399627"/>
            <a:ext cx="10336067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6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6D46AD-6A50-B152-E7EC-C3FA742D307E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stCxn id="3" idx="2"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thành lập nhà Lê sơ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B3EA0-2ED3-5CB5-BC6F-376EF75F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8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DFB9F-9CBD-5FCC-D05C-F97559F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29" y="442495"/>
            <a:ext cx="10326541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102CF-4FCF-5814-291B-9549EAD2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509180"/>
            <a:ext cx="10259857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8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5172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6.Một số danh nhân văn hóa tiêu biểu thời Lê sơ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1CCA0-A052-2CA8-4813-CC0BCC538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B95F7D-75F9-2C22-59E4-D9FA745D6A22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82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8C5CA9-88F3-F15B-EAB5-30EB7BBBA22E}"/>
              </a:ext>
            </a:extLst>
          </p:cNvPr>
          <p:cNvSpPr txBox="1"/>
          <p:nvPr/>
        </p:nvSpPr>
        <p:spPr>
          <a:xfrm>
            <a:off x="4206240" y="701040"/>
            <a:ext cx="273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việc từ tiết trước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BBE85-1856-BDEB-7D20-D6AC2C0C1A87}"/>
              </a:ext>
            </a:extLst>
          </p:cNvPr>
          <p:cNvSpPr txBox="1"/>
          <p:nvPr/>
        </p:nvSpPr>
        <p:spPr>
          <a:xfrm>
            <a:off x="2362200" y="1307515"/>
            <a:ext cx="718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 cứu nội dung mục 6 SGK trang 81, 82 và tra cứu mạng internet để hoàn thành phiếu học tập sau:</a:t>
            </a:r>
            <a:endParaRPr lang="en-SG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E4D1607-B1F2-C542-B291-62BA0EC2B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354415"/>
              </p:ext>
            </p:extLst>
          </p:nvPr>
        </p:nvGraphicFramePr>
        <p:xfrm>
          <a:off x="2011680" y="2560320"/>
          <a:ext cx="8148320" cy="2455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579">
                  <a:extLst>
                    <a:ext uri="{9D8B030D-6E8A-4147-A177-3AD203B41FA5}">
                      <a16:colId xmlns:a16="http://schemas.microsoft.com/office/drawing/2014/main" val="1280540400"/>
                    </a:ext>
                  </a:extLst>
                </a:gridCol>
                <a:gridCol w="2312086">
                  <a:extLst>
                    <a:ext uri="{9D8B030D-6E8A-4147-A177-3AD203B41FA5}">
                      <a16:colId xmlns:a16="http://schemas.microsoft.com/office/drawing/2014/main" val="550108901"/>
                    </a:ext>
                  </a:extLst>
                </a:gridCol>
                <a:gridCol w="2210232">
                  <a:extLst>
                    <a:ext uri="{9D8B030D-6E8A-4147-A177-3AD203B41FA5}">
                      <a16:colId xmlns:a16="http://schemas.microsoft.com/office/drawing/2014/main" val="1595068197"/>
                    </a:ext>
                  </a:extLst>
                </a:gridCol>
                <a:gridCol w="2495423">
                  <a:extLst>
                    <a:ext uri="{9D8B030D-6E8A-4147-A177-3AD203B41FA5}">
                      <a16:colId xmlns:a16="http://schemas.microsoft.com/office/drawing/2014/main" val="2127262804"/>
                    </a:ext>
                  </a:extLst>
                </a:gridCol>
              </a:tblGrid>
              <a:tr h="936286">
                <a:tc>
                  <a:txBody>
                    <a:bodyPr/>
                    <a:lstStyle/>
                    <a:p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TT</a:t>
                      </a:r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 các danh nhân</a:t>
                      </a:r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Lĩnh vực đóng góp</a:t>
                      </a:r>
                      <a:endParaRPr lang="en-SG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 phẩm/ Câu nói/ sự kiện nổi bật của các danh nhân </a:t>
                      </a:r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564496"/>
                  </a:ext>
                </a:extLst>
              </a:tr>
              <a:tr h="379716"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680399"/>
                  </a:ext>
                </a:extLst>
              </a:tr>
              <a:tr h="379716"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322477"/>
                  </a:ext>
                </a:extLst>
              </a:tr>
              <a:tr h="379716"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90388"/>
                  </a:ext>
                </a:extLst>
              </a:tr>
              <a:tr h="379716"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514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91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36057226-017F-ADAA-65C5-B27A36F7D0A9}"/>
              </a:ext>
            </a:extLst>
          </p:cNvPr>
          <p:cNvSpPr/>
          <p:nvPr/>
        </p:nvSpPr>
        <p:spPr>
          <a:xfrm>
            <a:off x="2316480" y="467360"/>
            <a:ext cx="6736080" cy="1615440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ÔNG LÀ AI?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D3ECB-6D0A-7ADB-6196-4854C6FD8544}"/>
              </a:ext>
            </a:extLst>
          </p:cNvPr>
          <p:cNvSpPr txBox="1"/>
          <p:nvPr/>
        </p:nvSpPr>
        <p:spPr>
          <a:xfrm>
            <a:off x="1270000" y="2753360"/>
            <a:ext cx="9154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VD: Nguyễn Trãi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Ông là người được UNESCO công nhận là danh nhân văn hóa thế giới?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Năm 1442 bị khép vào tội “ tru di tam tộc”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Ông tham gia k/n Lam Sơn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Hiệu là Ức Trai</a:t>
            </a:r>
            <a:endParaRPr lang="en-S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85403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36057226-017F-ADAA-65C5-B27A36F7D0A9}"/>
              </a:ext>
            </a:extLst>
          </p:cNvPr>
          <p:cNvSpPr/>
          <p:nvPr/>
        </p:nvSpPr>
        <p:spPr>
          <a:xfrm>
            <a:off x="2265680" y="589280"/>
            <a:ext cx="6736080" cy="1615440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ÔNG LÀ AI?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2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guyễn Trãi – Chốn Thiêng">
            <a:extLst>
              <a:ext uri="{FF2B5EF4-FFF2-40B4-BE49-F238E27FC236}">
                <a16:creationId xmlns:a16="http://schemas.microsoft.com/office/drawing/2014/main" id="{9F2FE26E-9C8F-D0AB-8A20-A64508BD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0012"/>
            <a:ext cx="68580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24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24EC63-130B-1BF9-3DD5-C5A5B0556032}"/>
              </a:ext>
            </a:extLst>
          </p:cNvPr>
          <p:cNvSpPr txBox="1"/>
          <p:nvPr/>
        </p:nvSpPr>
        <p:spPr>
          <a:xfrm>
            <a:off x="735887" y="1214437"/>
            <a:ext cx="5172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danh nhân văn hóa </a:t>
            </a:r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biểu thời Lê sơ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CCFFD-7C9C-B4AA-4E50-4D6B736D7FF1}"/>
              </a:ext>
            </a:extLst>
          </p:cNvPr>
          <p:cNvSpPr txBox="1"/>
          <p:nvPr/>
        </p:nvSpPr>
        <p:spPr>
          <a:xfrm>
            <a:off x="934720" y="1919169"/>
            <a:ext cx="60960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Nguyễn Trãi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Lê thánh Tông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Lương Thế Vinh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Ngô Sỹ Liêm</a:t>
            </a:r>
            <a:endParaRPr lang="en-SG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925F53-9273-CD65-39BE-F70C79EE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C799A0-B56D-809E-F343-AF97AE3FB28C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2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E1448ED-F091-63BC-3B21-170E9588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32" y="732790"/>
            <a:ext cx="10599251" cy="20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1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26D0BD-1195-F008-D430-496D44188CB4}"/>
              </a:ext>
            </a:extLst>
          </p:cNvPr>
          <p:cNvGrpSpPr/>
          <p:nvPr/>
        </p:nvGrpSpPr>
        <p:grpSpPr>
          <a:xfrm>
            <a:off x="1532747" y="-38904"/>
            <a:ext cx="8993014" cy="6414304"/>
            <a:chOff x="1532747" y="-38904"/>
            <a:chExt cx="8993014" cy="64143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447C037-F1B7-9EA4-695F-964CDA01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2748" y="-38904"/>
              <a:ext cx="3878077" cy="2904024"/>
            </a:xfrm>
            <a:prstGeom prst="rect">
              <a:avLst/>
            </a:prstGeom>
          </p:spPr>
        </p:pic>
        <p:pic>
          <p:nvPicPr>
            <p:cNvPr id="3" name="Picture 2" descr="Rồng đá điện Kính Thiên “kêu cứu” | Văn hóa xã hội">
              <a:extLst>
                <a:ext uri="{FF2B5EF4-FFF2-40B4-BE49-F238E27FC236}">
                  <a16:creationId xmlns:a16="http://schemas.microsoft.com/office/drawing/2014/main" id="{A8C1235E-DD51-6E56-26D4-3908B3367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747" y="3012440"/>
              <a:ext cx="8993013" cy="336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hành bậc đá điện Kính Thiên - tuyệt tác kiến trúc điêu khắc thời Lê sơ |  Văn hóa">
              <a:extLst>
                <a:ext uri="{FF2B5EF4-FFF2-40B4-BE49-F238E27FC236}">
                  <a16:creationId xmlns:a16="http://schemas.microsoft.com/office/drawing/2014/main" id="{2246BABB-8BAA-B22A-B145-01812503B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043" y="0"/>
              <a:ext cx="4998718" cy="291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07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5BE6ED-2459-7E03-D369-821DA3EB52F2}"/>
              </a:ext>
            </a:extLst>
          </p:cNvPr>
          <p:cNvSpPr txBox="1"/>
          <p:nvPr/>
        </p:nvSpPr>
        <p:spPr>
          <a:xfrm>
            <a:off x="2861188" y="162362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dựa vào nội dung mục 1 SGK hoàn thành phiếu học tập sau trong thời gian 4p </a:t>
            </a:r>
            <a:endParaRPr lang="en-SG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731847-82CC-CECA-F4D7-3B62C08DCEA0}"/>
              </a:ext>
            </a:extLst>
          </p:cNvPr>
          <p:cNvSpPr/>
          <p:nvPr/>
        </p:nvSpPr>
        <p:spPr>
          <a:xfrm>
            <a:off x="4129547" y="560439"/>
            <a:ext cx="4965291" cy="830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B4F153E-298C-812B-4799-851EB81E2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230727"/>
              </p:ext>
            </p:extLst>
          </p:nvPr>
        </p:nvGraphicFramePr>
        <p:xfrm>
          <a:off x="1851743" y="2781039"/>
          <a:ext cx="8114890" cy="184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0890">
                  <a:extLst>
                    <a:ext uri="{9D8B030D-6E8A-4147-A177-3AD203B41FA5}">
                      <a16:colId xmlns:a16="http://schemas.microsoft.com/office/drawing/2014/main" val="194137679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34498917"/>
                    </a:ext>
                  </a:extLst>
                </a:gridCol>
              </a:tblGrid>
              <a:tr h="264596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62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1.Nhà Lê Sơ được thành lập vào năm:</a:t>
                      </a:r>
                      <a:endParaRPr lang="en-SG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05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2.Quốc hiệu là:</a:t>
                      </a:r>
                      <a:endParaRPr lang="en-SG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36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3.Kinh đô đóng ở</a:t>
                      </a:r>
                      <a:endParaRPr lang="en-SG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8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4.Đứng đầu nhà nước là</a:t>
                      </a:r>
                      <a:endParaRPr lang="en-SG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027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44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thành lập nhà Lê Sơ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8BF2E-62E0-EEF6-4058-0D6478FEF236}"/>
              </a:ext>
            </a:extLst>
          </p:cNvPr>
          <p:cNvSpPr txBox="1"/>
          <p:nvPr/>
        </p:nvSpPr>
        <p:spPr>
          <a:xfrm>
            <a:off x="828675" y="1638791"/>
            <a:ext cx="5362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 1428 Lê Lợi lên ngôi hoàng đế lấy quốc hiệu là Đại Việt, đóng đô ở Đông Kinh (Thăng Long)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vi-VN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Hoàng đế nắm mọi quyền hành, là tổng chỉ huy quân đội</a:t>
            </a:r>
            <a:endParaRPr lang="en-SG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7D841-A5FB-AB09-933E-25013ADEB940}"/>
              </a:ext>
            </a:extLst>
          </p:cNvPr>
          <p:cNvSpPr txBox="1"/>
          <p:nvPr/>
        </p:nvSpPr>
        <p:spPr>
          <a:xfrm>
            <a:off x="6315075" y="2002253"/>
            <a:ext cx="5124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Liệt kê những việc làm của nhà Lê sơ ngay sau khi thành lập?</a:t>
            </a:r>
            <a:endParaRPr lang="en-SG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em những việc làm này có tác dụng gì đối với tình hình nước ta lúc đó?</a:t>
            </a:r>
            <a:endParaRPr lang="en-SG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90DC4-2C0D-7307-F8CF-6CAB422F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CFC43-B137-B772-D484-CBBFA852E567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Tình hình chính trị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90DC4-2C0D-7307-F8CF-6CAB422F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CFC43-B137-B772-D484-CBBFA852E567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0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E46DFB-B2AC-54AF-8E7E-C2EF0D10416A}"/>
              </a:ext>
            </a:extLst>
          </p:cNvPr>
          <p:cNvSpPr txBox="1"/>
          <p:nvPr/>
        </p:nvSpPr>
        <p:spPr>
          <a:xfrm>
            <a:off x="2976880" y="10636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dựa vào nội dung mục 2 SGK vẽ sơ đồ bộ máy nhà nước thời Lê sơ?</a:t>
            </a:r>
            <a:endParaRPr lang="en-SG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1C966-0694-AB51-2114-D6181A77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68" y="859816"/>
            <a:ext cx="5860079" cy="48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9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48FFA-1B95-31B2-6B01-806894672727}"/>
              </a:ext>
            </a:extLst>
          </p:cNvPr>
          <p:cNvCxnSpPr>
            <a:cxnSpLocks/>
          </p:cNvCxnSpPr>
          <p:nvPr/>
        </p:nvCxnSpPr>
        <p:spPr>
          <a:xfrm>
            <a:off x="6191250" y="1088172"/>
            <a:ext cx="0" cy="57698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0467C3-DA5B-BACF-0BAB-EFBDCF27C4BB}"/>
              </a:ext>
            </a:extLst>
          </p:cNvPr>
          <p:cNvSpPr txBox="1"/>
          <p:nvPr/>
        </p:nvSpPr>
        <p:spPr>
          <a:xfrm>
            <a:off x="828675" y="1088172"/>
            <a:ext cx="4743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Tình hình chính trị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8BF2E-62E0-EEF6-4058-0D6478FEF236}"/>
              </a:ext>
            </a:extLst>
          </p:cNvPr>
          <p:cNvSpPr txBox="1"/>
          <p:nvPr/>
        </p:nvSpPr>
        <p:spPr>
          <a:xfrm>
            <a:off x="828675" y="1638791"/>
            <a:ext cx="53625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Đất nước chia thành các đạo, dưới đạo là các phủ, huyện ( châu), xã </a:t>
            </a:r>
            <a:endParaRPr lang="en-SG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-Quân đội được tổ chức theo chính sách ngụ binh ư nông.</a:t>
            </a:r>
            <a:endParaRPr lang="en-SG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/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pháp được coi trọng, ban hành Quốc triều hình luật với nhiều nội dung tiến bộ</a:t>
            </a:r>
            <a:endParaRPr lang="en-SG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-Coi trọng việc bảo vệ lãnh thổ</a:t>
            </a:r>
            <a:endParaRPr lang="en-SG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E90DC4-2C0D-7307-F8CF-6CAB422F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192" y="0"/>
            <a:ext cx="809808" cy="798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CFC43-B137-B772-D484-CBBFA852E567}"/>
              </a:ext>
            </a:extLst>
          </p:cNvPr>
          <p:cNvSpPr txBox="1"/>
          <p:nvPr/>
        </p:nvSpPr>
        <p:spPr>
          <a:xfrm>
            <a:off x="2771775" y="257175"/>
            <a:ext cx="683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 VIỆT NAM THỜI LÊ SƠ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(1428 -1527)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6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33463-93AF-8718-E459-958702715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71" y="104775"/>
            <a:ext cx="40808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AC0CB-BA56-586B-8F6A-72912B36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3" y="0"/>
            <a:ext cx="4166464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DA416AC-E5E2-38A5-644B-8DAB0C61E4B0}"/>
              </a:ext>
            </a:extLst>
          </p:cNvPr>
          <p:cNvSpPr/>
          <p:nvPr/>
        </p:nvSpPr>
        <p:spPr>
          <a:xfrm>
            <a:off x="4962525" y="3000375"/>
            <a:ext cx="135255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2190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937</Words>
  <Application>Microsoft Office PowerPoint</Application>
  <PresentationFormat>Widescreen</PresentationFormat>
  <Paragraphs>98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Mss Hue</dc:creator>
  <cp:lastModifiedBy>DELL</cp:lastModifiedBy>
  <cp:revision>11</cp:revision>
  <dcterms:created xsi:type="dcterms:W3CDTF">2022-06-04T14:45:12Z</dcterms:created>
  <dcterms:modified xsi:type="dcterms:W3CDTF">2025-05-11T03:20:05Z</dcterms:modified>
</cp:coreProperties>
</file>