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4"/>
  </p:notesMasterIdLst>
  <p:sldIdLst>
    <p:sldId id="406" r:id="rId2"/>
    <p:sldId id="413" r:id="rId3"/>
    <p:sldId id="443" r:id="rId4"/>
    <p:sldId id="444" r:id="rId5"/>
    <p:sldId id="278" r:id="rId6"/>
    <p:sldId id="445" r:id="rId7"/>
    <p:sldId id="390" r:id="rId8"/>
    <p:sldId id="449" r:id="rId9"/>
    <p:sldId id="391" r:id="rId10"/>
    <p:sldId id="392" r:id="rId11"/>
    <p:sldId id="450" r:id="rId12"/>
    <p:sldId id="471" r:id="rId13"/>
    <p:sldId id="451" r:id="rId14"/>
    <p:sldId id="414" r:id="rId15"/>
    <p:sldId id="415" r:id="rId16"/>
    <p:sldId id="416" r:id="rId17"/>
    <p:sldId id="417" r:id="rId18"/>
    <p:sldId id="419" r:id="rId19"/>
    <p:sldId id="420" r:id="rId20"/>
    <p:sldId id="421" r:id="rId21"/>
    <p:sldId id="422" r:id="rId22"/>
    <p:sldId id="423" r:id="rId23"/>
    <p:sldId id="452" r:id="rId24"/>
    <p:sldId id="424" r:id="rId25"/>
    <p:sldId id="425" r:id="rId26"/>
    <p:sldId id="426" r:id="rId27"/>
    <p:sldId id="427" r:id="rId28"/>
    <p:sldId id="428" r:id="rId29"/>
    <p:sldId id="429" r:id="rId30"/>
    <p:sldId id="430" r:id="rId31"/>
    <p:sldId id="448" r:id="rId32"/>
    <p:sldId id="433" r:id="rId33"/>
    <p:sldId id="434" r:id="rId34"/>
    <p:sldId id="435" r:id="rId35"/>
    <p:sldId id="453" r:id="rId36"/>
    <p:sldId id="454" r:id="rId37"/>
    <p:sldId id="455" r:id="rId38"/>
    <p:sldId id="456" r:id="rId39"/>
    <p:sldId id="457" r:id="rId40"/>
    <p:sldId id="458" r:id="rId41"/>
    <p:sldId id="459" r:id="rId42"/>
    <p:sldId id="460" r:id="rId43"/>
    <p:sldId id="461" r:id="rId44"/>
    <p:sldId id="462" r:id="rId45"/>
    <p:sldId id="463" r:id="rId46"/>
    <p:sldId id="464" r:id="rId47"/>
    <p:sldId id="465" r:id="rId48"/>
    <p:sldId id="466" r:id="rId49"/>
    <p:sldId id="467" r:id="rId50"/>
    <p:sldId id="468" r:id="rId51"/>
    <p:sldId id="469" r:id="rId52"/>
    <p:sldId id="470" r:id="rId53"/>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varScale="1">
        <p:scale>
          <a:sx n="61" d="100"/>
          <a:sy n="61" d="100"/>
        </p:scale>
        <p:origin x="840" y="60"/>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49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0F0966-2902-461C-A9D7-9AF60C073544}"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0F0966-2902-461C-A9D7-9AF60C073544}"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0F0966-2902-461C-A9D7-9AF60C073544}" type="datetimeFigureOut">
              <a:rPr lang="en-US" smtClean="0"/>
              <a:pPr/>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0F0966-2902-461C-A9D7-9AF60C073544}"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2/18/2025</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a:solidFill>
                  <a:srgbClr val="FF0000"/>
                </a:solidFill>
                <a:latin typeface="Times New Roman" pitchFamily="18" charset="0"/>
                <a:ea typeface="Segoe UI Black" pitchFamily="34" charset="0"/>
                <a:cs typeface="Times New Roman" pitchFamily="18" charset="0"/>
              </a:rPr>
              <a:t>Nêu hiểu biết của em về các dữ kiện lịch sử đó?</a:t>
            </a:r>
          </a:p>
        </p:txBody>
      </p:sp>
    </p:spTree>
    <p:extLst>
      <p:ext uri="{BB962C8B-B14F-4D97-AF65-F5344CB8AC3E}">
        <p14:creationId xmlns:p14="http://schemas.microsoft.com/office/powerpoint/2010/main" val="220291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a:t>
            </a:r>
            <a:r>
              <a:rPr lang="en-US" sz="3200" dirty="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 Hạ thành Ung Châu</a:t>
            </a:r>
            <a:r>
              <a:rPr lang="en-US" sz="3200" dirty="0">
                <a:solidFill>
                  <a:srgbClr val="FFFF00"/>
                </a:solidFill>
                <a:latin typeface="Times New Roman" pitchFamily="18" charset="0"/>
                <a:ea typeface="Times New Roman" pitchFamily="18" charset="0"/>
                <a:cs typeface="Times New Roman" pitchFamily="18" charset="0"/>
              </a:rPr>
              <a:t>,</a:t>
            </a:r>
            <a:r>
              <a:rPr lang="vi-VN" sz="3200" dirty="0">
                <a:solidFill>
                  <a:srgbClr val="FFFF00"/>
                </a:solidFill>
                <a:latin typeface="Times New Roman" pitchFamily="18" charset="0"/>
                <a:ea typeface="Times New Roman" pitchFamily="18" charset="0"/>
                <a:cs typeface="Times New Roman" pitchFamily="18" charset="0"/>
              </a:rPr>
              <a:t> quân ta rút về nước</a:t>
            </a:r>
            <a:r>
              <a:rPr lang="en-US" sz="3200" dirty="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cặp đôi </a:t>
            </a: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US" sz="2800" dirty="0">
                <a:effectLst>
                  <a:outerShdw blurRad="38100" dist="38100" dir="2700000" algn="tl">
                    <a:srgbClr val="C0C0C0"/>
                  </a:outerShdw>
                </a:effectLst>
                <a:latin typeface="Times New Roman" pitchFamily="18" charset="0"/>
              </a:rPr>
              <a:t>? </a:t>
            </a:r>
            <a:r>
              <a:rPr lang="en-US" sz="2800" dirty="0">
                <a:latin typeface="Times New Roman" pitchFamily="18" charset="0"/>
              </a:rPr>
              <a:t>Vì sao nói đây là cuộc tấn công để tự vệ chứ không phải là cuộc tấn công để xâm lược?</a:t>
            </a:r>
          </a:p>
          <a:p>
            <a:pPr algn="just">
              <a:defRPr/>
            </a:pPr>
            <a:r>
              <a:rPr lang="en-US" sz="2800" dirty="0">
                <a:latin typeface="Times New Roman" pitchFamily="18" charset="0"/>
              </a:rPr>
              <a:t>? Việc 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a:latin typeface="Times New Roman" pitchFamily="18" charset="0"/>
              </a:rPr>
              <a:t>- Khi tấn công quân ta yết bảng nói rõ mục đích tấn công của mình: “tự vệ”</a:t>
            </a:r>
          </a:p>
          <a:p>
            <a:pPr algn="just">
              <a:buFontTx/>
              <a:buChar char="-"/>
              <a:defRPr/>
            </a:pPr>
            <a:r>
              <a:rPr lang="en-US" sz="2400" dirty="0">
                <a:latin typeface="Times New Roman" pitchFamily="18" charset="0"/>
              </a:rPr>
              <a:t> Chỉ tấn công vào các căn cứ quân sự nơi mà địch tập trung kho lương, vũ khí chuẩn bị để sang xâm lược nước ta.</a:t>
            </a:r>
          </a:p>
          <a:p>
            <a:pPr algn="just">
              <a:buFontTx/>
              <a:buChar char="-"/>
              <a:defRPr/>
            </a:pPr>
            <a:r>
              <a:rPr lang="vi-VN" sz="2400" dirty="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a:solidFill>
                  <a:srgbClr val="0000FF"/>
                </a:solidFill>
                <a:latin typeface="Times New Roman" pitchFamily="18" charset="0"/>
                <a:cs typeface="Times New Roman" pitchFamily="18" charset="0"/>
              </a:rPr>
              <a:t>Ý nghĩa</a:t>
            </a:r>
            <a:endParaRPr lang="en-US" sz="2800" b="1"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a:latin typeface="Times New Roman" pitchFamily="18" charset="0"/>
                <a:cs typeface="Times New Roman" pitchFamily="18" charset="0"/>
              </a:rPr>
              <a:t>- Quân dân ta tăng thêm lòng tự tin và thời gian chuẩn bị  kháng chiến.</a:t>
            </a:r>
            <a:endParaRPr lang="en-US" sz="24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a:t>
            </a:r>
            <a:r>
              <a:rPr lang="en-US" sz="3200" dirty="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 Hạ thành Ung Châu</a:t>
            </a:r>
            <a:r>
              <a:rPr lang="en-US" sz="3200" dirty="0">
                <a:solidFill>
                  <a:srgbClr val="FFFF00"/>
                </a:solidFill>
                <a:latin typeface="Times New Roman" pitchFamily="18" charset="0"/>
                <a:ea typeface="Times New Roman" pitchFamily="18" charset="0"/>
                <a:cs typeface="Times New Roman" pitchFamily="18" charset="0"/>
              </a:rPr>
              <a:t>,</a:t>
            </a:r>
            <a:r>
              <a:rPr lang="vi-VN" sz="3200" dirty="0">
                <a:solidFill>
                  <a:srgbClr val="FFFF00"/>
                </a:solidFill>
                <a:latin typeface="Times New Roman" pitchFamily="18" charset="0"/>
                <a:ea typeface="Times New Roman" pitchFamily="18" charset="0"/>
                <a:cs typeface="Times New Roman" pitchFamily="18" charset="0"/>
              </a:rPr>
              <a:t> quân ta rút về nước</a:t>
            </a:r>
            <a:r>
              <a:rPr lang="en-US" sz="3200" dirty="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a:solidFill>
                  <a:srgbClr val="FFFF00"/>
                </a:solidFill>
                <a:latin typeface="Times New Roman" pitchFamily="18" charset="0"/>
                <a:ea typeface="Times New Roman" pitchFamily="18" charset="0"/>
                <a:cs typeface="Times New Roman" pitchFamily="18" charset="0"/>
              </a:rPr>
              <a:t>-</a:t>
            </a:r>
            <a:r>
              <a:rPr lang="vi-VN" sz="3200" dirty="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en-US" altLang="vi-VN" sz="3600" b="1" dirty="0">
                <a:solidFill>
                  <a:srgbClr val="FFFF00"/>
                </a:solidFill>
                <a:latin typeface="Times New Roman" pitchFamily="18" charset="0"/>
                <a:cs typeface="Times New Roman" pitchFamily="18" charset="0"/>
              </a:rPr>
              <a:t>2. </a:t>
            </a:r>
            <a:r>
              <a:rPr lang="vi-VN" altLang="vi-VN" sz="3600" b="1" dirty="0">
                <a:solidFill>
                  <a:srgbClr val="FFFF00"/>
                </a:solidFill>
                <a:latin typeface="Times New Roman" pitchFamily="18" charset="0"/>
                <a:cs typeface="Times New Roman" pitchFamily="18" charset="0"/>
              </a:rPr>
              <a:t>Xây dựng </a:t>
            </a:r>
            <a:r>
              <a:rPr lang="en-US" altLang="vi-VN" sz="3600" b="1" dirty="0">
                <a:solidFill>
                  <a:srgbClr val="FFFF00"/>
                </a:solidFill>
                <a:latin typeface="Times New Roman" pitchFamily="18" charset="0"/>
                <a:cs typeface="Times New Roman" pitchFamily="18" charset="0"/>
              </a:rPr>
              <a:t>phòng tuyến </a:t>
            </a:r>
            <a:r>
              <a:rPr lang="vi-VN" altLang="vi-VN" sz="3600" b="1" dirty="0">
                <a:solidFill>
                  <a:srgbClr val="FFFF00"/>
                </a:solidFill>
                <a:latin typeface="Times New Roman" pitchFamily="18" charset="0"/>
                <a:cs typeface="Times New Roman" pitchFamily="18" charset="0"/>
              </a:rPr>
              <a:t>chuẩn bị kháng chiến</a:t>
            </a:r>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12423" y="2886330"/>
            <a:ext cx="5172287" cy="33017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2883193"/>
            <a:ext cx="6256020" cy="3652712"/>
          </a:xfrm>
          <a:prstGeom prst="rect">
            <a:avLst/>
          </a:prstGeom>
          <a:noFill/>
          <a:ln w="9525">
            <a:noFill/>
            <a:miter lim="800000"/>
            <a:headEnd/>
            <a:tailEnd/>
          </a:ln>
        </p:spPr>
      </p:pic>
      <p:sp>
        <p:nvSpPr>
          <p:cNvPr id="11" name="Rectangular Callout 10"/>
          <p:cNvSpPr/>
          <p:nvPr/>
        </p:nvSpPr>
        <p:spPr>
          <a:xfrm>
            <a:off x="650240" y="1473872"/>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75360" y="1654346"/>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ppt_w</p:attrName>
                                        </p:attrNameLst>
                                      </p:cBhvr>
                                      <p:tavLst>
                                        <p:tav tm="0">
                                          <p:val>
                                            <p:strVal val="#ppt_w*0.70"/>
                                          </p:val>
                                        </p:tav>
                                        <p:tav tm="100000">
                                          <p:val>
                                            <p:strVal val="#ppt_w"/>
                                          </p:val>
                                        </p:tav>
                                      </p:tavLst>
                                    </p:anim>
                                    <p:anim calcmode="lin" valueType="num">
                                      <p:cBhvr>
                                        <p:cTn id="8" dur="1000" fill="hold"/>
                                        <p:tgtEl>
                                          <p:spTgt spid="6147"/>
                                        </p:tgtEl>
                                        <p:attrNameLst>
                                          <p:attrName>ppt_h</p:attrName>
                                        </p:attrNameLst>
                                      </p:cBhvr>
                                      <p:tavLst>
                                        <p:tav tm="0">
                                          <p:val>
                                            <p:strVal val="#ppt_h"/>
                                          </p:val>
                                        </p:tav>
                                        <p:tav tm="100000">
                                          <p:val>
                                            <p:strVal val="#ppt_h"/>
                                          </p:val>
                                        </p:tav>
                                      </p:tavLst>
                                    </p:anim>
                                    <p:animEffect transition="in" filter="fade">
                                      <p:cBhvr>
                                        <p:cTn id="9" dur="1000"/>
                                        <p:tgtEl>
                                          <p:spTgt spid="614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a:solidFill>
                  <a:schemeClr val="tx1"/>
                </a:solidFill>
                <a:latin typeface="Times New Roman" panose="02020603050405020304" pitchFamily="18" charset="0"/>
                <a:cs typeface="Times New Roman" panose="02020603050405020304" pitchFamily="18" charset="0"/>
              </a:rPr>
              <a:t>Cử </a:t>
            </a:r>
            <a:r>
              <a:rPr lang="en-US" sz="3200" b="1" dirty="0">
                <a:solidFill>
                  <a:schemeClr val="tx1"/>
                </a:solidFill>
                <a:latin typeface="Times New Roman" panose="02020603050405020304" pitchFamily="18" charset="0"/>
                <a:cs typeface="Times New Roman" panose="02020603050405020304" pitchFamily="18" charset="0"/>
              </a:rPr>
              <a:t>Lý Kế Nguyên </a:t>
            </a:r>
            <a:r>
              <a:rPr lang="vi-VN" sz="3200" b="1" dirty="0">
                <a:solidFill>
                  <a:schemeClr val="tx1"/>
                </a:solidFill>
                <a:latin typeface="Times New Roman" panose="02020603050405020304" pitchFamily="18" charset="0"/>
                <a:cs typeface="Times New Roman" panose="02020603050405020304" pitchFamily="18" charset="0"/>
              </a:rPr>
              <a:t>chặn</a:t>
            </a:r>
            <a:r>
              <a:rPr lang="en-US" sz="3200" b="1" dirty="0">
                <a:solidFill>
                  <a:schemeClr val="tx1"/>
                </a:solidFill>
                <a:latin typeface="Times New Roman" panose="02020603050405020304" pitchFamily="18" charset="0"/>
                <a:cs typeface="Times New Roman" panose="02020603050405020304" pitchFamily="18" charset="0"/>
              </a:rPr>
              <a:t> vùng biển Đông </a:t>
            </a:r>
            <a:r>
              <a:rPr lang="vi-VN" sz="3200" b="1" dirty="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Xây 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458288" y="3779921"/>
            <a:ext cx="1546013"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838200" y="1676277"/>
            <a:ext cx="10972800" cy="1569644"/>
          </a:xfrm>
          <a:prstGeom prst="rect">
            <a:avLst/>
          </a:prstGeom>
          <a:noFill/>
          <a:ln w="9525">
            <a:noFill/>
            <a:miter lim="800000"/>
            <a:headEnd/>
            <a:tailEnd/>
          </a:ln>
        </p:spPr>
        <p:txBody>
          <a:bodyPr lIns="91423" tIns="45712" rIns="91423" bIns="45712">
            <a:spAutoFit/>
          </a:bodyPr>
          <a:lstStyle/>
          <a:p>
            <a:pPr algn="ctr"/>
            <a:r>
              <a:rPr lang="en-US" sz="3200" b="1" dirty="0">
                <a:solidFill>
                  <a:srgbClr val="FF0000"/>
                </a:solidFill>
                <a:latin typeface="Times New Roman" pitchFamily="18" charset="0"/>
                <a:ea typeface="Microsoft YaHei" pitchFamily="34" charset="-122"/>
                <a:cs typeface="Times New Roman" pitchFamily="18" charset="0"/>
              </a:rPr>
              <a:t>Bài 1</a:t>
            </a:r>
            <a:r>
              <a:rPr lang="vi-VN" sz="3200" b="1" dirty="0">
                <a:solidFill>
                  <a:srgbClr val="FF0000"/>
                </a:solidFill>
                <a:latin typeface="Times New Roman" pitchFamily="18" charset="0"/>
                <a:ea typeface="Microsoft YaHei" pitchFamily="34" charset="-122"/>
                <a:cs typeface="Times New Roman" pitchFamily="18" charset="0"/>
              </a:rPr>
              <a:t>5</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a:solidFill>
                  <a:srgbClr val="FF0000"/>
                </a:solidFill>
                <a:latin typeface="Times New Roman" pitchFamily="18" charset="0"/>
                <a:ea typeface="Microsoft YaHei" pitchFamily="34" charset="-122"/>
                <a:cs typeface="Times New Roman" pitchFamily="18" charset="0"/>
              </a:rPr>
              <a:t>CUỘC KHÁNG CHIẾN CHỐNG</a:t>
            </a:r>
            <a:r>
              <a:rPr lang="vi-VN" sz="3200" b="1" dirty="0">
                <a:solidFill>
                  <a:srgbClr val="FF0000"/>
                </a:solidFill>
                <a:latin typeface="Times New Roman" pitchFamily="18" charset="0"/>
                <a:ea typeface="Microsoft YaHei" pitchFamily="34" charset="-122"/>
                <a:cs typeface="Times New Roman" pitchFamily="18" charset="0"/>
              </a:rPr>
              <a:t> QUÂN TỐNG </a:t>
            </a:r>
          </a:p>
          <a:p>
            <a:pPr algn="ctr"/>
            <a:r>
              <a:rPr lang="vi-VN" sz="3200" b="1" dirty="0">
                <a:solidFill>
                  <a:srgbClr val="FF0000"/>
                </a:solidFill>
                <a:latin typeface="Times New Roman" pitchFamily="18" charset="0"/>
                <a:ea typeface="Microsoft YaHei" pitchFamily="34" charset="-122"/>
                <a:cs typeface="Times New Roman" pitchFamily="18" charset="0"/>
              </a:rPr>
              <a:t>XÂM LƯỢC CỦA NHÀ </a:t>
            </a:r>
            <a:r>
              <a:rPr lang="en-US" sz="3200" b="1" dirty="0">
                <a:solidFill>
                  <a:srgbClr val="FF0000"/>
                </a:solidFill>
                <a:latin typeface="Times New Roman" pitchFamily="18" charset="0"/>
                <a:ea typeface="Microsoft YaHei" pitchFamily="34" charset="-122"/>
                <a:cs typeface="Times New Roman" pitchFamily="18" charset="0"/>
              </a:rPr>
              <a:t>LÝ (</a:t>
            </a:r>
            <a:r>
              <a:rPr lang="vi-VN" sz="3200" b="1" dirty="0">
                <a:solidFill>
                  <a:srgbClr val="FF0000"/>
                </a:solidFill>
                <a:latin typeface="Times New Roman" pitchFamily="18" charset="0"/>
                <a:ea typeface="Microsoft YaHei" pitchFamily="34" charset="-122"/>
                <a:cs typeface="Times New Roman" pitchFamily="18" charset="0"/>
              </a:rPr>
              <a:t>1075- 1077</a:t>
            </a:r>
            <a:r>
              <a:rPr lang="en-US" sz="3200" b="1" dirty="0">
                <a:solidFill>
                  <a:srgbClr val="FF0000"/>
                </a:solidFill>
                <a:latin typeface="Times New Roman" pitchFamily="18" charset="0"/>
                <a:ea typeface="Microsoft YaHei" pitchFamily="34" charset="-122"/>
                <a:cs typeface="Times New Roman" pitchFamily="18" charset="0"/>
              </a:rPr>
              <a:t>)</a:t>
            </a: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39"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en-US" altLang="vi-VN" sz="3600" b="1" dirty="0">
                <a:solidFill>
                  <a:srgbClr val="FFFF00"/>
                </a:solidFill>
                <a:latin typeface="Times New Roman" pitchFamily="18" charset="0"/>
                <a:cs typeface="Times New Roman" pitchFamily="18" charset="0"/>
              </a:rPr>
              <a:t>2. </a:t>
            </a:r>
            <a:r>
              <a:rPr lang="vi-VN" altLang="vi-VN" sz="3600" b="1" dirty="0">
                <a:solidFill>
                  <a:srgbClr val="FFFF00"/>
                </a:solidFill>
                <a:latin typeface="Times New Roman" pitchFamily="18" charset="0"/>
                <a:cs typeface="Times New Roman" pitchFamily="18" charset="0"/>
              </a:rPr>
              <a:t>Xây dựng </a:t>
            </a:r>
            <a:r>
              <a:rPr lang="en-US" altLang="vi-VN" sz="3600" b="1" dirty="0">
                <a:solidFill>
                  <a:srgbClr val="FFFF00"/>
                </a:solidFill>
                <a:latin typeface="Times New Roman" pitchFamily="18" charset="0"/>
                <a:cs typeface="Times New Roman" pitchFamily="18" charset="0"/>
              </a:rPr>
              <a:t>phòng tuyến </a:t>
            </a:r>
            <a:r>
              <a:rPr lang="vi-VN" altLang="vi-VN" sz="3600" b="1" dirty="0">
                <a:solidFill>
                  <a:srgbClr val="FFFF00"/>
                </a:solidFill>
                <a:latin typeface="Times New Roman" pitchFamily="18" charset="0"/>
                <a:cs typeface="Times New Roman" pitchFamily="18" charset="0"/>
              </a:rPr>
              <a:t>chuẩn bị kháng chiến</a:t>
            </a:r>
            <a:endParaRPr lang="en-US" altLang="vi-VN" sz="3600" b="1" dirty="0">
              <a:solidFill>
                <a:srgbClr val="FFFF00"/>
              </a:solidFill>
              <a:latin typeface="Times New Roman" pitchFamily="18" charset="0"/>
              <a:cs typeface="Times New Roman" pitchFamily="18" charset="0"/>
            </a:endParaRPr>
          </a:p>
        </p:txBody>
      </p:sp>
      <p:sp>
        <p:nvSpPr>
          <p:cNvPr id="14340" name="TextBox 7"/>
          <p:cNvSpPr txBox="1">
            <a:spLocks noChangeArrowheads="1"/>
          </p:cNvSpPr>
          <p:nvPr/>
        </p:nvSpPr>
        <p:spPr bwMode="auto">
          <a:xfrm>
            <a:off x="457200" y="1219200"/>
            <a:ext cx="10972800" cy="3367698"/>
          </a:xfrm>
          <a:prstGeom prst="rect">
            <a:avLst/>
          </a:prstGeom>
          <a:noFill/>
          <a:ln w="9525">
            <a:noFill/>
            <a:miter lim="800000"/>
            <a:headEnd/>
            <a:tailEnd/>
          </a:ln>
        </p:spPr>
        <p:txBody>
          <a:bodyPr lIns="43288" tIns="21644" rIns="43288" bIns="21644">
            <a:spAutoFit/>
          </a:bodyPr>
          <a:lstStyle/>
          <a:p>
            <a:pPr algn="just"/>
            <a:r>
              <a:rPr lang="en-US" sz="3600" i="1" dirty="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i="1" dirty="0">
                <a:solidFill>
                  <a:srgbClr val="FFFF00"/>
                </a:solidFill>
                <a:latin typeface="Times New Roman" pitchFamily="18" charset="0"/>
                <a:cs typeface="Times New Roman" pitchFamily="18" charset="0"/>
              </a:rPr>
              <a:t> Đây chính là s</a:t>
            </a:r>
            <a:r>
              <a:rPr lang="en-US" sz="3600" i="1" dirty="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a:solidFill>
                  <a:srgbClr val="FFFF00"/>
                </a:solidFill>
                <a:latin typeface="Times New Roman" pitchFamily="18" charset="0"/>
                <a:cs typeface="Times New Roman" pitchFamily="18" charset="0"/>
              </a:rPr>
              <a:t>3</a:t>
            </a:r>
            <a:r>
              <a:rPr lang="en-US" altLang="vi-VN" sz="3600" b="1" dirty="0">
                <a:solidFill>
                  <a:srgbClr val="FFFF00"/>
                </a:solidFill>
                <a:latin typeface="Times New Roman" pitchFamily="18" charset="0"/>
                <a:cs typeface="Times New Roman" pitchFamily="18" charset="0"/>
              </a:rPr>
              <a:t>. </a:t>
            </a:r>
            <a:r>
              <a:rPr lang="vi-VN" altLang="vi-VN" sz="3600" b="1" dirty="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1000" fill="hold"/>
                                        <p:tgtEl>
                                          <p:spTgt spid="15363"/>
                                        </p:tgtEl>
                                        <p:attrNameLst>
                                          <p:attrName>ppt_w</p:attrName>
                                        </p:attrNameLst>
                                      </p:cBhvr>
                                      <p:tavLst>
                                        <p:tav tm="0">
                                          <p:val>
                                            <p:strVal val="#ppt_w*0.70"/>
                                          </p:val>
                                        </p:tav>
                                        <p:tav tm="100000">
                                          <p:val>
                                            <p:strVal val="#ppt_w"/>
                                          </p:val>
                                        </p:tav>
                                      </p:tavLst>
                                    </p:anim>
                                    <p:anim calcmode="lin" valueType="num">
                                      <p:cBhvr>
                                        <p:cTn id="8" dur="1000" fill="hold"/>
                                        <p:tgtEl>
                                          <p:spTgt spid="15363"/>
                                        </p:tgtEl>
                                        <p:attrNameLst>
                                          <p:attrName>ppt_h</p:attrName>
                                        </p:attrNameLst>
                                      </p:cBhvr>
                                      <p:tavLst>
                                        <p:tav tm="0">
                                          <p:val>
                                            <p:strVal val="#ppt_h"/>
                                          </p:val>
                                        </p:tav>
                                        <p:tav tm="100000">
                                          <p:val>
                                            <p:strVal val="#ppt_h"/>
                                          </p:val>
                                        </p:tav>
                                      </p:tavLst>
                                    </p:anim>
                                    <p:animEffect transition="in" filter="fade">
                                      <p:cBhvr>
                                        <p:cTn id="9" dur="10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THẢO</a:t>
            </a:r>
          </a:p>
          <a:p>
            <a:pPr algn="ctr"/>
            <a:r>
              <a:rPr lang="en-US" altLang="en-US" sz="3300" b="1" dirty="0">
                <a:solidFill>
                  <a:srgbClr val="FF0000"/>
                </a:solidFill>
                <a:latin typeface="Times New Roman" pitchFamily="18" charset="0"/>
              </a:rPr>
              <a:t> LUẬN </a:t>
            </a: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1</a:t>
            </a:r>
          </a:p>
          <a:p>
            <a:pPr algn="ctr"/>
            <a:r>
              <a:rPr lang="en-US" altLang="en-US" sz="2800" b="1" i="1" dirty="0">
                <a:latin typeface="Times New Roman" pitchFamily="18" charset="0"/>
              </a:rPr>
              <a:t>Dùng lược đồ 15.3 trong sgk miêu tả trận chiến </a:t>
            </a:r>
          </a:p>
          <a:p>
            <a:pPr algn="ctr"/>
            <a:r>
              <a:rPr lang="en-US" altLang="en-US" sz="2800" b="1" i="1" dirty="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a:latin typeface="Times New Roman" pitchFamily="18" charset="0"/>
                <a:cs typeface="Times New Roman" pitchFamily="18" charset="0"/>
              </a:rPr>
              <a:t>Vì sao đang ở thế thắng mà Lý Thường Kiệt </a:t>
            </a:r>
          </a:p>
          <a:p>
            <a:pPr algn="ctr"/>
            <a:r>
              <a:rPr lang="en-US" sz="2800" b="1" i="1" dirty="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a:latin typeface="Times New Roman" pitchFamily="18" charset="0"/>
                <a:cs typeface="Times New Roman" pitchFamily="18" charset="0"/>
              </a:rPr>
              <a:t>Nêu những nét độc đáo trong cách đánh giặc </a:t>
            </a:r>
          </a:p>
          <a:p>
            <a:pPr algn="ctr"/>
            <a:r>
              <a:rPr lang="en-US" sz="2800" b="1" i="1" dirty="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a:solidFill>
                  <a:srgbClr val="000000"/>
                </a:solidFill>
                <a:latin typeface="Times New Roman" pitchFamily="18" charset="0"/>
              </a:rPr>
              <a:t>Nêu nguyên nhân thắng lợi và ý nghĩa lịch sử </a:t>
            </a:r>
          </a:p>
          <a:p>
            <a:pPr algn="ctr"/>
            <a:r>
              <a:rPr lang="en-US" altLang="en-US" sz="2800" b="1" i="1" dirty="0">
                <a:solidFill>
                  <a:srgbClr val="000000"/>
                </a:solidFill>
                <a:latin typeface="Times New Roman" pitchFamily="18" charset="0"/>
              </a:rPr>
              <a:t>của cuộc kháng chiến chống 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a:latin typeface="Times New Roman" pitchFamily="18" charset="0"/>
              </a:rPr>
              <a:t>SÔNG NÚI NƯỚC NAM</a:t>
            </a:r>
          </a:p>
          <a:p>
            <a:pPr algn="ctr">
              <a:spcBef>
                <a:spcPct val="50000"/>
              </a:spcBef>
            </a:pPr>
            <a:r>
              <a:rPr lang="en-US" altLang="en-US" sz="2800" b="1" dirty="0">
                <a:latin typeface="Times New Roman" pitchFamily="18" charset="0"/>
              </a:rPr>
              <a:t>“Sông núi nước Nam, vua Nam ở</a:t>
            </a:r>
          </a:p>
          <a:p>
            <a:pPr algn="ctr">
              <a:spcBef>
                <a:spcPct val="50000"/>
              </a:spcBef>
            </a:pPr>
            <a:r>
              <a:rPr lang="en-US" altLang="en-US" sz="2800" b="1" dirty="0">
                <a:latin typeface="Times New Roman" pitchFamily="18" charset="0"/>
              </a:rPr>
              <a:t>Rành rành định phận ở sách trời.</a:t>
            </a:r>
          </a:p>
          <a:p>
            <a:pPr algn="ctr">
              <a:spcBef>
                <a:spcPct val="50000"/>
              </a:spcBef>
            </a:pPr>
            <a:r>
              <a:rPr lang="en-US" altLang="en-US" sz="2800" b="1" dirty="0">
                <a:latin typeface="Times New Roman" pitchFamily="18" charset="0"/>
              </a:rPr>
              <a:t>Cớ sao lũ giặc sang xâm phạm,</a:t>
            </a:r>
          </a:p>
          <a:p>
            <a:pPr algn="ctr">
              <a:spcBef>
                <a:spcPct val="50000"/>
              </a:spcBef>
            </a:pPr>
            <a:r>
              <a:rPr lang="en-US" altLang="en-US" sz="2800" b="1" dirty="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làm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để</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thực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hiện</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162801"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a:solidFill>
                  <a:srgbClr val="FFFF00"/>
                </a:solidFill>
                <a:latin typeface="Times New Roman" pitchFamily="18" charset="0"/>
                <a:cs typeface="Times New Roman" pitchFamily="18" charset="0"/>
              </a:rPr>
              <a:t>+ Xúi Chăm- pa đánh Đại Việt từ phía Nam</a:t>
            </a:r>
            <a:r>
              <a:rPr lang="en-US" sz="3200" dirty="0">
                <a:solidFill>
                  <a:srgbClr val="FFFF00"/>
                </a:solidFill>
                <a:latin typeface="Times New Roman" pitchFamily="18" charset="0"/>
                <a:cs typeface="Times New Roman" pitchFamily="18" charset="0"/>
              </a:rPr>
              <a:t>.</a:t>
            </a:r>
          </a:p>
          <a:p>
            <a:pPr algn="just"/>
            <a:r>
              <a:rPr lang="vi-VN" sz="3200" dirty="0">
                <a:solidFill>
                  <a:srgbClr val="FFFF00"/>
                </a:solidFill>
                <a:latin typeface="Times New Roman" pitchFamily="18" charset="0"/>
                <a:cs typeface="Times New Roman" pitchFamily="18" charset="0"/>
              </a:rPr>
              <a:t>+ Ngăn cản việc buôn bán của nhân dân 2 nước.</a:t>
            </a:r>
            <a:endParaRPr lang="en-US" sz="3200" dirty="0">
              <a:solidFill>
                <a:srgbClr val="FFFF00"/>
              </a:solidFill>
              <a:latin typeface="Times New Roman" pitchFamily="18" charset="0"/>
              <a:cs typeface="Times New Roman" pitchFamily="18" charset="0"/>
            </a:endParaRPr>
          </a:p>
          <a:p>
            <a:pPr algn="just"/>
            <a:r>
              <a:rPr lang="vi-VN" sz="3200" dirty="0">
                <a:solidFill>
                  <a:srgbClr val="FFFF00"/>
                </a:solidFill>
                <a:latin typeface="Times New Roman" pitchFamily="18" charset="0"/>
                <a:cs typeface="Times New Roman" pitchFamily="18" charset="0"/>
              </a:rPr>
              <a:t>+ Mua chuộc các t</a:t>
            </a:r>
            <a:r>
              <a:rPr lang="en-US" sz="3200" dirty="0">
                <a:solidFill>
                  <a:srgbClr val="FFFF00"/>
                </a:solidFill>
                <a:latin typeface="Times New Roman" pitchFamily="18" charset="0"/>
                <a:cs typeface="Times New Roman" pitchFamily="18" charset="0"/>
              </a:rPr>
              <a:t>ù</a:t>
            </a:r>
            <a:r>
              <a:rPr lang="vi-VN" sz="3200" dirty="0">
                <a:solidFill>
                  <a:srgbClr val="FFFF00"/>
                </a:solidFill>
                <a:latin typeface="Times New Roman" pitchFamily="18" charset="0"/>
                <a:cs typeface="Times New Roman" pitchFamily="18" charset="0"/>
              </a:rPr>
              <a:t> trưởng miền núi.</a:t>
            </a:r>
            <a:endParaRPr lang="en-US" sz="3200" dirty="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a:solidFill>
                  <a:srgbClr val="FFFF00"/>
                </a:solidFill>
                <a:latin typeface="Times New Roman" pitchFamily="18" charset="0"/>
                <a:cs typeface="Times New Roman" pitchFamily="18" charset="0"/>
              </a:rPr>
              <a:t>- </a:t>
            </a:r>
            <a:r>
              <a:rPr lang="vi-VN" sz="3200" dirty="0">
                <a:solidFill>
                  <a:srgbClr val="FFFF00"/>
                </a:solidFill>
                <a:latin typeface="Times New Roman" pitchFamily="18" charset="0"/>
                <a:cs typeface="Times New Roman" pitchFamily="18" charset="0"/>
              </a:rPr>
              <a:t>X</a:t>
            </a:r>
            <a:r>
              <a:rPr lang="en-US" sz="3200" dirty="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a:solidFill>
                  <a:srgbClr val="FFFF00"/>
                </a:solidFill>
                <a:latin typeface="Times New Roman" pitchFamily="18" charset="0"/>
                <a:cs typeface="Times New Roman" pitchFamily="18" charset="0"/>
              </a:rPr>
              <a:t>3</a:t>
            </a:r>
            <a:r>
              <a:rPr lang="en-US" altLang="vi-VN" sz="3600" b="1" dirty="0">
                <a:solidFill>
                  <a:srgbClr val="FFFF00"/>
                </a:solidFill>
                <a:latin typeface="Times New Roman" pitchFamily="18" charset="0"/>
                <a:cs typeface="Times New Roman" pitchFamily="18" charset="0"/>
              </a:rPr>
              <a:t>. </a:t>
            </a:r>
            <a:r>
              <a:rPr lang="vi-VN" altLang="vi-VN" sz="3600" b="1" dirty="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33400" y="1219200"/>
            <a:ext cx="10972800" cy="6322353"/>
          </a:xfrm>
          <a:prstGeom prst="rect">
            <a:avLst/>
          </a:prstGeom>
          <a:noFill/>
          <a:ln w="9525">
            <a:noFill/>
            <a:miter lim="800000"/>
            <a:headEnd/>
            <a:tailEnd/>
          </a:ln>
        </p:spPr>
        <p:txBody>
          <a:bodyPr lIns="43288" tIns="21644" rIns="43288" bIns="21644">
            <a:spAutoFit/>
          </a:bodyPr>
          <a:lstStyle/>
          <a:p>
            <a:pPr algn="just"/>
            <a:r>
              <a:rPr lang="vi-VN" sz="3400" dirty="0">
                <a:solidFill>
                  <a:srgbClr val="FFFF00"/>
                </a:solidFill>
                <a:latin typeface="Times New Roman" pitchFamily="18" charset="0"/>
                <a:cs typeface="Times New Roman" pitchFamily="18" charset="0"/>
              </a:rPr>
              <a:t>- 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giặc</a:t>
            </a:r>
          </a:p>
          <a:p>
            <a:pPr algn="just"/>
            <a:r>
              <a:rPr lang="vi-VN" sz="3400" b="1" i="1" dirty="0">
                <a:solidFill>
                  <a:srgbClr val="FFFF00"/>
                </a:solidFill>
                <a:latin typeface="Times New Roman" pitchFamily="18" charset="0"/>
                <a:cs typeface="Times New Roman" pitchFamily="18" charset="0"/>
              </a:rPr>
              <a:t>*</a:t>
            </a:r>
            <a:r>
              <a:rPr lang="en-US" sz="3400" b="1" i="1" dirty="0">
                <a:solidFill>
                  <a:srgbClr val="FFFF00"/>
                </a:solidFill>
                <a:latin typeface="Times New Roman" pitchFamily="18" charset="0"/>
                <a:cs typeface="Times New Roman" pitchFamily="18" charset="0"/>
              </a:rPr>
              <a:t>. Kết quả:</a:t>
            </a:r>
            <a:endParaRPr lang="en-US" sz="3400" dirty="0">
              <a:solidFill>
                <a:srgbClr val="FFFF00"/>
              </a:solidFill>
              <a:latin typeface="Times New Roman" pitchFamily="18" charset="0"/>
              <a:cs typeface="Times New Roman" pitchFamily="18" charset="0"/>
            </a:endParaRPr>
          </a:p>
          <a:p>
            <a:r>
              <a:rPr lang="en-US" sz="3400" dirty="0">
                <a:solidFill>
                  <a:srgbClr val="FFFF00"/>
                </a:solidFill>
                <a:latin typeface="Times New Roman" pitchFamily="18" charset="0"/>
                <a:cs typeface="Times New Roman" pitchFamily="18" charset="0"/>
              </a:rPr>
              <a:t>- Quân Tống thua to</a:t>
            </a:r>
          </a:p>
          <a:p>
            <a:r>
              <a:rPr lang="en-US" sz="3400" dirty="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mối quan </a:t>
            </a:r>
          </a:p>
          <a:p>
            <a:pPr algn="just" eaLnBrk="1" hangingPunct="1"/>
            <a:r>
              <a:rPr lang="en-US" altLang="en-US" sz="3400" dirty="0">
                <a:solidFill>
                  <a:srgbClr val="0000FF"/>
                </a:solidFill>
                <a:latin typeface="Times New Roman" pitchFamily="18" charset="0"/>
              </a:rPr>
              <a:t>hệ bang giao hoà hiếu </a:t>
            </a:r>
          </a:p>
          <a:p>
            <a:pPr algn="just" eaLnBrk="1" hangingPunct="1"/>
            <a:r>
              <a:rPr lang="en-US" altLang="en-US" sz="3400" dirty="0">
                <a:solidFill>
                  <a:srgbClr val="0000FF"/>
                </a:solidFill>
                <a:latin typeface="Times New Roman" pitchFamily="18" charset="0"/>
              </a:rPr>
              <a:t>giữa 2 nước sau chiến </a:t>
            </a:r>
          </a:p>
          <a:p>
            <a:pPr algn="just" eaLnBrk="1" hangingPunct="1"/>
            <a:r>
              <a:rPr lang="en-US" altLang="en-US" sz="3400" dirty="0">
                <a:solidFill>
                  <a:srgbClr val="0000FF"/>
                </a:solidFill>
                <a:latin typeface="Times New Roman" pitchFamily="18" charset="0"/>
              </a:rPr>
              <a:t>tranh</a:t>
            </a: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bảo hoà bình </a:t>
            </a:r>
          </a:p>
          <a:p>
            <a:pPr algn="ctr" eaLnBrk="1" hangingPunct="1"/>
            <a:r>
              <a:rPr lang="en-US" altLang="en-US" sz="3400" dirty="0">
                <a:solidFill>
                  <a:srgbClr val="0000FF"/>
                </a:solidFill>
                <a:latin typeface="Times New Roman" pitchFamily="18" charset="0"/>
              </a:rPr>
              <a:t>lâu dài cho đất 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solidFill>
                  <a:schemeClr val="bg1"/>
                </a:solidFill>
                <a:latin typeface="Times New Roman" pitchFamily="18" charset="0"/>
              </a:rPr>
              <a:t>Đánh bại </a:t>
            </a:r>
          </a:p>
          <a:p>
            <a:pPr algn="ctr" eaLnBrk="1" hangingPunct="1">
              <a:defRPr/>
            </a:pPr>
            <a:r>
              <a:rPr lang="en-US" altLang="en-US" sz="2400" b="1" dirty="0">
                <a:solidFill>
                  <a:schemeClr val="bg1"/>
                </a:solidFill>
                <a:latin typeface="Times New Roman" pitchFamily="18" charset="0"/>
              </a:rPr>
              <a:t>cuộc xâm</a:t>
            </a:r>
          </a:p>
          <a:p>
            <a:pPr algn="ctr" eaLnBrk="1" hangingPunct="1">
              <a:defRPr/>
            </a:pPr>
            <a:r>
              <a:rPr lang="en-US" altLang="en-US" sz="2400" b="1" dirty="0">
                <a:solidFill>
                  <a:schemeClr val="bg1"/>
                </a:solidFill>
                <a:latin typeface="Times New Roman" pitchFamily="18" charset="0"/>
              </a:rPr>
              <a:t>lược của</a:t>
            </a:r>
          </a:p>
          <a:p>
            <a:pPr algn="ctr" eaLnBrk="1" hangingPunct="1">
              <a:defRPr/>
            </a:pPr>
            <a:r>
              <a:rPr lang="en-US" altLang="en-US" sz="2400" b="1" dirty="0">
                <a:solidFill>
                  <a:schemeClr val="bg1"/>
                </a:solidFill>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solidFill>
                  <a:schemeClr val="bg1"/>
                </a:solidFill>
                <a:latin typeface="Times New Roman" pitchFamily="18" charset="0"/>
              </a:rPr>
              <a:t>Nền độc </a:t>
            </a:r>
          </a:p>
          <a:p>
            <a:pPr algn="ctr" eaLnBrk="1" hangingPunct="1">
              <a:defRPr/>
            </a:pPr>
            <a:r>
              <a:rPr lang="en-US" altLang="en-US" sz="2400" b="1" dirty="0">
                <a:solidFill>
                  <a:schemeClr val="bg1"/>
                </a:solidFill>
                <a:latin typeface="Times New Roman" pitchFamily="18" charset="0"/>
              </a:rPr>
              <a:t>lập dân tộc </a:t>
            </a:r>
          </a:p>
          <a:p>
            <a:pPr algn="ctr" eaLnBrk="1" hangingPunct="1">
              <a:defRPr/>
            </a:pPr>
            <a:r>
              <a:rPr lang="en-US" altLang="en-US" sz="2400" b="1" dirty="0">
                <a:solidFill>
                  <a:schemeClr val="bg1"/>
                </a:solidFill>
                <a:latin typeface="Times New Roman" pitchFamily="18" charset="0"/>
              </a:rPr>
              <a:t>được </a:t>
            </a:r>
          </a:p>
          <a:p>
            <a:pPr algn="ctr" eaLnBrk="1" hangingPunct="1">
              <a:defRPr/>
            </a:pPr>
            <a:r>
              <a:rPr lang="en-US" altLang="en-US" sz="2400" b="1" dirty="0">
                <a:solidFill>
                  <a:schemeClr val="bg1"/>
                </a:solidFill>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solidFill>
                  <a:schemeClr val="bg1"/>
                </a:solidFill>
                <a:latin typeface="Times New Roman" pitchFamily="18" charset="0"/>
              </a:rPr>
              <a:t>Tài thao</a:t>
            </a:r>
          </a:p>
          <a:p>
            <a:pPr algn="ctr" eaLnBrk="1" hangingPunct="1"/>
            <a:r>
              <a:rPr lang="en-US" altLang="en-US" sz="2400" b="1" dirty="0">
                <a:solidFill>
                  <a:schemeClr val="bg1"/>
                </a:solidFill>
                <a:latin typeface="Times New Roman" pitchFamily="18" charset="0"/>
              </a:rPr>
              <a:t>lược của</a:t>
            </a:r>
          </a:p>
          <a:p>
            <a:pPr algn="ctr" eaLnBrk="1" hangingPunct="1"/>
            <a:r>
              <a:rPr lang="en-US" altLang="en-US" b="1" dirty="0">
                <a:solidFill>
                  <a:schemeClr val="bg1"/>
                </a:solidFill>
                <a:latin typeface="Times New Roman" pitchFamily="18" charset="0"/>
              </a:rPr>
              <a:t>LÝ</a:t>
            </a:r>
          </a:p>
          <a:p>
            <a:pPr algn="ctr" eaLnBrk="1" hangingPunct="1"/>
            <a:r>
              <a:rPr lang="en-US" altLang="en-US" b="1" dirty="0">
                <a:solidFill>
                  <a:schemeClr val="bg1"/>
                </a:solidFill>
                <a:latin typeface="Times New Roman" pitchFamily="18" charset="0"/>
              </a:rPr>
              <a:t>THƯỜNG</a:t>
            </a:r>
          </a:p>
          <a:p>
            <a:pPr algn="ctr" eaLnBrk="1" hangingPunct="1"/>
            <a:r>
              <a:rPr lang="en-US" altLang="en-US" b="1" dirty="0">
                <a:solidFill>
                  <a:schemeClr val="bg1"/>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solidFill>
                  <a:schemeClr val="bg1"/>
                </a:solidFill>
                <a:latin typeface="Times New Roman" pitchFamily="18" charset="0"/>
              </a:rPr>
              <a:t>Nhà Lý</a:t>
            </a:r>
          </a:p>
          <a:p>
            <a:pPr algn="ctr" eaLnBrk="1" hangingPunct="1"/>
            <a:r>
              <a:rPr lang="en-US" altLang="en-US" sz="2400" b="1" dirty="0">
                <a:solidFill>
                  <a:schemeClr val="bg1"/>
                </a:solidFill>
                <a:latin typeface="Times New Roman" pitchFamily="18" charset="0"/>
              </a:rPr>
              <a:t>kiên quyết</a:t>
            </a:r>
          </a:p>
          <a:p>
            <a:pPr algn="ctr" eaLnBrk="1" hangingPunct="1"/>
            <a:r>
              <a:rPr lang="en-US" altLang="en-US" sz="2400" b="1" dirty="0">
                <a:solidFill>
                  <a:schemeClr val="bg1"/>
                </a:solidFill>
                <a:latin typeface="Times New Roman" pitchFamily="18" charset="0"/>
              </a:rPr>
              <a:t>kháng</a:t>
            </a:r>
          </a:p>
          <a:p>
            <a:pPr algn="ctr" eaLnBrk="1" hangingPunct="1"/>
            <a:r>
              <a:rPr lang="en-US" altLang="en-US" sz="2400" b="1" dirty="0">
                <a:solidFill>
                  <a:schemeClr val="bg1"/>
                </a:solidFill>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solidFill>
                  <a:schemeClr val="bg1"/>
                </a:solidFill>
                <a:latin typeface="Times New Roman" pitchFamily="18" charset="0"/>
              </a:rPr>
              <a:t>Vai trò </a:t>
            </a:r>
          </a:p>
          <a:p>
            <a:pPr algn="ctr" eaLnBrk="1" hangingPunct="1"/>
            <a:r>
              <a:rPr lang="en-US" altLang="en-US" sz="2400" b="1" dirty="0">
                <a:solidFill>
                  <a:schemeClr val="bg1"/>
                </a:solidFill>
                <a:latin typeface="Times New Roman" pitchFamily="18" charset="0"/>
              </a:rPr>
              <a:t>của </a:t>
            </a:r>
          </a:p>
          <a:p>
            <a:pPr algn="ctr" eaLnBrk="1" hangingPunct="1"/>
            <a:r>
              <a:rPr lang="en-US" altLang="en-US" sz="2400" b="1" dirty="0">
                <a:solidFill>
                  <a:schemeClr val="bg1"/>
                </a:solidFill>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solidFill>
                  <a:schemeClr val="bg1"/>
                </a:solidFill>
                <a:latin typeface="Times New Roman" pitchFamily="18" charset="0"/>
              </a:rPr>
              <a:t>Toàn dân </a:t>
            </a:r>
          </a:p>
          <a:p>
            <a:pPr algn="ctr" eaLnBrk="1" hangingPunct="1"/>
            <a:r>
              <a:rPr lang="en-US" altLang="en-US" sz="2400" b="1" dirty="0">
                <a:solidFill>
                  <a:schemeClr val="bg1"/>
                </a:solidFill>
                <a:latin typeface="Times New Roman" pitchFamily="18" charset="0"/>
              </a:rPr>
              <a:t>đoàn </a:t>
            </a:r>
          </a:p>
          <a:p>
            <a:pPr algn="ctr" eaLnBrk="1" hangingPunct="1"/>
            <a:r>
              <a:rPr lang="en-US" altLang="en-US" sz="2400" b="1" dirty="0">
                <a:solidFill>
                  <a:schemeClr val="bg1"/>
                </a:solidFill>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4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1: </a:t>
            </a:r>
            <a:r>
              <a:rPr lang="en-US" sz="3200" b="1" dirty="0">
                <a:latin typeface="Times New Roman" pitchFamily="18" charset="0"/>
                <a:cs typeface="Times New Roman" pitchFamily="18" charset="0"/>
              </a:rPr>
              <a:t>Nhà Tống đã làm gì giải quyết những khó khăn trong nước?</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Đánh Đại Việt</a:t>
            </a: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Đánh Chăm-pa</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Đánh hai nước Liêu – Hạ</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Cải cách đất nước</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2</a:t>
            </a: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a:ln>
                  <a:noFill/>
                </a:ln>
                <a:effectLst/>
                <a:uLnTx/>
                <a:uFillTx/>
                <a:latin typeface="Times New Roman" pitchFamily="18" charset="0"/>
                <a:cs typeface="Times New Roman" pitchFamily="18" charset="0"/>
              </a:rPr>
              <a:t> </a:t>
            </a:r>
            <a:r>
              <a:rPr lang="en-US" sz="2800" b="1" dirty="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lang="en-US" sz="2800" dirty="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4:</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a:t>
            </a:r>
            <a:r>
              <a:rPr lang="en-US" sz="3200" b="1" i="1" noProof="0" dirty="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600" noProof="0" dirty="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5</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a:solidFill>
                  <a:schemeClr val="bg1"/>
                </a:solidFill>
                <a:latin typeface="Times New Roman" pitchFamily="18" charset="0"/>
                <a:ea typeface="Tahoma" panose="020B0604030504040204" pitchFamily="34" charset="0"/>
                <a:cs typeface="Times New Roman" pitchFamily="18" charset="0"/>
              </a:rPr>
              <a:t>LTK muốn nhanh chóng kết thúc chiến tranh</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a:solidFill>
                  <a:schemeClr val="bg1"/>
                </a:solidFill>
                <a:latin typeface="Times New Roman" pitchFamily="18" charset="0"/>
                <a:ea typeface="Tahoma" panose="020B0604030504040204" pitchFamily="34" charset="0"/>
                <a:cs typeface="Times New Roman" pitchFamily="18" charset="0"/>
              </a:rPr>
              <a:t> </a:t>
            </a:r>
            <a:r>
              <a:rPr lang="en-US" sz="2400" noProof="0" dirty="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a:solidFill>
                  <a:schemeClr val="bg1"/>
                </a:solidFill>
                <a:latin typeface="Times New Roman" pitchFamily="18" charset="0"/>
                <a:ea typeface="Tahoma" panose="020B0604030504040204" pitchFamily="34" charset="0"/>
                <a:cs typeface="Times New Roman" pitchFamily="18" charset="0"/>
              </a:rPr>
              <a:t> </a:t>
            </a:r>
            <a:r>
              <a:rPr lang="en-US" sz="2400" dirty="0">
                <a:solidFill>
                  <a:schemeClr val="bg1"/>
                </a:solidFill>
                <a:latin typeface="Times New Roman" pitchFamily="18" charset="0"/>
                <a:ea typeface="Tahoma" panose="020B0604030504040204" pitchFamily="34" charset="0"/>
                <a:cs typeface="Times New Roman" pitchFamily="18" charset="0"/>
              </a:rPr>
              <a:t>Để bảo toàn lực lượng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6: </a:t>
            </a:r>
            <a:r>
              <a:rPr lang="en-US" sz="3000" b="1" dirty="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Lý Thường Kiệt</a:t>
            </a: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Lý Công Uẩn</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Trần Quốc Tuấn</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Trần Bình Trọng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Tập chung tiêu diệt nhanh quân Tống.</a:t>
            </a:r>
          </a:p>
        </p:txBody>
      </p:sp>
      <p:sp>
        <p:nvSpPr>
          <p:cNvPr id="34" name="cau hoi d">
            <a:extLst>
              <a:ext uri="{FF2B5EF4-FFF2-40B4-BE49-F238E27FC236}">
                <a16:creationId xmlns:a16="http://schemas.microsoft.com/office/drawing/2014/main"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cs typeface="Times New Roman" pitchFamily="18" charset="0"/>
              </a:rPr>
              <a:t>Cả A, B, C.</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 </a:t>
            </a:r>
            <a:r>
              <a:rPr lang="en-US" sz="3200" b="1" dirty="0">
                <a:latin typeface="Times New Roman" pitchFamily="18" charset="0"/>
                <a:cs typeface="Times New Roman" pitchFamily="18" charset="0"/>
              </a:rPr>
              <a:t>Tướng giặc chỉ huy cánh quân bộ xâm lược Đại Việt là ai?</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Quách  Quỳ</a:t>
            </a: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Toa Đô</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Ô Mã Nhi</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Hòa Mâu</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Ngăn việc buôn bán, đi lại của nhân dân hai nước.</a:t>
            </a:r>
          </a:p>
        </p:txBody>
      </p:sp>
      <p:sp>
        <p:nvSpPr>
          <p:cNvPr id="31" name="bang a">
            <a:extLst>
              <a:ext uri="{FF2B5EF4-FFF2-40B4-BE49-F238E27FC236}">
                <a16:creationId xmlns:a16="http://schemas.microsoft.com/office/drawing/2014/main"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16:colId xmlns:a16="http://schemas.microsoft.com/office/drawing/2014/main" val="20000"/>
                    </a:ext>
                  </a:extLst>
                </a:gridCol>
                <a:gridCol w="2804160">
                  <a:extLst>
                    <a:ext uri="{9D8B030D-6E8A-4147-A177-3AD203B41FA5}">
                      <a16:colId xmlns:a16="http://schemas.microsoft.com/office/drawing/2014/main" val="20001"/>
                    </a:ext>
                  </a:extLst>
                </a:gridCol>
                <a:gridCol w="2763520">
                  <a:extLst>
                    <a:ext uri="{9D8B030D-6E8A-4147-A177-3AD203B41FA5}">
                      <a16:colId xmlns:a16="http://schemas.microsoft.com/office/drawing/2014/main" val="20002"/>
                    </a:ext>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5943600" y="0"/>
            <a:ext cx="6019800" cy="6140142"/>
          </a:xfrm>
          <a:prstGeom prst="rect">
            <a:avLst/>
          </a:prstGeom>
          <a:noFill/>
        </p:spPr>
        <p:txBody>
          <a:bodyPr wrap="square" rtlCol="0">
            <a:spAutoFit/>
          </a:bodyPr>
          <a:lstStyle/>
          <a:p>
            <a:pPr algn="just"/>
            <a:r>
              <a:rPr lang="en-US" sz="3400" b="1" dirty="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a:latin typeface="Times New Roman" pitchFamily="18" charset="0"/>
                <a:cs typeface="Times New Roman" pitchFamily="18" charset="0"/>
              </a:rPr>
              <a:t>ư</a:t>
            </a:r>
            <a:r>
              <a:rPr lang="en-US" sz="3400" b="1" dirty="0">
                <a:latin typeface="Times New Roman" pitchFamily="18" charset="0"/>
                <a:cs typeface="Times New Roman" pitchFamily="18" charset="0"/>
              </a:rPr>
              <a:t>u l</a:t>
            </a:r>
            <a:r>
              <a:rPr lang="vi-VN" sz="3400" b="1" dirty="0">
                <a:latin typeface="Times New Roman" pitchFamily="18" charset="0"/>
                <a:cs typeface="Times New Roman" pitchFamily="18" charset="0"/>
              </a:rPr>
              <a:t>ư</a:t>
            </a:r>
            <a:r>
              <a:rPr lang="en-US" sz="3400" b="1" dirty="0">
                <a:latin typeface="Times New Roman" pitchFamily="18" charset="0"/>
                <a:cs typeface="Times New Roman" pitchFamily="18" charset="0"/>
              </a:rPr>
              <a:t>ợc,</a:t>
            </a:r>
            <a:r>
              <a:rPr lang="en-US" sz="3400" dirty="0">
                <a:latin typeface="Times New Roman" pitchFamily="18" charset="0"/>
                <a:cs typeface="Times New Roman" pitchFamily="18" charset="0"/>
              </a:rPr>
              <a:t> </a:t>
            </a:r>
            <a:r>
              <a:rPr lang="en-US" sz="3400" b="1" dirty="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0"/>
            <a:ext cx="5943600" cy="6858000"/>
          </a:xfrm>
          <a:prstGeom prst="rect">
            <a:avLst/>
          </a:prstGeom>
          <a:noFill/>
          <a:ln w="9525">
            <a:noFill/>
            <a:miter lim="800000"/>
            <a:headEnd/>
            <a:tailEnd/>
          </a:ln>
        </p:spPr>
      </p:pic>
    </p:spTree>
    <p:extLst>
      <p:ext uri="{BB962C8B-B14F-4D97-AF65-F5344CB8AC3E}">
        <p14:creationId xmlns:p14="http://schemas.microsoft.com/office/powerpoint/2010/main" val="1675786695"/>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a16="http://schemas.microsoft.com/office/drawing/2014/main"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a16="http://schemas.microsoft.com/office/drawing/2014/main"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a16="http://schemas.microsoft.com/office/drawing/2014/main"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a16="http://schemas.microsoft.com/office/drawing/2014/main"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a16="http://schemas.microsoft.com/office/drawing/2014/main"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a16="http://schemas.microsoft.com/office/drawing/2014/main"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a16="http://schemas.microsoft.com/office/drawing/2014/main"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a16="http://schemas.microsoft.com/office/drawing/2014/main"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a16="http://schemas.microsoft.com/office/drawing/2014/main"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a16="http://schemas.microsoft.com/office/drawing/2014/main"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a16="http://schemas.microsoft.com/office/drawing/2014/main"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a16="http://schemas.microsoft.com/office/drawing/2014/main"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a16="http://schemas.microsoft.com/office/drawing/2014/main"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a16="http://schemas.microsoft.com/office/drawing/2014/main"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a16="http://schemas.microsoft.com/office/drawing/2014/main"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a16="http://schemas.microsoft.com/office/drawing/2014/main"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a16="http://schemas.microsoft.com/office/drawing/2014/main"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a16="http://schemas.microsoft.com/office/drawing/2014/main"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a16="http://schemas.microsoft.com/office/drawing/2014/main"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a16="http://schemas.microsoft.com/office/drawing/2014/main"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a16="http://schemas.microsoft.com/office/drawing/2014/main"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a16="http://schemas.microsoft.com/office/drawing/2014/main"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a16="http://schemas.microsoft.com/office/drawing/2014/main"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a16="http://schemas.microsoft.com/office/drawing/2014/main"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a16="http://schemas.microsoft.com/office/drawing/2014/main"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a16="http://schemas.microsoft.com/office/drawing/2014/main"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a16="http://schemas.microsoft.com/office/drawing/2014/main"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a16="http://schemas.microsoft.com/office/drawing/2014/main"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a16="http://schemas.microsoft.com/office/drawing/2014/main"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a16="http://schemas.microsoft.com/office/drawing/2014/main"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a16="http://schemas.microsoft.com/office/drawing/2014/main"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a16="http://schemas.microsoft.com/office/drawing/2014/main"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a16="http://schemas.microsoft.com/office/drawing/2014/main"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a16="http://schemas.microsoft.com/office/drawing/2014/main"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a16="http://schemas.microsoft.com/office/drawing/2014/main"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a16="http://schemas.microsoft.com/office/drawing/2014/main"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a16="http://schemas.microsoft.com/office/drawing/2014/main"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a16="http://schemas.microsoft.com/office/drawing/2014/main"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a16="http://schemas.microsoft.com/office/drawing/2014/main"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a16="http://schemas.microsoft.com/office/drawing/2014/main"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a16="http://schemas.microsoft.com/office/drawing/2014/main"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a16="http://schemas.microsoft.com/office/drawing/2014/main"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a16="http://schemas.microsoft.com/office/drawing/2014/main"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a16="http://schemas.microsoft.com/office/drawing/2014/main"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a16="http://schemas.microsoft.com/office/drawing/2014/main"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a16="http://schemas.microsoft.com/office/drawing/2014/main"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a16="http://schemas.microsoft.com/office/drawing/2014/main"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a16="http://schemas.microsoft.com/office/drawing/2014/main"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a16="http://schemas.microsoft.com/office/drawing/2014/main"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a16="http://schemas.microsoft.com/office/drawing/2014/main"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a16="http://schemas.microsoft.com/office/drawing/2014/main"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a16="http://schemas.microsoft.com/office/drawing/2014/main"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a16="http://schemas.microsoft.com/office/drawing/2014/main"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a16="http://schemas.microsoft.com/office/drawing/2014/main"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a16="http://schemas.microsoft.com/office/drawing/2014/main"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a16="http://schemas.microsoft.com/office/drawing/2014/main"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a16="http://schemas.microsoft.com/office/drawing/2014/main"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a16="http://schemas.microsoft.com/office/drawing/2014/main"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a16="http://schemas.microsoft.com/office/drawing/2014/main"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a16="http://schemas.microsoft.com/office/drawing/2014/main"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a16="http://schemas.microsoft.com/office/drawing/2014/main"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a16="http://schemas.microsoft.com/office/drawing/2014/main"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a16="http://schemas.microsoft.com/office/drawing/2014/main"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a16="http://schemas.microsoft.com/office/drawing/2014/main"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a16="http://schemas.microsoft.com/office/drawing/2014/main"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a16="http://schemas.microsoft.com/office/drawing/2014/main"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a16="http://schemas.microsoft.com/office/drawing/2014/main"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a16="http://schemas.microsoft.com/office/drawing/2014/main"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a16="http://schemas.microsoft.com/office/drawing/2014/main"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a16="http://schemas.microsoft.com/office/drawing/2014/main"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a16="http://schemas.microsoft.com/office/drawing/2014/main"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a16="http://schemas.microsoft.com/office/drawing/2014/main"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a16="http://schemas.microsoft.com/office/drawing/2014/main"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a16="http://schemas.microsoft.com/office/drawing/2014/main"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a16="http://schemas.microsoft.com/office/drawing/2014/main"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a16="http://schemas.microsoft.com/office/drawing/2014/main"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a16="http://schemas.microsoft.com/office/drawing/2014/main"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a16="http://schemas.microsoft.com/office/drawing/2014/main"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a16="http://schemas.microsoft.com/office/drawing/2014/main"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a16="http://schemas.microsoft.com/office/drawing/2014/main"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a16="http://schemas.microsoft.com/office/drawing/2014/main"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a16="http://schemas.microsoft.com/office/drawing/2014/main"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a16="http://schemas.microsoft.com/office/drawing/2014/main"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a16="http://schemas.microsoft.com/office/drawing/2014/main"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a16="http://schemas.microsoft.com/office/drawing/2014/main"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a16="http://schemas.microsoft.com/office/drawing/2014/main"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a16="http://schemas.microsoft.com/office/drawing/2014/main"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a16="http://schemas.microsoft.com/office/drawing/2014/main"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a16="http://schemas.microsoft.com/office/drawing/2014/main"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a16="http://schemas.microsoft.com/office/drawing/2014/main"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a16="http://schemas.microsoft.com/office/drawing/2014/main"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a16="http://schemas.microsoft.com/office/drawing/2014/main"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a16="http://schemas.microsoft.com/office/drawing/2014/main"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a16="http://schemas.microsoft.com/office/drawing/2014/main"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a16="http://schemas.microsoft.com/office/drawing/2014/main"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a16="http://schemas.microsoft.com/office/drawing/2014/main"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a16="http://schemas.microsoft.com/office/drawing/2014/main"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a16="http://schemas.microsoft.com/office/drawing/2014/main"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a16="http://schemas.microsoft.com/office/drawing/2014/main"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a16="http://schemas.microsoft.com/office/drawing/2014/main"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a16="http://schemas.microsoft.com/office/drawing/2014/main"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a16="http://schemas.microsoft.com/office/drawing/2014/main"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a16="http://schemas.microsoft.com/office/drawing/2014/main"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a16="http://schemas.microsoft.com/office/drawing/2014/main"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a16="http://schemas.microsoft.com/office/drawing/2014/main"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a16="http://schemas.microsoft.com/office/drawing/2014/main"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a16="http://schemas.microsoft.com/office/drawing/2014/main"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a16="http://schemas.microsoft.com/office/drawing/2014/main"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a16="http://schemas.microsoft.com/office/drawing/2014/main"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a16="http://schemas.microsoft.com/office/drawing/2014/main"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a16="http://schemas.microsoft.com/office/drawing/2014/main"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a16="http://schemas.microsoft.com/office/drawing/2014/main"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a16="http://schemas.microsoft.com/office/drawing/2014/main"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a16="http://schemas.microsoft.com/office/drawing/2014/main"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a16="http://schemas.microsoft.com/office/drawing/2014/main"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a16="http://schemas.microsoft.com/office/drawing/2014/main"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a16="http://schemas.microsoft.com/office/drawing/2014/main"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a16="http://schemas.microsoft.com/office/drawing/2014/main"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a16="http://schemas.microsoft.com/office/drawing/2014/main"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a16="http://schemas.microsoft.com/office/drawing/2014/main"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a16="http://schemas.microsoft.com/office/drawing/2014/main"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a16="http://schemas.microsoft.com/office/drawing/2014/main"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a16="http://schemas.microsoft.com/office/drawing/2014/main"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a16="http://schemas.microsoft.com/office/drawing/2014/main"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a16="http://schemas.microsoft.com/office/drawing/2014/main"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a16="http://schemas.microsoft.com/office/drawing/2014/main"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a16="http://schemas.microsoft.com/office/drawing/2014/main"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a16="http://schemas.microsoft.com/office/drawing/2014/main"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5">
                <a:extLst>
                  <a:ext uri="{FF2B5EF4-FFF2-40B4-BE49-F238E27FC236}">
                    <a16:creationId xmlns:a16="http://schemas.microsoft.com/office/drawing/2014/main"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a16="http://schemas.microsoft.com/office/drawing/2014/main"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a16="http://schemas.microsoft.com/office/drawing/2014/main"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a16="http://schemas.microsoft.com/office/drawing/2014/main"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185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3019</TotalTime>
  <Words>3195</Words>
  <Application>Microsoft Office PowerPoint</Application>
  <PresentationFormat>Widescreen</PresentationFormat>
  <Paragraphs>537</Paragraphs>
  <Slides>52</Slides>
  <Notes>4</Notes>
  <HiddenSlides>0</HiddenSlides>
  <MMClips>47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微软雅黑</vt:lpstr>
      <vt:lpstr>.VnTime</vt:lpstr>
      <vt:lpstr>Arial</vt:lpstr>
      <vt:lpstr>Calibri</vt:lpstr>
      <vt:lpstr>Georgia</vt:lpstr>
      <vt:lpstr>Tahoma</vt:lpstr>
      <vt:lpstr>Times New Roman</vt:lpstr>
      <vt:lpstr>Times New RomanH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Nơi tập trung lực lượng của quân Tống</vt:lpstr>
      <vt:lpstr>PowerPoint Presentation</vt:lpstr>
      <vt:lpstr>PowerPoint Presentation</vt:lpstr>
      <vt:lpstr>PowerPoint Presentation</vt:lpstr>
      <vt:lpstr>PowerPoint Presentation</vt:lpstr>
      <vt:lpstr>PowerPoint Presentation</vt:lpstr>
      <vt:lpstr>Sự chuẩn bị của Lý Thường Kiệt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Căm tức, chuẩn bị ráo riết xâm lược Đại Việt</vt:lpstr>
      <vt:lpstr>PowerPoint Presentation</vt:lpstr>
      <vt:lpstr>PowerPoint Presentation</vt:lpstr>
      <vt:lpstr>PowerPoint Presentation</vt:lpstr>
      <vt:lpstr>Tranh minh họa Lý Thường Kiệt và bài thơ thần “Nam quốc sơn hà”</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DELL</cp:lastModifiedBy>
  <cp:revision>144</cp:revision>
  <dcterms:created xsi:type="dcterms:W3CDTF">2018-11-04T14:19:53Z</dcterms:created>
  <dcterms:modified xsi:type="dcterms:W3CDTF">2025-02-18T08:04:37Z</dcterms:modified>
</cp:coreProperties>
</file>