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media1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54"/>
  </p:notesMasterIdLst>
  <p:sldIdLst>
    <p:sldId id="346" r:id="rId2"/>
    <p:sldId id="348" r:id="rId3"/>
    <p:sldId id="349" r:id="rId4"/>
    <p:sldId id="279" r:id="rId5"/>
    <p:sldId id="303" r:id="rId6"/>
    <p:sldId id="290" r:id="rId7"/>
    <p:sldId id="288" r:id="rId8"/>
    <p:sldId id="282" r:id="rId9"/>
    <p:sldId id="294" r:id="rId10"/>
    <p:sldId id="285" r:id="rId11"/>
    <p:sldId id="295" r:id="rId12"/>
    <p:sldId id="302" r:id="rId13"/>
    <p:sldId id="347" r:id="rId14"/>
    <p:sldId id="297" r:id="rId15"/>
    <p:sldId id="310" r:id="rId16"/>
    <p:sldId id="311" r:id="rId17"/>
    <p:sldId id="312" r:id="rId18"/>
    <p:sldId id="313" r:id="rId19"/>
    <p:sldId id="366" r:id="rId20"/>
    <p:sldId id="314" r:id="rId21"/>
    <p:sldId id="351" r:id="rId22"/>
    <p:sldId id="352" r:id="rId23"/>
    <p:sldId id="367" r:id="rId24"/>
    <p:sldId id="354" r:id="rId25"/>
    <p:sldId id="369" r:id="rId26"/>
    <p:sldId id="356" r:id="rId27"/>
    <p:sldId id="370" r:id="rId28"/>
    <p:sldId id="359" r:id="rId29"/>
    <p:sldId id="361" r:id="rId30"/>
    <p:sldId id="371" r:id="rId31"/>
    <p:sldId id="372" r:id="rId32"/>
    <p:sldId id="360" r:id="rId33"/>
    <p:sldId id="373" r:id="rId34"/>
    <p:sldId id="374" r:id="rId35"/>
    <p:sldId id="375" r:id="rId36"/>
    <p:sldId id="376" r:id="rId37"/>
    <p:sldId id="392" r:id="rId38"/>
    <p:sldId id="377" r:id="rId39"/>
    <p:sldId id="378" r:id="rId40"/>
    <p:sldId id="379" r:id="rId41"/>
    <p:sldId id="380" r:id="rId42"/>
    <p:sldId id="381" r:id="rId43"/>
    <p:sldId id="382" r:id="rId44"/>
    <p:sldId id="383" r:id="rId45"/>
    <p:sldId id="384" r:id="rId46"/>
    <p:sldId id="385" r:id="rId47"/>
    <p:sldId id="386" r:id="rId48"/>
    <p:sldId id="387" r:id="rId49"/>
    <p:sldId id="388" r:id="rId50"/>
    <p:sldId id="389" r:id="rId51"/>
    <p:sldId id="390" r:id="rId52"/>
    <p:sldId id="39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ACA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40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3CEC5-BB51-43E8-8758-EACEEA2BAD71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EFC84-068B-4FD5-8298-3EB1AB36F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3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vi.wikipedia.org/wiki/%C4%90inh_Ti%C3%AAn_Ho%C3%A0ng_%C4%90%E1%BA%BF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vi.wikipedia.org/wiki/Th%C3%A0nh_ph%E1%BB%91_Ninh_B%C3%ACnh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76C4EBF-7B96-4A9C-9FB6-27620E98AA26}" type="slidenum">
              <a:rPr lang="en-US" altLang="en-US" sz="1200">
                <a:latin typeface="Arial" charset="0"/>
              </a:rPr>
              <a:pPr/>
              <a:t>29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Tượng đài </a:t>
            </a:r>
            <a:r>
              <a:rPr lang="en-US" altLang="en-US" u="sng">
                <a:hlinkClick r:id="rId3" tooltip="Đinh Tiên Hoàng Đế"/>
              </a:rPr>
              <a:t>Đinh Tiên Hoàng Đế</a:t>
            </a:r>
            <a:r>
              <a:rPr lang="en-US" altLang="en-US"/>
              <a:t> ở</a:t>
            </a:r>
            <a:r>
              <a:rPr lang="en-US" altLang="en-US">
                <a:hlinkClick r:id="rId4" tooltip="Thành phố Ninh Bình"/>
              </a:rPr>
              <a:t>thành phố Ninh Bình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1987" name="Nơi giữ chỗ cho Ghi chú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1988" name="Nơi giữ chỗ cho Số hiệu Bản chiế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fld id="{7B59F3DE-7609-45BB-A642-32DE652ACB89}" type="slidenum">
              <a:rPr lang="en-US" altLang="en-US"/>
              <a:pPr>
                <a:buFontTx/>
                <a:buNone/>
              </a:pPr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AC07C84-593E-4134-A086-24649830892A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Học sinh thảo luận 3 phút, viết vào bảng học tập, trình bày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34"/>
          <p:cNvSpPr txBox="1">
            <a:spLocks noGrp="1"/>
          </p:cNvSpPr>
          <p:nvPr>
            <p:ph type="title"/>
          </p:nvPr>
        </p:nvSpPr>
        <p:spPr>
          <a:xfrm>
            <a:off x="1038525" y="553804"/>
            <a:ext cx="706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8" name="Google Shape;1018;p34"/>
          <p:cNvSpPr txBox="1">
            <a:spLocks noGrp="1"/>
          </p:cNvSpPr>
          <p:nvPr>
            <p:ph type="subTitle" idx="1"/>
          </p:nvPr>
        </p:nvSpPr>
        <p:spPr>
          <a:xfrm>
            <a:off x="5106550" y="3718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9" name="Google Shape;1019;p34"/>
          <p:cNvSpPr txBox="1">
            <a:spLocks noGrp="1"/>
          </p:cNvSpPr>
          <p:nvPr>
            <p:ph type="subTitle" idx="2"/>
          </p:nvPr>
        </p:nvSpPr>
        <p:spPr>
          <a:xfrm>
            <a:off x="5108850" y="3958800"/>
            <a:ext cx="3533700" cy="1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0" name="Google Shape;1020;p34"/>
          <p:cNvSpPr txBox="1">
            <a:spLocks noGrp="1"/>
          </p:cNvSpPr>
          <p:nvPr>
            <p:ph type="subTitle" idx="3"/>
          </p:nvPr>
        </p:nvSpPr>
        <p:spPr>
          <a:xfrm>
            <a:off x="713100" y="1776867"/>
            <a:ext cx="32415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1" name="Google Shape;1021;p34"/>
          <p:cNvSpPr txBox="1">
            <a:spLocks noGrp="1"/>
          </p:cNvSpPr>
          <p:nvPr>
            <p:ph type="subTitle" idx="4"/>
          </p:nvPr>
        </p:nvSpPr>
        <p:spPr>
          <a:xfrm>
            <a:off x="715600" y="2016800"/>
            <a:ext cx="4138500" cy="2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34"/>
          <p:cNvSpPr txBox="1">
            <a:spLocks noGrp="1"/>
          </p:cNvSpPr>
          <p:nvPr>
            <p:ph type="subTitle" idx="5"/>
          </p:nvPr>
        </p:nvSpPr>
        <p:spPr>
          <a:xfrm>
            <a:off x="5105400" y="1776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3" name="Google Shape;1023;p34"/>
          <p:cNvSpPr txBox="1">
            <a:spLocks noGrp="1"/>
          </p:cNvSpPr>
          <p:nvPr>
            <p:ph type="subTitle" idx="6"/>
          </p:nvPr>
        </p:nvSpPr>
        <p:spPr>
          <a:xfrm>
            <a:off x="5107700" y="2016800"/>
            <a:ext cx="3533700" cy="10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30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34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19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07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07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07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0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511E9-775E-4DD7-BB1A-F7DF47A76693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../phim%20l&#7883;ch%20s&#7917;/Vua%20L&#234;%20&#272;&#7841;i%20H&#224;nh%20v&#224;%20kh&#225;ng%20chi&#7871;n%20ch&#7889;ng%20T&#7889;ng.mp4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41.gif"/><Relationship Id="rId3" Type="http://schemas.openxmlformats.org/officeDocument/2006/relationships/slideLayout" Target="../slideLayouts/slideLayout2.xml"/><Relationship Id="rId7" Type="http://schemas.openxmlformats.org/officeDocument/2006/relationships/slide" Target="slide24.xml"/><Relationship Id="rId12" Type="http://schemas.openxmlformats.org/officeDocument/2006/relationships/image" Target="../media/image4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3.xml"/><Relationship Id="rId11" Type="http://schemas.openxmlformats.org/officeDocument/2006/relationships/image" Target="../media/image39.gif"/><Relationship Id="rId5" Type="http://schemas.openxmlformats.org/officeDocument/2006/relationships/slide" Target="slide22.xml"/><Relationship Id="rId10" Type="http://schemas.openxmlformats.org/officeDocument/2006/relationships/slide" Target="slide27.xml"/><Relationship Id="rId4" Type="http://schemas.openxmlformats.org/officeDocument/2006/relationships/image" Target="../media/image38.png"/><Relationship Id="rId9" Type="http://schemas.openxmlformats.org/officeDocument/2006/relationships/slide" Target="slide26.xml"/><Relationship Id="rId1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45.png"/><Relationship Id="rId14" Type="http://schemas.openxmlformats.org/officeDocument/2006/relationships/slide" Target="slide21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slide" Target="slide21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46.png"/><Relationship Id="rId5" Type="http://schemas.openxmlformats.org/officeDocument/2006/relationships/image" Target="../media/image50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45.png"/><Relationship Id="rId14" Type="http://schemas.openxmlformats.org/officeDocument/2006/relationships/slide" Target="slide21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slide" Target="slide21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slide" Target="slide21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slide" Target="slide21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066800" y="2286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48138" name="Picture 10" descr="Earth-16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990600"/>
            <a:ext cx="144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5763"/>
            <a:ext cx="6049963" cy="6151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2309202tv2q8adp8c_5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276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4" name="Group 5"/>
          <p:cNvGrpSpPr>
            <a:grpSpLocks/>
          </p:cNvGrpSpPr>
          <p:nvPr/>
        </p:nvGrpSpPr>
        <p:grpSpPr bwMode="auto">
          <a:xfrm>
            <a:off x="3233738" y="576263"/>
            <a:ext cx="3429000" cy="5638800"/>
            <a:chOff x="-144" y="240"/>
            <a:chExt cx="3274" cy="4080"/>
          </a:xfrm>
        </p:grpSpPr>
        <p:grpSp>
          <p:nvGrpSpPr>
            <p:cNvPr id="2056" name="Group 6"/>
            <p:cNvGrpSpPr>
              <a:grpSpLocks/>
            </p:cNvGrpSpPr>
            <p:nvPr/>
          </p:nvGrpSpPr>
          <p:grpSpPr bwMode="auto">
            <a:xfrm>
              <a:off x="-144" y="240"/>
              <a:ext cx="2886" cy="4080"/>
              <a:chOff x="-144" y="240"/>
              <a:chExt cx="2886" cy="4080"/>
            </a:xfrm>
          </p:grpSpPr>
          <p:grpSp>
            <p:nvGrpSpPr>
              <p:cNvPr id="2058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886" cy="4080"/>
                <a:chOff x="-144" y="240"/>
                <a:chExt cx="2886" cy="4080"/>
              </a:xfrm>
            </p:grpSpPr>
            <p:sp>
              <p:nvSpPr>
                <p:cNvPr id="206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629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/>
                    </a:rPr>
                    <a:t>ĐÀ NẴNG</a:t>
                  </a:r>
                </a:p>
              </p:txBody>
            </p:sp>
            <p:grpSp>
              <p:nvGrpSpPr>
                <p:cNvPr id="2061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206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710" cy="1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/>
                      </a:rPr>
                      <a:t>HẢI PHÒNG</a:t>
                    </a:r>
                  </a:p>
                </p:txBody>
              </p:sp>
              <p:grpSp>
                <p:nvGrpSpPr>
                  <p:cNvPr id="2063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2064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24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/>
                        </a:rPr>
                        <a:t>VINH</a:t>
                      </a:r>
                    </a:p>
                  </p:txBody>
                </p:sp>
                <p:grpSp>
                  <p:nvGrpSpPr>
                    <p:cNvPr id="2065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2066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2068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2070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2072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2074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2076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2078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2080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2082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2084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2086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2088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2090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2092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2094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2096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2098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2100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62 w 2339"/>
                                                            <a:gd name="T1" fmla="*/ 446 h 3833"/>
                                                            <a:gd name="T2" fmla="*/ 998 w 2339"/>
                                                            <a:gd name="T3" fmla="*/ 183 h 3833"/>
                                                            <a:gd name="T4" fmla="*/ 891 w 2339"/>
                                                            <a:gd name="T5" fmla="*/ 128 h 3833"/>
                                                            <a:gd name="T6" fmla="*/ 722 w 2339"/>
                                                            <a:gd name="T7" fmla="*/ 46 h 3833"/>
                                                            <a:gd name="T8" fmla="*/ 591 w 2339"/>
                                                            <a:gd name="T9" fmla="*/ 64 h 3833"/>
                                                            <a:gd name="T10" fmla="*/ 484 w 2339"/>
                                                            <a:gd name="T11" fmla="*/ 165 h 3833"/>
                                                            <a:gd name="T12" fmla="*/ 371 w 2339"/>
                                                            <a:gd name="T13" fmla="*/ 183 h 3833"/>
                                                            <a:gd name="T14" fmla="*/ 296 w 2339"/>
                                                            <a:gd name="T15" fmla="*/ 201 h 3833"/>
                                                            <a:gd name="T16" fmla="*/ 128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6 h 3833"/>
                                                            <a:gd name="T20" fmla="*/ 163 w 2339"/>
                                                            <a:gd name="T21" fmla="*/ 427 h 3833"/>
                                                            <a:gd name="T22" fmla="*/ 296 w 2339"/>
                                                            <a:gd name="T23" fmla="*/ 693 h 3833"/>
                                                            <a:gd name="T24" fmla="*/ 415 w 2339"/>
                                                            <a:gd name="T25" fmla="*/ 674 h 3833"/>
                                                            <a:gd name="T26" fmla="*/ 515 w 2339"/>
                                                            <a:gd name="T27" fmla="*/ 720 h 3833"/>
                                                            <a:gd name="T28" fmla="*/ 578 w 2339"/>
                                                            <a:gd name="T29" fmla="*/ 900 h 3833"/>
                                                            <a:gd name="T30" fmla="*/ 509 w 2339"/>
                                                            <a:gd name="T31" fmla="*/ 1038 h 3833"/>
                                                            <a:gd name="T32" fmla="*/ 397 w 2339"/>
                                                            <a:gd name="T33" fmla="*/ 1065 h 3833"/>
                                                            <a:gd name="T34" fmla="*/ 565 w 2339"/>
                                                            <a:gd name="T35" fmla="*/ 1230 h 3833"/>
                                                            <a:gd name="T36" fmla="*/ 710 w 2339"/>
                                                            <a:gd name="T37" fmla="*/ 1456 h 3833"/>
                                                            <a:gd name="T38" fmla="*/ 873 w 2339"/>
                                                            <a:gd name="T39" fmla="*/ 1675 h 3833"/>
                                                            <a:gd name="T40" fmla="*/ 886 w 2339"/>
                                                            <a:gd name="T41" fmla="*/ 1730 h 3833"/>
                                                            <a:gd name="T42" fmla="*/ 948 w 2339"/>
                                                            <a:gd name="T43" fmla="*/ 1885 h 3833"/>
                                                            <a:gd name="T44" fmla="*/ 1074 w 2339"/>
                                                            <a:gd name="T45" fmla="*/ 1973 h 3833"/>
                                                            <a:gd name="T46" fmla="*/ 1118 w 2339"/>
                                                            <a:gd name="T47" fmla="*/ 2148 h 3833"/>
                                                            <a:gd name="T48" fmla="*/ 1143 w 2339"/>
                                                            <a:gd name="T49" fmla="*/ 2603 h 3833"/>
                                                            <a:gd name="T50" fmla="*/ 1112 w 2339"/>
                                                            <a:gd name="T51" fmla="*/ 2950 h 3833"/>
                                                            <a:gd name="T52" fmla="*/ 1042 w 2339"/>
                                                            <a:gd name="T53" fmla="*/ 3048 h 3833"/>
                                                            <a:gd name="T54" fmla="*/ 917 w 2339"/>
                                                            <a:gd name="T55" fmla="*/ 3091 h 3833"/>
                                                            <a:gd name="T56" fmla="*/ 815 w 2339"/>
                                                            <a:gd name="T57" fmla="*/ 3157 h 3833"/>
                                                            <a:gd name="T58" fmla="*/ 823 w 2339"/>
                                                            <a:gd name="T59" fmla="*/ 3304 h 3833"/>
                                                            <a:gd name="T60" fmla="*/ 778 w 2339"/>
                                                            <a:gd name="T61" fmla="*/ 3314 h 3833"/>
                                                            <a:gd name="T62" fmla="*/ 509 w 2339"/>
                                                            <a:gd name="T63" fmla="*/ 3451 h 3833"/>
                                                            <a:gd name="T64" fmla="*/ 604 w 2339"/>
                                                            <a:gd name="T65" fmla="*/ 3571 h 3833"/>
                                                            <a:gd name="T66" fmla="*/ 622 w 2339"/>
                                                            <a:gd name="T67" fmla="*/ 3969 h 3833"/>
                                                            <a:gd name="T68" fmla="*/ 717 w 2339"/>
                                                            <a:gd name="T69" fmla="*/ 3887 h 3833"/>
                                                            <a:gd name="T70" fmla="*/ 866 w 2339"/>
                                                            <a:gd name="T71" fmla="*/ 3709 h 3833"/>
                                                            <a:gd name="T72" fmla="*/ 954 w 2339"/>
                                                            <a:gd name="T73" fmla="*/ 3656 h 3833"/>
                                                            <a:gd name="T74" fmla="*/ 1030 w 2339"/>
                                                            <a:gd name="T75" fmla="*/ 3487 h 3833"/>
                                                            <a:gd name="T76" fmla="*/ 1354 w 2339"/>
                                                            <a:gd name="T77" fmla="*/ 3359 h 3833"/>
                                                            <a:gd name="T78" fmla="*/ 1481 w 2339"/>
                                                            <a:gd name="T79" fmla="*/ 3277 h 3833"/>
                                                            <a:gd name="T80" fmla="*/ 1537 w 2339"/>
                                                            <a:gd name="T81" fmla="*/ 3124 h 3833"/>
                                                            <a:gd name="T82" fmla="*/ 1569 w 2339"/>
                                                            <a:gd name="T83" fmla="*/ 2895 h 3833"/>
                                                            <a:gd name="T84" fmla="*/ 1532 w 2339"/>
                                                            <a:gd name="T85" fmla="*/ 2603 h 3833"/>
                                                            <a:gd name="T86" fmla="*/ 1394 w 2339"/>
                                                            <a:gd name="T87" fmla="*/ 2166 h 3833"/>
                                                            <a:gd name="T88" fmla="*/ 1273 w 2339"/>
                                                            <a:gd name="T89" fmla="*/ 1947 h 3833"/>
                                                            <a:gd name="T90" fmla="*/ 1055 w 2339"/>
                                                            <a:gd name="T91" fmla="*/ 1712 h 3833"/>
                                                            <a:gd name="T92" fmla="*/ 930 w 2339"/>
                                                            <a:gd name="T93" fmla="*/ 1556 h 3833"/>
                                                            <a:gd name="T94" fmla="*/ 886 w 2339"/>
                                                            <a:gd name="T95" fmla="*/ 1447 h 3833"/>
                                                            <a:gd name="T96" fmla="*/ 748 w 2339"/>
                                                            <a:gd name="T97" fmla="*/ 1239 h 3833"/>
                                                            <a:gd name="T98" fmla="*/ 803 w 2339"/>
                                                            <a:gd name="T99" fmla="*/ 1019 h 3833"/>
                                                            <a:gd name="T100" fmla="*/ 1005 w 2339"/>
                                                            <a:gd name="T101" fmla="*/ 656 h 3833"/>
                                                            <a:gd name="T102" fmla="*/ 1136 w 2339"/>
                                                            <a:gd name="T103" fmla="*/ 674 h 3833"/>
                                                            <a:gd name="T104" fmla="*/ 1187 w 2339"/>
                                                            <a:gd name="T105" fmla="*/ 574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2101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2099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2097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2095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2093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2091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2089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2087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2085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2083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2081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2079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endParaRPr lang="en-US" sz="2000"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077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en-US" sz="2000"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81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9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>
                                  <a:defRPr/>
                                </a:pPr>
                                <a:endParaRPr lang="en-US">
                                  <a:latin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2073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 sz="2000">
                                <a:latin typeface="Times New Roman" pitchFamily="18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071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 sz="2000">
                              <a:latin typeface="Times New Roman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2069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 sz="2000">
                            <a:latin typeface="Times New Roman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2067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2059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/>
                  </a:rPr>
                  <a:t>TP HCM</a:t>
                </a:r>
              </a:p>
            </p:txBody>
          </p:sp>
        </p:grpSp>
        <p:sp>
          <p:nvSpPr>
            <p:cNvPr id="2057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/>
                </a:rPr>
                <a:t>NHA TRANG</a:t>
              </a:r>
            </a:p>
          </p:txBody>
        </p:sp>
      </p:grpSp>
      <p:sp>
        <p:nvSpPr>
          <p:cNvPr id="59" name="Text Box 52"/>
          <p:cNvSpPr txBox="1">
            <a:spLocks noChangeArrowheads="1"/>
          </p:cNvSpPr>
          <p:nvPr/>
        </p:nvSpPr>
        <p:spPr bwMode="auto">
          <a:xfrm>
            <a:off x="0" y="0"/>
            <a:ext cx="941228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 VIÊN: 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TRƯỜNG</a:t>
            </a: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283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0" dur="2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AutoShape 49"/>
          <p:cNvSpPr>
            <a:spLocks/>
          </p:cNvSpPr>
          <p:nvPr/>
        </p:nvSpPr>
        <p:spPr bwMode="auto">
          <a:xfrm>
            <a:off x="1214414" y="4143380"/>
            <a:ext cx="609600" cy="990600"/>
          </a:xfrm>
          <a:prstGeom prst="leftBrace">
            <a:avLst>
              <a:gd name="adj1" fmla="val 1354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  <p:sp>
        <p:nvSpPr>
          <p:cNvPr id="18439" name="Text Box 51"/>
          <p:cNvSpPr txBox="1">
            <a:spLocks noChangeArrowheads="1"/>
          </p:cNvSpPr>
          <p:nvPr/>
        </p:nvSpPr>
        <p:spPr bwMode="auto">
          <a:xfrm>
            <a:off x="0" y="2071678"/>
            <a:ext cx="10906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Text Box 53"/>
          <p:cNvSpPr txBox="1">
            <a:spLocks noChangeArrowheads="1"/>
          </p:cNvSpPr>
          <p:nvPr/>
        </p:nvSpPr>
        <p:spPr bwMode="auto">
          <a:xfrm>
            <a:off x="-930275" y="4232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</p:txBody>
      </p:sp>
      <p:sp>
        <p:nvSpPr>
          <p:cNvPr id="26630" name="Text Box 54"/>
          <p:cNvSpPr txBox="1">
            <a:spLocks noChangeArrowheads="1"/>
          </p:cNvSpPr>
          <p:nvPr/>
        </p:nvSpPr>
        <p:spPr bwMode="auto">
          <a:xfrm>
            <a:off x="-1235075" y="4613275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  <a:p>
            <a:endParaRPr lang="en-US" sz="2400" u="none"/>
          </a:p>
        </p:txBody>
      </p:sp>
      <p:sp>
        <p:nvSpPr>
          <p:cNvPr id="18442" name="Text Box 56"/>
          <p:cNvSpPr txBox="1">
            <a:spLocks noChangeArrowheads="1"/>
          </p:cNvSpPr>
          <p:nvPr/>
        </p:nvSpPr>
        <p:spPr bwMode="auto">
          <a:xfrm>
            <a:off x="0" y="4071942"/>
            <a:ext cx="129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857224" y="449263"/>
            <a:ext cx="76438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3600" b="1" u="none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785918" y="1428736"/>
            <a:ext cx="6972330" cy="3435364"/>
            <a:chOff x="1240" y="1253"/>
            <a:chExt cx="3109" cy="1975"/>
          </a:xfrm>
          <a:solidFill>
            <a:schemeClr val="bg1"/>
          </a:solidFill>
        </p:grpSpPr>
        <p:sp>
          <p:nvSpPr>
            <p:cNvPr id="26639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6640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6641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6642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6643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0" y="1428736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71670" y="2928934"/>
            <a:ext cx="1725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16" y="2928934"/>
            <a:ext cx="1654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võ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85918" y="4357694"/>
            <a:ext cx="694851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,…)</a:t>
            </a:r>
          </a:p>
        </p:txBody>
      </p:sp>
      <p:sp>
        <p:nvSpPr>
          <p:cNvPr id="27" name="AutoShape 48"/>
          <p:cNvSpPr>
            <a:spLocks/>
          </p:cNvSpPr>
          <p:nvPr/>
        </p:nvSpPr>
        <p:spPr bwMode="auto">
          <a:xfrm>
            <a:off x="1142976" y="1500174"/>
            <a:ext cx="609600" cy="2057400"/>
          </a:xfrm>
          <a:prstGeom prst="leftBrace">
            <a:avLst>
              <a:gd name="adj1" fmla="val 281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34" grpId="0"/>
      <p:bldP spid="2" grpId="0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Sự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thành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lập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7819802" cy="776128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 luận nhóm 4 phút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85776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0100" y="2828836"/>
            <a:ext cx="78203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/>
              <a:t>Nhóm 1 + 2 + 3: Nêu nguyên nhân loạn 12 sứ quân?</a:t>
            </a:r>
            <a:endParaRPr lang="en-US" sz="3200" dirty="0"/>
          </a:p>
          <a:p>
            <a:r>
              <a:rPr lang="pt-BR" sz="3200" dirty="0"/>
              <a:t>Nhóm  4 + 5 + 6: Nêu hậu quả của tình trạng loạn 12 sứ quân?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Sự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thành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Ubuntu"/>
              </a:rPr>
              <a:t>lập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" y="6172200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 Lược đồ cát cứ 12 sứ quân</a:t>
            </a:r>
          </a:p>
        </p:txBody>
      </p:sp>
      <p:pic>
        <p:nvPicPr>
          <p:cNvPr id="28675" name="Picture 3" descr="luoc_do_12_su_quan_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9451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8072494" cy="178424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 đã dẹp loạn 12 sứ quân như thế nào?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464" y="3558768"/>
            <a:ext cx="7715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Đinh Bộ Lĩnh lập căn cứ ở Hoa Lư, liên kết một số sứ quân, cùng  nhân dân dẹp loạn.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- 967 Đinh Bộ Lĩnh thống nhất đất nước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5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286380" y="1714488"/>
            <a:ext cx="3616325" cy="32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 Đinh Bộ Lĩnh dựng căn cứ ở Hoa Lư.</a:t>
            </a:r>
          </a:p>
          <a:p>
            <a:pPr algn="just"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Tổ chức lực lượng, rèn vũ khí.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504" y="-27384"/>
            <a:ext cx="4357686" cy="542926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2625" y="0"/>
            <a:ext cx="4651375" cy="5500702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643578"/>
            <a:ext cx="9144000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 Bộ Lĩnh liên kết với sứ quân </a:t>
            </a:r>
            <a:r>
              <a:rPr lang="en-US" sz="36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Trần Lãm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chiêu dụ sứ quân </a:t>
            </a:r>
            <a:r>
              <a:rPr lang="en-US" sz="36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Phạm Bạch Hổ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062606" y="-2"/>
            <a:ext cx="4081394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5752512" y="1203062"/>
            <a:ext cx="3046982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967,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86116" cy="571501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57246" y="0"/>
            <a:ext cx="5786754" cy="571501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979700"/>
            <a:ext cx="8804031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Đinh Bộ Lĩnh được phong làm Vạn Thắng Vương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55576" y="1307699"/>
            <a:ext cx="4929222" cy="2428892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lọan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được12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143372" y="4286256"/>
            <a:ext cx="4786346" cy="235745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chiêu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Lãm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091694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003186-F96B-28C6-A329-04B97277D42C}"/>
              </a:ext>
            </a:extLst>
          </p:cNvPr>
          <p:cNvSpPr/>
          <p:nvPr/>
        </p:nvSpPr>
        <p:spPr>
          <a:xfrm>
            <a:off x="2132408" y="221499"/>
            <a:ext cx="5607943" cy="7715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FC1A2-F58E-992D-CFE2-F1B5B3A923FF}"/>
              </a:ext>
            </a:extLst>
          </p:cNvPr>
          <p:cNvSpPr/>
          <p:nvPr/>
        </p:nvSpPr>
        <p:spPr>
          <a:xfrm>
            <a:off x="842963" y="1382662"/>
            <a:ext cx="7458075" cy="204633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283174A-D5AF-BDF2-CD53-A4A8CC683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906331"/>
              </p:ext>
            </p:extLst>
          </p:nvPr>
        </p:nvGraphicFramePr>
        <p:xfrm>
          <a:off x="842962" y="3818638"/>
          <a:ext cx="7279482" cy="28161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6494">
                  <a:extLst>
                    <a:ext uri="{9D8B030D-6E8A-4147-A177-3AD203B41FA5}">
                      <a16:colId xmlns:a16="http://schemas.microsoft.com/office/drawing/2014/main" val="430722727"/>
                    </a:ext>
                  </a:extLst>
                </a:gridCol>
                <a:gridCol w="2426494">
                  <a:extLst>
                    <a:ext uri="{9D8B030D-6E8A-4147-A177-3AD203B41FA5}">
                      <a16:colId xmlns:a16="http://schemas.microsoft.com/office/drawing/2014/main" val="3885977007"/>
                    </a:ext>
                  </a:extLst>
                </a:gridCol>
                <a:gridCol w="2426494">
                  <a:extLst>
                    <a:ext uri="{9D8B030D-6E8A-4147-A177-3AD203B41FA5}">
                      <a16:colId xmlns:a16="http://schemas.microsoft.com/office/drawing/2014/main" val="2698076820"/>
                    </a:ext>
                  </a:extLst>
                </a:gridCol>
              </a:tblGrid>
              <a:tr h="204560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Nêu những điều em đã biết về nhà </a:t>
                      </a:r>
                      <a:r>
                        <a:rPr lang="fr-FR" sz="2400">
                          <a:effectLst/>
                        </a:rPr>
                        <a:t>Ngô – Đinh – Tiền Lê.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</a:rPr>
                        <a:t>Nêu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những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điều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em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muốn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biết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fr-FR" sz="2400" dirty="0" err="1">
                          <a:effectLst/>
                        </a:rPr>
                        <a:t>Ngô</a:t>
                      </a:r>
                      <a:r>
                        <a:rPr lang="fr-FR" sz="2400" dirty="0">
                          <a:effectLst/>
                        </a:rPr>
                        <a:t> – </a:t>
                      </a:r>
                      <a:r>
                        <a:rPr lang="fr-FR" sz="2400" dirty="0" err="1">
                          <a:effectLst/>
                        </a:rPr>
                        <a:t>Đinh</a:t>
                      </a:r>
                      <a:r>
                        <a:rPr lang="fr-FR" sz="2400" dirty="0">
                          <a:effectLst/>
                        </a:rPr>
                        <a:t> – </a:t>
                      </a:r>
                      <a:r>
                        <a:rPr lang="fr-FR" sz="2400" dirty="0" err="1">
                          <a:effectLst/>
                        </a:rPr>
                        <a:t>Tiền</a:t>
                      </a:r>
                      <a:r>
                        <a:rPr lang="fr-FR" sz="2400" dirty="0">
                          <a:effectLst/>
                        </a:rPr>
                        <a:t> </a:t>
                      </a:r>
                      <a:r>
                        <a:rPr lang="fr-FR" sz="2400" dirty="0" err="1">
                          <a:effectLst/>
                        </a:rPr>
                        <a:t>Lê</a:t>
                      </a:r>
                      <a:r>
                        <a:rPr lang="fr-FR" sz="24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Những điều em rút ra được sau khi học về nhà </a:t>
                      </a:r>
                      <a:r>
                        <a:rPr lang="fr-FR" sz="2400">
                          <a:effectLst/>
                        </a:rPr>
                        <a:t>Ngô – Đinh – Tiền Lê.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035285385"/>
                  </a:ext>
                </a:extLst>
              </a:tr>
              <a:tr h="65086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120960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896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86248" cy="6858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7686" y="4643446"/>
            <a:ext cx="4572032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0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nghé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trâu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cờ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 descr="Giai thoại về Đinh Tiên Hoàng và một số địa danh ở Hoa L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0"/>
            <a:ext cx="4786314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76200" y="339080"/>
            <a:ext cx="518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 Tổ chức chính quyền thời Đinh, Tiền Lê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2" name="AutoShape 8"/>
          <p:cNvSpPr>
            <a:spLocks noChangeArrowheads="1"/>
          </p:cNvSpPr>
          <p:nvPr/>
        </p:nvSpPr>
        <p:spPr bwMode="auto">
          <a:xfrm>
            <a:off x="4800600" y="990600"/>
            <a:ext cx="4114800" cy="2667000"/>
          </a:xfrm>
          <a:prstGeom prst="cloudCallout">
            <a:avLst>
              <a:gd name="adj1" fmla="val 50329"/>
              <a:gd name="adj2" fmla="val 61046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0000FF"/>
            </a:solidFill>
            <a:prstDash val="lgDashDot"/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i="1"/>
              <a:t>Sau khi dẹp “Loạn 12 sứ quân” Đinh Bộ Lĩnh đã làm gì?</a:t>
            </a:r>
          </a:p>
        </p:txBody>
      </p:sp>
      <p:sp>
        <p:nvSpPr>
          <p:cNvPr id="41993" name="Text Box 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52400" y="1155700"/>
            <a:ext cx="4800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>
                <a:latin typeface="Times New Roman" pitchFamily="18" charset="0"/>
              </a:rPr>
              <a:t>- Năm 968, Đinh Bộ Lĩnh lên ngôi Hoàng Đế, đặt tên nước là Đại Cồ Việt, đóng đô ở Hoa Lư (Ninh Bình).</a:t>
            </a:r>
          </a:p>
        </p:txBody>
      </p:sp>
      <p:sp>
        <p:nvSpPr>
          <p:cNvPr id="5125" name="Text Box 10"/>
          <p:cNvSpPr txBox="1">
            <a:spLocks noChangeArrowheads="1"/>
          </p:cNvSpPr>
          <p:nvPr/>
        </p:nvSpPr>
        <p:spPr bwMode="auto">
          <a:xfrm>
            <a:off x="990600" y="51054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80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334000" y="0"/>
            <a:ext cx="3810000" cy="6823075"/>
            <a:chOff x="4876800" y="685800"/>
            <a:chExt cx="4267200" cy="5833516"/>
          </a:xfrm>
        </p:grpSpPr>
        <p:pic>
          <p:nvPicPr>
            <p:cNvPr id="5130" name="Picture 2" descr="Tập tin:Tuongdaidinhtienhoangde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685800"/>
              <a:ext cx="4229100" cy="548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0" name="TextBox 16"/>
            <p:cNvSpPr txBox="1">
              <a:spLocks noChangeArrowheads="1"/>
            </p:cNvSpPr>
            <p:nvPr/>
          </p:nvSpPr>
          <p:spPr bwMode="auto">
            <a:xfrm>
              <a:off x="4876800" y="6171857"/>
              <a:ext cx="4190747" cy="347459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2000" b="1" dirty="0" err="1"/>
                <a:t>Đinh</a:t>
              </a:r>
              <a:r>
                <a:rPr lang="en-US" sz="2000" b="1" dirty="0"/>
                <a:t> </a:t>
              </a:r>
              <a:r>
                <a:rPr lang="en-US" sz="2000" b="1" dirty="0" err="1"/>
                <a:t>Bộ</a:t>
              </a:r>
              <a:r>
                <a:rPr lang="en-US" sz="2000" b="1" dirty="0"/>
                <a:t> </a:t>
              </a:r>
              <a:r>
                <a:rPr lang="en-US" sz="2000" b="1" dirty="0" err="1"/>
                <a:t>Lĩnh</a:t>
              </a:r>
              <a:r>
                <a:rPr lang="en-US" sz="2000" b="1" dirty="0"/>
                <a:t> </a:t>
              </a:r>
              <a:r>
                <a:rPr lang="en-US" sz="2000" b="1" dirty="0" err="1"/>
                <a:t>lên</a:t>
              </a:r>
              <a:r>
                <a:rPr lang="en-US" sz="2000" b="1" dirty="0"/>
                <a:t> </a:t>
              </a:r>
              <a:r>
                <a:rPr lang="en-US" sz="2000" b="1" dirty="0" err="1"/>
                <a:t>ngôi</a:t>
              </a:r>
              <a:r>
                <a:rPr lang="en-US" sz="2000" b="1" dirty="0"/>
                <a:t> </a:t>
              </a:r>
              <a:r>
                <a:rPr lang="en-US" sz="2000" b="1" dirty="0" err="1"/>
                <a:t>Hoàng</a:t>
              </a:r>
              <a:r>
                <a:rPr lang="en-US" sz="2000" b="1" dirty="0"/>
                <a:t> </a:t>
              </a:r>
              <a:r>
                <a:rPr lang="en-US" sz="2000" b="1" dirty="0" err="1"/>
                <a:t>đế</a:t>
              </a:r>
              <a:endParaRPr lang="vi-VN" sz="2000" b="1" dirty="0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76200" y="3119438"/>
            <a:ext cx="9067800" cy="3348037"/>
            <a:chOff x="76200" y="3120044"/>
            <a:chExt cx="9067800" cy="3346251"/>
          </a:xfrm>
        </p:grpSpPr>
        <p:pic>
          <p:nvPicPr>
            <p:cNvPr id="5128" name="Picture 6" descr="images420838_122896208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120044"/>
              <a:ext cx="8915400" cy="3280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9" name="TextBox 22"/>
            <p:cNvSpPr txBox="1">
              <a:spLocks noChangeArrowheads="1"/>
            </p:cNvSpPr>
            <p:nvPr/>
          </p:nvSpPr>
          <p:spPr bwMode="auto">
            <a:xfrm>
              <a:off x="76200" y="5943252"/>
              <a:ext cx="6172200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vi-VN" altLang="en-US" sz="2800" b="1">
                  <a:latin typeface="Times New Roman" pitchFamily="18" charset="0"/>
                </a:rPr>
                <a:t>Toàn cảnh cố đô Hoa Lư (Ninh Bình)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044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/>
      <p:bldP spid="41992" grpId="0" animBg="1"/>
      <p:bldP spid="41992" grpId="1" animBg="1"/>
      <p:bldP spid="4199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4953000" y="304800"/>
            <a:ext cx="4191000" cy="3200400"/>
          </a:xfrm>
          <a:prstGeom prst="cloudCallout">
            <a:avLst>
              <a:gd name="adj1" fmla="val 48285"/>
              <a:gd name="adj2" fmla="val 73273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của Đinh Bộ Lĩnh có ý nghĩa như thế nào?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905001" y="3810000"/>
            <a:ext cx="6096000" cy="317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029200" y="2971800"/>
            <a:ext cx="3886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vi-VN" altLang="en-US" sz="2800" b="1" dirty="0">
                <a:latin typeface="Times New Roman" pitchFamily="18" charset="0"/>
              </a:rPr>
              <a:t>- Khẳng định chủ quyền quốc gia.</a:t>
            </a:r>
          </a:p>
          <a:p>
            <a:pPr algn="just" eaLnBrk="1" hangingPunct="1"/>
            <a:r>
              <a:rPr lang="vi-VN" altLang="en-US" sz="2800" b="1" dirty="0">
                <a:latin typeface="Times New Roman" pitchFamily="18" charset="0"/>
              </a:rPr>
              <a:t>-Ổn định đời sống</a:t>
            </a:r>
            <a:r>
              <a:rPr lang="vi-VN" altLang="en-US" sz="2800" b="1" dirty="0">
                <a:latin typeface="Times New Roman" pitchFamily="18" charset="0"/>
                <a:sym typeface="Wingdings" pitchFamily="2" charset="2"/>
              </a:rPr>
              <a:t> Cơ sở để xây dựng và phát triển đất nước.</a:t>
            </a:r>
            <a:endParaRPr lang="vi-VN" altLang="en-US" sz="2800" b="1" dirty="0">
              <a:latin typeface="Times New Roman" pitchFamily="18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28600" y="304800"/>
            <a:ext cx="4343400" cy="6024563"/>
            <a:chOff x="4724400" y="762000"/>
            <a:chExt cx="4419600" cy="6024265"/>
          </a:xfrm>
        </p:grpSpPr>
        <p:pic>
          <p:nvPicPr>
            <p:cNvPr id="11270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762000"/>
              <a:ext cx="4343400" cy="541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205" name="TextBox 21"/>
            <p:cNvSpPr txBox="1">
              <a:spLocks noChangeArrowheads="1"/>
            </p:cNvSpPr>
            <p:nvPr/>
          </p:nvSpPr>
          <p:spPr bwMode="auto">
            <a:xfrm>
              <a:off x="4724400" y="6324325"/>
              <a:ext cx="4419600" cy="4619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Đền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Đinh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Ninh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084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107504" y="188639"/>
            <a:ext cx="9036496" cy="648073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52666"/>
              </a:buClr>
              <a:buSzPts val="2000"/>
              <a:defRPr/>
            </a:pPr>
            <a:endParaRPr lang="en-US" sz="32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buClr>
                <a:srgbClr val="452666"/>
              </a:buClr>
              <a:buSzPts val="2000"/>
              <a:defRPr/>
            </a:pP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452666"/>
              </a:buClr>
              <a:buSzPts val="2000"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Tổ chức chính quyền thời Đinh, Tiền Lê</a:t>
            </a:r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buClr>
                <a:srgbClr val="452666"/>
              </a:buClr>
              <a:buSzPts val="2000"/>
              <a:defRPr/>
            </a:pP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7819802" cy="776128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Thảo luận nhóm 4 phút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85776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0100" y="2828836"/>
            <a:ext cx="78203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 + 2 : Nhà Tiền Lê được thành lập trong 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oàn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cảnh nào ? Vì sao Lê Hòan được suy tôn lên làm vua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 3 + 4 :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Tiền Lê tổ chức bộ máy nhà nước như thế nào? Nhận xét gì về tổ chức nhà nước dưới thời Tiền Lê so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với thời Đinh?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002631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1447800" y="76200"/>
            <a:ext cx="6477000" cy="6858000"/>
            <a:chOff x="685800" y="0"/>
            <a:chExt cx="7162800" cy="6705600"/>
          </a:xfrm>
        </p:grpSpPr>
        <p:sp>
          <p:nvSpPr>
            <p:cNvPr id="14339" name="Text Box 2"/>
            <p:cNvSpPr txBox="1">
              <a:spLocks noChangeArrowheads="1"/>
            </p:cNvSpPr>
            <p:nvPr/>
          </p:nvSpPr>
          <p:spPr bwMode="auto">
            <a:xfrm>
              <a:off x="2819165" y="0"/>
              <a:ext cx="2818694" cy="329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>
                  <a:latin typeface="Times New Roman" pitchFamily="18" charset="0"/>
                </a:rPr>
                <a:t>TRUNG ƯƠNG</a:t>
              </a:r>
            </a:p>
          </p:txBody>
        </p:sp>
        <p:sp>
          <p:nvSpPr>
            <p:cNvPr id="14340" name="Rectangle 3"/>
            <p:cNvSpPr>
              <a:spLocks noChangeArrowheads="1"/>
            </p:cNvSpPr>
            <p:nvPr/>
          </p:nvSpPr>
          <p:spPr bwMode="auto">
            <a:xfrm>
              <a:off x="3276600" y="609600"/>
              <a:ext cx="2133600" cy="609600"/>
            </a:xfrm>
            <a:prstGeom prst="rect">
              <a:avLst/>
            </a:prstGeom>
            <a:gradFill rotWithShape="1">
              <a:gsLst>
                <a:gs pos="0">
                  <a:srgbClr val="00FFFF"/>
                </a:gs>
                <a:gs pos="50000">
                  <a:srgbClr val="FFFFFF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VUA</a:t>
              </a:r>
            </a:p>
          </p:txBody>
        </p:sp>
        <p:sp>
          <p:nvSpPr>
            <p:cNvPr id="14341" name="Rectangle 4"/>
            <p:cNvSpPr>
              <a:spLocks noChangeArrowheads="1"/>
            </p:cNvSpPr>
            <p:nvPr/>
          </p:nvSpPr>
          <p:spPr bwMode="auto">
            <a:xfrm>
              <a:off x="4876800" y="5791200"/>
              <a:ext cx="2133600" cy="609600"/>
            </a:xfrm>
            <a:prstGeom prst="rect">
              <a:avLst/>
            </a:prstGeom>
            <a:gradFill rotWithShape="1">
              <a:gsLst>
                <a:gs pos="0">
                  <a:srgbClr val="9966FF"/>
                </a:gs>
                <a:gs pos="50000">
                  <a:srgbClr val="FFFFFF"/>
                </a:gs>
                <a:gs pos="100000">
                  <a:srgbClr val="99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CHÂU</a:t>
              </a:r>
            </a:p>
          </p:txBody>
        </p:sp>
        <p:sp>
          <p:nvSpPr>
            <p:cNvPr id="14342" name="Rectangle 5"/>
            <p:cNvSpPr>
              <a:spLocks noChangeArrowheads="1"/>
            </p:cNvSpPr>
            <p:nvPr/>
          </p:nvSpPr>
          <p:spPr bwMode="auto">
            <a:xfrm>
              <a:off x="3352800" y="4800600"/>
              <a:ext cx="2133600" cy="609600"/>
            </a:xfrm>
            <a:prstGeom prst="rect">
              <a:avLst/>
            </a:prstGeom>
            <a:gradFill rotWithShape="1">
              <a:gsLst>
                <a:gs pos="0">
                  <a:srgbClr val="9966FF"/>
                </a:gs>
                <a:gs pos="50000">
                  <a:srgbClr val="FFFFFF"/>
                </a:gs>
                <a:gs pos="100000">
                  <a:srgbClr val="99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LỘ</a:t>
              </a:r>
            </a:p>
          </p:txBody>
        </p:sp>
        <p:sp>
          <p:nvSpPr>
            <p:cNvPr id="14343" name="Rectangle 6"/>
            <p:cNvSpPr>
              <a:spLocks noChangeArrowheads="1"/>
            </p:cNvSpPr>
            <p:nvPr/>
          </p:nvSpPr>
          <p:spPr bwMode="auto">
            <a:xfrm>
              <a:off x="2514600" y="1676400"/>
              <a:ext cx="3505200" cy="533400"/>
            </a:xfrm>
            <a:prstGeom prst="rect">
              <a:avLst/>
            </a:prstGeom>
            <a:gradFill rotWithShape="1">
              <a:gsLst>
                <a:gs pos="0">
                  <a:srgbClr val="00FFFF"/>
                </a:gs>
                <a:gs pos="50000">
                  <a:srgbClr val="FFFFFF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THÁI SƯ – ĐẠI SƯ</a:t>
              </a:r>
            </a:p>
          </p:txBody>
        </p:sp>
        <p:sp>
          <p:nvSpPr>
            <p:cNvPr id="14344" name="Rectangle 7"/>
            <p:cNvSpPr>
              <a:spLocks noChangeArrowheads="1"/>
            </p:cNvSpPr>
            <p:nvPr/>
          </p:nvSpPr>
          <p:spPr bwMode="auto">
            <a:xfrm>
              <a:off x="1905000" y="2667000"/>
              <a:ext cx="2133600" cy="609600"/>
            </a:xfrm>
            <a:prstGeom prst="rect">
              <a:avLst/>
            </a:prstGeom>
            <a:gradFill rotWithShape="1">
              <a:gsLst>
                <a:gs pos="0">
                  <a:srgbClr val="00FFFF"/>
                </a:gs>
                <a:gs pos="50000">
                  <a:srgbClr val="FFFFFF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QUAN VÕ</a:t>
              </a:r>
            </a:p>
          </p:txBody>
        </p:sp>
        <p:sp>
          <p:nvSpPr>
            <p:cNvPr id="14345" name="Rectangle 8"/>
            <p:cNvSpPr>
              <a:spLocks noChangeArrowheads="1"/>
            </p:cNvSpPr>
            <p:nvPr/>
          </p:nvSpPr>
          <p:spPr bwMode="auto">
            <a:xfrm>
              <a:off x="4648200" y="2667000"/>
              <a:ext cx="2133600" cy="609600"/>
            </a:xfrm>
            <a:prstGeom prst="rect">
              <a:avLst/>
            </a:prstGeom>
            <a:gradFill rotWithShape="1">
              <a:gsLst>
                <a:gs pos="0">
                  <a:srgbClr val="00FFFF"/>
                </a:gs>
                <a:gs pos="50000">
                  <a:srgbClr val="FFFFFF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QUAN VĂN</a:t>
              </a:r>
            </a:p>
          </p:txBody>
        </p:sp>
        <p:sp>
          <p:nvSpPr>
            <p:cNvPr id="14346" name="Rectangle 9"/>
            <p:cNvSpPr>
              <a:spLocks noChangeArrowheads="1"/>
            </p:cNvSpPr>
            <p:nvPr/>
          </p:nvSpPr>
          <p:spPr bwMode="auto">
            <a:xfrm>
              <a:off x="1905000" y="5791200"/>
              <a:ext cx="2133600" cy="609600"/>
            </a:xfrm>
            <a:prstGeom prst="rect">
              <a:avLst/>
            </a:prstGeom>
            <a:gradFill rotWithShape="1">
              <a:gsLst>
                <a:gs pos="0">
                  <a:srgbClr val="9966FF"/>
                </a:gs>
                <a:gs pos="50000">
                  <a:srgbClr val="FFFFFF"/>
                </a:gs>
                <a:gs pos="100000">
                  <a:srgbClr val="99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PHỦ</a:t>
              </a:r>
            </a:p>
          </p:txBody>
        </p:sp>
        <p:sp>
          <p:nvSpPr>
            <p:cNvPr id="14347" name="Text Box 10"/>
            <p:cNvSpPr txBox="1">
              <a:spLocks noChangeArrowheads="1"/>
            </p:cNvSpPr>
            <p:nvPr/>
          </p:nvSpPr>
          <p:spPr bwMode="auto">
            <a:xfrm>
              <a:off x="2971153" y="4114941"/>
              <a:ext cx="2818695" cy="329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>
                  <a:latin typeface="Times New Roman" pitchFamily="18" charset="0"/>
                </a:rPr>
                <a:t>ĐỊA PHƯƠNG</a:t>
              </a:r>
            </a:p>
          </p:txBody>
        </p:sp>
        <p:sp>
          <p:nvSpPr>
            <p:cNvPr id="14348" name="Line 11"/>
            <p:cNvSpPr>
              <a:spLocks noChangeShapeType="1"/>
            </p:cNvSpPr>
            <p:nvPr/>
          </p:nvSpPr>
          <p:spPr bwMode="auto">
            <a:xfrm>
              <a:off x="4343400" y="1219200"/>
              <a:ext cx="0" cy="4572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Line 12"/>
            <p:cNvSpPr>
              <a:spLocks noChangeShapeType="1"/>
            </p:cNvSpPr>
            <p:nvPr/>
          </p:nvSpPr>
          <p:spPr bwMode="auto">
            <a:xfrm>
              <a:off x="4419600" y="3581400"/>
              <a:ext cx="0" cy="4572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Line 13"/>
            <p:cNvSpPr>
              <a:spLocks noChangeShapeType="1"/>
            </p:cNvSpPr>
            <p:nvPr/>
          </p:nvSpPr>
          <p:spPr bwMode="auto">
            <a:xfrm>
              <a:off x="4343400" y="2209800"/>
              <a:ext cx="1371600" cy="4572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1" name="Line 14"/>
            <p:cNvSpPr>
              <a:spLocks noChangeShapeType="1"/>
            </p:cNvSpPr>
            <p:nvPr/>
          </p:nvSpPr>
          <p:spPr bwMode="auto">
            <a:xfrm flipH="1">
              <a:off x="2971800" y="2209800"/>
              <a:ext cx="1371600" cy="4572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Line 15"/>
            <p:cNvSpPr>
              <a:spLocks noChangeShapeType="1"/>
            </p:cNvSpPr>
            <p:nvPr/>
          </p:nvSpPr>
          <p:spPr bwMode="auto">
            <a:xfrm flipH="1">
              <a:off x="2895600" y="5410200"/>
              <a:ext cx="1524000" cy="3810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Line 16"/>
            <p:cNvSpPr>
              <a:spLocks noChangeShapeType="1"/>
            </p:cNvSpPr>
            <p:nvPr/>
          </p:nvSpPr>
          <p:spPr bwMode="auto">
            <a:xfrm>
              <a:off x="4419600" y="5410200"/>
              <a:ext cx="1447800" cy="3810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Line 17"/>
            <p:cNvSpPr>
              <a:spLocks noChangeShapeType="1"/>
            </p:cNvSpPr>
            <p:nvPr/>
          </p:nvSpPr>
          <p:spPr bwMode="auto">
            <a:xfrm>
              <a:off x="5638800" y="228600"/>
              <a:ext cx="2209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Line 18"/>
            <p:cNvSpPr>
              <a:spLocks noChangeShapeType="1"/>
            </p:cNvSpPr>
            <p:nvPr/>
          </p:nvSpPr>
          <p:spPr bwMode="auto">
            <a:xfrm>
              <a:off x="685800" y="228600"/>
              <a:ext cx="2209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Line 19"/>
            <p:cNvSpPr>
              <a:spLocks noChangeShapeType="1"/>
            </p:cNvSpPr>
            <p:nvPr/>
          </p:nvSpPr>
          <p:spPr bwMode="auto">
            <a:xfrm>
              <a:off x="7848600" y="228600"/>
              <a:ext cx="0" cy="3276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Line 20"/>
            <p:cNvSpPr>
              <a:spLocks noChangeShapeType="1"/>
            </p:cNvSpPr>
            <p:nvPr/>
          </p:nvSpPr>
          <p:spPr bwMode="auto">
            <a:xfrm>
              <a:off x="685800" y="228600"/>
              <a:ext cx="0" cy="3276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1"/>
            <p:cNvSpPr>
              <a:spLocks noChangeShapeType="1"/>
            </p:cNvSpPr>
            <p:nvPr/>
          </p:nvSpPr>
          <p:spPr bwMode="auto">
            <a:xfrm>
              <a:off x="7848600" y="4343400"/>
              <a:ext cx="0" cy="2362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22"/>
            <p:cNvSpPr>
              <a:spLocks noChangeShapeType="1"/>
            </p:cNvSpPr>
            <p:nvPr/>
          </p:nvSpPr>
          <p:spPr bwMode="auto">
            <a:xfrm>
              <a:off x="685800" y="4343400"/>
              <a:ext cx="0" cy="2362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Line 23"/>
            <p:cNvSpPr>
              <a:spLocks noChangeShapeType="1"/>
            </p:cNvSpPr>
            <p:nvPr/>
          </p:nvSpPr>
          <p:spPr bwMode="auto">
            <a:xfrm>
              <a:off x="5638800" y="4343400"/>
              <a:ext cx="2209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Line 24"/>
            <p:cNvSpPr>
              <a:spLocks noChangeShapeType="1"/>
            </p:cNvSpPr>
            <p:nvPr/>
          </p:nvSpPr>
          <p:spPr bwMode="auto">
            <a:xfrm>
              <a:off x="685800" y="4343400"/>
              <a:ext cx="2438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2" name="Line 25"/>
            <p:cNvSpPr>
              <a:spLocks noChangeShapeType="1"/>
            </p:cNvSpPr>
            <p:nvPr/>
          </p:nvSpPr>
          <p:spPr bwMode="auto">
            <a:xfrm>
              <a:off x="685800" y="6705600"/>
              <a:ext cx="7162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Line 26"/>
            <p:cNvSpPr>
              <a:spLocks noChangeShapeType="1"/>
            </p:cNvSpPr>
            <p:nvPr/>
          </p:nvSpPr>
          <p:spPr bwMode="auto">
            <a:xfrm>
              <a:off x="685800" y="3505200"/>
              <a:ext cx="7162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962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CBAO01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" y="5675793"/>
            <a:ext cx="1337310" cy="1182206"/>
          </a:xfrm>
          <a:prstGeom prst="rect">
            <a:avLst/>
          </a:prstGeom>
          <a:noFill/>
        </p:spPr>
      </p:pic>
      <p:pic>
        <p:nvPicPr>
          <p:cNvPr id="6" name="Picture 4" descr="HV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2390" y="5229228"/>
            <a:ext cx="1337310" cy="1628775"/>
          </a:xfrm>
          <a:prstGeom prst="rect">
            <a:avLst/>
          </a:prstGeom>
          <a:noFill/>
        </p:spPr>
      </p:pic>
      <p:sp>
        <p:nvSpPr>
          <p:cNvPr id="13" name="Content Placeholder 11"/>
          <p:cNvSpPr>
            <a:spLocks noGrp="1"/>
          </p:cNvSpPr>
          <p:nvPr>
            <p:ph sz="quarter" idx="4294967295"/>
          </p:nvPr>
        </p:nvSpPr>
        <p:spPr>
          <a:xfrm>
            <a:off x="337185" y="262498"/>
            <a:ext cx="8246745" cy="609590"/>
          </a:xfrm>
        </p:spPr>
        <p:txBody>
          <a:bodyPr>
            <a:noAutofit/>
          </a:bodyPr>
          <a:lstStyle/>
          <a:p>
            <a:pPr marL="571500" indent="-57150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Đời sống xã hội và văn hóa.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hội</a:t>
            </a:r>
            <a:r>
              <a:rPr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>
              <a:buNone/>
            </a:pP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Char char="-"/>
            </a:pP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525900" y="1814250"/>
            <a:ext cx="4977761" cy="990595"/>
            <a:chOff x="1676395" y="2667004"/>
            <a:chExt cx="4648195" cy="990595"/>
          </a:xfrm>
        </p:grpSpPr>
        <p:sp>
          <p:nvSpPr>
            <p:cNvPr id="17" name="Rounded Rectangle 16"/>
            <p:cNvSpPr/>
            <p:nvPr/>
          </p:nvSpPr>
          <p:spPr>
            <a:xfrm>
              <a:off x="2133595" y="2667004"/>
              <a:ext cx="3733795" cy="53339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ua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676395" y="3200400"/>
              <a:ext cx="1752604" cy="4572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võ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429000" y="3200400"/>
              <a:ext cx="1676395" cy="4572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văn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105395" y="3200400"/>
              <a:ext cx="1219195" cy="4572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sư</a:t>
              </a:r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3563296" y="5464114"/>
            <a:ext cx="965831" cy="685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 tì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1717355" y="3635951"/>
            <a:ext cx="4786306" cy="1050355"/>
            <a:chOff x="1676395" y="4283640"/>
            <a:chExt cx="4909031" cy="1050355"/>
          </a:xfrm>
        </p:grpSpPr>
        <p:sp>
          <p:nvSpPr>
            <p:cNvPr id="39" name="Rounded Rectangle 38"/>
            <p:cNvSpPr/>
            <p:nvPr/>
          </p:nvSpPr>
          <p:spPr>
            <a:xfrm>
              <a:off x="2743200" y="4343400"/>
              <a:ext cx="1066804" cy="99059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 chủ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810004" y="4283640"/>
              <a:ext cx="1371600" cy="99059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 nhân</a:t>
              </a: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1676395" y="4343400"/>
              <a:ext cx="1066804" cy="99059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 dân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5213826" y="4287245"/>
              <a:ext cx="1371600" cy="99059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Thợ thủ công</a:t>
              </a:r>
            </a:p>
          </p:txBody>
        </p:sp>
      </p:grpSp>
      <p:sp>
        <p:nvSpPr>
          <p:cNvPr id="45" name="Smiley Face 44"/>
          <p:cNvSpPr/>
          <p:nvPr/>
        </p:nvSpPr>
        <p:spPr>
          <a:xfrm>
            <a:off x="7246614" y="984313"/>
            <a:ext cx="817249" cy="761995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Smiley Face 46"/>
          <p:cNvSpPr/>
          <p:nvPr/>
        </p:nvSpPr>
        <p:spPr>
          <a:xfrm>
            <a:off x="7310373" y="3405183"/>
            <a:ext cx="817249" cy="838204"/>
          </a:xfrm>
          <a:prstGeom prst="smileyFace">
            <a:avLst>
              <a:gd name="adj" fmla="val -465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8" name="Rounded Rectangle 47"/>
          <p:cNvSpPr/>
          <p:nvPr/>
        </p:nvSpPr>
        <p:spPr>
          <a:xfrm>
            <a:off x="6938900" y="2191605"/>
            <a:ext cx="1560195" cy="53339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 trị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023735" y="4614314"/>
            <a:ext cx="1560195" cy="53339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trị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6843296" y="1777297"/>
            <a:ext cx="0" cy="16002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843296" y="3776108"/>
            <a:ext cx="0" cy="220980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2511227" y="2842949"/>
            <a:ext cx="1089613" cy="852763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4072917" y="2842949"/>
            <a:ext cx="27591" cy="981337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41" idx="0"/>
          </p:cNvCxnSpPr>
          <p:nvPr/>
        </p:nvCxnSpPr>
        <p:spPr>
          <a:xfrm flipH="1">
            <a:off x="4466279" y="2775701"/>
            <a:ext cx="1161681" cy="86025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endCxn id="40" idx="1"/>
          </p:cNvCxnSpPr>
          <p:nvPr/>
        </p:nvCxnSpPr>
        <p:spPr>
          <a:xfrm>
            <a:off x="2065457" y="4705354"/>
            <a:ext cx="1497839" cy="110166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endCxn id="40" idx="3"/>
          </p:cNvCxnSpPr>
          <p:nvPr/>
        </p:nvCxnSpPr>
        <p:spPr>
          <a:xfrm flipH="1">
            <a:off x="4529127" y="4707270"/>
            <a:ext cx="1374469" cy="109974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4123879" y="4732417"/>
            <a:ext cx="448121" cy="698651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051813" y="4719354"/>
            <a:ext cx="886327" cy="744761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86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5" grpId="0" animBg="1"/>
      <p:bldP spid="47" grpId="0" animBg="1"/>
      <p:bldP spid="48" grpId="0" animBg="1"/>
      <p:bldP spid="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>
            <a:spLocks noChangeArrowheads="1"/>
          </p:cNvSpPr>
          <p:nvPr/>
        </p:nvSpPr>
        <p:spPr bwMode="auto">
          <a:xfrm>
            <a:off x="4953000" y="1447800"/>
            <a:ext cx="4191000" cy="2438400"/>
          </a:xfrm>
          <a:prstGeom prst="cloudCallout">
            <a:avLst>
              <a:gd name="adj1" fmla="val 48287"/>
              <a:gd name="adj2" fmla="val 73273"/>
            </a:avLst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lin ang="0" scaled="1"/>
          </a:gradFill>
          <a:ln w="25400" algn="ctr">
            <a:solidFill>
              <a:srgbClr val="0000FF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vi-VN" altLang="en-US" b="1" i="1">
                <a:cs typeface="Times New Roman" pitchFamily="18" charset="0"/>
              </a:rPr>
              <a:t>Nhà Tống xâm lược nước ta trong hoàn cảnh nào?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905001" y="3810000"/>
            <a:ext cx="6096000" cy="317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244266" y="260648"/>
            <a:ext cx="46482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Tống của nhà Tiền Lê năm 981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28600" y="2438400"/>
            <a:ext cx="243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2800" b="1" i="1" dirty="0">
                <a:solidFill>
                  <a:srgbClr val="0000FF"/>
                </a:solidFill>
                <a:latin typeface="Times New Roman" pitchFamily="18" charset="0"/>
              </a:rPr>
              <a:t>a. Hoàn cảnh: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28600" y="2971800"/>
            <a:ext cx="4800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vi-VN" altLang="en-US" sz="2800" dirty="0">
                <a:latin typeface="Times New Roman" pitchFamily="18" charset="0"/>
              </a:rPr>
              <a:t>Năm 979, Đinh Tiên Hoàng mất, nội bộ nhà Đinh lục đục</a:t>
            </a:r>
            <a:r>
              <a:rPr lang="vi-VN" altLang="en-US" sz="2800" dirty="0">
                <a:latin typeface="Times New Roman" pitchFamily="18" charset="0"/>
                <a:sym typeface="Wingdings" pitchFamily="2" charset="2"/>
              </a:rPr>
              <a:t>.</a:t>
            </a:r>
          </a:p>
          <a:p>
            <a:pPr algn="just" eaLnBrk="1" hangingPunct="1"/>
            <a:r>
              <a:rPr lang="vi-VN" altLang="en-US" sz="2800" dirty="0">
                <a:latin typeface="Times New Roman" pitchFamily="18" charset="0"/>
                <a:sym typeface="Wingdings" pitchFamily="2" charset="2"/>
              </a:rPr>
              <a:t></a:t>
            </a:r>
            <a:r>
              <a:rPr lang="vi-VN" altLang="en-US" sz="2800" dirty="0">
                <a:latin typeface="Times New Roman" pitchFamily="18" charset="0"/>
              </a:rPr>
              <a:t> Năm 981, quân Tống xâm lược nước ta.</a:t>
            </a:r>
          </a:p>
        </p:txBody>
      </p:sp>
      <p:sp>
        <p:nvSpPr>
          <p:cNvPr id="16393" name="Date Placeholder 10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B6499F4-8D1A-416D-AC3F-33BECD78359B}" type="datetime10">
              <a:rPr lang="vi-VN" altLang="en-US" sz="1400" smtClean="0"/>
              <a:pPr/>
              <a:t>12:59 CH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56793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0" grpId="0"/>
      <p:bldP spid="41" grpId="0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Description: Description: Description: Description: C:\Users\Tii Tii Madridista\Desktop\2015.6.2-Cuộc kháng chiến chống quân Tống lần 1-2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607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21507" name="AutoShape 3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21508" name="AutoShape 4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21509" name="Picture 5" descr="4nhunguyet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Date Placeholder 5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D50806C-A4EB-4296-B8C3-138E3CDBFF06}" type="datetime10">
              <a:rPr lang="vi-VN" altLang="en-US" sz="1400" smtClean="0"/>
              <a:pPr/>
              <a:t>12:59 CH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897227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ập tin:Tuongdaidinhtienhoangd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105400" y="3124200"/>
            <a:ext cx="1295400" cy="26924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3399"/>
                </a:solidFill>
                <a:latin typeface="Times New Roman" pitchFamily="18" charset="0"/>
              </a:rPr>
              <a:t>Tượng Đinh Tiên Hoàng, (Ninh Bình).</a:t>
            </a:r>
          </a:p>
        </p:txBody>
      </p:sp>
      <p:sp>
        <p:nvSpPr>
          <p:cNvPr id="29700" name="AutoShape 4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29701" name="AutoShape 5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29702" name="Picture 6" descr="1_2010917143128_dinh_bo_l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VuaDinhTienHo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2943225"/>
            <a:ext cx="283845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049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4A8718-884E-D39C-9960-21D2072A749D}"/>
              </a:ext>
            </a:extLst>
          </p:cNvPr>
          <p:cNvSpPr txBox="1"/>
          <p:nvPr/>
        </p:nvSpPr>
        <p:spPr>
          <a:xfrm>
            <a:off x="212151" y="227221"/>
            <a:ext cx="8719699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V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VIỆT NAM TỪ ĐẦU THẾ KỈ X ĐẾN ĐẦU THẾ KỈ XV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BÀI 13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XÂY DỰNG VÀ BẢO VỆ ĐẤT NƯỚC THỜI  NGÔ, ĐINH, TIỀN LÊ 939 - 1009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5F680-5B6A-8812-1514-002BF1D9218A}"/>
              </a:ext>
            </a:extLst>
          </p:cNvPr>
          <p:cNvSpPr txBox="1"/>
          <p:nvPr/>
        </p:nvSpPr>
        <p:spPr>
          <a:xfrm>
            <a:off x="296903" y="3379636"/>
            <a:ext cx="1660922" cy="3170099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nl-NL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2C854F-FA82-6289-A417-612BF1AF38E6}"/>
              </a:ext>
            </a:extLst>
          </p:cNvPr>
          <p:cNvSpPr txBox="1"/>
          <p:nvPr/>
        </p:nvSpPr>
        <p:spPr>
          <a:xfrm>
            <a:off x="3428062" y="3268659"/>
            <a:ext cx="471487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E94918-BCB8-F4A7-A304-14BEE39C6DB5}"/>
              </a:ext>
            </a:extLst>
          </p:cNvPr>
          <p:cNvSpPr txBox="1"/>
          <p:nvPr/>
        </p:nvSpPr>
        <p:spPr>
          <a:xfrm>
            <a:off x="3432571" y="6036367"/>
            <a:ext cx="471487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Tống của nhà Tiền Lê năm 981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FBF250-A516-3E1D-EEDE-4D846831734C}"/>
              </a:ext>
            </a:extLst>
          </p:cNvPr>
          <p:cNvSpPr txBox="1"/>
          <p:nvPr/>
        </p:nvSpPr>
        <p:spPr>
          <a:xfrm>
            <a:off x="3444703" y="5480883"/>
            <a:ext cx="471487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b="1" dirty="0"/>
              <a:t>Đời sống xã hội và văn hóa.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47C66-9DF4-84C1-C5A1-05C98195469D}"/>
              </a:ext>
            </a:extLst>
          </p:cNvPr>
          <p:cNvSpPr txBox="1"/>
          <p:nvPr/>
        </p:nvSpPr>
        <p:spPr>
          <a:xfrm>
            <a:off x="3432571" y="4741227"/>
            <a:ext cx="471487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3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chức chính quyền thời Đinh, Tiền Lê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959772-FB18-E01D-1BD1-E1DF3837FAF4}"/>
              </a:ext>
            </a:extLst>
          </p:cNvPr>
          <p:cNvSpPr txBox="1"/>
          <p:nvPr/>
        </p:nvSpPr>
        <p:spPr>
          <a:xfrm>
            <a:off x="3458123" y="2600820"/>
            <a:ext cx="471487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nét chính về thời Ngô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EAA9E33-A6D5-D690-5785-AD787B5C9A3C}"/>
              </a:ext>
            </a:extLst>
          </p:cNvPr>
          <p:cNvSpPr/>
          <p:nvPr/>
        </p:nvSpPr>
        <p:spPr>
          <a:xfrm rot="19629001">
            <a:off x="1842908" y="3368733"/>
            <a:ext cx="2030713" cy="171261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97F5FFD-9AB5-7886-BA3A-9122A2C43F46}"/>
              </a:ext>
            </a:extLst>
          </p:cNvPr>
          <p:cNvSpPr/>
          <p:nvPr/>
        </p:nvSpPr>
        <p:spPr>
          <a:xfrm rot="20550271" flipV="1">
            <a:off x="1847202" y="4119285"/>
            <a:ext cx="1685984" cy="128361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275F49C-EE8E-0F56-1E94-3831F6D634CD}"/>
              </a:ext>
            </a:extLst>
          </p:cNvPr>
          <p:cNvSpPr/>
          <p:nvPr/>
        </p:nvSpPr>
        <p:spPr>
          <a:xfrm rot="2162181">
            <a:off x="1785114" y="5102662"/>
            <a:ext cx="1777855" cy="17622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A0AE9F-12C3-815A-A855-F7EF9C7FCB64}"/>
              </a:ext>
            </a:extLst>
          </p:cNvPr>
          <p:cNvSpPr/>
          <p:nvPr/>
        </p:nvSpPr>
        <p:spPr>
          <a:xfrm rot="906375">
            <a:off x="1891048" y="4712473"/>
            <a:ext cx="1582746" cy="14199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D0653E7-958E-EB7E-5D52-C69821C909B7}"/>
              </a:ext>
            </a:extLst>
          </p:cNvPr>
          <p:cNvSpPr/>
          <p:nvPr/>
        </p:nvSpPr>
        <p:spPr>
          <a:xfrm rot="2681256">
            <a:off x="1594280" y="5398860"/>
            <a:ext cx="2111293" cy="16404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49736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0963" name="AutoShape 4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49156" name="Picture 8" descr="http://charlieheng.files.wordpress.com/2012/11/232v.jpg?w=300&amp;h=2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00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Hộp_Văn_Bản 5"/>
          <p:cNvSpPr txBox="1">
            <a:spLocks noChangeArrowheads="1"/>
          </p:cNvSpPr>
          <p:nvPr/>
        </p:nvSpPr>
        <p:spPr bwMode="auto">
          <a:xfrm>
            <a:off x="0" y="6396037"/>
            <a:ext cx="457200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Đền thờ vua Đinh ( Ninh Bình)</a:t>
            </a:r>
            <a:endParaRPr lang="en-US" altLang="en-US" sz="2200" b="1" dirty="0">
              <a:latin typeface="Times New Roman" pitchFamily="18" charset="0"/>
            </a:endParaRPr>
          </a:p>
        </p:txBody>
      </p:sp>
      <p:pic>
        <p:nvPicPr>
          <p:cNvPr id="49159" name="Picture 7" descr="http://24h.baonuocviet.com/wp-content/uploads/2015/11/1163392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0"/>
            <a:ext cx="4286248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ộp_Văn_Bản 5"/>
          <p:cNvSpPr txBox="1">
            <a:spLocks noChangeArrowheads="1"/>
          </p:cNvSpPr>
          <p:nvPr/>
        </p:nvSpPr>
        <p:spPr bwMode="auto">
          <a:xfrm>
            <a:off x="4857752" y="6427113"/>
            <a:ext cx="4286248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Tượng đài Đinh Tiên Hoàng Đế</a:t>
            </a:r>
            <a:endParaRPr lang="en-US" altLang="en-US" sz="22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8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ờ lau tập trận một lễ tiết dân gian đặc sắc của vùng đất Cố đ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3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AutoShape 8" descr="Linh thiêng nghi lễ Rước nước tại Lễ hội Hoa Lư năm 2018 - Du lịch Ninh Bình"/>
          <p:cNvSpPr>
            <a:spLocks noChangeAspect="1" noChangeArrowheads="1"/>
          </p:cNvSpPr>
          <p:nvPr/>
        </p:nvSpPr>
        <p:spPr bwMode="auto">
          <a:xfrm>
            <a:off x="180975" y="-2476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285720" y="6232525"/>
            <a:ext cx="4714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endParaRPr lang="en-US" sz="32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7" name="TextBox 1"/>
          <p:cNvSpPr txBox="1">
            <a:spLocks noChangeArrowheads="1"/>
          </p:cNvSpPr>
          <p:nvPr/>
        </p:nvSpPr>
        <p:spPr bwMode="auto">
          <a:xfrm>
            <a:off x="5410200" y="57150"/>
            <a:ext cx="3657600" cy="658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...)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quay,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…).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hay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10361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2"/>
          <p:cNvGrpSpPr>
            <a:grpSpLocks/>
          </p:cNvGrpSpPr>
          <p:nvPr/>
        </p:nvGrpSpPr>
        <p:grpSpPr bwMode="auto">
          <a:xfrm>
            <a:off x="0" y="0"/>
            <a:ext cx="9144000" cy="6767513"/>
            <a:chOff x="0" y="0"/>
            <a:chExt cx="5760" cy="4263"/>
          </a:xfrm>
        </p:grpSpPr>
        <p:pic>
          <p:nvPicPr>
            <p:cNvPr id="31748" name="Picture 3" descr="1347232198-ninh-binh--5-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49" name="Text Box 4"/>
            <p:cNvSpPr txBox="1">
              <a:spLocks noChangeArrowheads="1"/>
            </p:cNvSpPr>
            <p:nvPr/>
          </p:nvSpPr>
          <p:spPr bwMode="auto">
            <a:xfrm>
              <a:off x="1008" y="3936"/>
              <a:ext cx="350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rgbClr val="FF0000"/>
                  </a:solidFill>
                  <a:latin typeface="Times New Roman" pitchFamily="18" charset="0"/>
                </a:rPr>
                <a:t>Cố đô Hoa Lư</a:t>
              </a:r>
            </a:p>
          </p:txBody>
        </p:sp>
      </p:grpSp>
      <p:pic>
        <p:nvPicPr>
          <p:cNvPr id="67589" name="Picture 5" descr="images420838_12289620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45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2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zh-CN">
              <a:ea typeface="SimSun" pitchFamily="2" charset="-122"/>
              <a:cs typeface="Arial" charset="0"/>
            </a:endParaRPr>
          </a:p>
        </p:txBody>
      </p:sp>
      <p:pic>
        <p:nvPicPr>
          <p:cNvPr id="43011" name="Content Placeholder 1" descr="teppi-151304011304-11-trang-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9050" y="-26988"/>
            <a:ext cx="9155906" cy="6854826"/>
          </a:xfrm>
        </p:spPr>
      </p:pic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-19050" y="-26988"/>
            <a:ext cx="32242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4000" b="1">
                <a:latin typeface="Times New Roman" pitchFamily="18" charset="0"/>
                <a:ea typeface="SimSun" pitchFamily="2" charset="-122"/>
              </a:rPr>
              <a:t>Toàn cảnh Hoa Lư</a:t>
            </a:r>
          </a:p>
        </p:txBody>
      </p:sp>
    </p:spTree>
    <p:extLst>
      <p:ext uri="{BB962C8B-B14F-4D97-AF65-F5344CB8AC3E}">
        <p14:creationId xmlns:p14="http://schemas.microsoft.com/office/powerpoint/2010/main" val="1904689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022044" y="94996"/>
            <a:ext cx="7366379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5350669" y="1090804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CBD669B-7949-1AC0-ECCE-4FC9C47A3552}"/>
              </a:ext>
            </a:extLst>
          </p:cNvPr>
          <p:cNvSpPr txBox="1"/>
          <p:nvPr/>
        </p:nvSpPr>
        <p:spPr>
          <a:xfrm>
            <a:off x="194008" y="1090804"/>
            <a:ext cx="4417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5</a:t>
            </a: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Đời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sống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endParaRPr lang="en-US" sz="2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BE762A-5901-1F1D-5592-E4668D598B69}"/>
              </a:ext>
            </a:extLst>
          </p:cNvPr>
          <p:cNvSpPr/>
          <p:nvPr/>
        </p:nvSpPr>
        <p:spPr>
          <a:xfrm>
            <a:off x="5548669" y="1090803"/>
            <a:ext cx="3481444" cy="495047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5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Đời sống xã hội thời Ngô – Đinh – Tiền Lê có điểm gì nổi bật?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Đời sống văn hóa thời Ngô – Đinh – Tiền Lê có điểm gì nổi bật?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1F5BE998-4E8C-E89D-531B-E1CDA2867D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1556" y="517525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A89A0D-8FD6-B8E7-04C9-3C7EDFAD7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9" t="3226" r="9732"/>
          <a:stretch/>
        </p:blipFill>
        <p:spPr>
          <a:xfrm>
            <a:off x="194006" y="1937427"/>
            <a:ext cx="4960210" cy="482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022044" y="94996"/>
            <a:ext cx="6267347" cy="13665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5832872" y="822326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CBD669B-7949-1AC0-ECCE-4FC9C47A3552}"/>
              </a:ext>
            </a:extLst>
          </p:cNvPr>
          <p:cNvSpPr txBox="1"/>
          <p:nvPr/>
        </p:nvSpPr>
        <p:spPr>
          <a:xfrm>
            <a:off x="194008" y="1090804"/>
            <a:ext cx="4417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5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Đời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xã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BE762A-5901-1F1D-5592-E4668D598B69}"/>
              </a:ext>
            </a:extLst>
          </p:cNvPr>
          <p:cNvSpPr/>
          <p:nvPr/>
        </p:nvSpPr>
        <p:spPr>
          <a:xfrm>
            <a:off x="6065043" y="1178864"/>
            <a:ext cx="2963524" cy="43218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 SỐ 5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Đời sống xã hội thời Ngô – Đinh – Tiền Lê có điểm gì nổi bật?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Đời sống văn hóa thời Ngô – Đinh – Tiền Lê có điểm gì nổi bật?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1F5BE998-4E8C-E89D-531B-E1CDA2867D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1556" y="517525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863CC7-424D-3E43-065A-A60ADDC19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42"/>
          <a:stretch/>
        </p:blipFill>
        <p:spPr>
          <a:xfrm>
            <a:off x="194005" y="1957389"/>
            <a:ext cx="5485274" cy="480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6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10036-0465-BBCC-EA72-016AD6D524CF}"/>
              </a:ext>
            </a:extLst>
          </p:cNvPr>
          <p:cNvSpPr txBox="1"/>
          <p:nvPr/>
        </p:nvSpPr>
        <p:spPr>
          <a:xfrm>
            <a:off x="137140" y="974613"/>
            <a:ext cx="5226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022044" y="94996"/>
            <a:ext cx="7798426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5220072" y="1268291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DD8DD5-6F3C-1E11-414A-8983CC80E5E5}"/>
              </a:ext>
            </a:extLst>
          </p:cNvPr>
          <p:cNvSpPr txBox="1"/>
          <p:nvPr/>
        </p:nvSpPr>
        <p:spPr>
          <a:xfrm>
            <a:off x="137140" y="1380449"/>
            <a:ext cx="5226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Lĩnh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F6BE3-BCEF-7405-0840-22750566EEDD}"/>
              </a:ext>
            </a:extLst>
          </p:cNvPr>
          <p:cNvSpPr txBox="1"/>
          <p:nvPr/>
        </p:nvSpPr>
        <p:spPr>
          <a:xfrm>
            <a:off x="137140" y="2564904"/>
            <a:ext cx="5160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3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Cuộc kháng chiến chống Tống thời Tiền Lê (năm 981)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F776F-077E-2777-96BC-015BCEC1AF18}"/>
              </a:ext>
            </a:extLst>
          </p:cNvPr>
          <p:cNvSpPr txBox="1"/>
          <p:nvPr/>
        </p:nvSpPr>
        <p:spPr>
          <a:xfrm>
            <a:off x="37448" y="3373805"/>
            <a:ext cx="5326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BD669B-7949-1AC0-ECCE-4FC9C47A3552}"/>
              </a:ext>
            </a:extLst>
          </p:cNvPr>
          <p:cNvSpPr txBox="1"/>
          <p:nvPr/>
        </p:nvSpPr>
        <p:spPr>
          <a:xfrm>
            <a:off x="217309" y="4054849"/>
            <a:ext cx="5038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5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Đời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xã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34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1D6271-09D5-3E8E-B7DA-F191E0EF3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56792"/>
            <a:ext cx="7992888" cy="281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98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69DE68-55E5-E1C9-ADE7-99C9D09B5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40" y="185740"/>
            <a:ext cx="8691321" cy="65150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604CFB-A374-425B-2978-75FDC57D1DBC}"/>
              </a:ext>
            </a:extLst>
          </p:cNvPr>
          <p:cNvSpPr/>
          <p:nvPr/>
        </p:nvSpPr>
        <p:spPr>
          <a:xfrm>
            <a:off x="226340" y="157162"/>
            <a:ext cx="2634733" cy="7000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00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712BE7-6683-13A7-23BF-535891D3C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613" y="200025"/>
            <a:ext cx="4032854" cy="6057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FAE2F4-2946-ECB0-ADB5-667F6AB0B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34" y="200025"/>
            <a:ext cx="4229467" cy="63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3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nét chính về thời Ngô</a:t>
            </a:r>
            <a:r>
              <a:rPr lang="en-US" sz="4000" kern="0" dirty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1000100" y="1357298"/>
            <a:ext cx="6452220" cy="1999694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600"/>
              </a:spcBef>
            </a:pPr>
            <a:endParaRPr lang="nl-N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nl-N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nl-N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việc làm của Ngô Quyền sau chiến thắng Bạch Đằng?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786322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00166" y="4714884"/>
            <a:ext cx="71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939,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Loa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420116" y="1080904"/>
            <a:ext cx="2836196" cy="3777641"/>
            <a:chOff x="5425622" y="84148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84148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32767"/>
              <a:ext cx="2025648" cy="949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4" y="1129842"/>
              <a:ext cx="2025648" cy="949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356476"/>
              <a:ext cx="2025648" cy="949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348572"/>
              <a:ext cx="2025648" cy="949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5079417" y="5069559"/>
            <a:ext cx="1521007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1625515" y="3910004"/>
            <a:ext cx="75245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468094" y="3910004"/>
            <a:ext cx="75245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310672" y="3910004"/>
            <a:ext cx="75245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625941" y="5069559"/>
            <a:ext cx="75245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468520" y="5069559"/>
            <a:ext cx="75245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3311098" y="5069559"/>
            <a:ext cx="75245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7436" y="1889467"/>
            <a:ext cx="4844134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1. 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 QUAY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05" y="1491400"/>
            <a:ext cx="278606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29" y="1762856"/>
            <a:ext cx="278606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24" y="1367460"/>
            <a:ext cx="278606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184" y="907037"/>
            <a:ext cx="829975" cy="11355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74" y="2529689"/>
            <a:ext cx="761746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07211" y="-520300"/>
            <a:ext cx="3429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7454810" y="2870566"/>
            <a:ext cx="587829" cy="4408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081" y="4945971"/>
            <a:ext cx="698651" cy="79454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69481" y="4910094"/>
            <a:ext cx="679852" cy="86629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C23A9-1DB5-2045-A7E4-5A9E2AA29CD6}"/>
              </a:ext>
            </a:extLst>
          </p:cNvPr>
          <p:cNvSpPr txBox="1"/>
          <p:nvPr/>
        </p:nvSpPr>
        <p:spPr>
          <a:xfrm>
            <a:off x="2056031" y="275586"/>
            <a:ext cx="68760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kumimoji="0" lang="x-none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hlinkClick r:id="" action="ppaction://noaction"/>
            <a:extLst>
              <a:ext uri="{FF2B5EF4-FFF2-40B4-BE49-F238E27FC236}">
                <a16:creationId xmlns:a16="http://schemas.microsoft.com/office/drawing/2014/main" id="{F291307A-C29E-A040-BB3D-51708B1BB747}"/>
              </a:ext>
            </a:extLst>
          </p:cNvPr>
          <p:cNvSpPr txBox="1"/>
          <p:nvPr/>
        </p:nvSpPr>
        <p:spPr>
          <a:xfrm>
            <a:off x="7554171" y="5950964"/>
            <a:ext cx="971397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41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4.44444E-6 L -1.666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68" y="3684100"/>
            <a:ext cx="611156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29" y="4244141"/>
            <a:ext cx="457250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14" y="4705044"/>
            <a:ext cx="292720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66931" y="318049"/>
            <a:ext cx="5921285" cy="1203448"/>
          </a:xfrm>
          <a:prstGeom prst="snip2DiagRect">
            <a:avLst/>
          </a:prstGeom>
          <a:solidFill>
            <a:schemeClr val="bg2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35028" y="2053164"/>
            <a:ext cx="2673650" cy="8150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84382" y="4533897"/>
            <a:ext cx="319002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54339" y="4384125"/>
            <a:ext cx="501424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1470" y="2034558"/>
            <a:ext cx="2672863" cy="7833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8869" y="3249396"/>
            <a:ext cx="2849597" cy="6858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văn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1471" y="3238703"/>
            <a:ext cx="2979170" cy="7833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075021" y="2282690"/>
            <a:ext cx="452552" cy="531044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119448" y="3368808"/>
            <a:ext cx="452552" cy="52806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986" y="3259829"/>
            <a:ext cx="452668" cy="578111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74" y="2298924"/>
            <a:ext cx="452668" cy="530398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768466" y="4507829"/>
            <a:ext cx="1327056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0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68" y="3684100"/>
            <a:ext cx="611156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29" y="4244141"/>
            <a:ext cx="457250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14" y="4705044"/>
            <a:ext cx="292720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084461" y="556659"/>
            <a:ext cx="6451988" cy="1203448"/>
          </a:xfrm>
          <a:prstGeom prst="snip2DiagRect">
            <a:avLst/>
          </a:prstGeom>
          <a:solidFill>
            <a:schemeClr val="bg2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2.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’’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 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67500" y="2319260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 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sụp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84382" y="4533897"/>
            <a:ext cx="319002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54339" y="4384125"/>
            <a:ext cx="501424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1472" y="2319260"/>
            <a:ext cx="2760074" cy="5812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Ngoại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xâm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dọa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67500" y="2986139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Nhân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đói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khổ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1472" y="2989280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bất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ổn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54" y="2338366"/>
            <a:ext cx="453219" cy="53104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075021" y="3011162"/>
            <a:ext cx="452552" cy="52806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78" y="3019860"/>
            <a:ext cx="452668" cy="53039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78" y="2377122"/>
            <a:ext cx="452668" cy="482845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768466" y="4384126"/>
            <a:ext cx="1327056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93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264334" y="4622589"/>
            <a:ext cx="611156" cy="804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29" y="4244141"/>
            <a:ext cx="457250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14" y="4705044"/>
            <a:ext cx="292720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115616" y="96009"/>
            <a:ext cx="7309011" cy="2017227"/>
          </a:xfrm>
          <a:prstGeom prst="snip2DiagRect">
            <a:avLst/>
          </a:prstGeom>
          <a:solidFill>
            <a:schemeClr val="bg2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Đố ai trên Bạch Đằng giang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Làm cho cọc nhọn dọc ngang sáng ngời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Phá quân Nam Hán tơi bời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Gươm thần độc lập giữa trời vang lê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09164" y="3546220"/>
            <a:ext cx="3866729" cy="126554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Quyền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84382" y="4533897"/>
            <a:ext cx="319002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54339" y="4384125"/>
            <a:ext cx="501424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60808" y="2067898"/>
            <a:ext cx="3866728" cy="12150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Hoàn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19372" y="3571484"/>
            <a:ext cx="3738529" cy="12150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Tuấn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19372" y="2087023"/>
            <a:ext cx="3736638" cy="12150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Lợi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374604" y="4058921"/>
            <a:ext cx="452552" cy="531044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048022" y="3914959"/>
            <a:ext cx="452552" cy="52806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35" y="2113235"/>
            <a:ext cx="452668" cy="53039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05" y="1996642"/>
            <a:ext cx="452668" cy="530398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3761910" y="4917509"/>
            <a:ext cx="1327056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3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68" y="3684100"/>
            <a:ext cx="611156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29" y="4244141"/>
            <a:ext cx="457250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14" y="4705044"/>
            <a:ext cx="292720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428918" y="369177"/>
            <a:ext cx="6399756" cy="1192094"/>
          </a:xfrm>
          <a:prstGeom prst="snip2DiagRect">
            <a:avLst/>
          </a:prstGeom>
          <a:solidFill>
            <a:schemeClr val="bg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8922" y="1888364"/>
            <a:ext cx="3564215" cy="791579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Xưng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sứ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84382" y="4533897"/>
            <a:ext cx="319002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54339" y="4384125"/>
            <a:ext cx="501424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40415" y="1788482"/>
            <a:ext cx="3647342" cy="791579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2699" y="3503201"/>
            <a:ext cx="3564215" cy="88092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quân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861334" y="3419942"/>
            <a:ext cx="3562388" cy="88719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Đóng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Loa.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32" y="1951225"/>
            <a:ext cx="453219" cy="53104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07" y="3503202"/>
            <a:ext cx="452552" cy="610952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601" y="3724045"/>
            <a:ext cx="412083" cy="41140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438" y="1951225"/>
            <a:ext cx="453647" cy="531546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610937" y="5035151"/>
            <a:ext cx="1327056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00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68" y="3684100"/>
            <a:ext cx="611156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29" y="4244141"/>
            <a:ext cx="457250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14" y="4705044"/>
            <a:ext cx="292720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619672" y="198783"/>
            <a:ext cx="7200799" cy="1831144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Vua nào thưở bé chăn trâu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Trường Yên một ngọn cờ lau tập tành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Sứ quân dẹp loạn phân tranh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Dựng nền thống nhất sử xanh còn truyền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           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67500" y="2574977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Tổ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84382" y="4533897"/>
            <a:ext cx="319002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54339" y="4384125"/>
            <a:ext cx="501424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97239" y="2563716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Lĩnh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67500" y="3241856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Tông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1472" y="3244997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Lợi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54" y="2594083"/>
            <a:ext cx="453219" cy="53104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075021" y="3266879"/>
            <a:ext cx="452552" cy="52806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78" y="3275577"/>
            <a:ext cx="452668" cy="53039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78" y="2632839"/>
            <a:ext cx="452668" cy="482845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768466" y="4384126"/>
            <a:ext cx="1327056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Sile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27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68" y="3684100"/>
            <a:ext cx="611156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29" y="4244141"/>
            <a:ext cx="457250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14" y="4705044"/>
            <a:ext cx="292720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767500" y="1007152"/>
            <a:ext cx="5584046" cy="1203448"/>
          </a:xfrm>
          <a:prstGeom prst="snip2DiagRect">
            <a:avLst/>
          </a:prstGeom>
          <a:solidFill>
            <a:schemeClr val="bg2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6.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Lĩnh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căn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cứ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dẹp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loạn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12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sứ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67500" y="2319260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5763" marR="0" lvl="0" indent="-38576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84382" y="4533897"/>
            <a:ext cx="319002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54339" y="4384125"/>
            <a:ext cx="501424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1471" y="2322401"/>
            <a:ext cx="2785031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45731" y="3307991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03949" y="3106645"/>
            <a:ext cx="2760074" cy="7788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Linh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97" y="2338366"/>
            <a:ext cx="411977" cy="53104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828" y="3336265"/>
            <a:ext cx="411977" cy="482721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603" y="3307994"/>
            <a:ext cx="452668" cy="482845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78" y="2377122"/>
            <a:ext cx="452668" cy="482845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768466" y="4384126"/>
            <a:ext cx="1327056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8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14158D3-2EFF-1559-8703-DBC12699259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69270" y="666750"/>
          <a:ext cx="5892408" cy="5105400"/>
        </p:xfrm>
        <a:graphic>
          <a:graphicData uri="http://schemas.openxmlformats.org/drawingml/2006/table">
            <a:tbl>
              <a:tblPr/>
              <a:tblGrid>
                <a:gridCol w="420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1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14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5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5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21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98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205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2056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214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B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Ạ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Ằ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I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Ế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Ộ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Ứ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I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Ô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R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Ứ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B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Ô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A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U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Â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D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Â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O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Â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U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cau 1">
            <a:extLst>
              <a:ext uri="{FF2B5EF4-FFF2-40B4-BE49-F238E27FC236}">
                <a16:creationId xmlns:a16="http://schemas.microsoft.com/office/drawing/2014/main" id="{0EE4B2B4-8071-ED81-1551-DBCDB3C7A52E}"/>
              </a:ext>
            </a:extLst>
          </p:cNvPr>
          <p:cNvSpPr/>
          <p:nvPr/>
        </p:nvSpPr>
        <p:spPr>
          <a:xfrm>
            <a:off x="1298972" y="938215"/>
            <a:ext cx="376238" cy="592137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1</a:t>
            </a:r>
          </a:p>
        </p:txBody>
      </p:sp>
      <p:sp>
        <p:nvSpPr>
          <p:cNvPr id="8" name="cau 2">
            <a:extLst>
              <a:ext uri="{FF2B5EF4-FFF2-40B4-BE49-F238E27FC236}">
                <a16:creationId xmlns:a16="http://schemas.microsoft.com/office/drawing/2014/main" id="{FD5956D9-B3D2-EFB0-57B3-7752AFF19C42}"/>
              </a:ext>
            </a:extLst>
          </p:cNvPr>
          <p:cNvSpPr/>
          <p:nvPr/>
        </p:nvSpPr>
        <p:spPr>
          <a:xfrm>
            <a:off x="1298972" y="1658940"/>
            <a:ext cx="376238" cy="592137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2</a:t>
            </a:r>
          </a:p>
        </p:txBody>
      </p:sp>
      <p:sp>
        <p:nvSpPr>
          <p:cNvPr id="9" name="cau3">
            <a:extLst>
              <a:ext uri="{FF2B5EF4-FFF2-40B4-BE49-F238E27FC236}">
                <a16:creationId xmlns:a16="http://schemas.microsoft.com/office/drawing/2014/main" id="{AAE52F36-8AD2-92D8-2DF5-A7B77BA7B91F}"/>
              </a:ext>
            </a:extLst>
          </p:cNvPr>
          <p:cNvSpPr/>
          <p:nvPr/>
        </p:nvSpPr>
        <p:spPr>
          <a:xfrm>
            <a:off x="1298972" y="3462338"/>
            <a:ext cx="376238" cy="590550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4</a:t>
            </a:r>
          </a:p>
        </p:txBody>
      </p:sp>
      <p:sp>
        <p:nvSpPr>
          <p:cNvPr id="10" name="cau 4">
            <a:extLst>
              <a:ext uri="{FF2B5EF4-FFF2-40B4-BE49-F238E27FC236}">
                <a16:creationId xmlns:a16="http://schemas.microsoft.com/office/drawing/2014/main" id="{9E89B702-4DF6-8713-A961-A0AD7E0DCF1B}"/>
              </a:ext>
            </a:extLst>
          </p:cNvPr>
          <p:cNvSpPr/>
          <p:nvPr/>
        </p:nvSpPr>
        <p:spPr>
          <a:xfrm rot="10800000" flipV="1">
            <a:off x="1297782" y="2457450"/>
            <a:ext cx="398860" cy="681038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3</a:t>
            </a:r>
          </a:p>
        </p:txBody>
      </p:sp>
      <p:sp>
        <p:nvSpPr>
          <p:cNvPr id="11" name="cau 5">
            <a:extLst>
              <a:ext uri="{FF2B5EF4-FFF2-40B4-BE49-F238E27FC236}">
                <a16:creationId xmlns:a16="http://schemas.microsoft.com/office/drawing/2014/main" id="{A232A33B-C9C0-168B-6423-20AF2D3F45B1}"/>
              </a:ext>
            </a:extLst>
          </p:cNvPr>
          <p:cNvSpPr/>
          <p:nvPr/>
        </p:nvSpPr>
        <p:spPr>
          <a:xfrm>
            <a:off x="1283494" y="4303713"/>
            <a:ext cx="376238" cy="590550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5</a:t>
            </a:r>
          </a:p>
        </p:txBody>
      </p:sp>
      <p:sp>
        <p:nvSpPr>
          <p:cNvPr id="12" name="cau 6">
            <a:extLst>
              <a:ext uri="{FF2B5EF4-FFF2-40B4-BE49-F238E27FC236}">
                <a16:creationId xmlns:a16="http://schemas.microsoft.com/office/drawing/2014/main" id="{4D4597B2-1662-E3AA-1076-721D031AE690}"/>
              </a:ext>
            </a:extLst>
          </p:cNvPr>
          <p:cNvSpPr/>
          <p:nvPr/>
        </p:nvSpPr>
        <p:spPr>
          <a:xfrm>
            <a:off x="1303735" y="5143500"/>
            <a:ext cx="376238" cy="590550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6</a:t>
            </a:r>
          </a:p>
        </p:txBody>
      </p:sp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3B5A3EE0-049C-46A5-9C54-D25C503796FF}"/>
              </a:ext>
            </a:extLst>
          </p:cNvPr>
          <p:cNvSpPr/>
          <p:nvPr/>
        </p:nvSpPr>
        <p:spPr>
          <a:xfrm>
            <a:off x="2053830" y="5929313"/>
            <a:ext cx="4731544" cy="785812"/>
          </a:xfrm>
          <a:prstGeom prst="round1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1.Ngô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Quyền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chiến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thắng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quân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Nam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Hán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trên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sông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nào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3" name="an 1">
            <a:extLst>
              <a:ext uri="{FF2B5EF4-FFF2-40B4-BE49-F238E27FC236}">
                <a16:creationId xmlns:a16="http://schemas.microsoft.com/office/drawing/2014/main" id="{6AC1D116-4A5A-0FC6-F5F5-0BF181F6D833}"/>
              </a:ext>
            </a:extLst>
          </p:cNvPr>
          <p:cNvSpPr/>
          <p:nvPr/>
        </p:nvSpPr>
        <p:spPr>
          <a:xfrm>
            <a:off x="7717633" y="860425"/>
            <a:ext cx="251222" cy="44608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1</a:t>
            </a:r>
          </a:p>
        </p:txBody>
      </p:sp>
      <p:sp>
        <p:nvSpPr>
          <p:cNvPr id="4" name="an 2">
            <a:extLst>
              <a:ext uri="{FF2B5EF4-FFF2-40B4-BE49-F238E27FC236}">
                <a16:creationId xmlns:a16="http://schemas.microsoft.com/office/drawing/2014/main" id="{DFBBC1CF-EA43-4A32-6997-81821334659F}"/>
              </a:ext>
            </a:extLst>
          </p:cNvPr>
          <p:cNvSpPr/>
          <p:nvPr/>
        </p:nvSpPr>
        <p:spPr>
          <a:xfrm>
            <a:off x="7717633" y="1658940"/>
            <a:ext cx="251222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2</a:t>
            </a:r>
          </a:p>
        </p:txBody>
      </p:sp>
      <p:sp>
        <p:nvSpPr>
          <p:cNvPr id="5" name="an 4">
            <a:extLst>
              <a:ext uri="{FF2B5EF4-FFF2-40B4-BE49-F238E27FC236}">
                <a16:creationId xmlns:a16="http://schemas.microsoft.com/office/drawing/2014/main" id="{A5E4FDAD-28A1-68D7-F8BE-236D6991A696}"/>
              </a:ext>
            </a:extLst>
          </p:cNvPr>
          <p:cNvSpPr/>
          <p:nvPr/>
        </p:nvSpPr>
        <p:spPr>
          <a:xfrm>
            <a:off x="7717633" y="3462340"/>
            <a:ext cx="251222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4</a:t>
            </a:r>
          </a:p>
        </p:txBody>
      </p:sp>
      <p:sp>
        <p:nvSpPr>
          <p:cNvPr id="13" name="an 5">
            <a:extLst>
              <a:ext uri="{FF2B5EF4-FFF2-40B4-BE49-F238E27FC236}">
                <a16:creationId xmlns:a16="http://schemas.microsoft.com/office/drawing/2014/main" id="{10EC5AED-CC3A-806B-8800-FF6D48ABA14C}"/>
              </a:ext>
            </a:extLst>
          </p:cNvPr>
          <p:cNvSpPr/>
          <p:nvPr/>
        </p:nvSpPr>
        <p:spPr>
          <a:xfrm>
            <a:off x="7717633" y="4303715"/>
            <a:ext cx="251222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5</a:t>
            </a:r>
          </a:p>
        </p:txBody>
      </p:sp>
      <p:sp>
        <p:nvSpPr>
          <p:cNvPr id="14" name="an 6">
            <a:extLst>
              <a:ext uri="{FF2B5EF4-FFF2-40B4-BE49-F238E27FC236}">
                <a16:creationId xmlns:a16="http://schemas.microsoft.com/office/drawing/2014/main" id="{3BA65309-298E-35CE-816B-CB6C060D0389}"/>
              </a:ext>
            </a:extLst>
          </p:cNvPr>
          <p:cNvSpPr/>
          <p:nvPr/>
        </p:nvSpPr>
        <p:spPr>
          <a:xfrm>
            <a:off x="7717633" y="5186365"/>
            <a:ext cx="251222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6</a:t>
            </a:r>
          </a:p>
        </p:txBody>
      </p:sp>
      <p:sp>
        <p:nvSpPr>
          <p:cNvPr id="15" name="an 3">
            <a:extLst>
              <a:ext uri="{FF2B5EF4-FFF2-40B4-BE49-F238E27FC236}">
                <a16:creationId xmlns:a16="http://schemas.microsoft.com/office/drawing/2014/main" id="{B8722D94-9225-A0D8-4748-4E748E695445}"/>
              </a:ext>
            </a:extLst>
          </p:cNvPr>
          <p:cNvSpPr/>
          <p:nvPr/>
        </p:nvSpPr>
        <p:spPr>
          <a:xfrm>
            <a:off x="7717633" y="2535240"/>
            <a:ext cx="251222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98E268-078F-E7C1-2E97-3C6B324A78F7}"/>
              </a:ext>
            </a:extLst>
          </p:cNvPr>
          <p:cNvSpPr/>
          <p:nvPr/>
        </p:nvSpPr>
        <p:spPr>
          <a:xfrm>
            <a:off x="3064669" y="660402"/>
            <a:ext cx="442913" cy="8858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2C148E-5928-45B1-6DDD-D813619C1F28}"/>
              </a:ext>
            </a:extLst>
          </p:cNvPr>
          <p:cNvSpPr/>
          <p:nvPr/>
        </p:nvSpPr>
        <p:spPr>
          <a:xfrm>
            <a:off x="2584847" y="655638"/>
            <a:ext cx="476250" cy="8826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95D941-59E4-A46D-8A47-91A0132A71AD}"/>
              </a:ext>
            </a:extLst>
          </p:cNvPr>
          <p:cNvSpPr/>
          <p:nvPr/>
        </p:nvSpPr>
        <p:spPr>
          <a:xfrm>
            <a:off x="3459958" y="1533525"/>
            <a:ext cx="441722" cy="9144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E83A082-D58C-146E-BFE1-79607AA02B40}"/>
              </a:ext>
            </a:extLst>
          </p:cNvPr>
          <p:cNvSpPr/>
          <p:nvPr/>
        </p:nvSpPr>
        <p:spPr>
          <a:xfrm>
            <a:off x="5104211" y="652465"/>
            <a:ext cx="448865" cy="8778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 dirty="0">
              <a:solidFill>
                <a:srgbClr val="00B0F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49A4760-0D35-6C6F-655F-5AA2B0B39AE5}"/>
              </a:ext>
            </a:extLst>
          </p:cNvPr>
          <p:cNvSpPr/>
          <p:nvPr/>
        </p:nvSpPr>
        <p:spPr>
          <a:xfrm>
            <a:off x="4701779" y="666752"/>
            <a:ext cx="417909" cy="8874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2679825-32A9-4C92-E547-278EE7A0EF8E}"/>
              </a:ext>
            </a:extLst>
          </p:cNvPr>
          <p:cNvSpPr/>
          <p:nvPr/>
        </p:nvSpPr>
        <p:spPr>
          <a:xfrm>
            <a:off x="4299347" y="654052"/>
            <a:ext cx="465534" cy="8874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0F55CBA-BE19-969E-56BD-21F710D091C8}"/>
              </a:ext>
            </a:extLst>
          </p:cNvPr>
          <p:cNvSpPr/>
          <p:nvPr/>
        </p:nvSpPr>
        <p:spPr>
          <a:xfrm>
            <a:off x="3500437" y="642940"/>
            <a:ext cx="386954" cy="8778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C00B940-4C8A-F633-5468-2D3E437CCC66}"/>
              </a:ext>
            </a:extLst>
          </p:cNvPr>
          <p:cNvSpPr/>
          <p:nvPr/>
        </p:nvSpPr>
        <p:spPr>
          <a:xfrm>
            <a:off x="3875486" y="642940"/>
            <a:ext cx="448865" cy="8858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67CF204-C7A0-C646-6F86-269C1A6DEC02}"/>
              </a:ext>
            </a:extLst>
          </p:cNvPr>
          <p:cNvSpPr/>
          <p:nvPr/>
        </p:nvSpPr>
        <p:spPr>
          <a:xfrm>
            <a:off x="1771650" y="1517650"/>
            <a:ext cx="41910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4BB8916-58F6-37B7-3739-1BB00C3A65AF}"/>
              </a:ext>
            </a:extLst>
          </p:cNvPr>
          <p:cNvSpPr/>
          <p:nvPr/>
        </p:nvSpPr>
        <p:spPr>
          <a:xfrm>
            <a:off x="2190750" y="1517650"/>
            <a:ext cx="414338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1057ABA-21EF-5E7A-B22C-0BDD4BA2B0DD}"/>
              </a:ext>
            </a:extLst>
          </p:cNvPr>
          <p:cNvSpPr/>
          <p:nvPr/>
        </p:nvSpPr>
        <p:spPr>
          <a:xfrm>
            <a:off x="2590800" y="1528764"/>
            <a:ext cx="500063" cy="8651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89E6E70-009D-9057-DD4A-32FCB61488AE}"/>
              </a:ext>
            </a:extLst>
          </p:cNvPr>
          <p:cNvSpPr/>
          <p:nvPr/>
        </p:nvSpPr>
        <p:spPr>
          <a:xfrm>
            <a:off x="3082529" y="1516065"/>
            <a:ext cx="419100" cy="8604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72F248D-DA32-02FC-1EB5-157E2C5DDF3E}"/>
              </a:ext>
            </a:extLst>
          </p:cNvPr>
          <p:cNvSpPr/>
          <p:nvPr/>
        </p:nvSpPr>
        <p:spPr>
          <a:xfrm>
            <a:off x="3876676" y="1566864"/>
            <a:ext cx="473869" cy="85883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B782F94-D82B-0B79-49A8-0AB8831EED71}"/>
              </a:ext>
            </a:extLst>
          </p:cNvPr>
          <p:cNvSpPr/>
          <p:nvPr/>
        </p:nvSpPr>
        <p:spPr>
          <a:xfrm>
            <a:off x="4299347" y="1554165"/>
            <a:ext cx="447675" cy="8270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6297A02-85D9-7B91-F936-3ED2D8997977}"/>
              </a:ext>
            </a:extLst>
          </p:cNvPr>
          <p:cNvSpPr/>
          <p:nvPr/>
        </p:nvSpPr>
        <p:spPr>
          <a:xfrm>
            <a:off x="4736307" y="1541463"/>
            <a:ext cx="426244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9A1694C-1846-4A62-0E18-5975580ACAAB}"/>
              </a:ext>
            </a:extLst>
          </p:cNvPr>
          <p:cNvSpPr/>
          <p:nvPr/>
        </p:nvSpPr>
        <p:spPr>
          <a:xfrm>
            <a:off x="2574133" y="2378075"/>
            <a:ext cx="508397" cy="8445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D5D79E6-CF85-79A0-68E9-85D57C1F65D4}"/>
              </a:ext>
            </a:extLst>
          </p:cNvPr>
          <p:cNvSpPr/>
          <p:nvPr/>
        </p:nvSpPr>
        <p:spPr>
          <a:xfrm>
            <a:off x="4692255" y="2381250"/>
            <a:ext cx="463153" cy="8953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FE48D62-4C93-C31B-3E4F-2AE950D13229}"/>
              </a:ext>
            </a:extLst>
          </p:cNvPr>
          <p:cNvSpPr/>
          <p:nvPr/>
        </p:nvSpPr>
        <p:spPr>
          <a:xfrm>
            <a:off x="4304111" y="2381250"/>
            <a:ext cx="448865" cy="8953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28C6214-D7D4-B92B-9050-BB1B08AF4D97}"/>
              </a:ext>
            </a:extLst>
          </p:cNvPr>
          <p:cNvSpPr/>
          <p:nvPr/>
        </p:nvSpPr>
        <p:spPr>
          <a:xfrm>
            <a:off x="6007894" y="2360613"/>
            <a:ext cx="448866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87A8E9E-B37E-7FC9-0CC1-ED823CFB6131}"/>
              </a:ext>
            </a:extLst>
          </p:cNvPr>
          <p:cNvSpPr/>
          <p:nvPr/>
        </p:nvSpPr>
        <p:spPr>
          <a:xfrm>
            <a:off x="5589986" y="2357438"/>
            <a:ext cx="448865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31338EC-685A-4023-4557-E3102FCC851A}"/>
              </a:ext>
            </a:extLst>
          </p:cNvPr>
          <p:cNvSpPr/>
          <p:nvPr/>
        </p:nvSpPr>
        <p:spPr>
          <a:xfrm>
            <a:off x="5124450" y="2363788"/>
            <a:ext cx="448866" cy="8509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EF16841-4C95-2765-AF48-AC82A207777B}"/>
              </a:ext>
            </a:extLst>
          </p:cNvPr>
          <p:cNvSpPr/>
          <p:nvPr/>
        </p:nvSpPr>
        <p:spPr>
          <a:xfrm>
            <a:off x="6426994" y="2360613"/>
            <a:ext cx="448866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BD47753-E40A-1156-2E4F-69376F455BD2}"/>
              </a:ext>
            </a:extLst>
          </p:cNvPr>
          <p:cNvSpPr/>
          <p:nvPr/>
        </p:nvSpPr>
        <p:spPr>
          <a:xfrm>
            <a:off x="2191941" y="652465"/>
            <a:ext cx="414338" cy="8651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32CC0F8-F90D-5CDA-7BED-DE19CEB0B2A0}"/>
              </a:ext>
            </a:extLst>
          </p:cNvPr>
          <p:cNvSpPr/>
          <p:nvPr/>
        </p:nvSpPr>
        <p:spPr>
          <a:xfrm>
            <a:off x="3875485" y="2357438"/>
            <a:ext cx="47625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6CD4187-6CA8-A8AB-9535-E09271DE0974}"/>
              </a:ext>
            </a:extLst>
          </p:cNvPr>
          <p:cNvSpPr/>
          <p:nvPr/>
        </p:nvSpPr>
        <p:spPr>
          <a:xfrm>
            <a:off x="3452814" y="3222627"/>
            <a:ext cx="454819" cy="9001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F45353B-9DE0-7B66-FD54-C72CF253C3D4}"/>
              </a:ext>
            </a:extLst>
          </p:cNvPr>
          <p:cNvSpPr/>
          <p:nvPr/>
        </p:nvSpPr>
        <p:spPr>
          <a:xfrm>
            <a:off x="3457575" y="4090988"/>
            <a:ext cx="448866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2C7D8395-5B3C-4079-D626-E15E9EA1C3BF}"/>
              </a:ext>
            </a:extLst>
          </p:cNvPr>
          <p:cNvSpPr/>
          <p:nvPr/>
        </p:nvSpPr>
        <p:spPr>
          <a:xfrm>
            <a:off x="3055144" y="4076702"/>
            <a:ext cx="448866" cy="89217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DD8DF53-4653-F754-3C7F-E8053EFEF4BC}"/>
              </a:ext>
            </a:extLst>
          </p:cNvPr>
          <p:cNvSpPr/>
          <p:nvPr/>
        </p:nvSpPr>
        <p:spPr>
          <a:xfrm>
            <a:off x="4786314" y="3214688"/>
            <a:ext cx="464344" cy="900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759EA83-FA38-ADF1-D0D4-D2CC29D5ADF0}"/>
              </a:ext>
            </a:extLst>
          </p:cNvPr>
          <p:cNvSpPr/>
          <p:nvPr/>
        </p:nvSpPr>
        <p:spPr>
          <a:xfrm>
            <a:off x="4288633" y="3251200"/>
            <a:ext cx="497681" cy="8890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C94BF20-32A3-A662-CE0E-BE435CCCA4F9}"/>
              </a:ext>
            </a:extLst>
          </p:cNvPr>
          <p:cNvSpPr/>
          <p:nvPr/>
        </p:nvSpPr>
        <p:spPr>
          <a:xfrm>
            <a:off x="4786313" y="4857752"/>
            <a:ext cx="448866" cy="10001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96AC3EF-D6FC-2317-E4D0-8DBDCDE67B15}"/>
              </a:ext>
            </a:extLst>
          </p:cNvPr>
          <p:cNvSpPr/>
          <p:nvPr/>
        </p:nvSpPr>
        <p:spPr>
          <a:xfrm>
            <a:off x="4286250" y="4954588"/>
            <a:ext cx="500063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541057D-A7F6-25E5-F621-C5A2121568C5}"/>
              </a:ext>
            </a:extLst>
          </p:cNvPr>
          <p:cNvSpPr/>
          <p:nvPr/>
        </p:nvSpPr>
        <p:spPr>
          <a:xfrm>
            <a:off x="3875486" y="4929190"/>
            <a:ext cx="450056" cy="9286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24D03D8-3DFE-D218-2F82-E814DCCC193E}"/>
              </a:ext>
            </a:extLst>
          </p:cNvPr>
          <p:cNvSpPr/>
          <p:nvPr/>
        </p:nvSpPr>
        <p:spPr>
          <a:xfrm>
            <a:off x="5570936" y="4095750"/>
            <a:ext cx="448865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DA7DD8C-1886-0FA6-B140-9540D3DD6071}"/>
              </a:ext>
            </a:extLst>
          </p:cNvPr>
          <p:cNvSpPr/>
          <p:nvPr/>
        </p:nvSpPr>
        <p:spPr>
          <a:xfrm>
            <a:off x="5182791" y="4095750"/>
            <a:ext cx="41910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EF14D2A-9BF0-DF06-1F68-718107071907}"/>
              </a:ext>
            </a:extLst>
          </p:cNvPr>
          <p:cNvSpPr/>
          <p:nvPr/>
        </p:nvSpPr>
        <p:spPr>
          <a:xfrm>
            <a:off x="4735116" y="4090988"/>
            <a:ext cx="447675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ABBF55E-E5DA-8723-6B1E-4F9E12F14BF1}"/>
              </a:ext>
            </a:extLst>
          </p:cNvPr>
          <p:cNvSpPr/>
          <p:nvPr/>
        </p:nvSpPr>
        <p:spPr>
          <a:xfrm>
            <a:off x="4301730" y="4090988"/>
            <a:ext cx="448865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FFBBBCD-0754-C3CB-F738-324423591A40}"/>
              </a:ext>
            </a:extLst>
          </p:cNvPr>
          <p:cNvSpPr/>
          <p:nvPr/>
        </p:nvSpPr>
        <p:spPr>
          <a:xfrm>
            <a:off x="3929063" y="4071938"/>
            <a:ext cx="448866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480E56F-5466-921B-6925-595E0F61FD40}"/>
              </a:ext>
            </a:extLst>
          </p:cNvPr>
          <p:cNvSpPr/>
          <p:nvPr/>
        </p:nvSpPr>
        <p:spPr>
          <a:xfrm>
            <a:off x="6401992" y="4932365"/>
            <a:ext cx="448865" cy="8905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1C581BB-5B95-C162-F13C-2EFA6FBCD320}"/>
              </a:ext>
            </a:extLst>
          </p:cNvPr>
          <p:cNvSpPr/>
          <p:nvPr/>
        </p:nvSpPr>
        <p:spPr>
          <a:xfrm>
            <a:off x="6019800" y="4932365"/>
            <a:ext cx="447675" cy="8858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F06AAA-BFFD-C185-D1AE-9470BD348EF9}"/>
              </a:ext>
            </a:extLst>
          </p:cNvPr>
          <p:cNvSpPr/>
          <p:nvPr/>
        </p:nvSpPr>
        <p:spPr>
          <a:xfrm>
            <a:off x="5601891" y="4956177"/>
            <a:ext cx="447675" cy="8620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64F874E-623D-E82B-9791-36FC8336EF86}"/>
              </a:ext>
            </a:extLst>
          </p:cNvPr>
          <p:cNvSpPr/>
          <p:nvPr/>
        </p:nvSpPr>
        <p:spPr>
          <a:xfrm>
            <a:off x="5183981" y="4956177"/>
            <a:ext cx="463154" cy="8620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8725E1E-EFB8-09DE-D04D-A57A70E673C3}"/>
              </a:ext>
            </a:extLst>
          </p:cNvPr>
          <p:cNvSpPr/>
          <p:nvPr/>
        </p:nvSpPr>
        <p:spPr>
          <a:xfrm>
            <a:off x="7210425" y="4932365"/>
            <a:ext cx="447675" cy="9159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3E42B9C-0AD6-CF25-E026-C3B2D5AC08E3}"/>
              </a:ext>
            </a:extLst>
          </p:cNvPr>
          <p:cNvSpPr/>
          <p:nvPr/>
        </p:nvSpPr>
        <p:spPr>
          <a:xfrm>
            <a:off x="6850857" y="4932363"/>
            <a:ext cx="359569" cy="9017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6" name="Text Box 115">
            <a:extLst>
              <a:ext uri="{FF2B5EF4-FFF2-40B4-BE49-F238E27FC236}">
                <a16:creationId xmlns:a16="http://schemas.microsoft.com/office/drawing/2014/main" id="{723A5AEF-DE61-AE97-7D9D-3DE22386B550}"/>
              </a:ext>
            </a:extLst>
          </p:cNvPr>
          <p:cNvSpPr txBox="1"/>
          <p:nvPr/>
        </p:nvSpPr>
        <p:spPr>
          <a:xfrm>
            <a:off x="2053830" y="5903915"/>
            <a:ext cx="4873228" cy="138499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2.Sau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khi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xưng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vương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Ngô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Quyền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đã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quyết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định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bỏ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gì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phong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kiến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phương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Bắc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B887300-2209-A5E7-A117-820F3765A6F7}"/>
              </a:ext>
            </a:extLst>
          </p:cNvPr>
          <p:cNvSpPr/>
          <p:nvPr/>
        </p:nvSpPr>
        <p:spPr>
          <a:xfrm>
            <a:off x="2196703" y="2359025"/>
            <a:ext cx="414338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778554D-1616-ACA9-2BD5-0A7202B87524}"/>
              </a:ext>
            </a:extLst>
          </p:cNvPr>
          <p:cNvSpPr/>
          <p:nvPr/>
        </p:nvSpPr>
        <p:spPr>
          <a:xfrm>
            <a:off x="3082529" y="2381250"/>
            <a:ext cx="427434" cy="8953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818F30C1-EA6F-0770-F072-45953BDDA99C}"/>
              </a:ext>
            </a:extLst>
          </p:cNvPr>
          <p:cNvSpPr/>
          <p:nvPr/>
        </p:nvSpPr>
        <p:spPr>
          <a:xfrm>
            <a:off x="3500438" y="2357440"/>
            <a:ext cx="401241" cy="8477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E68DF08-20BD-417B-65F1-48501F4B80D4}"/>
              </a:ext>
            </a:extLst>
          </p:cNvPr>
          <p:cNvSpPr/>
          <p:nvPr/>
        </p:nvSpPr>
        <p:spPr>
          <a:xfrm>
            <a:off x="3929064" y="3214690"/>
            <a:ext cx="427435" cy="8778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6E4B09A9-166A-CD1E-776D-F3F36F6E4BAA}"/>
              </a:ext>
            </a:extLst>
          </p:cNvPr>
          <p:cNvSpPr/>
          <p:nvPr/>
        </p:nvSpPr>
        <p:spPr>
          <a:xfrm>
            <a:off x="3071813" y="3214688"/>
            <a:ext cx="428625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AB59E242-2463-BA59-DA8B-0180C87A5A47}"/>
              </a:ext>
            </a:extLst>
          </p:cNvPr>
          <p:cNvSpPr/>
          <p:nvPr/>
        </p:nvSpPr>
        <p:spPr>
          <a:xfrm>
            <a:off x="2583658" y="3222625"/>
            <a:ext cx="488156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53E25630-BAED-7CD4-0BFF-80D4F528B45D}"/>
              </a:ext>
            </a:extLst>
          </p:cNvPr>
          <p:cNvSpPr/>
          <p:nvPr/>
        </p:nvSpPr>
        <p:spPr>
          <a:xfrm>
            <a:off x="2191942" y="3230565"/>
            <a:ext cx="425053" cy="84613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F0B18C50-FE62-88C2-E296-9A33B47D6622}"/>
              </a:ext>
            </a:extLst>
          </p:cNvPr>
          <p:cNvSpPr txBox="1"/>
          <p:nvPr/>
        </p:nvSpPr>
        <p:spPr>
          <a:xfrm>
            <a:off x="2053829" y="5929313"/>
            <a:ext cx="4886325" cy="584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3.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Thứ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sử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Hoan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Châu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là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ai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366F05EE-D7B4-E86B-777F-88EE2D5A7C7C}"/>
              </a:ext>
            </a:extLst>
          </p:cNvPr>
          <p:cNvSpPr txBox="1"/>
          <p:nvPr/>
        </p:nvSpPr>
        <p:spPr>
          <a:xfrm>
            <a:off x="2053829" y="5929313"/>
            <a:ext cx="5143500" cy="107721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4.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Thuở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bé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Đinh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Bộ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Lĩnh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lấy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làm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cờ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3D8443E5-DD1D-DEA5-09C0-2BA5C2C5A9E7}"/>
              </a:ext>
            </a:extLst>
          </p:cNvPr>
          <p:cNvSpPr txBox="1"/>
          <p:nvPr/>
        </p:nvSpPr>
        <p:spPr>
          <a:xfrm>
            <a:off x="2053830" y="5903915"/>
            <a:ext cx="4883944" cy="95408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5.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Đinh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Bộ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Lĩnh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dẹp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được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12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sứ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quân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nhờ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ủng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hộ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ai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63D7414F-EAD2-3407-E605-8A5003E93B0F}"/>
              </a:ext>
            </a:extLst>
          </p:cNvPr>
          <p:cNvSpPr txBox="1"/>
          <p:nvPr/>
        </p:nvSpPr>
        <p:spPr>
          <a:xfrm>
            <a:off x="2107408" y="5929313"/>
            <a:ext cx="4879181" cy="107721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6.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Kiều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Công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Hãn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là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Thứ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sử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châu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68785" name="Text Box 33">
            <a:extLst>
              <a:ext uri="{FF2B5EF4-FFF2-40B4-BE49-F238E27FC236}">
                <a16:creationId xmlns:a16="http://schemas.microsoft.com/office/drawing/2014/main" id="{3623AFD9-75D5-4702-BCD3-5810AF671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623" y="1"/>
            <a:ext cx="477440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BÀI 2: Ô CHỮ KỲ DIỆU</a:t>
            </a:r>
          </a:p>
        </p:txBody>
      </p:sp>
    </p:spTree>
    <p:extLst>
      <p:ext uri="{BB962C8B-B14F-4D97-AF65-F5344CB8AC3E}">
        <p14:creationId xmlns:p14="http://schemas.microsoft.com/office/powerpoint/2010/main" val="2533678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0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6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9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2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1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 nodeType="clickPar">
                      <p:stCondLst>
                        <p:cond delay="indefinite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 nodeType="clickPar">
                      <p:stCondLst>
                        <p:cond delay="indefinite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 nodeType="clickPar">
                      <p:stCondLst>
                        <p:cond delay="indefinite"/>
                      </p:stCondLst>
                      <p:childTnLst>
                        <p:par>
                          <p:cTn id="2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 nodeType="clickPar">
                      <p:stCondLst>
                        <p:cond delay="indefinite"/>
                      </p:stCondLst>
                      <p:childTnLst>
                        <p:par>
                          <p:cTn id="2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 nodeType="clickPar">
                      <p:stCondLst>
                        <p:cond delay="indefinite"/>
                      </p:stCondLst>
                      <p:childTnLst>
                        <p:par>
                          <p:cTn id="3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9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6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9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2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 nodeType="clickPar">
                      <p:stCondLst>
                        <p:cond delay="indefinite"/>
                      </p:stCondLst>
                      <p:childTnLst>
                        <p:par>
                          <p:cTn id="3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 nodeType="clickPar">
                      <p:stCondLst>
                        <p:cond delay="indefinite"/>
                      </p:stCondLst>
                      <p:childTnLst>
                        <p:par>
                          <p:cTn id="3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 nodeType="clickPar">
                      <p:stCondLst>
                        <p:cond delay="indefinite"/>
                      </p:stCondLst>
                      <p:childTnLst>
                        <p:par>
                          <p:cTn id="3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6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0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2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6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 nodeType="clickPar">
                      <p:stCondLst>
                        <p:cond delay="indefinite"/>
                      </p:stCondLst>
                      <p:childTnLst>
                        <p:par>
                          <p:cTn id="4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1" grpId="0" bldLvl="0" animBg="1"/>
      <p:bldP spid="21" grpId="1" bldLvl="0" animBg="1"/>
      <p:bldP spid="23" grpId="0" bldLvl="0" animBg="1"/>
      <p:bldP spid="23" grpId="1" bldLvl="0" animBg="1"/>
      <p:bldP spid="35" grpId="0" bldLvl="0" animBg="1"/>
      <p:bldP spid="35" grpId="1" bldLvl="0" animBg="1"/>
      <p:bldP spid="68" grpId="0" bldLvl="0" animBg="1"/>
      <p:bldP spid="68" grpId="1" bldLvl="0" animBg="1"/>
      <p:bldP spid="69" grpId="0" bldLvl="0" animBg="1"/>
      <p:bldP spid="69" grpId="1" bldLvl="0" animBg="1"/>
      <p:bldP spid="70" grpId="0" bldLvl="0" animBg="1"/>
      <p:bldP spid="70" grpId="1" bldLvl="0" animBg="1"/>
      <p:bldP spid="71" grpId="0" bldLvl="0" animBg="1"/>
      <p:bldP spid="71" grpId="1" bldLvl="0" animBg="1"/>
      <p:bldP spid="72" grpId="0" bldLvl="0" animBg="1"/>
      <p:bldP spid="72" grpId="1" bldLvl="0" animBg="1"/>
      <p:bldP spid="73" grpId="0" bldLvl="0" animBg="1"/>
      <p:bldP spid="73" grpId="1" bldLvl="0" animBg="1"/>
      <p:bldP spid="74" grpId="0" bldLvl="0" animBg="1"/>
      <p:bldP spid="74" grpId="1" bldLvl="0" animBg="1"/>
      <p:bldP spid="75" grpId="0" bldLvl="0" animBg="1"/>
      <p:bldP spid="75" grpId="1" bldLvl="0" animBg="1"/>
      <p:bldP spid="76" grpId="0" bldLvl="0" animBg="1"/>
      <p:bldP spid="76" grpId="1" bldLvl="0" animBg="1"/>
      <p:bldP spid="78" grpId="0" bldLvl="0" animBg="1"/>
      <p:bldP spid="78" grpId="1" bldLvl="0" animBg="1"/>
      <p:bldP spid="79" grpId="0" bldLvl="0" animBg="1"/>
      <p:bldP spid="79" grpId="1" bldLvl="0" animBg="1"/>
      <p:bldP spid="80" grpId="0" bldLvl="0" animBg="1"/>
      <p:bldP spid="80" grpId="1" bldLvl="0" animBg="1"/>
      <p:bldP spid="85" grpId="0" bldLvl="0" animBg="1"/>
      <p:bldP spid="85" grpId="1" bldLvl="0" animBg="1"/>
      <p:bldP spid="87" grpId="0" bldLvl="0" animBg="1"/>
      <p:bldP spid="87" grpId="1" bldLvl="0" animBg="1"/>
      <p:bldP spid="88" grpId="0" bldLvl="0" animBg="1"/>
      <p:bldP spid="88" grpId="1" bldLvl="0" animBg="1"/>
      <p:bldP spid="89" grpId="0" bldLvl="0" animBg="1"/>
      <p:bldP spid="89" grpId="1" bldLvl="0" animBg="1"/>
      <p:bldP spid="90" grpId="0" bldLvl="0" animBg="1"/>
      <p:bldP spid="90" grpId="1" bldLvl="0" animBg="1"/>
      <p:bldP spid="91" grpId="0" bldLvl="0" animBg="1"/>
      <p:bldP spid="91" grpId="1" bldLvl="0" animBg="1"/>
      <p:bldP spid="92" grpId="0" bldLvl="0" animBg="1"/>
      <p:bldP spid="92" grpId="1" bldLvl="0" animBg="1"/>
      <p:bldP spid="93" grpId="0" bldLvl="0" animBg="1"/>
      <p:bldP spid="93" grpId="1" bldLvl="0" animBg="1"/>
      <p:bldP spid="94" grpId="0" bldLvl="0" animBg="1"/>
      <p:bldP spid="94" grpId="1" bldLvl="0" animBg="1"/>
      <p:bldP spid="95" grpId="0" bldLvl="0" animBg="1"/>
      <p:bldP spid="95" grpId="1" bldLvl="0" animBg="1"/>
      <p:bldP spid="98" grpId="0" bldLvl="0" animBg="1"/>
      <p:bldP spid="98" grpId="1" bldLvl="0" animBg="1"/>
      <p:bldP spid="99" grpId="0" bldLvl="0" animBg="1"/>
      <p:bldP spid="99" grpId="1" bldLvl="0" animBg="1"/>
      <p:bldP spid="100" grpId="0" bldLvl="0" animBg="1"/>
      <p:bldP spid="100" grpId="1" bldLvl="0" animBg="1"/>
      <p:bldP spid="101" grpId="0" bldLvl="0" animBg="1"/>
      <p:bldP spid="101" grpId="1" bldLvl="0" animBg="1"/>
      <p:bldP spid="102" grpId="0" bldLvl="0" animBg="1"/>
      <p:bldP spid="103" grpId="0" bldLvl="0" animBg="1"/>
      <p:bldP spid="104" grpId="0" bldLvl="0" animBg="1"/>
      <p:bldP spid="105" grpId="0" bldLvl="0" animBg="1"/>
      <p:bldP spid="105" grpId="1" bldLvl="0" animBg="1"/>
      <p:bldP spid="106" grpId="0" bldLvl="0" animBg="1"/>
      <p:bldP spid="106" grpId="1" bldLvl="0" animBg="1"/>
      <p:bldP spid="107" grpId="0" bldLvl="0" animBg="1"/>
      <p:bldP spid="107" grpId="1" bldLvl="0" animBg="1"/>
      <p:bldP spid="108" grpId="0" bldLvl="0" animBg="1"/>
      <p:bldP spid="108" grpId="1" bldLvl="0" animBg="1"/>
      <p:bldP spid="109" grpId="0" bldLvl="0" animBg="1"/>
      <p:bldP spid="109" grpId="1" bldLvl="0" animBg="1"/>
      <p:bldP spid="110" grpId="0" bldLvl="0" animBg="1"/>
      <p:bldP spid="111" grpId="0" bldLvl="0" animBg="1"/>
      <p:bldP spid="112" grpId="0" bldLvl="0" animBg="1"/>
      <p:bldP spid="113" grpId="0" bldLvl="0" animBg="1"/>
      <p:bldP spid="114" grpId="0" bldLvl="0" animBg="1"/>
      <p:bldP spid="115" grpId="0" bldLvl="0" animBg="1"/>
      <p:bldP spid="116" grpId="0" bldLvl="0" animBg="1"/>
      <p:bldP spid="116" grpId="1" animBg="1"/>
      <p:bldP spid="126" grpId="0" bldLvl="0" animBg="1"/>
      <p:bldP spid="126" grpId="1" bldLvl="0" animBg="1"/>
      <p:bldP spid="127" grpId="0" bldLvl="0" animBg="1"/>
      <p:bldP spid="127" grpId="1" bldLvl="0" animBg="1"/>
      <p:bldP spid="128" grpId="0" bldLvl="0" animBg="1"/>
      <p:bldP spid="128" grpId="1" bldLvl="0" animBg="1"/>
      <p:bldP spid="130" grpId="0" bldLvl="0" animBg="1"/>
      <p:bldP spid="130" grpId="1" bldLvl="0" animBg="1"/>
      <p:bldP spid="132" grpId="0" bldLvl="0" animBg="1"/>
      <p:bldP spid="132" grpId="1" bldLvl="0" animBg="1"/>
      <p:bldP spid="133" grpId="0" bldLvl="0" animBg="1"/>
      <p:bldP spid="133" grpId="1" bldLvl="0" animBg="1"/>
      <p:bldP spid="134" grpId="0" bldLvl="0" animBg="1"/>
      <p:bldP spid="134" grpId="1" bldLvl="0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4823C-3DF6-D57F-194A-212516755255}"/>
              </a:ext>
            </a:extLst>
          </p:cNvPr>
          <p:cNvSpPr txBox="1"/>
          <p:nvPr/>
        </p:nvSpPr>
        <p:spPr>
          <a:xfrm>
            <a:off x="1157288" y="542928"/>
            <a:ext cx="7415212" cy="138499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3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tin ở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(A) (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Lê)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(B)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F8BDAE6-0393-5168-1389-68BB1F802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251493"/>
              </p:ext>
            </p:extLst>
          </p:nvPr>
        </p:nvGraphicFramePr>
        <p:xfrm>
          <a:off x="971550" y="1828799"/>
          <a:ext cx="7600950" cy="4600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4472">
                  <a:extLst>
                    <a:ext uri="{9D8B030D-6E8A-4147-A177-3AD203B41FA5}">
                      <a16:colId xmlns:a16="http://schemas.microsoft.com/office/drawing/2014/main" val="4258508360"/>
                    </a:ext>
                  </a:extLst>
                </a:gridCol>
                <a:gridCol w="2255276">
                  <a:extLst>
                    <a:ext uri="{9D8B030D-6E8A-4147-A177-3AD203B41FA5}">
                      <a16:colId xmlns:a16="http://schemas.microsoft.com/office/drawing/2014/main" val="4013498563"/>
                    </a:ext>
                  </a:extLst>
                </a:gridCol>
                <a:gridCol w="4551202">
                  <a:extLst>
                    <a:ext uri="{9D8B030D-6E8A-4147-A177-3AD203B41FA5}">
                      <a16:colId xmlns:a16="http://schemas.microsoft.com/office/drawing/2014/main" val="605708105"/>
                    </a:ext>
                  </a:extLst>
                </a:gridCol>
              </a:tblGrid>
              <a:tr h="1150144">
                <a:tc>
                  <a:txBody>
                    <a:bodyPr/>
                    <a:lstStyle/>
                    <a:p>
                      <a:pPr indent="2311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(B)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537224441"/>
                  </a:ext>
                </a:extLst>
              </a:tr>
              <a:tr h="1150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 đầu thời kì dựng nền độc lập.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596422977"/>
                  </a:ext>
                </a:extLst>
              </a:tr>
              <a:tr h="1150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xướng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5643360"/>
                  </a:ext>
                </a:extLst>
              </a:tr>
              <a:tr h="1150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69438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014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F4A7DF0-A525-9DBC-922F-A344FDE7D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943701"/>
              </p:ext>
            </p:extLst>
          </p:nvPr>
        </p:nvGraphicFramePr>
        <p:xfrm>
          <a:off x="353616" y="693516"/>
          <a:ext cx="8476059" cy="5064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5941">
                  <a:extLst>
                    <a:ext uri="{9D8B030D-6E8A-4147-A177-3AD203B41FA5}">
                      <a16:colId xmlns:a16="http://schemas.microsoft.com/office/drawing/2014/main" val="1277753639"/>
                    </a:ext>
                  </a:extLst>
                </a:gridCol>
                <a:gridCol w="3632456">
                  <a:extLst>
                    <a:ext uri="{9D8B030D-6E8A-4147-A177-3AD203B41FA5}">
                      <a16:colId xmlns:a16="http://schemas.microsoft.com/office/drawing/2014/main" val="1633565741"/>
                    </a:ext>
                  </a:extLst>
                </a:gridCol>
                <a:gridCol w="3957662">
                  <a:extLst>
                    <a:ext uri="{9D8B030D-6E8A-4147-A177-3AD203B41FA5}">
                      <a16:colId xmlns:a16="http://schemas.microsoft.com/office/drawing/2014/main" val="3432915903"/>
                    </a:ext>
                  </a:extLst>
                </a:gridCol>
              </a:tblGrid>
              <a:tr h="60658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 (A)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(B)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881909191"/>
                  </a:ext>
                </a:extLst>
              </a:tr>
              <a:tr h="1925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939,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Loa.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 đầu thời kì dựng nền độc lập.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025234094"/>
                  </a:ext>
                </a:extLst>
              </a:tr>
              <a:tr h="1266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Đinh Bộ Lĩnh dẹp loạn 12 sứ quân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 xướng quá trình thống nhất đất nước.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919324056"/>
                  </a:ext>
                </a:extLst>
              </a:tr>
              <a:tr h="1266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981, Lê Hoàn đánh thắng quân Tống.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948047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15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0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nét chính về thời Ngô</a:t>
            </a:r>
            <a:endParaRPr lang="en-US" sz="40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B801D8-327B-100A-439B-86A918A56CCB}"/>
              </a:ext>
            </a:extLst>
          </p:cNvPr>
          <p:cNvSpPr/>
          <p:nvPr/>
        </p:nvSpPr>
        <p:spPr>
          <a:xfrm>
            <a:off x="1331640" y="260648"/>
            <a:ext cx="6264695" cy="10572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HOẠT ĐỘNG</a:t>
            </a:r>
            <a:r>
              <a:rPr lang="vi-VN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VẬN DỤNG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66F429-84FC-72C8-FD36-7B7F1B4DA1D3}"/>
              </a:ext>
            </a:extLst>
          </p:cNvPr>
          <p:cNvSpPr/>
          <p:nvPr/>
        </p:nvSpPr>
        <p:spPr>
          <a:xfrm>
            <a:off x="825104" y="1657350"/>
            <a:ext cx="8208169" cy="2400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Lê.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khâm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noi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31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3" name="Text Box 37">
            <a:extLst>
              <a:ext uri="{FF2B5EF4-FFF2-40B4-BE49-F238E27FC236}">
                <a16:creationId xmlns:a16="http://schemas.microsoft.com/office/drawing/2014/main" id="{13660B70-54E5-67EE-1F10-161CDA4CA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482" y="857251"/>
            <a:ext cx="5790009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 theo câu hỏi cuối SGK.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trong vở bài tập.</a:t>
            </a:r>
          </a:p>
          <a:p>
            <a:pPr marL="571500" indent="-571500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ảnh,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liệu về thời Đinh-Tiền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Lê.</a:t>
            </a:r>
          </a:p>
          <a:p>
            <a:pPr marL="571500" indent="-571500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endParaRPr lang="vi-VN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7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13" y="-174171"/>
            <a:ext cx="6858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2399063" y="1340757"/>
            <a:ext cx="5602164" cy="4648200"/>
            <a:chOff x="1584" y="1776"/>
            <a:chExt cx="4309" cy="2304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584" y="1776"/>
              <a:ext cx="4176" cy="2304"/>
              <a:chOff x="204" y="0"/>
              <a:chExt cx="2457" cy="2087"/>
            </a:xfrm>
          </p:grpSpPr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47" y="0"/>
                <a:ext cx="2414" cy="2073"/>
                <a:chOff x="1644" y="2382"/>
                <a:chExt cx="2346" cy="1774"/>
              </a:xfrm>
            </p:grpSpPr>
            <p:pic>
              <p:nvPicPr>
                <p:cNvPr id="8" name="Picture 22" descr="BIRTHD~3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7" y="2476"/>
                  <a:ext cx="2322" cy="16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1644" y="2382"/>
                  <a:ext cx="2346" cy="504"/>
                  <a:chOff x="1644" y="2406"/>
                  <a:chExt cx="2346" cy="504"/>
                </a:xfrm>
              </p:grpSpPr>
              <p:sp>
                <p:nvSpPr>
                  <p:cNvPr id="10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668" y="2475"/>
                    <a:ext cx="2322" cy="435"/>
                  </a:xfrm>
                  <a:prstGeom prst="flowChartTerminator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n-US" sz="2400" b="1">
                      <a:solidFill>
                        <a:srgbClr val="C0504D"/>
                      </a:solidFill>
                      <a:latin typeface=".VnArial" panose="020B7200000000000000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" name="Freeform 25"/>
                  <p:cNvSpPr>
                    <a:spLocks/>
                  </p:cNvSpPr>
                  <p:nvPr/>
                </p:nvSpPr>
                <p:spPr bwMode="auto">
                  <a:xfrm>
                    <a:off x="1644" y="2406"/>
                    <a:ext cx="2340" cy="492"/>
                  </a:xfrm>
                  <a:custGeom>
                    <a:avLst/>
                    <a:gdLst>
                      <a:gd name="T0" fmla="*/ 192 w 2340"/>
                      <a:gd name="T1" fmla="*/ 492 h 492"/>
                      <a:gd name="T2" fmla="*/ 156 w 2340"/>
                      <a:gd name="T3" fmla="*/ 456 h 492"/>
                      <a:gd name="T4" fmla="*/ 84 w 2340"/>
                      <a:gd name="T5" fmla="*/ 432 h 492"/>
                      <a:gd name="T6" fmla="*/ 48 w 2340"/>
                      <a:gd name="T7" fmla="*/ 408 h 492"/>
                      <a:gd name="T8" fmla="*/ 24 w 2340"/>
                      <a:gd name="T9" fmla="*/ 372 h 492"/>
                      <a:gd name="T10" fmla="*/ 0 w 2340"/>
                      <a:gd name="T11" fmla="*/ 300 h 492"/>
                      <a:gd name="T12" fmla="*/ 12 w 2340"/>
                      <a:gd name="T13" fmla="*/ 240 h 492"/>
                      <a:gd name="T14" fmla="*/ 144 w 2340"/>
                      <a:gd name="T15" fmla="*/ 132 h 492"/>
                      <a:gd name="T16" fmla="*/ 936 w 2340"/>
                      <a:gd name="T17" fmla="*/ 72 h 492"/>
                      <a:gd name="T18" fmla="*/ 1248 w 2340"/>
                      <a:gd name="T19" fmla="*/ 84 h 492"/>
                      <a:gd name="T20" fmla="*/ 1944 w 2340"/>
                      <a:gd name="T21" fmla="*/ 96 h 492"/>
                      <a:gd name="T22" fmla="*/ 2292 w 2340"/>
                      <a:gd name="T23" fmla="*/ 168 h 492"/>
                      <a:gd name="T24" fmla="*/ 2316 w 2340"/>
                      <a:gd name="T25" fmla="*/ 204 h 492"/>
                      <a:gd name="T26" fmla="*/ 2340 w 2340"/>
                      <a:gd name="T27" fmla="*/ 276 h 492"/>
                      <a:gd name="T28" fmla="*/ 2316 w 2340"/>
                      <a:gd name="T29" fmla="*/ 372 h 492"/>
                      <a:gd name="T30" fmla="*/ 2208 w 2340"/>
                      <a:gd name="T31" fmla="*/ 432 h 492"/>
                      <a:gd name="T32" fmla="*/ 2160 w 2340"/>
                      <a:gd name="T33" fmla="*/ 492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340" h="492">
                        <a:moveTo>
                          <a:pt x="192" y="492"/>
                        </a:moveTo>
                        <a:cubicBezTo>
                          <a:pt x="180" y="480"/>
                          <a:pt x="171" y="464"/>
                          <a:pt x="156" y="456"/>
                        </a:cubicBezTo>
                        <a:cubicBezTo>
                          <a:pt x="134" y="444"/>
                          <a:pt x="105" y="446"/>
                          <a:pt x="84" y="432"/>
                        </a:cubicBezTo>
                        <a:cubicBezTo>
                          <a:pt x="72" y="424"/>
                          <a:pt x="60" y="416"/>
                          <a:pt x="48" y="408"/>
                        </a:cubicBezTo>
                        <a:cubicBezTo>
                          <a:pt x="40" y="396"/>
                          <a:pt x="30" y="385"/>
                          <a:pt x="24" y="372"/>
                        </a:cubicBezTo>
                        <a:cubicBezTo>
                          <a:pt x="14" y="349"/>
                          <a:pt x="0" y="300"/>
                          <a:pt x="0" y="300"/>
                        </a:cubicBezTo>
                        <a:cubicBezTo>
                          <a:pt x="4" y="280"/>
                          <a:pt x="7" y="260"/>
                          <a:pt x="12" y="240"/>
                        </a:cubicBezTo>
                        <a:cubicBezTo>
                          <a:pt x="39" y="142"/>
                          <a:pt x="40" y="149"/>
                          <a:pt x="144" y="132"/>
                        </a:cubicBezTo>
                        <a:cubicBezTo>
                          <a:pt x="343" y="0"/>
                          <a:pt x="893" y="73"/>
                          <a:pt x="936" y="72"/>
                        </a:cubicBezTo>
                        <a:cubicBezTo>
                          <a:pt x="1041" y="51"/>
                          <a:pt x="1146" y="81"/>
                          <a:pt x="1248" y="84"/>
                        </a:cubicBezTo>
                        <a:cubicBezTo>
                          <a:pt x="1480" y="92"/>
                          <a:pt x="1712" y="92"/>
                          <a:pt x="1944" y="96"/>
                        </a:cubicBezTo>
                        <a:cubicBezTo>
                          <a:pt x="2062" y="106"/>
                          <a:pt x="2190" y="100"/>
                          <a:pt x="2292" y="168"/>
                        </a:cubicBezTo>
                        <a:cubicBezTo>
                          <a:pt x="2300" y="180"/>
                          <a:pt x="2310" y="191"/>
                          <a:pt x="2316" y="204"/>
                        </a:cubicBezTo>
                        <a:cubicBezTo>
                          <a:pt x="2326" y="227"/>
                          <a:pt x="2340" y="276"/>
                          <a:pt x="2340" y="276"/>
                        </a:cubicBezTo>
                        <a:cubicBezTo>
                          <a:pt x="2339" y="279"/>
                          <a:pt x="2326" y="360"/>
                          <a:pt x="2316" y="372"/>
                        </a:cubicBezTo>
                        <a:cubicBezTo>
                          <a:pt x="2293" y="400"/>
                          <a:pt x="2238" y="412"/>
                          <a:pt x="2208" y="432"/>
                        </a:cubicBezTo>
                        <a:cubicBezTo>
                          <a:pt x="2178" y="477"/>
                          <a:pt x="2194" y="458"/>
                          <a:pt x="2160" y="49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bg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7" name="Rectangle 26"/>
              <p:cNvSpPr>
                <a:spLocks noChangeArrowheads="1"/>
              </p:cNvSpPr>
              <p:nvPr/>
            </p:nvSpPr>
            <p:spPr bwMode="auto">
              <a:xfrm>
                <a:off x="204" y="1762"/>
                <a:ext cx="2449" cy="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1861" y="1961"/>
              <a:ext cx="4032" cy="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CHÀO CÁC EM, 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6561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8913"/>
            <a:ext cx="9144000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nét chính về thời Ngô</a:t>
            </a:r>
            <a:endParaRPr lang="en-US" sz="40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85786" y="1357298"/>
            <a:ext cx="4786346" cy="2571768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trên của Ngô Quyền có ý nghĩa gì?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786182" y="5214950"/>
            <a:ext cx="5143536" cy="135732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 dứt sự thống trị của phong kiến phương Bắc, giữ vững độc lập chủ quyền 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nét chính về thời Ngô</a:t>
            </a:r>
            <a:endParaRPr lang="en-US" sz="40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24" y="1285860"/>
            <a:ext cx="5786478" cy="250033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5852" y="4214818"/>
            <a:ext cx="764386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8"/>
            <a:ext cx="114297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0400" y="312739"/>
            <a:ext cx="2743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5" name="Oval 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03:00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00:00</a:t>
            </a:r>
          </a:p>
        </p:txBody>
      </p:sp>
      <p:sp>
        <p:nvSpPr>
          <p:cNvPr id="3" name="AutoShape 4" descr="Kết quả hình ảnh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4" name="AutoShape 6" descr="Kết quả hình ảnh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04" name="Group 35"/>
          <p:cNvGrpSpPr>
            <a:grpSpLocks/>
          </p:cNvGrpSpPr>
          <p:nvPr/>
        </p:nvGrpSpPr>
        <p:grpSpPr bwMode="auto">
          <a:xfrm>
            <a:off x="5357818" y="1928802"/>
            <a:ext cx="3571900" cy="3649678"/>
            <a:chOff x="1240" y="1253"/>
            <a:chExt cx="3109" cy="1975"/>
          </a:xfrm>
          <a:solidFill>
            <a:schemeClr val="bg1"/>
          </a:solidFill>
        </p:grpSpPr>
        <p:sp>
          <p:nvSpPr>
            <p:cNvPr id="205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06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07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08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09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8" name="Horizontal Scroll 217"/>
          <p:cNvSpPr/>
          <p:nvPr/>
        </p:nvSpPr>
        <p:spPr>
          <a:xfrm>
            <a:off x="0" y="2285992"/>
            <a:ext cx="3571868" cy="3286148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Dựa vào SGK, em hãy vẽ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đồ tổ chức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 nước thời Ngô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4899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60572337,D:\NHÀN - TÂN BÌNH (BÀI NỘP PHÒNG GD)\BAI 13 TONG KET LSTG\Media.ppcx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887</TotalTime>
  <Words>2313</Words>
  <Application>Microsoft Office PowerPoint</Application>
  <PresentationFormat>On-screen Show (4:3)</PresentationFormat>
  <Paragraphs>511</Paragraphs>
  <Slides>52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SimSun</vt:lpstr>
      <vt:lpstr>.VnArial</vt:lpstr>
      <vt:lpstr>A3.OpenSans-San</vt:lpstr>
      <vt:lpstr>Arial</vt:lpstr>
      <vt:lpstr>Bebas Neue</vt:lpstr>
      <vt:lpstr>Bodoni MT Black</vt:lpstr>
      <vt:lpstr>Calibri</vt:lpstr>
      <vt:lpstr>Calibri Light</vt:lpstr>
      <vt:lpstr>Tahoma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DELL</cp:lastModifiedBy>
  <cp:revision>116</cp:revision>
  <dcterms:created xsi:type="dcterms:W3CDTF">2021-09-30T03:19:18Z</dcterms:created>
  <dcterms:modified xsi:type="dcterms:W3CDTF">2025-01-13T06:01:59Z</dcterms:modified>
</cp:coreProperties>
</file>