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60" r:id="rId2"/>
  </p:sldMasterIdLst>
  <p:notesMasterIdLst>
    <p:notesMasterId r:id="rId21"/>
  </p:notesMasterIdLst>
  <p:sldIdLst>
    <p:sldId id="256" r:id="rId3"/>
    <p:sldId id="257" r:id="rId4"/>
    <p:sldId id="258" r:id="rId5"/>
    <p:sldId id="283" r:id="rId6"/>
    <p:sldId id="284" r:id="rId7"/>
    <p:sldId id="259" r:id="rId8"/>
    <p:sldId id="260" r:id="rId9"/>
    <p:sldId id="286" r:id="rId10"/>
    <p:sldId id="285" r:id="rId11"/>
    <p:sldId id="272" r:id="rId12"/>
    <p:sldId id="287" r:id="rId13"/>
    <p:sldId id="288" r:id="rId14"/>
    <p:sldId id="289" r:id="rId15"/>
    <p:sldId id="290" r:id="rId16"/>
    <p:sldId id="273" r:id="rId17"/>
    <p:sldId id="267" r:id="rId18"/>
    <p:sldId id="268" r:id="rId19"/>
    <p:sldId id="269"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UTM Avo" panose="02040603050506020204" pitchFamily="18" charset="0"/>
      <p:regular r:id="rId28"/>
      <p:bold r:id="rId29"/>
      <p:italic r:id="rId30"/>
      <p:boldItalic r:id="rId31"/>
    </p:embeddedFont>
  </p:embeddedFontLst>
  <p:custDataLst>
    <p:tags r:id="rId3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5" roundtripDataSignature="AMtx7mjZLzWSRdYUparwZvLJ5BVI+z0bN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1E1"/>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05" d="100"/>
          <a:sy n="105" d="100"/>
        </p:scale>
        <p:origin x="14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tableStyles" Target="tableStyles.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tags" Target="tags/tag1.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customschemas.google.com/relationships/presentationmetadata" Target="meta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UTM Avo" panose="02040603050506020204" pitchFamily="18" charset="0"/>
            </a:endParaRPr>
          </a:p>
        </p:txBody>
      </p:sp>
      <p:sp>
        <p:nvSpPr>
          <p:cNvPr id="159" name="Google Shape;15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UTM Avo" panose="02040603050506020204" pitchFamily="18" charset="0"/>
            </a:endParaRPr>
          </a:p>
        </p:txBody>
      </p:sp>
      <p:sp>
        <p:nvSpPr>
          <p:cNvPr id="180" name="Google Shape;18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13417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UTM Avo" panose="02040603050506020204" pitchFamily="18" charset="0"/>
            </a:endParaRPr>
          </a:p>
        </p:txBody>
      </p:sp>
      <p:sp>
        <p:nvSpPr>
          <p:cNvPr id="180" name="Google Shape;18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66952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UTM Avo" panose="02040603050506020204" pitchFamily="18" charset="0"/>
            </a:endParaRPr>
          </a:p>
        </p:txBody>
      </p:sp>
      <p:sp>
        <p:nvSpPr>
          <p:cNvPr id="180" name="Google Shape;18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17726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UTM Avo" panose="02040603050506020204" pitchFamily="18" charset="0"/>
            </a:endParaRPr>
          </a:p>
        </p:txBody>
      </p:sp>
      <p:sp>
        <p:nvSpPr>
          <p:cNvPr id="180" name="Google Shape;18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48842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UTM Avo" panose="02040603050506020204" pitchFamily="18" charset="0"/>
            </a:endParaRPr>
          </a:p>
        </p:txBody>
      </p:sp>
      <p:sp>
        <p:nvSpPr>
          <p:cNvPr id="180" name="Google Shape;18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3515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UTM Avo" panose="02040603050506020204" pitchFamily="18" charset="0"/>
            </a:endParaRPr>
          </a:p>
        </p:txBody>
      </p:sp>
      <p:sp>
        <p:nvSpPr>
          <p:cNvPr id="180" name="Google Shape;18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23249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UTM Avo" panose="02040603050506020204" pitchFamily="18" charset="0"/>
            </a:endParaRPr>
          </a:p>
        </p:txBody>
      </p:sp>
      <p:sp>
        <p:nvSpPr>
          <p:cNvPr id="212" name="Google Shape;21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UTM Avo" panose="02040603050506020204" pitchFamily="18" charset="0"/>
            </a:endParaRPr>
          </a:p>
        </p:txBody>
      </p:sp>
      <p:sp>
        <p:nvSpPr>
          <p:cNvPr id="216" name="Google Shape;21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UTM Avo" panose="02040603050506020204" pitchFamily="18" charset="0"/>
            </a:endParaRPr>
          </a:p>
        </p:txBody>
      </p:sp>
      <p:sp>
        <p:nvSpPr>
          <p:cNvPr id="166" name="Google Shape;16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UTM Avo" panose="02040603050506020204" pitchFamily="18" charset="0"/>
            </a:endParaRPr>
          </a:p>
        </p:txBody>
      </p:sp>
      <p:sp>
        <p:nvSpPr>
          <p:cNvPr id="171" name="Google Shape;17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UTM Avo" panose="02040603050506020204" pitchFamily="18" charset="0"/>
            </a:endParaRPr>
          </a:p>
        </p:txBody>
      </p:sp>
      <p:sp>
        <p:nvSpPr>
          <p:cNvPr id="171" name="Google Shape;17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7581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UTM Avo" panose="02040603050506020204" pitchFamily="18" charset="0"/>
            </a:endParaRPr>
          </a:p>
        </p:txBody>
      </p:sp>
      <p:sp>
        <p:nvSpPr>
          <p:cNvPr id="171" name="Google Shape;17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0413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UTM Avo" panose="02040603050506020204" pitchFamily="18" charset="0"/>
            </a:endParaRPr>
          </a:p>
        </p:txBody>
      </p:sp>
      <p:sp>
        <p:nvSpPr>
          <p:cNvPr id="175" name="Google Shape;17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UTM Avo" panose="02040603050506020204" pitchFamily="18" charset="0"/>
            </a:endParaRPr>
          </a:p>
        </p:txBody>
      </p:sp>
      <p:sp>
        <p:nvSpPr>
          <p:cNvPr id="180" name="Google Shape;18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UTM Avo" panose="02040603050506020204" pitchFamily="18" charset="0"/>
            </a:endParaRPr>
          </a:p>
        </p:txBody>
      </p:sp>
      <p:sp>
        <p:nvSpPr>
          <p:cNvPr id="180" name="Google Shape;18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49448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UTM Avo" panose="02040603050506020204" pitchFamily="18" charset="0"/>
            </a:endParaRPr>
          </a:p>
        </p:txBody>
      </p:sp>
      <p:sp>
        <p:nvSpPr>
          <p:cNvPr id="180" name="Google Shape;18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07724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4" name="Google Shape;14;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5"/>
        <p:cNvGrpSpPr/>
        <p:nvPr/>
      </p:nvGrpSpPr>
      <p:grpSpPr>
        <a:xfrm>
          <a:off x="0" y="0"/>
          <a:ext cx="0" cy="0"/>
          <a:chOff x="0" y="0"/>
          <a:chExt cx="0" cy="0"/>
        </a:xfrm>
      </p:grpSpPr>
      <p:sp>
        <p:nvSpPr>
          <p:cNvPr id="76" name="Google Shape;76;p2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77" name="Google Shape;77;p2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8" name="Google Shape;7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07/12/2023</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587746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07/12/2023</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385184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07/12/2023</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211818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07/12/2023</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121690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07/12/2023</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203035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07/12/2023</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995881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07/12/2023</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851979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07/12/2023</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6936937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07/12/2023</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941487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
        <p:cNvGrpSpPr/>
        <p:nvPr/>
      </p:nvGrpSpPr>
      <p:grpSpPr>
        <a:xfrm>
          <a:off x="0" y="0"/>
          <a:ext cx="0" cy="0"/>
          <a:chOff x="0" y="0"/>
          <a:chExt cx="0" cy="0"/>
        </a:xfrm>
      </p:grpSpPr>
      <p:sp>
        <p:nvSpPr>
          <p:cNvPr id="19" name="Google Shape;19;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07/12/2023</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5004967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07/12/2023</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549783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9" name="Google Shape;29;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0" name="Google Shape;30;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2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5" name="Google Shape;35;p2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6" name="Google Shape;3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1" name="Google Shape;41;p2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2" name="Google Shape;42;p2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3" name="Google Shape;43;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2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8" name="Google Shape;48;p2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9" name="Google Shape;49;p2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0" name="Google Shape;50;p2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51" name="Google Shape;51;p2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2" name="Google Shape;5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57" name="Google Shape;57;p2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58" name="Google Shape;58;p2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59" name="Google Shape;5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2"/>
        <p:cNvGrpSpPr/>
        <p:nvPr/>
      </p:nvGrpSpPr>
      <p:grpSpPr>
        <a:xfrm>
          <a:off x="0" y="0"/>
          <a:ext cx="0" cy="0"/>
          <a:chOff x="0" y="0"/>
          <a:chExt cx="0" cy="0"/>
        </a:xfrm>
      </p:grpSpPr>
      <p:sp>
        <p:nvSpPr>
          <p:cNvPr id="63" name="Google Shape;63;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64" name="Google Shape;64;p26"/>
          <p:cNvSpPr>
            <a:spLocks noGrp="1"/>
          </p:cNvSpPr>
          <p:nvPr>
            <p:ph type="pic" idx="2"/>
          </p:nvPr>
        </p:nvSpPr>
        <p:spPr>
          <a:xfrm>
            <a:off x="5183188" y="987425"/>
            <a:ext cx="6172200" cy="4873625"/>
          </a:xfrm>
          <a:prstGeom prst="rect">
            <a:avLst/>
          </a:prstGeom>
          <a:noFill/>
          <a:ln>
            <a:noFill/>
          </a:ln>
        </p:spPr>
      </p:sp>
      <p:sp>
        <p:nvSpPr>
          <p:cNvPr id="65" name="Google Shape;65;p2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6" name="Google Shape;66;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9"/>
        <p:cNvGrpSpPr/>
        <p:nvPr/>
      </p:nvGrpSpPr>
      <p:grpSpPr>
        <a:xfrm>
          <a:off x="0" y="0"/>
          <a:ext cx="0" cy="0"/>
          <a:chOff x="0" y="0"/>
          <a:chExt cx="0" cy="0"/>
        </a:xfrm>
      </p:grpSpPr>
      <p:sp>
        <p:nvSpPr>
          <p:cNvPr id="70" name="Google Shape;70;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71" name="Google Shape;71;p2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2" name="Google Shape;7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5"/>
          <p:cNvSpPr txBox="1"/>
          <p:nvPr/>
        </p:nvSpPr>
        <p:spPr>
          <a:xfrm>
            <a:off x="0" y="-804565"/>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dirty="0">
                <a:solidFill>
                  <a:srgbClr val="CFCFCF"/>
                </a:solidFill>
                <a:latin typeface="UTM Avo" panose="02040603050506020204" pitchFamily="18" charset="0"/>
                <a:ea typeface="Arial"/>
                <a:cs typeface="Arial"/>
                <a:sym typeface="Arial"/>
              </a:rPr>
              <a:t>www.9slide.vn</a:t>
            </a:r>
            <a:endParaRPr dirty="0">
              <a:latin typeface="UTM Avo" panose="02040603050506020204" pitchFamily="18" charset="0"/>
            </a:endParaRPr>
          </a:p>
        </p:txBody>
      </p:sp>
      <p:sp>
        <p:nvSpPr>
          <p:cNvPr id="7" name="Google Shape;7;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 name="Google Shape;9;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E1350E87-713B-383D-F3CA-B9A8FB94F966}"/>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07/12/2023</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15979273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0.svg"/><Relationship Id="rId3" Type="http://schemas.openxmlformats.org/officeDocument/2006/relationships/notesSlide" Target="../notesSlides/notesSlide10.xml"/><Relationship Id="rId7" Type="http://schemas.openxmlformats.org/officeDocument/2006/relationships/image" Target="../media/image15.png"/><Relationship Id="rId12"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22.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1.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8.jpeg"/><Relationship Id="rId5" Type="http://schemas.openxmlformats.org/officeDocument/2006/relationships/image" Target="../media/image5.pn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19.sv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2.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28.jpeg"/><Relationship Id="rId5" Type="http://schemas.openxmlformats.org/officeDocument/2006/relationships/image" Target="../media/image5.png"/><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19.sv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3.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28.jpeg"/><Relationship Id="rId5" Type="http://schemas.openxmlformats.org/officeDocument/2006/relationships/image" Target="../media/image5.png"/><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19.sv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0.svg"/><Relationship Id="rId3" Type="http://schemas.openxmlformats.org/officeDocument/2006/relationships/notesSlide" Target="../notesSlides/notesSlide14.xml"/><Relationship Id="rId7" Type="http://schemas.openxmlformats.org/officeDocument/2006/relationships/image" Target="../media/image15.png"/><Relationship Id="rId12"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22.png"/><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5.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4.png"/><Relationship Id="rId5"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6.xml"/><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pn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2.png"/><Relationship Id="rId2" Type="http://schemas.openxmlformats.org/officeDocument/2006/relationships/slideLayout" Target="../slideLayouts/slideLayout11.xml"/><Relationship Id="rId1" Type="http://schemas.openxmlformats.org/officeDocument/2006/relationships/tags" Target="../tags/tag17.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hyperlink" Target="https://www.facebook.com/hoc10fb/"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hoc10.vn/doc-sach/mi-thuat-7/1/149/53/"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3.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4.xml"/><Relationship Id="rId7" Type="http://schemas.openxmlformats.org/officeDocument/2006/relationships/image" Target="../media/image8.png"/><Relationship Id="rId12" Type="http://schemas.openxmlformats.org/officeDocument/2006/relationships/image" Target="../media/image13.jp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11" Type="http://schemas.openxmlformats.org/officeDocument/2006/relationships/image" Target="../media/image12.jpg"/><Relationship Id="rId5" Type="http://schemas.openxmlformats.org/officeDocument/2006/relationships/image" Target="../media/image6.png"/><Relationship Id="rId10" Type="http://schemas.openxmlformats.org/officeDocument/2006/relationships/image" Target="../media/image11.jpg"/><Relationship Id="rId4" Type="http://schemas.openxmlformats.org/officeDocument/2006/relationships/image" Target="../media/image4.png"/><Relationship Id="rId9" Type="http://schemas.openxmlformats.org/officeDocument/2006/relationships/image" Target="../media/image10.sv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0.svg"/><Relationship Id="rId3" Type="http://schemas.openxmlformats.org/officeDocument/2006/relationships/notesSlide" Target="../notesSlides/notesSlide5.xml"/><Relationship Id="rId7" Type="http://schemas.openxmlformats.org/officeDocument/2006/relationships/image" Target="../media/image16.png"/><Relationship Id="rId12"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hyperlink" Target="https://hoc10.vn/doc-sach/mi-thuat-7/1/149/53/" TargetMode="Externa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7.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4.png"/><Relationship Id="rId11" Type="http://schemas.openxmlformats.org/officeDocument/2006/relationships/image" Target="../media/image25.png"/><Relationship Id="rId5" Type="http://schemas.openxmlformats.org/officeDocument/2006/relationships/image" Target="../media/image23.png"/><Relationship Id="rId10" Type="http://schemas.openxmlformats.org/officeDocument/2006/relationships/image" Target="../media/image6.png"/><Relationship Id="rId4" Type="http://schemas.openxmlformats.org/officeDocument/2006/relationships/image" Target="../media/image22.png"/><Relationship Id="rId9" Type="http://schemas.openxmlformats.org/officeDocument/2006/relationships/image" Target="../media/image10.sv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8.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4.png"/><Relationship Id="rId11" Type="http://schemas.openxmlformats.org/officeDocument/2006/relationships/image" Target="../media/image26.png"/><Relationship Id="rId5" Type="http://schemas.openxmlformats.org/officeDocument/2006/relationships/image" Target="../media/image23.png"/><Relationship Id="rId10" Type="http://schemas.openxmlformats.org/officeDocument/2006/relationships/image" Target="../media/image6.png"/><Relationship Id="rId4" Type="http://schemas.openxmlformats.org/officeDocument/2006/relationships/image" Target="../media/image22.png"/><Relationship Id="rId9" Type="http://schemas.openxmlformats.org/officeDocument/2006/relationships/image" Target="../media/image10.sv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9.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23.png"/><Relationship Id="rId10" Type="http://schemas.openxmlformats.org/officeDocument/2006/relationships/image" Target="../media/image6.png"/><Relationship Id="rId4" Type="http://schemas.openxmlformats.org/officeDocument/2006/relationships/image" Target="../media/image22.png"/><Relationship Id="rId9"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60"/>
        <p:cNvGrpSpPr/>
        <p:nvPr/>
      </p:nvGrpSpPr>
      <p:grpSpPr>
        <a:xfrm>
          <a:off x="0" y="0"/>
          <a:ext cx="0" cy="0"/>
          <a:chOff x="0" y="0"/>
          <a:chExt cx="0" cy="0"/>
        </a:xfrm>
      </p:grpSpPr>
      <p:sp>
        <p:nvSpPr>
          <p:cNvPr id="161" name="Google Shape;161;p1"/>
          <p:cNvSpPr txBox="1"/>
          <p:nvPr/>
        </p:nvSpPr>
        <p:spPr>
          <a:xfrm>
            <a:off x="9431045" y="209464"/>
            <a:ext cx="268105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dirty="0" err="1">
                <a:solidFill>
                  <a:schemeClr val="lt1"/>
                </a:solidFill>
                <a:latin typeface="UTM Avo" panose="02040603050506020204" pitchFamily="18" charset="0"/>
                <a:sym typeface="Arial"/>
              </a:rPr>
              <a:t>Mĩ</a:t>
            </a:r>
            <a:r>
              <a:rPr lang="en-US" sz="2800" b="0" i="0" u="none" strike="noStrike" cap="none" dirty="0">
                <a:solidFill>
                  <a:schemeClr val="lt1"/>
                </a:solidFill>
                <a:latin typeface="UTM Avo" panose="02040603050506020204" pitchFamily="18" charset="0"/>
                <a:sym typeface="Arial"/>
              </a:rPr>
              <a:t> </a:t>
            </a:r>
            <a:r>
              <a:rPr lang="en-US" sz="2800" b="0" i="0" u="none" strike="noStrike" cap="none" dirty="0" err="1">
                <a:solidFill>
                  <a:schemeClr val="lt1"/>
                </a:solidFill>
                <a:latin typeface="UTM Avo" panose="02040603050506020204" pitchFamily="18" charset="0"/>
                <a:sym typeface="Arial"/>
              </a:rPr>
              <a:t>thuật</a:t>
            </a:r>
            <a:r>
              <a:rPr lang="en-US" sz="2800" b="0" i="0" u="none" strike="noStrike" cap="none" dirty="0">
                <a:solidFill>
                  <a:schemeClr val="lt1"/>
                </a:solidFill>
                <a:latin typeface="UTM Avo" panose="02040603050506020204" pitchFamily="18" charset="0"/>
                <a:sym typeface="Arial"/>
              </a:rPr>
              <a:t> 7</a:t>
            </a:r>
            <a:endParaRPr dirty="0">
              <a:latin typeface="UTM Avo" panose="02040603050506020204" pitchFamily="18" charset="0"/>
            </a:endParaRPr>
          </a:p>
        </p:txBody>
      </p:sp>
      <p:sp>
        <p:nvSpPr>
          <p:cNvPr id="162" name="Google Shape;162;p1"/>
          <p:cNvSpPr txBox="1"/>
          <p:nvPr/>
        </p:nvSpPr>
        <p:spPr>
          <a:xfrm>
            <a:off x="685769" y="1404714"/>
            <a:ext cx="10820462" cy="1964184"/>
          </a:xfrm>
          <a:prstGeom prst="rect">
            <a:avLst/>
          </a:prstGeom>
          <a:noFill/>
          <a:ln>
            <a:noFill/>
          </a:ln>
        </p:spPr>
        <p:txBody>
          <a:bodyPr spcFirstLastPara="1" wrap="square" lIns="91425" tIns="45700" rIns="91425" bIns="45700" anchor="t" anchorCtr="0">
            <a:noAutofit/>
          </a:bodyPr>
          <a:lstStyle/>
          <a:p>
            <a:pPr marL="0" marR="0" lvl="0" indent="0" algn="ctr" rtl="0">
              <a:lnSpc>
                <a:spcPct val="125000"/>
              </a:lnSpc>
              <a:spcBef>
                <a:spcPts val="0"/>
              </a:spcBef>
              <a:spcAft>
                <a:spcPts val="0"/>
              </a:spcAft>
              <a:buClr>
                <a:schemeClr val="dk1"/>
              </a:buClr>
              <a:buSzPts val="990"/>
              <a:buFont typeface="Arial"/>
              <a:buNone/>
            </a:pPr>
            <a:r>
              <a:rPr lang="en-US" sz="5400" b="1" i="0" u="none" strike="noStrike" cap="none" dirty="0" err="1">
                <a:solidFill>
                  <a:srgbClr val="002060"/>
                </a:solidFill>
                <a:latin typeface="UTM Avo" panose="02040603050506020204" pitchFamily="18" charset="0"/>
                <a:sym typeface="Arial"/>
              </a:rPr>
              <a:t>Chủ</a:t>
            </a:r>
            <a:r>
              <a:rPr lang="en-US" sz="5400" b="1" i="0" u="none" strike="noStrike" cap="none" dirty="0">
                <a:solidFill>
                  <a:srgbClr val="002060"/>
                </a:solidFill>
                <a:latin typeface="UTM Avo" panose="02040603050506020204" pitchFamily="18" charset="0"/>
                <a:sym typeface="Arial"/>
              </a:rPr>
              <a:t> </a:t>
            </a:r>
            <a:r>
              <a:rPr lang="en-US" sz="5400" b="1" i="0" u="none" strike="noStrike" cap="none" dirty="0" err="1">
                <a:solidFill>
                  <a:srgbClr val="002060"/>
                </a:solidFill>
                <a:latin typeface="UTM Avo" panose="02040603050506020204" pitchFamily="18" charset="0"/>
                <a:sym typeface="Arial"/>
              </a:rPr>
              <a:t>đề</a:t>
            </a:r>
            <a:endParaRPr lang="en-US" sz="5400" b="1" dirty="0">
              <a:solidFill>
                <a:srgbClr val="002060"/>
              </a:solidFill>
              <a:latin typeface="UTM Avo" panose="02040603050506020204" pitchFamily="18" charset="0"/>
            </a:endParaRPr>
          </a:p>
          <a:p>
            <a:pPr marL="0" marR="0" lvl="0" indent="0" algn="ctr" rtl="0">
              <a:lnSpc>
                <a:spcPct val="125000"/>
              </a:lnSpc>
              <a:spcBef>
                <a:spcPts val="0"/>
              </a:spcBef>
              <a:spcAft>
                <a:spcPts val="0"/>
              </a:spcAft>
              <a:buClr>
                <a:schemeClr val="dk1"/>
              </a:buClr>
              <a:buSzPts val="990"/>
              <a:buFont typeface="Arial"/>
              <a:buNone/>
            </a:pPr>
            <a:r>
              <a:rPr lang="en-US" sz="5400" b="1" i="0" u="none" strike="noStrike" cap="none" dirty="0" err="1">
                <a:solidFill>
                  <a:srgbClr val="002060"/>
                </a:solidFill>
                <a:latin typeface="UTM Avo" panose="02040603050506020204" pitchFamily="18" charset="0"/>
                <a:sym typeface="Arial"/>
              </a:rPr>
              <a:t>Kết</a:t>
            </a:r>
            <a:r>
              <a:rPr lang="en-US" sz="5400" b="1" i="0" u="none" strike="noStrike" cap="none" dirty="0">
                <a:solidFill>
                  <a:srgbClr val="002060"/>
                </a:solidFill>
                <a:latin typeface="UTM Avo" panose="02040603050506020204" pitchFamily="18" charset="0"/>
                <a:sym typeface="Arial"/>
              </a:rPr>
              <a:t> </a:t>
            </a:r>
            <a:r>
              <a:rPr lang="en-US" sz="5400" b="1" i="0" u="none" strike="noStrike" cap="none" dirty="0" err="1">
                <a:solidFill>
                  <a:srgbClr val="002060"/>
                </a:solidFill>
                <a:latin typeface="UTM Avo" panose="02040603050506020204" pitchFamily="18" charset="0"/>
                <a:sym typeface="Arial"/>
              </a:rPr>
              <a:t>nối</a:t>
            </a:r>
            <a:r>
              <a:rPr lang="en-US" sz="5400" b="1" i="0" u="none" strike="noStrike" cap="none" dirty="0">
                <a:solidFill>
                  <a:srgbClr val="002060"/>
                </a:solidFill>
                <a:latin typeface="UTM Avo" panose="02040603050506020204" pitchFamily="18" charset="0"/>
                <a:sym typeface="Arial"/>
              </a:rPr>
              <a:t> </a:t>
            </a:r>
            <a:r>
              <a:rPr lang="en-US" sz="5400" b="1" i="0" u="none" strike="noStrike" cap="none" dirty="0" err="1">
                <a:solidFill>
                  <a:srgbClr val="002060"/>
                </a:solidFill>
                <a:latin typeface="UTM Avo" panose="02040603050506020204" pitchFamily="18" charset="0"/>
                <a:sym typeface="Arial"/>
              </a:rPr>
              <a:t>nghệ</a:t>
            </a:r>
            <a:r>
              <a:rPr lang="en-US" sz="5400" b="1" i="0" u="none" strike="noStrike" cap="none" dirty="0">
                <a:solidFill>
                  <a:srgbClr val="002060"/>
                </a:solidFill>
                <a:latin typeface="UTM Avo" panose="02040603050506020204" pitchFamily="18" charset="0"/>
                <a:sym typeface="Arial"/>
              </a:rPr>
              <a:t> </a:t>
            </a:r>
            <a:r>
              <a:rPr lang="en-US" sz="5400" b="1" i="0" u="none" strike="noStrike" cap="none" dirty="0" err="1">
                <a:solidFill>
                  <a:srgbClr val="002060"/>
                </a:solidFill>
                <a:latin typeface="UTM Avo" panose="02040603050506020204" pitchFamily="18" charset="0"/>
                <a:sym typeface="Arial"/>
              </a:rPr>
              <a:t>thuật</a:t>
            </a:r>
            <a:endParaRPr sz="5400" dirty="0">
              <a:latin typeface="UTM Avo" panose="02040603050506020204" pitchFamily="18" charset="0"/>
            </a:endParaRPr>
          </a:p>
        </p:txBody>
      </p:sp>
      <p:sp>
        <p:nvSpPr>
          <p:cNvPr id="163" name="Google Shape;163;p1"/>
          <p:cNvSpPr txBox="1"/>
          <p:nvPr/>
        </p:nvSpPr>
        <p:spPr>
          <a:xfrm>
            <a:off x="1266825" y="3429000"/>
            <a:ext cx="9658350" cy="1964184"/>
          </a:xfrm>
          <a:prstGeom prst="rect">
            <a:avLst/>
          </a:prstGeom>
          <a:noFill/>
          <a:ln>
            <a:noFill/>
          </a:ln>
        </p:spPr>
        <p:txBody>
          <a:bodyPr spcFirstLastPara="1" wrap="square" lIns="91425" tIns="45700" rIns="91425" bIns="45700" anchor="t" anchorCtr="0">
            <a:noAutofit/>
          </a:bodyPr>
          <a:lstStyle/>
          <a:p>
            <a:pPr marL="0" marR="0" lvl="0" indent="0" algn="ctr" rtl="0">
              <a:lnSpc>
                <a:spcPct val="125000"/>
              </a:lnSpc>
              <a:spcBef>
                <a:spcPts val="0"/>
              </a:spcBef>
              <a:spcAft>
                <a:spcPts val="0"/>
              </a:spcAft>
              <a:buClr>
                <a:schemeClr val="dk1"/>
              </a:buClr>
              <a:buSzPts val="990"/>
              <a:buFont typeface="Arial"/>
              <a:buNone/>
            </a:pPr>
            <a:r>
              <a:rPr lang="vi-VN" sz="5400" b="1" i="0" u="none" strike="noStrike" cap="none" dirty="0">
                <a:solidFill>
                  <a:srgbClr val="FF0000"/>
                </a:solidFill>
                <a:latin typeface="UTM Avo" panose="02040603050506020204" pitchFamily="18" charset="0"/>
                <a:sym typeface="Arial"/>
              </a:rPr>
              <a:t>Bài 12. Sáng tạo phù điêu </a:t>
            </a:r>
            <a:r>
              <a:rPr lang="vi-VN" sz="5400" b="1" i="0" u="none" strike="noStrike" cap="none">
                <a:solidFill>
                  <a:srgbClr val="FF0000"/>
                </a:solidFill>
                <a:latin typeface="UTM Avo" panose="02040603050506020204" pitchFamily="18" charset="0"/>
                <a:sym typeface="Arial"/>
              </a:rPr>
              <a:t>nhóm người</a:t>
            </a:r>
            <a:endParaRPr lang="en-US" sz="5400" b="1" i="0" u="none" strike="noStrike" cap="none">
              <a:solidFill>
                <a:srgbClr val="FF0000"/>
              </a:solidFill>
              <a:latin typeface="UTM Avo" panose="02040603050506020204" pitchFamily="18" charset="0"/>
              <a:sym typeface="Arial"/>
            </a:endParaRPr>
          </a:p>
          <a:p>
            <a:pPr marL="0" marR="0" lvl="0" indent="0" algn="ctr" rtl="0">
              <a:lnSpc>
                <a:spcPct val="125000"/>
              </a:lnSpc>
              <a:spcBef>
                <a:spcPts val="0"/>
              </a:spcBef>
              <a:spcAft>
                <a:spcPts val="0"/>
              </a:spcAft>
              <a:buClr>
                <a:schemeClr val="dk1"/>
              </a:buClr>
              <a:buSzPts val="990"/>
              <a:buFont typeface="Arial"/>
              <a:buNone/>
            </a:pPr>
            <a:r>
              <a:rPr lang="en-US" sz="5400" b="1">
                <a:solidFill>
                  <a:srgbClr val="FF0000"/>
                </a:solidFill>
                <a:latin typeface="UTM Avo" panose="02040603050506020204" pitchFamily="18" charset="0"/>
              </a:rPr>
              <a:t>(Khám phá)</a:t>
            </a:r>
            <a:endParaRPr sz="5400" b="1" i="0" u="none" strike="noStrike" cap="none" dirty="0">
              <a:solidFill>
                <a:srgbClr val="FF0000"/>
              </a:solidFill>
              <a:latin typeface="UTM Avo" panose="02040603050506020204" pitchFamily="18" charset="0"/>
              <a:sym typeface="Aria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81"/>
        <p:cNvGrpSpPr/>
        <p:nvPr/>
      </p:nvGrpSpPr>
      <p:grpSpPr>
        <a:xfrm>
          <a:off x="0" y="0"/>
          <a:ext cx="0" cy="0"/>
          <a:chOff x="0" y="0"/>
          <a:chExt cx="0" cy="0"/>
        </a:xfrm>
      </p:grpSpPr>
      <p:pic>
        <p:nvPicPr>
          <p:cNvPr id="6" name="Picture 3">
            <a:extLst>
              <a:ext uri="{FF2B5EF4-FFF2-40B4-BE49-F238E27FC236}">
                <a16:creationId xmlns:a16="http://schemas.microsoft.com/office/drawing/2014/main" id="{5ABA2BCD-E77B-50A9-4E8E-674D85EEC85C}"/>
              </a:ext>
            </a:extLst>
          </p:cNvPr>
          <p:cNvPicPr>
            <a:picLocks noChangeAspect="1"/>
          </p:cNvPicPr>
          <p:nvPr/>
        </p:nvPicPr>
        <p:blipFill>
          <a:blip r:embed="rId5"/>
          <a:srcRect t="8146" r="26756" b="29462"/>
          <a:stretch>
            <a:fillRect/>
          </a:stretch>
        </p:blipFill>
        <p:spPr>
          <a:xfrm>
            <a:off x="762000" y="1800388"/>
            <a:ext cx="10667999" cy="4140619"/>
          </a:xfrm>
          <a:prstGeom prst="rect">
            <a:avLst/>
          </a:prstGeom>
        </p:spPr>
      </p:pic>
      <p:pic>
        <p:nvPicPr>
          <p:cNvPr id="17" name="Picture 17">
            <a:extLst>
              <a:ext uri="{FF2B5EF4-FFF2-40B4-BE49-F238E27FC236}">
                <a16:creationId xmlns:a16="http://schemas.microsoft.com/office/drawing/2014/main" id="{89378039-ABAA-B846-756B-0814A9CD104E}"/>
              </a:ext>
            </a:extLst>
          </p:cNvPr>
          <p:cNvPicPr>
            <a:picLocks noChangeAspect="1"/>
          </p:cNvPicPr>
          <p:nvPr/>
        </p:nvPicPr>
        <p:blipFill>
          <a:blip r:embed="rId6"/>
          <a:srcRect l="10242" t="49673"/>
          <a:stretch>
            <a:fillRect/>
          </a:stretch>
        </p:blipFill>
        <p:spPr>
          <a:xfrm>
            <a:off x="762000" y="1813156"/>
            <a:ext cx="6337134" cy="999335"/>
          </a:xfrm>
          <a:prstGeom prst="rect">
            <a:avLst/>
          </a:prstGeom>
        </p:spPr>
      </p:pic>
      <p:pic>
        <p:nvPicPr>
          <p:cNvPr id="14" name="Picture 4">
            <a:extLst>
              <a:ext uri="{FF2B5EF4-FFF2-40B4-BE49-F238E27FC236}">
                <a16:creationId xmlns:a16="http://schemas.microsoft.com/office/drawing/2014/main" id="{C508AD06-AE90-3D6D-9A0F-C54E69BFA691}"/>
              </a:ext>
            </a:extLst>
          </p:cNvPr>
          <p:cNvPicPr>
            <a:picLocks noChangeAspect="1"/>
          </p:cNvPicPr>
          <p:nvPr/>
        </p:nvPicPr>
        <p:blipFill>
          <a:blip r:embed="rId7"/>
          <a:srcRect/>
          <a:stretch>
            <a:fillRect/>
          </a:stretch>
        </p:blipFill>
        <p:spPr>
          <a:xfrm>
            <a:off x="5850532" y="1563664"/>
            <a:ext cx="490937" cy="500318"/>
          </a:xfrm>
          <a:prstGeom prst="rect">
            <a:avLst/>
          </a:prstGeom>
        </p:spPr>
      </p:pic>
      <p:sp>
        <p:nvSpPr>
          <p:cNvPr id="15" name="TextBox 5">
            <a:extLst>
              <a:ext uri="{FF2B5EF4-FFF2-40B4-BE49-F238E27FC236}">
                <a16:creationId xmlns:a16="http://schemas.microsoft.com/office/drawing/2014/main" id="{605F225E-9CCD-42A6-FB3D-DAA142336032}"/>
              </a:ext>
            </a:extLst>
          </p:cNvPr>
          <p:cNvSpPr txBox="1"/>
          <p:nvPr/>
        </p:nvSpPr>
        <p:spPr>
          <a:xfrm>
            <a:off x="2602582" y="2259876"/>
            <a:ext cx="6986836" cy="562398"/>
          </a:xfrm>
          <a:prstGeom prst="rect">
            <a:avLst/>
          </a:prstGeom>
        </p:spPr>
        <p:txBody>
          <a:bodyPr lIns="0" tIns="0" rIns="0" bIns="0" rtlCol="0" anchor="t">
            <a:spAutoFit/>
          </a:bodyPr>
          <a:lstStyle/>
          <a:p>
            <a:pPr algn="ctr">
              <a:lnSpc>
                <a:spcPct val="150000"/>
              </a:lnSpc>
            </a:pPr>
            <a:r>
              <a:rPr lang="en-US" sz="2800" b="1" dirty="0">
                <a:solidFill>
                  <a:schemeClr val="tx1"/>
                </a:solidFill>
                <a:latin typeface="UTM Avo" panose="02040603050506020204" pitchFamily="18" charset="0"/>
              </a:rPr>
              <a:t>TRẢ LỜI</a:t>
            </a:r>
          </a:p>
        </p:txBody>
      </p:sp>
      <p:pic>
        <p:nvPicPr>
          <p:cNvPr id="16" name="Picture 16">
            <a:extLst>
              <a:ext uri="{FF2B5EF4-FFF2-40B4-BE49-F238E27FC236}">
                <a16:creationId xmlns:a16="http://schemas.microsoft.com/office/drawing/2014/main" id="{8FAD5FCD-892C-55D6-C245-9FBBCE92B875}"/>
              </a:ext>
            </a:extLst>
          </p:cNvPr>
          <p:cNvPicPr>
            <a:picLocks noChangeAspect="1"/>
          </p:cNvPicPr>
          <p:nvPr/>
        </p:nvPicPr>
        <p:blipFill>
          <a:blip r:embed="rId8"/>
          <a:srcRect l="48658" t="40379" r="5585"/>
          <a:stretch>
            <a:fillRect/>
          </a:stretch>
        </p:blipFill>
        <p:spPr>
          <a:xfrm rot="-9334208">
            <a:off x="-805834" y="5280108"/>
            <a:ext cx="5743323" cy="2703480"/>
          </a:xfrm>
          <a:prstGeom prst="rect">
            <a:avLst/>
          </a:prstGeom>
        </p:spPr>
      </p:pic>
      <p:pic>
        <p:nvPicPr>
          <p:cNvPr id="18" name="Picture 18">
            <a:extLst>
              <a:ext uri="{FF2B5EF4-FFF2-40B4-BE49-F238E27FC236}">
                <a16:creationId xmlns:a16="http://schemas.microsoft.com/office/drawing/2014/main" id="{3C367F86-540D-9497-7F8C-BFB53DB82BD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16167">
            <a:off x="303234" y="5029814"/>
            <a:ext cx="995109" cy="1315121"/>
          </a:xfrm>
          <a:prstGeom prst="rect">
            <a:avLst/>
          </a:prstGeom>
        </p:spPr>
      </p:pic>
      <p:pic>
        <p:nvPicPr>
          <p:cNvPr id="19" name="Picture 19">
            <a:extLst>
              <a:ext uri="{FF2B5EF4-FFF2-40B4-BE49-F238E27FC236}">
                <a16:creationId xmlns:a16="http://schemas.microsoft.com/office/drawing/2014/main" id="{9254870E-3162-4E53-66D3-6C6DA170AA4B}"/>
              </a:ext>
            </a:extLst>
          </p:cNvPr>
          <p:cNvPicPr>
            <a:picLocks noChangeAspect="1"/>
          </p:cNvPicPr>
          <p:nvPr/>
        </p:nvPicPr>
        <p:blipFill>
          <a:blip r:embed="rId11"/>
          <a:srcRect/>
          <a:stretch>
            <a:fillRect/>
          </a:stretch>
        </p:blipFill>
        <p:spPr>
          <a:xfrm rot="-671709">
            <a:off x="10447113" y="1528769"/>
            <a:ext cx="1663179" cy="1014539"/>
          </a:xfrm>
          <a:prstGeom prst="rect">
            <a:avLst/>
          </a:prstGeom>
        </p:spPr>
      </p:pic>
      <p:pic>
        <p:nvPicPr>
          <p:cNvPr id="20" name="Picture 20">
            <a:extLst>
              <a:ext uri="{FF2B5EF4-FFF2-40B4-BE49-F238E27FC236}">
                <a16:creationId xmlns:a16="http://schemas.microsoft.com/office/drawing/2014/main" id="{AD47EE78-A2F6-3F97-C9C5-F7E21045AF0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575876" y="4875268"/>
            <a:ext cx="1405652" cy="1065740"/>
          </a:xfrm>
          <a:prstGeom prst="rect">
            <a:avLst/>
          </a:prstGeom>
        </p:spPr>
      </p:pic>
      <p:sp>
        <p:nvSpPr>
          <p:cNvPr id="21" name="Rectangle 20">
            <a:extLst>
              <a:ext uri="{FF2B5EF4-FFF2-40B4-BE49-F238E27FC236}">
                <a16:creationId xmlns:a16="http://schemas.microsoft.com/office/drawing/2014/main" id="{75C7E8FE-DE41-3B4B-08BA-AD620BA95740}"/>
              </a:ext>
            </a:extLst>
          </p:cNvPr>
          <p:cNvSpPr/>
          <p:nvPr/>
        </p:nvSpPr>
        <p:spPr>
          <a:xfrm>
            <a:off x="1565797" y="2902903"/>
            <a:ext cx="9542673" cy="2806922"/>
          </a:xfrm>
          <a:prstGeom prst="rect">
            <a:avLst/>
          </a:prstGeom>
        </p:spPr>
        <p:txBody>
          <a:bodyPr wrap="square">
            <a:spAutoFit/>
          </a:bodyPr>
          <a:lstStyle/>
          <a:p>
            <a:pPr marL="342900" indent="-342900" algn="just">
              <a:lnSpc>
                <a:spcPct val="125000"/>
              </a:lnSpc>
              <a:buFont typeface="Arial" panose="020B0604020202020204" pitchFamily="34" charset="0"/>
              <a:buChar char="•"/>
            </a:pPr>
            <a:r>
              <a:rPr lang="vi-VN" sz="2400">
                <a:latin typeface="UTM Avo" panose="02040603050506020204" pitchFamily="18" charset="0"/>
                <a:ea typeface="Calibri" panose="020F0502020204030204" pitchFamily="34" charset="0"/>
              </a:rPr>
              <a:t>Tác phẩm "Chúa Kito ban phước cho Otto I Đại đế": các nhân vật được chạm khắc trên chất liệu ngà voi.</a:t>
            </a:r>
          </a:p>
          <a:p>
            <a:pPr marL="342900" indent="-342900" algn="just">
              <a:lnSpc>
                <a:spcPct val="125000"/>
              </a:lnSpc>
              <a:buFont typeface="Arial" panose="020B0604020202020204" pitchFamily="34" charset="0"/>
              <a:buChar char="•"/>
            </a:pPr>
            <a:r>
              <a:rPr lang="vi-VN" sz="2400">
                <a:latin typeface="UTM Avo" panose="02040603050506020204" pitchFamily="18" charset="0"/>
                <a:ea typeface="Calibri" panose="020F0502020204030204" pitchFamily="34" charset="0"/>
              </a:rPr>
              <a:t>Phù điêu "Thủy chiến Tonle' Sap": các nhân vật được điêu khắc trên bề mặt đá.</a:t>
            </a:r>
          </a:p>
          <a:p>
            <a:pPr marL="342900" indent="-342900" algn="just">
              <a:lnSpc>
                <a:spcPct val="125000"/>
              </a:lnSpc>
              <a:buFont typeface="Arial" panose="020B0604020202020204" pitchFamily="34" charset="0"/>
              <a:buChar char="•"/>
            </a:pPr>
            <a:r>
              <a:rPr lang="vi-VN" sz="2400">
                <a:latin typeface="UTM Avo" panose="02040603050506020204" pitchFamily="18" charset="0"/>
                <a:ea typeface="Calibri" panose="020F0502020204030204" pitchFamily="34" charset="0"/>
              </a:rPr>
              <a:t>Tác phẩm "Đánh cờ": các nhân vật được chạm khắc trên chất liệu gỗ.</a:t>
            </a:r>
            <a:endParaRPr lang="vi-VN" sz="2400" dirty="0" err="1">
              <a:latin typeface="UTM Avo" panose="02040603050506020204" pitchFamily="18" charset="0"/>
              <a:ea typeface="Calibri" panose="020F0502020204030204" pitchFamily="34" charset="0"/>
            </a:endParaRPr>
          </a:p>
        </p:txBody>
      </p:sp>
    </p:spTree>
    <p:custDataLst>
      <p:tags r:id="rId1"/>
    </p:custDataLst>
    <p:extLst>
      <p:ext uri="{BB962C8B-B14F-4D97-AF65-F5344CB8AC3E}">
        <p14:creationId xmlns:p14="http://schemas.microsoft.com/office/powerpoint/2010/main" val="117212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xEl>
                                              <p:pRg st="0" end="0"/>
                                            </p:txEl>
                                          </p:spTgt>
                                        </p:tgtEl>
                                        <p:attrNameLst>
                                          <p:attrName>style.visibility</p:attrName>
                                        </p:attrNameLst>
                                      </p:cBhvr>
                                      <p:to>
                                        <p:strVal val="visible"/>
                                      </p:to>
                                    </p:set>
                                    <p:animEffect transition="in" filter="fade">
                                      <p:cBhvr>
                                        <p:cTn id="33" dur="500"/>
                                        <p:tgtEl>
                                          <p:spTgt spid="2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1">
                                            <p:txEl>
                                              <p:pRg st="1" end="1"/>
                                            </p:txEl>
                                          </p:spTgt>
                                        </p:tgtEl>
                                        <p:attrNameLst>
                                          <p:attrName>style.visibility</p:attrName>
                                        </p:attrNameLst>
                                      </p:cBhvr>
                                      <p:to>
                                        <p:strVal val="visible"/>
                                      </p:to>
                                    </p:set>
                                    <p:animEffect transition="in" filter="fade">
                                      <p:cBhvr>
                                        <p:cTn id="38" dur="500"/>
                                        <p:tgtEl>
                                          <p:spTgt spid="21">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
                                            <p:txEl>
                                              <p:pRg st="2" end="2"/>
                                            </p:txEl>
                                          </p:spTgt>
                                        </p:tgtEl>
                                        <p:attrNameLst>
                                          <p:attrName>style.visibility</p:attrName>
                                        </p:attrNameLst>
                                      </p:cBhvr>
                                      <p:to>
                                        <p:strVal val="visible"/>
                                      </p:to>
                                    </p:set>
                                    <p:animEffect transition="in" filter="fade">
                                      <p:cBhvr>
                                        <p:cTn id="43"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81"/>
        <p:cNvGrpSpPr/>
        <p:nvPr/>
      </p:nvGrpSpPr>
      <p:grpSpPr>
        <a:xfrm>
          <a:off x="0" y="0"/>
          <a:ext cx="0" cy="0"/>
          <a:chOff x="0" y="0"/>
          <a:chExt cx="0" cy="0"/>
        </a:xfrm>
      </p:grpSpPr>
      <p:pic>
        <p:nvPicPr>
          <p:cNvPr id="24" name="Picture 5">
            <a:extLst>
              <a:ext uri="{FF2B5EF4-FFF2-40B4-BE49-F238E27FC236}">
                <a16:creationId xmlns:a16="http://schemas.microsoft.com/office/drawing/2014/main" id="{73F5FCDC-2BC2-8D7F-40ED-C76B80B54F41}"/>
              </a:ext>
            </a:extLst>
          </p:cNvPr>
          <p:cNvPicPr>
            <a:picLocks noChangeAspect="1"/>
          </p:cNvPicPr>
          <p:nvPr/>
        </p:nvPicPr>
        <p:blipFill>
          <a:blip r:embed="rId5"/>
          <a:srcRect l="7685" t="11029" r="55171"/>
          <a:stretch>
            <a:fillRect/>
          </a:stretch>
        </p:blipFill>
        <p:spPr>
          <a:xfrm rot="-5400000">
            <a:off x="2690226" y="-251256"/>
            <a:ext cx="3496107" cy="8922743"/>
          </a:xfrm>
          <a:prstGeom prst="rect">
            <a:avLst/>
          </a:prstGeom>
        </p:spPr>
      </p:pic>
      <p:pic>
        <p:nvPicPr>
          <p:cNvPr id="5" name="Picture 6">
            <a:extLst>
              <a:ext uri="{FF2B5EF4-FFF2-40B4-BE49-F238E27FC236}">
                <a16:creationId xmlns:a16="http://schemas.microsoft.com/office/drawing/2014/main" id="{C30ED657-EEBA-E058-94AE-617CC249568D}"/>
              </a:ext>
            </a:extLst>
          </p:cNvPr>
          <p:cNvPicPr>
            <a:picLocks noChangeAspect="1"/>
          </p:cNvPicPr>
          <p:nvPr/>
        </p:nvPicPr>
        <p:blipFill>
          <a:blip r:embed="rId6"/>
          <a:srcRect l="12573" t="12150" r="12573" b="11093"/>
          <a:stretch>
            <a:fillRect/>
          </a:stretch>
        </p:blipFill>
        <p:spPr>
          <a:xfrm rot="-10800000">
            <a:off x="8899649" y="899830"/>
            <a:ext cx="3197409" cy="2446691"/>
          </a:xfrm>
          <a:prstGeom prst="rect">
            <a:avLst/>
          </a:prstGeom>
        </p:spPr>
      </p:pic>
      <p:sp>
        <p:nvSpPr>
          <p:cNvPr id="8" name="TextBox 13">
            <a:extLst>
              <a:ext uri="{FF2B5EF4-FFF2-40B4-BE49-F238E27FC236}">
                <a16:creationId xmlns:a16="http://schemas.microsoft.com/office/drawing/2014/main" id="{27B6F0DA-6A83-13B3-2B43-9311AEDA655B}"/>
              </a:ext>
            </a:extLst>
          </p:cNvPr>
          <p:cNvSpPr txBox="1"/>
          <p:nvPr/>
        </p:nvSpPr>
        <p:spPr>
          <a:xfrm>
            <a:off x="4497295" y="1400537"/>
            <a:ext cx="3197409" cy="562398"/>
          </a:xfrm>
          <a:prstGeom prst="rect">
            <a:avLst/>
          </a:prstGeom>
        </p:spPr>
        <p:txBody>
          <a:bodyPr wrap="square" lIns="0" tIns="0" rIns="0" bIns="0" rtlCol="0" anchor="t">
            <a:spAutoFit/>
          </a:bodyPr>
          <a:lstStyle/>
          <a:p>
            <a:pPr algn="ctr">
              <a:lnSpc>
                <a:spcPct val="150000"/>
              </a:lnSpc>
            </a:pPr>
            <a:r>
              <a:rPr lang="vi-VN" sz="2800" b="1" dirty="0">
                <a:latin typeface="UTM Avo" panose="02040603050506020204" pitchFamily="18" charset="0"/>
                <a:ea typeface="Calibri" panose="020F0502020204030204" pitchFamily="34" charset="0"/>
                <a:cs typeface="Arial" panose="020B0604020202020204" pitchFamily="34" charset="0"/>
              </a:rPr>
              <a:t>MỞ RỘNG</a:t>
            </a:r>
            <a:endParaRPr lang="en-US" sz="2800" b="1" dirty="0">
              <a:latin typeface="UTM Avo" panose="02040603050506020204" pitchFamily="18" charset="0"/>
              <a:ea typeface="Calibri" panose="020F0502020204030204" pitchFamily="34" charset="0"/>
              <a:cs typeface="Arial" panose="020B0604020202020204" pitchFamily="34" charset="0"/>
            </a:endParaRPr>
          </a:p>
        </p:txBody>
      </p:sp>
      <p:pic>
        <p:nvPicPr>
          <p:cNvPr id="9" name="Picture 15">
            <a:extLst>
              <a:ext uri="{FF2B5EF4-FFF2-40B4-BE49-F238E27FC236}">
                <a16:creationId xmlns:a16="http://schemas.microsoft.com/office/drawing/2014/main" id="{3BC2B953-C123-C8F6-8CF6-7D49174CDF82}"/>
              </a:ext>
            </a:extLst>
          </p:cNvPr>
          <p:cNvPicPr>
            <a:picLocks noChangeAspect="1"/>
          </p:cNvPicPr>
          <p:nvPr/>
        </p:nvPicPr>
        <p:blipFill>
          <a:blip r:embed="rId7"/>
          <a:srcRect t="34658" r="29215" b="28872"/>
          <a:stretch>
            <a:fillRect/>
          </a:stretch>
        </p:blipFill>
        <p:spPr>
          <a:xfrm>
            <a:off x="-113657" y="2149670"/>
            <a:ext cx="8338839" cy="540740"/>
          </a:xfrm>
          <a:prstGeom prst="rect">
            <a:avLst/>
          </a:prstGeom>
        </p:spPr>
      </p:pic>
      <p:sp>
        <p:nvSpPr>
          <p:cNvPr id="10" name="TextBox 16">
            <a:extLst>
              <a:ext uri="{FF2B5EF4-FFF2-40B4-BE49-F238E27FC236}">
                <a16:creationId xmlns:a16="http://schemas.microsoft.com/office/drawing/2014/main" id="{A1697982-306B-CDCF-E57B-E6FAC6C12919}"/>
              </a:ext>
            </a:extLst>
          </p:cNvPr>
          <p:cNvSpPr txBox="1"/>
          <p:nvPr/>
        </p:nvSpPr>
        <p:spPr>
          <a:xfrm>
            <a:off x="246238" y="2295553"/>
            <a:ext cx="7703225" cy="333425"/>
          </a:xfrm>
          <a:prstGeom prst="rect">
            <a:avLst/>
          </a:prstGeom>
        </p:spPr>
        <p:txBody>
          <a:bodyPr wrap="square" lIns="0" tIns="0" rIns="0" bIns="0" rtlCol="0" anchor="t">
            <a:spAutoFit/>
          </a:bodyPr>
          <a:lstStyle/>
          <a:p>
            <a:pPr>
              <a:lnSpc>
                <a:spcPts val="2560"/>
              </a:lnSpc>
            </a:pPr>
            <a:r>
              <a:rPr lang="vi-VN" sz="2400" b="1" dirty="0">
                <a:latin typeface="UTM Avo" panose="02040603050506020204" pitchFamily="18" charset="0"/>
                <a:ea typeface="Calibri" panose="020F0502020204030204" pitchFamily="34" charset="0"/>
                <a:cs typeface="Arial" panose="020B0604020202020204" pitchFamily="34" charset="0"/>
              </a:rPr>
              <a:t>Phù điêu Chúa Kito ban phước cho Otto I Đại đế</a:t>
            </a:r>
            <a:endParaRPr lang="en-US" sz="2400" b="1" dirty="0">
              <a:latin typeface="UTM Avo" panose="02040603050506020204" pitchFamily="18" charset="0"/>
              <a:ea typeface="Calibri" panose="020F050202020403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710D25FD-B02C-DBBB-0CDB-1945CC0B3B7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16167">
            <a:off x="11258837" y="901444"/>
            <a:ext cx="898688" cy="1187693"/>
          </a:xfrm>
          <a:prstGeom prst="rect">
            <a:avLst/>
          </a:prstGeom>
        </p:spPr>
      </p:pic>
      <p:sp>
        <p:nvSpPr>
          <p:cNvPr id="13" name="Rectangle 12">
            <a:extLst>
              <a:ext uri="{FF2B5EF4-FFF2-40B4-BE49-F238E27FC236}">
                <a16:creationId xmlns:a16="http://schemas.microsoft.com/office/drawing/2014/main" id="{DA9ADA16-38CE-EC7C-3EDF-C6F13F040588}"/>
              </a:ext>
            </a:extLst>
          </p:cNvPr>
          <p:cNvSpPr/>
          <p:nvPr/>
        </p:nvSpPr>
        <p:spPr>
          <a:xfrm>
            <a:off x="25239" y="2899749"/>
            <a:ext cx="6718462" cy="2806922"/>
          </a:xfrm>
          <a:prstGeom prst="rect">
            <a:avLst/>
          </a:prstGeom>
        </p:spPr>
        <p:txBody>
          <a:bodyPr wrap="square">
            <a:spAutoFit/>
          </a:bodyPr>
          <a:lstStyle/>
          <a:p>
            <a:pPr marL="304815" indent="-304815" algn="just">
              <a:lnSpc>
                <a:spcPct val="125000"/>
              </a:lnSpc>
              <a:buFont typeface="Arial" panose="020B0604020202020204" pitchFamily="34" charset="0"/>
              <a:buChar char="•"/>
            </a:pPr>
            <a:r>
              <a:rPr lang="vi-VN" sz="2400" dirty="0">
                <a:latin typeface="UTM Avo" panose="02040603050506020204" pitchFamily="18" charset="0"/>
                <a:ea typeface="Calibri" panose="020F0502020204030204" pitchFamily="34" charset="0"/>
                <a:cs typeface="Arial" panose="020B0604020202020204" pitchFamily="34" charset="0"/>
              </a:rPr>
              <a:t>Chạm khắc thế </a:t>
            </a:r>
            <a:r>
              <a:rPr lang="vi-VN" sz="2400">
                <a:latin typeface="UTM Avo" panose="02040603050506020204" pitchFamily="18" charset="0"/>
                <a:ea typeface="Calibri" panose="020F0502020204030204" pitchFamily="34" charset="0"/>
                <a:cs typeface="Arial" panose="020B0604020202020204" pitchFamily="34" charset="0"/>
              </a:rPr>
              <a:t>kỉ X</a:t>
            </a:r>
            <a:r>
              <a:rPr lang="en-US" sz="2400">
                <a:latin typeface="UTM Avo" panose="02040603050506020204" pitchFamily="18" charset="0"/>
                <a:ea typeface="Calibri" panose="020F0502020204030204" pitchFamily="34" charset="0"/>
                <a:cs typeface="Arial" panose="020B0604020202020204" pitchFamily="34" charset="0"/>
              </a:rPr>
              <a:t>.</a:t>
            </a:r>
            <a:endParaRPr lang="vi-VN" sz="2400" dirty="0">
              <a:latin typeface="UTM Avo" panose="02040603050506020204" pitchFamily="18" charset="0"/>
              <a:ea typeface="Calibri" panose="020F0502020204030204" pitchFamily="34" charset="0"/>
              <a:cs typeface="Arial" panose="020B0604020202020204" pitchFamily="34" charset="0"/>
            </a:endParaRPr>
          </a:p>
          <a:p>
            <a:pPr marL="304815" indent="-304815" algn="just">
              <a:lnSpc>
                <a:spcPct val="125000"/>
              </a:lnSpc>
              <a:buFont typeface="Arial" panose="020B0604020202020204" pitchFamily="34" charset="0"/>
              <a:buChar char="•"/>
            </a:pPr>
            <a:r>
              <a:rPr lang="vi-VN" sz="2400" dirty="0">
                <a:latin typeface="UTM Avo" panose="02040603050506020204" pitchFamily="18" charset="0"/>
                <a:ea typeface="Calibri" panose="020F0502020204030204" pitchFamily="34" charset="0"/>
                <a:cs typeface="Arial" panose="020B0604020202020204" pitchFamily="34" charset="0"/>
              </a:rPr>
              <a:t>Trong Kito giáo, nhà thờ là nơi người Kito hữu cử hành nghi lễ thờ Thiên Chúa. </a:t>
            </a:r>
          </a:p>
          <a:p>
            <a:pPr marL="304815" indent="-304815" algn="just">
              <a:lnSpc>
                <a:spcPct val="125000"/>
              </a:lnSpc>
              <a:buFont typeface="Arial" panose="020B0604020202020204" pitchFamily="34" charset="0"/>
              <a:buChar char="•"/>
            </a:pPr>
            <a:r>
              <a:rPr lang="vi-VN" sz="2400" dirty="0">
                <a:latin typeface="UTM Avo" panose="02040603050506020204" pitchFamily="18" charset="0"/>
                <a:ea typeface="Calibri" panose="020F0502020204030204" pitchFamily="34" charset="0"/>
                <a:cs typeface="Arial" panose="020B0604020202020204" pitchFamily="34" charset="0"/>
              </a:rPr>
              <a:t>Phù điêu Chúa Kito ban phước cho Otto I Đại đế là một nghi lễ trong giáo hội Công giáo. </a:t>
            </a:r>
          </a:p>
        </p:txBody>
      </p:sp>
      <p:pic>
        <p:nvPicPr>
          <p:cNvPr id="22" name="Picture 21">
            <a:extLst>
              <a:ext uri="{FF2B5EF4-FFF2-40B4-BE49-F238E27FC236}">
                <a16:creationId xmlns:a16="http://schemas.microsoft.com/office/drawing/2014/main" id="{4DC4A6D2-9004-E0CB-884E-7D06071CBC50}"/>
              </a:ext>
            </a:extLst>
          </p:cNvPr>
          <p:cNvPicPr>
            <a:picLocks noChangeAspect="1"/>
          </p:cNvPicPr>
          <p:nvPr/>
        </p:nvPicPr>
        <p:blipFill>
          <a:blip r:embed="rId10"/>
          <a:stretch>
            <a:fillRect/>
          </a:stretch>
        </p:blipFill>
        <p:spPr>
          <a:xfrm>
            <a:off x="8132266" y="1525527"/>
            <a:ext cx="3187038" cy="3534638"/>
          </a:xfrm>
          <a:prstGeom prst="rect">
            <a:avLst/>
          </a:prstGeom>
        </p:spPr>
      </p:pic>
      <p:sp>
        <p:nvSpPr>
          <p:cNvPr id="23" name="TextBox 22">
            <a:extLst>
              <a:ext uri="{FF2B5EF4-FFF2-40B4-BE49-F238E27FC236}">
                <a16:creationId xmlns:a16="http://schemas.microsoft.com/office/drawing/2014/main" id="{7301DDF7-74D5-37F0-9995-54ACEC5C4E6F}"/>
              </a:ext>
            </a:extLst>
          </p:cNvPr>
          <p:cNvSpPr txBox="1"/>
          <p:nvPr/>
        </p:nvSpPr>
        <p:spPr>
          <a:xfrm>
            <a:off x="7284809" y="5060165"/>
            <a:ext cx="4881952" cy="1323439"/>
          </a:xfrm>
          <a:prstGeom prst="rect">
            <a:avLst/>
          </a:prstGeom>
          <a:noFill/>
        </p:spPr>
        <p:txBody>
          <a:bodyPr wrap="square">
            <a:spAutoFit/>
          </a:bodyPr>
          <a:lstStyle/>
          <a:p>
            <a:pPr algn="ctr"/>
            <a:r>
              <a:rPr lang="vi-VN" sz="2000" b="1" dirty="0">
                <a:latin typeface="UTM Avo" panose="02040603050506020204" pitchFamily="18" charset="0"/>
              </a:rPr>
              <a:t>Chúa Kito (Ki-tô) ban phước</a:t>
            </a:r>
            <a:endParaRPr lang="en-US" sz="2000" b="1" dirty="0">
              <a:latin typeface="UTM Avo" panose="02040603050506020204" pitchFamily="18" charset="0"/>
            </a:endParaRPr>
          </a:p>
          <a:p>
            <a:pPr algn="ctr"/>
            <a:r>
              <a:rPr lang="vi-VN" sz="2000" b="1" dirty="0">
                <a:latin typeface="UTM Avo" panose="02040603050506020204" pitchFamily="18" charset="0"/>
              </a:rPr>
              <a:t>cho Otto (Ốt-tô) I Đại đế,</a:t>
            </a:r>
          </a:p>
          <a:p>
            <a:pPr algn="ctr"/>
            <a:r>
              <a:rPr lang="vi-VN" sz="2000" dirty="0">
                <a:latin typeface="UTM Avo" panose="02040603050506020204" pitchFamily="18" charset="0"/>
              </a:rPr>
              <a:t>tác phẩm chạm khắc ngà voi thế kỉ X </a:t>
            </a:r>
            <a:endParaRPr lang="en-US" sz="2000" dirty="0">
              <a:latin typeface="UTM Avo" panose="02040603050506020204" pitchFamily="18" charset="0"/>
            </a:endParaRPr>
          </a:p>
          <a:p>
            <a:pPr algn="ctr"/>
            <a:r>
              <a:rPr lang="vi-VN" sz="2000" dirty="0">
                <a:latin typeface="UTM Avo" panose="02040603050506020204" pitchFamily="18" charset="0"/>
              </a:rPr>
              <a:t>Nguồn: Bảo tàng MET, Mỹ </a:t>
            </a:r>
          </a:p>
        </p:txBody>
      </p:sp>
    </p:spTree>
    <p:custDataLst>
      <p:tags r:id="rId1"/>
    </p:custDataLst>
    <p:extLst>
      <p:ext uri="{BB962C8B-B14F-4D97-AF65-F5344CB8AC3E}">
        <p14:creationId xmlns:p14="http://schemas.microsoft.com/office/powerpoint/2010/main" val="2478281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6" presetClass="entr" presetSubtype="37"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outVertical)">
                                      <p:cBhvr>
                                        <p:cTn id="32" dur="500"/>
                                        <p:tgtEl>
                                          <p:spTgt spid="2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Effect transition="in" filter="fade">
                                      <p:cBhvr>
                                        <p:cTn id="35" dur="500"/>
                                        <p:tgtEl>
                                          <p:spTgt spid="13">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xEl>
                                              <p:pRg st="1" end="1"/>
                                            </p:txEl>
                                          </p:spTgt>
                                        </p:tgtEl>
                                        <p:attrNameLst>
                                          <p:attrName>style.visibility</p:attrName>
                                        </p:attrNameLst>
                                      </p:cBhvr>
                                      <p:to>
                                        <p:strVal val="visible"/>
                                      </p:to>
                                    </p:set>
                                    <p:animEffect transition="in" filter="fade">
                                      <p:cBhvr>
                                        <p:cTn id="40" dur="500"/>
                                        <p:tgtEl>
                                          <p:spTgt spid="13">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3">
                                            <p:txEl>
                                              <p:pRg st="2" end="2"/>
                                            </p:txEl>
                                          </p:spTgt>
                                        </p:tgtEl>
                                        <p:attrNameLst>
                                          <p:attrName>style.visibility</p:attrName>
                                        </p:attrNameLst>
                                      </p:cBhvr>
                                      <p:to>
                                        <p:strVal val="visible"/>
                                      </p:to>
                                    </p:set>
                                    <p:animEffect transition="in" filter="fade">
                                      <p:cBhvr>
                                        <p:cTn id="45"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uiExpand="1" build="p"/>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81"/>
        <p:cNvGrpSpPr/>
        <p:nvPr/>
      </p:nvGrpSpPr>
      <p:grpSpPr>
        <a:xfrm>
          <a:off x="0" y="0"/>
          <a:ext cx="0" cy="0"/>
          <a:chOff x="0" y="0"/>
          <a:chExt cx="0" cy="0"/>
        </a:xfrm>
      </p:grpSpPr>
      <p:pic>
        <p:nvPicPr>
          <p:cNvPr id="4" name="Picture 5">
            <a:extLst>
              <a:ext uri="{FF2B5EF4-FFF2-40B4-BE49-F238E27FC236}">
                <a16:creationId xmlns:a16="http://schemas.microsoft.com/office/drawing/2014/main" id="{EC3520FB-5B76-C205-CF3C-CFA8A7DABEBF}"/>
              </a:ext>
            </a:extLst>
          </p:cNvPr>
          <p:cNvPicPr>
            <a:picLocks noChangeAspect="1"/>
          </p:cNvPicPr>
          <p:nvPr/>
        </p:nvPicPr>
        <p:blipFill>
          <a:blip r:embed="rId5"/>
          <a:srcRect l="7685" t="11029" r="55171"/>
          <a:stretch>
            <a:fillRect/>
          </a:stretch>
        </p:blipFill>
        <p:spPr>
          <a:xfrm rot="-5400000">
            <a:off x="2354311" y="84660"/>
            <a:ext cx="4167937" cy="8922743"/>
          </a:xfrm>
          <a:prstGeom prst="rect">
            <a:avLst/>
          </a:prstGeom>
        </p:spPr>
      </p:pic>
      <p:pic>
        <p:nvPicPr>
          <p:cNvPr id="5" name="Picture 6">
            <a:extLst>
              <a:ext uri="{FF2B5EF4-FFF2-40B4-BE49-F238E27FC236}">
                <a16:creationId xmlns:a16="http://schemas.microsoft.com/office/drawing/2014/main" id="{C30ED657-EEBA-E058-94AE-617CC249568D}"/>
              </a:ext>
            </a:extLst>
          </p:cNvPr>
          <p:cNvPicPr>
            <a:picLocks noChangeAspect="1"/>
          </p:cNvPicPr>
          <p:nvPr/>
        </p:nvPicPr>
        <p:blipFill>
          <a:blip r:embed="rId6"/>
          <a:srcRect l="12573" t="12150" r="12573" b="11093"/>
          <a:stretch>
            <a:fillRect/>
          </a:stretch>
        </p:blipFill>
        <p:spPr>
          <a:xfrm rot="-10800000">
            <a:off x="8899649" y="899830"/>
            <a:ext cx="3197409" cy="2446691"/>
          </a:xfrm>
          <a:prstGeom prst="rect">
            <a:avLst/>
          </a:prstGeom>
        </p:spPr>
      </p:pic>
      <p:sp>
        <p:nvSpPr>
          <p:cNvPr id="8" name="TextBox 13">
            <a:extLst>
              <a:ext uri="{FF2B5EF4-FFF2-40B4-BE49-F238E27FC236}">
                <a16:creationId xmlns:a16="http://schemas.microsoft.com/office/drawing/2014/main" id="{27B6F0DA-6A83-13B3-2B43-9311AEDA655B}"/>
              </a:ext>
            </a:extLst>
          </p:cNvPr>
          <p:cNvSpPr txBox="1"/>
          <p:nvPr/>
        </p:nvSpPr>
        <p:spPr>
          <a:xfrm>
            <a:off x="4497295" y="1400537"/>
            <a:ext cx="3197409" cy="562398"/>
          </a:xfrm>
          <a:prstGeom prst="rect">
            <a:avLst/>
          </a:prstGeom>
        </p:spPr>
        <p:txBody>
          <a:bodyPr wrap="square" lIns="0" tIns="0" rIns="0" bIns="0" rtlCol="0" anchor="t">
            <a:spAutoFit/>
          </a:bodyPr>
          <a:lstStyle/>
          <a:p>
            <a:pPr algn="ctr">
              <a:lnSpc>
                <a:spcPct val="150000"/>
              </a:lnSpc>
            </a:pPr>
            <a:r>
              <a:rPr lang="vi-VN" sz="2800" b="1" dirty="0">
                <a:latin typeface="UTM Avo" panose="02040603050506020204" pitchFamily="18" charset="0"/>
                <a:ea typeface="Calibri" panose="020F0502020204030204" pitchFamily="34" charset="0"/>
                <a:cs typeface="Arial" panose="020B0604020202020204" pitchFamily="34" charset="0"/>
              </a:rPr>
              <a:t>MỞ RỘNG</a:t>
            </a:r>
            <a:endParaRPr lang="en-US" sz="2800" b="1" dirty="0">
              <a:latin typeface="UTM Avo" panose="02040603050506020204" pitchFamily="18" charset="0"/>
              <a:ea typeface="Calibri" panose="020F0502020204030204" pitchFamily="34" charset="0"/>
              <a:cs typeface="Arial" panose="020B0604020202020204" pitchFamily="34" charset="0"/>
            </a:endParaRPr>
          </a:p>
        </p:txBody>
      </p:sp>
      <p:pic>
        <p:nvPicPr>
          <p:cNvPr id="9" name="Picture 15">
            <a:extLst>
              <a:ext uri="{FF2B5EF4-FFF2-40B4-BE49-F238E27FC236}">
                <a16:creationId xmlns:a16="http://schemas.microsoft.com/office/drawing/2014/main" id="{3BC2B953-C123-C8F6-8CF6-7D49174CDF82}"/>
              </a:ext>
            </a:extLst>
          </p:cNvPr>
          <p:cNvPicPr>
            <a:picLocks noChangeAspect="1"/>
          </p:cNvPicPr>
          <p:nvPr/>
        </p:nvPicPr>
        <p:blipFill>
          <a:blip r:embed="rId7"/>
          <a:srcRect t="34658" r="29215" b="28872"/>
          <a:stretch>
            <a:fillRect/>
          </a:stretch>
        </p:blipFill>
        <p:spPr>
          <a:xfrm>
            <a:off x="-113657" y="2149670"/>
            <a:ext cx="6724007" cy="540740"/>
          </a:xfrm>
          <a:prstGeom prst="rect">
            <a:avLst/>
          </a:prstGeom>
        </p:spPr>
      </p:pic>
      <p:sp>
        <p:nvSpPr>
          <p:cNvPr id="10" name="TextBox 16">
            <a:extLst>
              <a:ext uri="{FF2B5EF4-FFF2-40B4-BE49-F238E27FC236}">
                <a16:creationId xmlns:a16="http://schemas.microsoft.com/office/drawing/2014/main" id="{A1697982-306B-CDCF-E57B-E6FAC6C12919}"/>
              </a:ext>
            </a:extLst>
          </p:cNvPr>
          <p:cNvSpPr txBox="1"/>
          <p:nvPr/>
        </p:nvSpPr>
        <p:spPr>
          <a:xfrm>
            <a:off x="246239" y="2295553"/>
            <a:ext cx="5221112" cy="333425"/>
          </a:xfrm>
          <a:prstGeom prst="rect">
            <a:avLst/>
          </a:prstGeom>
        </p:spPr>
        <p:txBody>
          <a:bodyPr wrap="square" lIns="0" tIns="0" rIns="0" bIns="0" rtlCol="0" anchor="t">
            <a:spAutoFit/>
          </a:bodyPr>
          <a:lstStyle/>
          <a:p>
            <a:pPr>
              <a:lnSpc>
                <a:spcPts val="2560"/>
              </a:lnSpc>
            </a:pPr>
            <a:r>
              <a:rPr lang="vi-VN" sz="2400" b="1" dirty="0">
                <a:latin typeface="UTM Avo" panose="02040603050506020204" pitchFamily="18" charset="0"/>
                <a:ea typeface="Calibri" panose="020F0502020204030204" pitchFamily="34" charset="0"/>
                <a:cs typeface="Arial" panose="020B0604020202020204" pitchFamily="34" charset="0"/>
              </a:rPr>
              <a:t>Phù điêu Thuỷ chiến Tonle’ Sap</a:t>
            </a:r>
          </a:p>
        </p:txBody>
      </p:sp>
      <p:pic>
        <p:nvPicPr>
          <p:cNvPr id="12" name="Picture 11">
            <a:extLst>
              <a:ext uri="{FF2B5EF4-FFF2-40B4-BE49-F238E27FC236}">
                <a16:creationId xmlns:a16="http://schemas.microsoft.com/office/drawing/2014/main" id="{710D25FD-B02C-DBBB-0CDB-1945CC0B3B7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16167">
            <a:off x="11258837" y="901444"/>
            <a:ext cx="898688" cy="1187693"/>
          </a:xfrm>
          <a:prstGeom prst="rect">
            <a:avLst/>
          </a:prstGeom>
        </p:spPr>
      </p:pic>
      <p:sp>
        <p:nvSpPr>
          <p:cNvPr id="13" name="Rectangle 12">
            <a:extLst>
              <a:ext uri="{FF2B5EF4-FFF2-40B4-BE49-F238E27FC236}">
                <a16:creationId xmlns:a16="http://schemas.microsoft.com/office/drawing/2014/main" id="{DA9ADA16-38CE-EC7C-3EDF-C6F13F040588}"/>
              </a:ext>
            </a:extLst>
          </p:cNvPr>
          <p:cNvSpPr/>
          <p:nvPr/>
        </p:nvSpPr>
        <p:spPr>
          <a:xfrm>
            <a:off x="25239" y="2899749"/>
            <a:ext cx="6724008" cy="3730252"/>
          </a:xfrm>
          <a:prstGeom prst="rect">
            <a:avLst/>
          </a:prstGeom>
        </p:spPr>
        <p:txBody>
          <a:bodyPr wrap="square">
            <a:spAutoFit/>
          </a:bodyPr>
          <a:lstStyle/>
          <a:p>
            <a:pPr marL="304815" indent="-304815" algn="just">
              <a:lnSpc>
                <a:spcPct val="125000"/>
              </a:lnSpc>
              <a:buFont typeface="Arial" panose="020B0604020202020204" pitchFamily="34" charset="0"/>
              <a:buChar char="•"/>
            </a:pPr>
            <a:r>
              <a:rPr lang="vi-VN" sz="2400" dirty="0">
                <a:latin typeface="UTM Avo" panose="02040603050506020204" pitchFamily="18" charset="0"/>
                <a:ea typeface="Calibri" panose="020F0502020204030204" pitchFamily="34" charset="0"/>
                <a:cs typeface="Arial" panose="020B0604020202020204" pitchFamily="34" charset="0"/>
              </a:rPr>
              <a:t>Chạm khắc 1777, Di tích Angkor Wat</a:t>
            </a:r>
            <a:r>
              <a:rPr lang="vi-VN" sz="2400">
                <a:latin typeface="UTM Avo" panose="02040603050506020204" pitchFamily="18" charset="0"/>
                <a:ea typeface="Calibri" panose="020F0502020204030204" pitchFamily="34" charset="0"/>
                <a:cs typeface="Arial" panose="020B0604020202020204" pitchFamily="34" charset="0"/>
              </a:rPr>
              <a:t>, Campuchia</a:t>
            </a:r>
            <a:r>
              <a:rPr lang="en-US" sz="2400">
                <a:latin typeface="UTM Avo" panose="02040603050506020204" pitchFamily="18" charset="0"/>
                <a:ea typeface="Calibri" panose="020F0502020204030204" pitchFamily="34" charset="0"/>
                <a:cs typeface="Arial" panose="020B0604020202020204" pitchFamily="34" charset="0"/>
              </a:rPr>
              <a:t>.</a:t>
            </a:r>
            <a:endParaRPr lang="vi-VN" sz="2400" dirty="0">
              <a:latin typeface="UTM Avo" panose="02040603050506020204" pitchFamily="18" charset="0"/>
              <a:ea typeface="Calibri" panose="020F0502020204030204" pitchFamily="34" charset="0"/>
              <a:cs typeface="Arial" panose="020B0604020202020204" pitchFamily="34" charset="0"/>
            </a:endParaRPr>
          </a:p>
          <a:p>
            <a:pPr marL="304815" indent="-304815" algn="just">
              <a:lnSpc>
                <a:spcPct val="125000"/>
              </a:lnSpc>
              <a:buFont typeface="Arial" panose="020B0604020202020204" pitchFamily="34" charset="0"/>
              <a:buChar char="•"/>
            </a:pPr>
            <a:r>
              <a:rPr lang="vi-VN" sz="2400" dirty="0">
                <a:latin typeface="UTM Avo" panose="02040603050506020204" pitchFamily="18" charset="0"/>
                <a:ea typeface="Calibri" panose="020F0502020204030204" pitchFamily="34" charset="0"/>
                <a:cs typeface="Arial" panose="020B0604020202020204" pitchFamily="34" charset="0"/>
              </a:rPr>
              <a:t>Chạm nổi trên đá về cuộc đấu tranh, đánh dấu giai đoạn Campuchia rối ren, </a:t>
            </a:r>
            <a:r>
              <a:rPr lang="vi-VN" sz="2400">
                <a:latin typeface="UTM Avo" panose="02040603050506020204" pitchFamily="18" charset="0"/>
                <a:ea typeface="Calibri" panose="020F0502020204030204" pitchFamily="34" charset="0"/>
                <a:cs typeface="Arial" panose="020B0604020202020204" pitchFamily="34" charset="0"/>
              </a:rPr>
              <a:t>loạn lạc</a:t>
            </a:r>
            <a:r>
              <a:rPr lang="en-US" sz="2400">
                <a:latin typeface="UTM Avo" panose="02040603050506020204" pitchFamily="18" charset="0"/>
                <a:ea typeface="Calibri" panose="020F0502020204030204" pitchFamily="34" charset="0"/>
                <a:cs typeface="Arial" panose="020B0604020202020204" pitchFamily="34" charset="0"/>
              </a:rPr>
              <a:t>.</a:t>
            </a:r>
            <a:endParaRPr lang="vi-VN" sz="2400" dirty="0">
              <a:latin typeface="UTM Avo" panose="02040603050506020204" pitchFamily="18" charset="0"/>
              <a:ea typeface="Calibri" panose="020F0502020204030204" pitchFamily="34" charset="0"/>
              <a:cs typeface="Arial" panose="020B0604020202020204" pitchFamily="34" charset="0"/>
            </a:endParaRPr>
          </a:p>
          <a:p>
            <a:pPr marL="304815" indent="-304815" algn="just">
              <a:lnSpc>
                <a:spcPct val="125000"/>
              </a:lnSpc>
              <a:buFont typeface="Arial" panose="020B0604020202020204" pitchFamily="34" charset="0"/>
              <a:buChar char="•"/>
            </a:pPr>
            <a:r>
              <a:rPr lang="vi-VN" sz="2400" dirty="0">
                <a:latin typeface="UTM Avo" panose="02040603050506020204" pitchFamily="18" charset="0"/>
                <a:ea typeface="Calibri" panose="020F0502020204030204" pitchFamily="34" charset="0"/>
                <a:cs typeface="Arial" panose="020B0604020202020204" pitchFamily="34" charset="0"/>
              </a:rPr>
              <a:t>Đại thuỷ chiến trên sóng nước Tonle’ Sap là nguồn cảm hứng tác phẩm điêu khắc ở Angkor Wat và Angkor Thom. </a:t>
            </a:r>
          </a:p>
        </p:txBody>
      </p:sp>
      <p:sp>
        <p:nvSpPr>
          <p:cNvPr id="2" name="TextBox 1">
            <a:extLst>
              <a:ext uri="{FF2B5EF4-FFF2-40B4-BE49-F238E27FC236}">
                <a16:creationId xmlns:a16="http://schemas.microsoft.com/office/drawing/2014/main" id="{6950EC78-8C16-A84C-BA85-FCD3BFFEB5F2}"/>
              </a:ext>
            </a:extLst>
          </p:cNvPr>
          <p:cNvSpPr txBox="1"/>
          <p:nvPr/>
        </p:nvSpPr>
        <p:spPr>
          <a:xfrm>
            <a:off x="7106554" y="5245738"/>
            <a:ext cx="5134746" cy="1323439"/>
          </a:xfrm>
          <a:prstGeom prst="rect">
            <a:avLst/>
          </a:prstGeom>
          <a:noFill/>
        </p:spPr>
        <p:txBody>
          <a:bodyPr wrap="square">
            <a:spAutoFit/>
          </a:bodyPr>
          <a:lstStyle/>
          <a:p>
            <a:pPr algn="ctr"/>
            <a:r>
              <a:rPr lang="vi-VN" sz="2000" b="1" dirty="0">
                <a:latin typeface="UTM Avo" panose="02040603050506020204" pitchFamily="18" charset="0"/>
              </a:rPr>
              <a:t>Phù điêu Thuỷ chiến Tonle' Sap</a:t>
            </a:r>
            <a:endParaRPr lang="en-US" sz="2000" b="1" dirty="0">
              <a:latin typeface="UTM Avo" panose="02040603050506020204" pitchFamily="18" charset="0"/>
            </a:endParaRPr>
          </a:p>
          <a:p>
            <a:pPr algn="ctr"/>
            <a:r>
              <a:rPr lang="vi-VN" sz="2000" b="1" dirty="0">
                <a:latin typeface="UTM Avo" panose="02040603050506020204" pitchFamily="18" charset="0"/>
              </a:rPr>
              <a:t>(Tôn-lê Sạp)</a:t>
            </a:r>
          </a:p>
          <a:p>
            <a:pPr algn="ctr"/>
            <a:r>
              <a:rPr lang="vi-VN" sz="2000" dirty="0">
                <a:latin typeface="UTM Avo" panose="02040603050506020204" pitchFamily="18" charset="0"/>
              </a:rPr>
              <a:t>(1177), Di tích Angkor Wat (Ăng-co Vát),</a:t>
            </a:r>
            <a:r>
              <a:rPr lang="en-US" sz="2000" dirty="0">
                <a:latin typeface="UTM Avo" panose="02040603050506020204" pitchFamily="18" charset="0"/>
              </a:rPr>
              <a:t> </a:t>
            </a:r>
            <a:r>
              <a:rPr lang="vi-VN" sz="2000" dirty="0">
                <a:latin typeface="UTM Avo" panose="02040603050506020204" pitchFamily="18" charset="0"/>
              </a:rPr>
              <a:t>Campuch</a:t>
            </a:r>
            <a:r>
              <a:rPr lang="en-US" sz="2000" dirty="0" err="1">
                <a:latin typeface="UTM Avo" panose="02040603050506020204" pitchFamily="18" charset="0"/>
              </a:rPr>
              <a:t>i</a:t>
            </a:r>
            <a:r>
              <a:rPr lang="vi-VN" sz="2000" dirty="0">
                <a:latin typeface="UTM Avo" panose="02040603050506020204" pitchFamily="18" charset="0"/>
              </a:rPr>
              <a:t>a (Cam-pu-chia)</a:t>
            </a:r>
          </a:p>
        </p:txBody>
      </p:sp>
      <p:pic>
        <p:nvPicPr>
          <p:cNvPr id="6" name="Picture 5">
            <a:extLst>
              <a:ext uri="{FF2B5EF4-FFF2-40B4-BE49-F238E27FC236}">
                <a16:creationId xmlns:a16="http://schemas.microsoft.com/office/drawing/2014/main" id="{40D164EE-657E-000B-5488-370427342723}"/>
              </a:ext>
            </a:extLst>
          </p:cNvPr>
          <p:cNvPicPr>
            <a:picLocks noChangeAspect="1"/>
          </p:cNvPicPr>
          <p:nvPr/>
        </p:nvPicPr>
        <p:blipFill>
          <a:blip r:embed="rId10"/>
          <a:stretch>
            <a:fillRect/>
          </a:stretch>
        </p:blipFill>
        <p:spPr>
          <a:xfrm>
            <a:off x="7637171" y="2149670"/>
            <a:ext cx="4161919" cy="3051839"/>
          </a:xfrm>
          <a:prstGeom prst="rect">
            <a:avLst/>
          </a:prstGeom>
        </p:spPr>
      </p:pic>
    </p:spTree>
    <p:custDataLst>
      <p:tags r:id="rId1"/>
    </p:custDataLst>
    <p:extLst>
      <p:ext uri="{BB962C8B-B14F-4D97-AF65-F5344CB8AC3E}">
        <p14:creationId xmlns:p14="http://schemas.microsoft.com/office/powerpoint/2010/main" val="262584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6" presetClass="entr" presetSubtype="37"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outVertical)">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fade">
                                      <p:cBhvr>
                                        <p:cTn id="24" dur="500"/>
                                        <p:tgtEl>
                                          <p:spTgt spid="1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xEl>
                                              <p:pRg st="1" end="1"/>
                                            </p:txEl>
                                          </p:spTgt>
                                        </p:tgtEl>
                                        <p:attrNameLst>
                                          <p:attrName>style.visibility</p:attrName>
                                        </p:attrNameLst>
                                      </p:cBhvr>
                                      <p:to>
                                        <p:strVal val="visible"/>
                                      </p:to>
                                    </p:set>
                                    <p:animEffect transition="in" filter="fade">
                                      <p:cBhvr>
                                        <p:cTn id="29" dur="500"/>
                                        <p:tgtEl>
                                          <p:spTgt spid="1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3">
                                            <p:txEl>
                                              <p:pRg st="2" end="2"/>
                                            </p:txEl>
                                          </p:spTgt>
                                        </p:tgtEl>
                                        <p:attrNameLst>
                                          <p:attrName>style.visibility</p:attrName>
                                        </p:attrNameLst>
                                      </p:cBhvr>
                                      <p:to>
                                        <p:strVal val="visible"/>
                                      </p:to>
                                    </p:set>
                                    <p:animEffect transition="in" filter="fade">
                                      <p:cBhvr>
                                        <p:cTn id="34"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build="p"/>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81"/>
        <p:cNvGrpSpPr/>
        <p:nvPr/>
      </p:nvGrpSpPr>
      <p:grpSpPr>
        <a:xfrm>
          <a:off x="0" y="0"/>
          <a:ext cx="0" cy="0"/>
          <a:chOff x="0" y="0"/>
          <a:chExt cx="0" cy="0"/>
        </a:xfrm>
      </p:grpSpPr>
      <p:pic>
        <p:nvPicPr>
          <p:cNvPr id="11" name="Picture 5">
            <a:extLst>
              <a:ext uri="{FF2B5EF4-FFF2-40B4-BE49-F238E27FC236}">
                <a16:creationId xmlns:a16="http://schemas.microsoft.com/office/drawing/2014/main" id="{0D2F0597-3DAD-85C1-E460-BC980CEE7714}"/>
              </a:ext>
            </a:extLst>
          </p:cNvPr>
          <p:cNvPicPr>
            <a:picLocks noChangeAspect="1"/>
          </p:cNvPicPr>
          <p:nvPr/>
        </p:nvPicPr>
        <p:blipFill>
          <a:blip r:embed="rId5"/>
          <a:srcRect l="7685" t="11029" r="55171"/>
          <a:stretch>
            <a:fillRect/>
          </a:stretch>
        </p:blipFill>
        <p:spPr>
          <a:xfrm rot="-5400000">
            <a:off x="2354311" y="84660"/>
            <a:ext cx="4167937" cy="8922743"/>
          </a:xfrm>
          <a:prstGeom prst="rect">
            <a:avLst/>
          </a:prstGeom>
        </p:spPr>
      </p:pic>
      <p:pic>
        <p:nvPicPr>
          <p:cNvPr id="5" name="Picture 6">
            <a:extLst>
              <a:ext uri="{FF2B5EF4-FFF2-40B4-BE49-F238E27FC236}">
                <a16:creationId xmlns:a16="http://schemas.microsoft.com/office/drawing/2014/main" id="{C30ED657-EEBA-E058-94AE-617CC249568D}"/>
              </a:ext>
            </a:extLst>
          </p:cNvPr>
          <p:cNvPicPr>
            <a:picLocks noChangeAspect="1"/>
          </p:cNvPicPr>
          <p:nvPr/>
        </p:nvPicPr>
        <p:blipFill>
          <a:blip r:embed="rId6"/>
          <a:srcRect l="12573" t="12150" r="12573" b="11093"/>
          <a:stretch>
            <a:fillRect/>
          </a:stretch>
        </p:blipFill>
        <p:spPr>
          <a:xfrm rot="-10800000">
            <a:off x="8899649" y="899830"/>
            <a:ext cx="3197409" cy="2446691"/>
          </a:xfrm>
          <a:prstGeom prst="rect">
            <a:avLst/>
          </a:prstGeom>
        </p:spPr>
      </p:pic>
      <p:sp>
        <p:nvSpPr>
          <p:cNvPr id="8" name="TextBox 13">
            <a:extLst>
              <a:ext uri="{FF2B5EF4-FFF2-40B4-BE49-F238E27FC236}">
                <a16:creationId xmlns:a16="http://schemas.microsoft.com/office/drawing/2014/main" id="{27B6F0DA-6A83-13B3-2B43-9311AEDA655B}"/>
              </a:ext>
            </a:extLst>
          </p:cNvPr>
          <p:cNvSpPr txBox="1"/>
          <p:nvPr/>
        </p:nvSpPr>
        <p:spPr>
          <a:xfrm>
            <a:off x="4497295" y="1400537"/>
            <a:ext cx="3197409" cy="562398"/>
          </a:xfrm>
          <a:prstGeom prst="rect">
            <a:avLst/>
          </a:prstGeom>
        </p:spPr>
        <p:txBody>
          <a:bodyPr wrap="square" lIns="0" tIns="0" rIns="0" bIns="0" rtlCol="0" anchor="t">
            <a:spAutoFit/>
          </a:bodyPr>
          <a:lstStyle/>
          <a:p>
            <a:pPr algn="ctr">
              <a:lnSpc>
                <a:spcPct val="150000"/>
              </a:lnSpc>
            </a:pPr>
            <a:r>
              <a:rPr lang="vi-VN" sz="2800" b="1" dirty="0">
                <a:latin typeface="UTM Avo" panose="02040603050506020204" pitchFamily="18" charset="0"/>
                <a:ea typeface="Calibri" panose="020F0502020204030204" pitchFamily="34" charset="0"/>
                <a:cs typeface="Arial" panose="020B0604020202020204" pitchFamily="34" charset="0"/>
              </a:rPr>
              <a:t>MỞ RỘNG</a:t>
            </a:r>
            <a:endParaRPr lang="en-US" sz="2800" b="1" dirty="0">
              <a:latin typeface="UTM Avo" panose="02040603050506020204" pitchFamily="18" charset="0"/>
              <a:ea typeface="Calibri" panose="020F0502020204030204" pitchFamily="34" charset="0"/>
              <a:cs typeface="Arial" panose="020B0604020202020204" pitchFamily="34" charset="0"/>
            </a:endParaRPr>
          </a:p>
        </p:txBody>
      </p:sp>
      <p:pic>
        <p:nvPicPr>
          <p:cNvPr id="9" name="Picture 15">
            <a:extLst>
              <a:ext uri="{FF2B5EF4-FFF2-40B4-BE49-F238E27FC236}">
                <a16:creationId xmlns:a16="http://schemas.microsoft.com/office/drawing/2014/main" id="{3BC2B953-C123-C8F6-8CF6-7D49174CDF82}"/>
              </a:ext>
            </a:extLst>
          </p:cNvPr>
          <p:cNvPicPr>
            <a:picLocks noChangeAspect="1"/>
          </p:cNvPicPr>
          <p:nvPr/>
        </p:nvPicPr>
        <p:blipFill>
          <a:blip r:embed="rId7"/>
          <a:srcRect t="34658" r="29215" b="28872"/>
          <a:stretch>
            <a:fillRect/>
          </a:stretch>
        </p:blipFill>
        <p:spPr>
          <a:xfrm>
            <a:off x="-113657" y="2149670"/>
            <a:ext cx="4903371" cy="540740"/>
          </a:xfrm>
          <a:prstGeom prst="rect">
            <a:avLst/>
          </a:prstGeom>
        </p:spPr>
      </p:pic>
      <p:sp>
        <p:nvSpPr>
          <p:cNvPr id="10" name="TextBox 16">
            <a:extLst>
              <a:ext uri="{FF2B5EF4-FFF2-40B4-BE49-F238E27FC236}">
                <a16:creationId xmlns:a16="http://schemas.microsoft.com/office/drawing/2014/main" id="{A1697982-306B-CDCF-E57B-E6FAC6C12919}"/>
              </a:ext>
            </a:extLst>
          </p:cNvPr>
          <p:cNvSpPr txBox="1"/>
          <p:nvPr/>
        </p:nvSpPr>
        <p:spPr>
          <a:xfrm>
            <a:off x="246239" y="2295553"/>
            <a:ext cx="3807410" cy="333425"/>
          </a:xfrm>
          <a:prstGeom prst="rect">
            <a:avLst/>
          </a:prstGeom>
        </p:spPr>
        <p:txBody>
          <a:bodyPr wrap="square" lIns="0" tIns="0" rIns="0" bIns="0" rtlCol="0" anchor="t">
            <a:spAutoFit/>
          </a:bodyPr>
          <a:lstStyle/>
          <a:p>
            <a:pPr>
              <a:lnSpc>
                <a:spcPts val="2560"/>
              </a:lnSpc>
            </a:pPr>
            <a:r>
              <a:rPr lang="vi-VN" sz="2400" b="1" dirty="0">
                <a:latin typeface="UTM Avo" panose="02040603050506020204" pitchFamily="18" charset="0"/>
                <a:ea typeface="Calibri" panose="020F0502020204030204" pitchFamily="34" charset="0"/>
                <a:cs typeface="Arial" panose="020B0604020202020204" pitchFamily="34" charset="0"/>
              </a:rPr>
              <a:t>Phù điêu Đánh cờ</a:t>
            </a:r>
          </a:p>
        </p:txBody>
      </p:sp>
      <p:pic>
        <p:nvPicPr>
          <p:cNvPr id="12" name="Picture 11">
            <a:extLst>
              <a:ext uri="{FF2B5EF4-FFF2-40B4-BE49-F238E27FC236}">
                <a16:creationId xmlns:a16="http://schemas.microsoft.com/office/drawing/2014/main" id="{710D25FD-B02C-DBBB-0CDB-1945CC0B3B7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16167">
            <a:off x="11258837" y="901444"/>
            <a:ext cx="898688" cy="1187693"/>
          </a:xfrm>
          <a:prstGeom prst="rect">
            <a:avLst/>
          </a:prstGeom>
        </p:spPr>
      </p:pic>
      <p:sp>
        <p:nvSpPr>
          <p:cNvPr id="13" name="Rectangle 12">
            <a:extLst>
              <a:ext uri="{FF2B5EF4-FFF2-40B4-BE49-F238E27FC236}">
                <a16:creationId xmlns:a16="http://schemas.microsoft.com/office/drawing/2014/main" id="{DA9ADA16-38CE-EC7C-3EDF-C6F13F040588}"/>
              </a:ext>
            </a:extLst>
          </p:cNvPr>
          <p:cNvSpPr/>
          <p:nvPr/>
        </p:nvSpPr>
        <p:spPr>
          <a:xfrm>
            <a:off x="25238" y="2899749"/>
            <a:ext cx="6636819" cy="3268587"/>
          </a:xfrm>
          <a:prstGeom prst="rect">
            <a:avLst/>
          </a:prstGeom>
        </p:spPr>
        <p:txBody>
          <a:bodyPr wrap="square">
            <a:spAutoFit/>
          </a:bodyPr>
          <a:lstStyle/>
          <a:p>
            <a:pPr marL="304815" indent="-304815" algn="just">
              <a:lnSpc>
                <a:spcPct val="125000"/>
              </a:lnSpc>
              <a:buFont typeface="Arial" panose="020B0604020202020204" pitchFamily="34" charset="0"/>
              <a:buChar char="•"/>
            </a:pPr>
            <a:r>
              <a:rPr lang="vi-VN" sz="2400" dirty="0">
                <a:latin typeface="UTM Avo" panose="02040603050506020204" pitchFamily="18" charset="0"/>
                <a:ea typeface="Calibri" panose="020F0502020204030204" pitchFamily="34" charset="0"/>
                <a:cs typeface="Arial" panose="020B0604020202020204" pitchFamily="34" charset="0"/>
              </a:rPr>
              <a:t>Thế kỉ X (1740 – 1786), Đình Ngọc Canh, </a:t>
            </a:r>
            <a:r>
              <a:rPr lang="vi-VN" sz="2400">
                <a:latin typeface="UTM Avo" panose="02040603050506020204" pitchFamily="18" charset="0"/>
                <a:ea typeface="Calibri" panose="020F0502020204030204" pitchFamily="34" charset="0"/>
                <a:cs typeface="Arial" panose="020B0604020202020204" pitchFamily="34" charset="0"/>
              </a:rPr>
              <a:t>Việt Nam</a:t>
            </a:r>
            <a:r>
              <a:rPr lang="en-US" sz="2400">
                <a:latin typeface="UTM Avo" panose="02040603050506020204" pitchFamily="18" charset="0"/>
                <a:ea typeface="Calibri" panose="020F0502020204030204" pitchFamily="34" charset="0"/>
                <a:cs typeface="Arial" panose="020B0604020202020204" pitchFamily="34" charset="0"/>
              </a:rPr>
              <a:t>.</a:t>
            </a:r>
            <a:endParaRPr lang="vi-VN" sz="2400" dirty="0">
              <a:latin typeface="UTM Avo" panose="02040603050506020204" pitchFamily="18" charset="0"/>
              <a:ea typeface="Calibri" panose="020F0502020204030204" pitchFamily="34" charset="0"/>
              <a:cs typeface="Arial" panose="020B0604020202020204" pitchFamily="34" charset="0"/>
            </a:endParaRPr>
          </a:p>
          <a:p>
            <a:pPr marL="304815" indent="-304815" algn="just">
              <a:lnSpc>
                <a:spcPct val="125000"/>
              </a:lnSpc>
              <a:buFont typeface="Arial" panose="020B0604020202020204" pitchFamily="34" charset="0"/>
              <a:buChar char="•"/>
            </a:pPr>
            <a:r>
              <a:rPr lang="vi-VN" sz="2400" dirty="0">
                <a:latin typeface="UTM Avo" panose="02040603050506020204" pitchFamily="18" charset="0"/>
                <a:ea typeface="Calibri" panose="020F0502020204030204" pitchFamily="34" charset="0"/>
                <a:cs typeface="Arial" panose="020B0604020202020204" pitchFamily="34" charset="0"/>
              </a:rPr>
              <a:t>Ông với tài chạm khắc gỗ độc đáo thời Nguyễn, nổi tiếng nhất là phù điêu “Đánh </a:t>
            </a:r>
            <a:r>
              <a:rPr lang="vi-VN" sz="2400">
                <a:latin typeface="UTM Avo" panose="02040603050506020204" pitchFamily="18" charset="0"/>
                <a:ea typeface="Calibri" panose="020F0502020204030204" pitchFamily="34" charset="0"/>
                <a:cs typeface="Arial" panose="020B0604020202020204" pitchFamily="34" charset="0"/>
              </a:rPr>
              <a:t>cờ”</a:t>
            </a:r>
            <a:r>
              <a:rPr lang="en-US" sz="2400">
                <a:latin typeface="UTM Avo" panose="02040603050506020204" pitchFamily="18" charset="0"/>
                <a:ea typeface="Calibri" panose="020F0502020204030204" pitchFamily="34" charset="0"/>
                <a:cs typeface="Arial" panose="020B0604020202020204" pitchFamily="34" charset="0"/>
              </a:rPr>
              <a:t>.</a:t>
            </a:r>
            <a:endParaRPr lang="vi-VN" sz="2400" dirty="0">
              <a:latin typeface="UTM Avo" panose="02040603050506020204" pitchFamily="18" charset="0"/>
              <a:ea typeface="Calibri" panose="020F0502020204030204" pitchFamily="34" charset="0"/>
              <a:cs typeface="Arial" panose="020B0604020202020204" pitchFamily="34" charset="0"/>
            </a:endParaRPr>
          </a:p>
          <a:p>
            <a:pPr marL="304815" indent="-304815" algn="just">
              <a:lnSpc>
                <a:spcPct val="125000"/>
              </a:lnSpc>
              <a:buFont typeface="Arial" panose="020B0604020202020204" pitchFamily="34" charset="0"/>
              <a:buChar char="•"/>
            </a:pPr>
            <a:r>
              <a:rPr lang="vi-VN" sz="2400" dirty="0">
                <a:latin typeface="UTM Avo" panose="02040603050506020204" pitchFamily="18" charset="0"/>
                <a:ea typeface="Calibri" panose="020F0502020204030204" pitchFamily="34" charset="0"/>
                <a:cs typeface="Arial" panose="020B0604020202020204" pitchFamily="34" charset="0"/>
              </a:rPr>
              <a:t>Bố cục chặt chẽ, nét chạm vững chắc, bố trí </a:t>
            </a:r>
            <a:r>
              <a:rPr lang="vi-VN" sz="2400">
                <a:latin typeface="UTM Avo" panose="02040603050506020204" pitchFamily="18" charset="0"/>
                <a:ea typeface="Calibri" panose="020F0502020204030204" pitchFamily="34" charset="0"/>
                <a:cs typeface="Arial" panose="020B0604020202020204" pitchFamily="34" charset="0"/>
              </a:rPr>
              <a:t>tự nhiên</a:t>
            </a:r>
            <a:r>
              <a:rPr lang="en-US" sz="2400">
                <a:latin typeface="UTM Avo" panose="02040603050506020204" pitchFamily="18" charset="0"/>
                <a:ea typeface="Calibri" panose="020F0502020204030204" pitchFamily="34" charset="0"/>
                <a:cs typeface="Arial" panose="020B0604020202020204" pitchFamily="34" charset="0"/>
              </a:rPr>
              <a:t>.</a:t>
            </a:r>
            <a:endParaRPr lang="vi-VN" sz="2400" dirty="0">
              <a:latin typeface="UTM Avo" panose="02040603050506020204" pitchFamily="18"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4ADD23C0-9946-90C6-BA25-3E71315AAD8A}"/>
              </a:ext>
            </a:extLst>
          </p:cNvPr>
          <p:cNvSpPr txBox="1"/>
          <p:nvPr/>
        </p:nvSpPr>
        <p:spPr>
          <a:xfrm>
            <a:off x="7056154" y="5365103"/>
            <a:ext cx="4881952" cy="707886"/>
          </a:xfrm>
          <a:prstGeom prst="rect">
            <a:avLst/>
          </a:prstGeom>
          <a:noFill/>
        </p:spPr>
        <p:txBody>
          <a:bodyPr wrap="square">
            <a:spAutoFit/>
          </a:bodyPr>
          <a:lstStyle/>
          <a:p>
            <a:pPr algn="ctr"/>
            <a:r>
              <a:rPr lang="vi-VN" sz="2000" b="1" dirty="0">
                <a:latin typeface="UTM Avo" panose="02040603050506020204" pitchFamily="18" charset="0"/>
              </a:rPr>
              <a:t>Đánh cờ, </a:t>
            </a:r>
            <a:r>
              <a:rPr lang="vi-VN" sz="2000" dirty="0">
                <a:latin typeface="UTM Avo" panose="02040603050506020204" pitchFamily="18" charset="0"/>
              </a:rPr>
              <a:t>thế kỉ X (1740 - 1786),</a:t>
            </a:r>
          </a:p>
          <a:p>
            <a:pPr algn="ctr"/>
            <a:r>
              <a:rPr lang="vi-VN" sz="2000" dirty="0">
                <a:latin typeface="UTM Avo" panose="02040603050506020204" pitchFamily="18" charset="0"/>
              </a:rPr>
              <a:t>Đình Ngọc Canh, Việt Nam</a:t>
            </a:r>
          </a:p>
        </p:txBody>
      </p:sp>
      <p:pic>
        <p:nvPicPr>
          <p:cNvPr id="7" name="Picture 6">
            <a:extLst>
              <a:ext uri="{FF2B5EF4-FFF2-40B4-BE49-F238E27FC236}">
                <a16:creationId xmlns:a16="http://schemas.microsoft.com/office/drawing/2014/main" id="{94FEB469-513E-3F66-16A0-C29D00B22921}"/>
              </a:ext>
            </a:extLst>
          </p:cNvPr>
          <p:cNvPicPr>
            <a:picLocks noChangeAspect="1"/>
          </p:cNvPicPr>
          <p:nvPr/>
        </p:nvPicPr>
        <p:blipFill>
          <a:blip r:embed="rId10"/>
          <a:stretch>
            <a:fillRect/>
          </a:stretch>
        </p:blipFill>
        <p:spPr>
          <a:xfrm>
            <a:off x="7786070" y="2129446"/>
            <a:ext cx="3422120" cy="3024873"/>
          </a:xfrm>
          <a:prstGeom prst="rect">
            <a:avLst/>
          </a:prstGeom>
        </p:spPr>
      </p:pic>
    </p:spTree>
    <p:custDataLst>
      <p:tags r:id="rId1"/>
    </p:custDataLst>
    <p:extLst>
      <p:ext uri="{BB962C8B-B14F-4D97-AF65-F5344CB8AC3E}">
        <p14:creationId xmlns:p14="http://schemas.microsoft.com/office/powerpoint/2010/main" val="17802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6" presetClass="entr" presetSubtype="37"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out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fade">
                                      <p:cBhvr>
                                        <p:cTn id="24" dur="500"/>
                                        <p:tgtEl>
                                          <p:spTgt spid="1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xEl>
                                              <p:pRg st="1" end="1"/>
                                            </p:txEl>
                                          </p:spTgt>
                                        </p:tgtEl>
                                        <p:attrNameLst>
                                          <p:attrName>style.visibility</p:attrName>
                                        </p:attrNameLst>
                                      </p:cBhvr>
                                      <p:to>
                                        <p:strVal val="visible"/>
                                      </p:to>
                                    </p:set>
                                    <p:animEffect transition="in" filter="fade">
                                      <p:cBhvr>
                                        <p:cTn id="29" dur="500"/>
                                        <p:tgtEl>
                                          <p:spTgt spid="1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3">
                                            <p:txEl>
                                              <p:pRg st="2" end="2"/>
                                            </p:txEl>
                                          </p:spTgt>
                                        </p:tgtEl>
                                        <p:attrNameLst>
                                          <p:attrName>style.visibility</p:attrName>
                                        </p:attrNameLst>
                                      </p:cBhvr>
                                      <p:to>
                                        <p:strVal val="visible"/>
                                      </p:to>
                                    </p:set>
                                    <p:animEffect transition="in" filter="fade">
                                      <p:cBhvr>
                                        <p:cTn id="34"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build="p"/>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81"/>
        <p:cNvGrpSpPr/>
        <p:nvPr/>
      </p:nvGrpSpPr>
      <p:grpSpPr>
        <a:xfrm>
          <a:off x="0" y="0"/>
          <a:ext cx="0" cy="0"/>
          <a:chOff x="0" y="0"/>
          <a:chExt cx="0" cy="0"/>
        </a:xfrm>
      </p:grpSpPr>
      <p:pic>
        <p:nvPicPr>
          <p:cNvPr id="6" name="Picture 3">
            <a:extLst>
              <a:ext uri="{FF2B5EF4-FFF2-40B4-BE49-F238E27FC236}">
                <a16:creationId xmlns:a16="http://schemas.microsoft.com/office/drawing/2014/main" id="{5ABA2BCD-E77B-50A9-4E8E-674D85EEC85C}"/>
              </a:ext>
            </a:extLst>
          </p:cNvPr>
          <p:cNvPicPr>
            <a:picLocks noChangeAspect="1"/>
          </p:cNvPicPr>
          <p:nvPr/>
        </p:nvPicPr>
        <p:blipFill>
          <a:blip r:embed="rId5"/>
          <a:srcRect t="8146" r="26756" b="29462"/>
          <a:stretch>
            <a:fillRect/>
          </a:stretch>
        </p:blipFill>
        <p:spPr>
          <a:xfrm>
            <a:off x="762000" y="2086139"/>
            <a:ext cx="10667999" cy="3074880"/>
          </a:xfrm>
          <a:prstGeom prst="rect">
            <a:avLst/>
          </a:prstGeom>
        </p:spPr>
      </p:pic>
      <p:pic>
        <p:nvPicPr>
          <p:cNvPr id="17" name="Picture 17">
            <a:extLst>
              <a:ext uri="{FF2B5EF4-FFF2-40B4-BE49-F238E27FC236}">
                <a16:creationId xmlns:a16="http://schemas.microsoft.com/office/drawing/2014/main" id="{89378039-ABAA-B846-756B-0814A9CD104E}"/>
              </a:ext>
            </a:extLst>
          </p:cNvPr>
          <p:cNvPicPr>
            <a:picLocks noChangeAspect="1"/>
          </p:cNvPicPr>
          <p:nvPr/>
        </p:nvPicPr>
        <p:blipFill>
          <a:blip r:embed="rId6"/>
          <a:srcRect l="10242" t="49673"/>
          <a:stretch>
            <a:fillRect/>
          </a:stretch>
        </p:blipFill>
        <p:spPr>
          <a:xfrm>
            <a:off x="762000" y="2098906"/>
            <a:ext cx="6337134" cy="999335"/>
          </a:xfrm>
          <a:prstGeom prst="rect">
            <a:avLst/>
          </a:prstGeom>
        </p:spPr>
      </p:pic>
      <p:pic>
        <p:nvPicPr>
          <p:cNvPr id="14" name="Picture 4">
            <a:extLst>
              <a:ext uri="{FF2B5EF4-FFF2-40B4-BE49-F238E27FC236}">
                <a16:creationId xmlns:a16="http://schemas.microsoft.com/office/drawing/2014/main" id="{C508AD06-AE90-3D6D-9A0F-C54E69BFA691}"/>
              </a:ext>
            </a:extLst>
          </p:cNvPr>
          <p:cNvPicPr>
            <a:picLocks noChangeAspect="1"/>
          </p:cNvPicPr>
          <p:nvPr/>
        </p:nvPicPr>
        <p:blipFill>
          <a:blip r:embed="rId7"/>
          <a:srcRect/>
          <a:stretch>
            <a:fillRect/>
          </a:stretch>
        </p:blipFill>
        <p:spPr>
          <a:xfrm>
            <a:off x="5850532" y="1849414"/>
            <a:ext cx="490937" cy="500318"/>
          </a:xfrm>
          <a:prstGeom prst="rect">
            <a:avLst/>
          </a:prstGeom>
        </p:spPr>
      </p:pic>
      <p:sp>
        <p:nvSpPr>
          <p:cNvPr id="15" name="TextBox 5">
            <a:extLst>
              <a:ext uri="{FF2B5EF4-FFF2-40B4-BE49-F238E27FC236}">
                <a16:creationId xmlns:a16="http://schemas.microsoft.com/office/drawing/2014/main" id="{605F225E-9CCD-42A6-FB3D-DAA142336032}"/>
              </a:ext>
            </a:extLst>
          </p:cNvPr>
          <p:cNvSpPr txBox="1"/>
          <p:nvPr/>
        </p:nvSpPr>
        <p:spPr>
          <a:xfrm>
            <a:off x="2602582" y="2545626"/>
            <a:ext cx="6986836" cy="562398"/>
          </a:xfrm>
          <a:prstGeom prst="rect">
            <a:avLst/>
          </a:prstGeom>
        </p:spPr>
        <p:txBody>
          <a:bodyPr lIns="0" tIns="0" rIns="0" bIns="0" rtlCol="0" anchor="t">
            <a:spAutoFit/>
          </a:bodyPr>
          <a:lstStyle/>
          <a:p>
            <a:pPr algn="ctr">
              <a:lnSpc>
                <a:spcPct val="150000"/>
              </a:lnSpc>
            </a:pPr>
            <a:r>
              <a:rPr lang="en-US" sz="2800" b="1" dirty="0">
                <a:solidFill>
                  <a:schemeClr val="tx1"/>
                </a:solidFill>
                <a:latin typeface="UTM Avo" panose="02040603050506020204" pitchFamily="18" charset="0"/>
              </a:rPr>
              <a:t>KẾT LUẬN</a:t>
            </a:r>
          </a:p>
        </p:txBody>
      </p:sp>
      <p:pic>
        <p:nvPicPr>
          <p:cNvPr id="16" name="Picture 16">
            <a:extLst>
              <a:ext uri="{FF2B5EF4-FFF2-40B4-BE49-F238E27FC236}">
                <a16:creationId xmlns:a16="http://schemas.microsoft.com/office/drawing/2014/main" id="{8FAD5FCD-892C-55D6-C245-9FBBCE92B875}"/>
              </a:ext>
            </a:extLst>
          </p:cNvPr>
          <p:cNvPicPr>
            <a:picLocks noChangeAspect="1"/>
          </p:cNvPicPr>
          <p:nvPr/>
        </p:nvPicPr>
        <p:blipFill>
          <a:blip r:embed="rId8"/>
          <a:srcRect l="48658" t="40379" r="5585"/>
          <a:stretch>
            <a:fillRect/>
          </a:stretch>
        </p:blipFill>
        <p:spPr>
          <a:xfrm rot="-9334208">
            <a:off x="-805834" y="5280108"/>
            <a:ext cx="5743323" cy="2703480"/>
          </a:xfrm>
          <a:prstGeom prst="rect">
            <a:avLst/>
          </a:prstGeom>
        </p:spPr>
      </p:pic>
      <p:pic>
        <p:nvPicPr>
          <p:cNvPr id="18" name="Picture 18">
            <a:extLst>
              <a:ext uri="{FF2B5EF4-FFF2-40B4-BE49-F238E27FC236}">
                <a16:creationId xmlns:a16="http://schemas.microsoft.com/office/drawing/2014/main" id="{3C367F86-540D-9497-7F8C-BFB53DB82BD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16167">
            <a:off x="303234" y="5029814"/>
            <a:ext cx="995109" cy="1315121"/>
          </a:xfrm>
          <a:prstGeom prst="rect">
            <a:avLst/>
          </a:prstGeom>
        </p:spPr>
      </p:pic>
      <p:pic>
        <p:nvPicPr>
          <p:cNvPr id="19" name="Picture 19">
            <a:extLst>
              <a:ext uri="{FF2B5EF4-FFF2-40B4-BE49-F238E27FC236}">
                <a16:creationId xmlns:a16="http://schemas.microsoft.com/office/drawing/2014/main" id="{9254870E-3162-4E53-66D3-6C6DA170AA4B}"/>
              </a:ext>
            </a:extLst>
          </p:cNvPr>
          <p:cNvPicPr>
            <a:picLocks noChangeAspect="1"/>
          </p:cNvPicPr>
          <p:nvPr/>
        </p:nvPicPr>
        <p:blipFill>
          <a:blip r:embed="rId11"/>
          <a:srcRect/>
          <a:stretch>
            <a:fillRect/>
          </a:stretch>
        </p:blipFill>
        <p:spPr>
          <a:xfrm rot="-671709">
            <a:off x="10447113" y="1814519"/>
            <a:ext cx="1663179" cy="1014539"/>
          </a:xfrm>
          <a:prstGeom prst="rect">
            <a:avLst/>
          </a:prstGeom>
        </p:spPr>
      </p:pic>
      <p:pic>
        <p:nvPicPr>
          <p:cNvPr id="20" name="Picture 20">
            <a:extLst>
              <a:ext uri="{FF2B5EF4-FFF2-40B4-BE49-F238E27FC236}">
                <a16:creationId xmlns:a16="http://schemas.microsoft.com/office/drawing/2014/main" id="{AD47EE78-A2F6-3F97-C9C5-F7E21045AF0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575876" y="5161018"/>
            <a:ext cx="1405652" cy="1065740"/>
          </a:xfrm>
          <a:prstGeom prst="rect">
            <a:avLst/>
          </a:prstGeom>
        </p:spPr>
      </p:pic>
      <p:sp>
        <p:nvSpPr>
          <p:cNvPr id="21" name="Rectangle 20">
            <a:extLst>
              <a:ext uri="{FF2B5EF4-FFF2-40B4-BE49-F238E27FC236}">
                <a16:creationId xmlns:a16="http://schemas.microsoft.com/office/drawing/2014/main" id="{75C7E8FE-DE41-3B4B-08BA-AD620BA95740}"/>
              </a:ext>
            </a:extLst>
          </p:cNvPr>
          <p:cNvSpPr/>
          <p:nvPr/>
        </p:nvSpPr>
        <p:spPr>
          <a:xfrm>
            <a:off x="1565797" y="3188653"/>
            <a:ext cx="9542673" cy="1421928"/>
          </a:xfrm>
          <a:prstGeom prst="rect">
            <a:avLst/>
          </a:prstGeom>
        </p:spPr>
        <p:txBody>
          <a:bodyPr wrap="square">
            <a:spAutoFit/>
          </a:bodyPr>
          <a:lstStyle/>
          <a:p>
            <a:pPr algn="just">
              <a:lnSpc>
                <a:spcPct val="125000"/>
              </a:lnSpc>
            </a:pPr>
            <a:r>
              <a:rPr lang="vi-VN" sz="2400" dirty="0">
                <a:latin typeface="UTM Avo" panose="02040603050506020204" pitchFamily="18" charset="0"/>
                <a:ea typeface="Calibri" panose="020F0502020204030204" pitchFamily="34" charset="0"/>
              </a:rPr>
              <a:t>Cách tạo hình trong các hình minh hoạ rất phong phú và đa dạng, thể hiện nội dung chủ đề khác nhau. Các nhân vật được khắc hoạ rõ nét và có biểu cảm cao.</a:t>
            </a:r>
          </a:p>
        </p:txBody>
      </p:sp>
    </p:spTree>
    <p:custDataLst>
      <p:tags r:id="rId1"/>
    </p:custDataLst>
    <p:extLst>
      <p:ext uri="{BB962C8B-B14F-4D97-AF65-F5344CB8AC3E}">
        <p14:creationId xmlns:p14="http://schemas.microsoft.com/office/powerpoint/2010/main" val="353779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81"/>
        <p:cNvGrpSpPr/>
        <p:nvPr/>
      </p:nvGrpSpPr>
      <p:grpSpPr>
        <a:xfrm>
          <a:off x="0" y="0"/>
          <a:ext cx="0" cy="0"/>
          <a:chOff x="0" y="0"/>
          <a:chExt cx="0" cy="0"/>
        </a:xfrm>
      </p:grpSpPr>
      <p:pic>
        <p:nvPicPr>
          <p:cNvPr id="17" name="Picture 8">
            <a:extLst>
              <a:ext uri="{FF2B5EF4-FFF2-40B4-BE49-F238E27FC236}">
                <a16:creationId xmlns:a16="http://schemas.microsoft.com/office/drawing/2014/main" id="{ED18E90C-114C-E068-7ADF-75B610AB205F}"/>
              </a:ext>
            </a:extLst>
          </p:cNvPr>
          <p:cNvPicPr>
            <a:picLocks noChangeAspect="1"/>
          </p:cNvPicPr>
          <p:nvPr/>
        </p:nvPicPr>
        <p:blipFill>
          <a:blip r:embed="rId5"/>
          <a:srcRect/>
          <a:stretch>
            <a:fillRect/>
          </a:stretch>
        </p:blipFill>
        <p:spPr>
          <a:xfrm rot="20908063">
            <a:off x="7969891" y="1193445"/>
            <a:ext cx="4290377" cy="938519"/>
          </a:xfrm>
          <a:prstGeom prst="rect">
            <a:avLst/>
          </a:prstGeom>
        </p:spPr>
      </p:pic>
      <p:pic>
        <p:nvPicPr>
          <p:cNvPr id="14" name="Picture 3">
            <a:extLst>
              <a:ext uri="{FF2B5EF4-FFF2-40B4-BE49-F238E27FC236}">
                <a16:creationId xmlns:a16="http://schemas.microsoft.com/office/drawing/2014/main" id="{FF6A1D2E-1E96-0F82-DD8F-D8D20A4908D2}"/>
              </a:ext>
            </a:extLst>
          </p:cNvPr>
          <p:cNvPicPr>
            <a:picLocks noChangeAspect="1"/>
          </p:cNvPicPr>
          <p:nvPr/>
        </p:nvPicPr>
        <p:blipFill>
          <a:blip r:embed="rId6"/>
          <a:srcRect t="8146" b="8146"/>
          <a:stretch>
            <a:fillRect/>
          </a:stretch>
        </p:blipFill>
        <p:spPr>
          <a:xfrm>
            <a:off x="128876" y="1796970"/>
            <a:ext cx="7091074" cy="5016557"/>
          </a:xfrm>
          <a:prstGeom prst="rect">
            <a:avLst/>
          </a:prstGeom>
        </p:spPr>
      </p:pic>
      <p:sp>
        <p:nvSpPr>
          <p:cNvPr id="15" name="TextBox 4">
            <a:extLst>
              <a:ext uri="{FF2B5EF4-FFF2-40B4-BE49-F238E27FC236}">
                <a16:creationId xmlns:a16="http://schemas.microsoft.com/office/drawing/2014/main" id="{7BD2B939-E6A5-0DFB-7B97-E1E6EFB64242}"/>
              </a:ext>
            </a:extLst>
          </p:cNvPr>
          <p:cNvSpPr txBox="1"/>
          <p:nvPr/>
        </p:nvSpPr>
        <p:spPr>
          <a:xfrm>
            <a:off x="304460" y="2062143"/>
            <a:ext cx="6700938" cy="4561249"/>
          </a:xfrm>
          <a:prstGeom prst="rect">
            <a:avLst/>
          </a:prstGeom>
        </p:spPr>
        <p:txBody>
          <a:bodyPr wrap="square" lIns="0" tIns="0" rIns="0" bIns="0" rtlCol="0" anchor="t">
            <a:spAutoFit/>
          </a:bodyPr>
          <a:lstStyle/>
          <a:p>
            <a:pPr marL="342900" indent="-342900" algn="just">
              <a:lnSpc>
                <a:spcPct val="125000"/>
              </a:lnSpc>
              <a:buFont typeface="Arial" panose="020B0604020202020204" pitchFamily="34" charset="0"/>
              <a:buChar char="•"/>
            </a:pPr>
            <a:r>
              <a:rPr lang="vi-VN" sz="2400" dirty="0">
                <a:solidFill>
                  <a:sysClr val="windowText" lastClr="000000"/>
                </a:solidFill>
                <a:latin typeface="UTM Avo" panose="02040603050506020204" pitchFamily="18" charset="0"/>
              </a:rPr>
              <a:t>Phù điêu là một loại hình của điêu khắc, sử dụng phương pháp đục, khoét, chạm, trổ, gò trên các chất liệu như: gỗ, đá, kim loại,... để đắp nổi hoặc khoét lõm.</a:t>
            </a:r>
          </a:p>
          <a:p>
            <a:pPr marL="342900" indent="-342900" algn="just">
              <a:lnSpc>
                <a:spcPct val="125000"/>
              </a:lnSpc>
              <a:buFont typeface="Arial" panose="020B0604020202020204" pitchFamily="34" charset="0"/>
              <a:buChar char="•"/>
            </a:pPr>
            <a:r>
              <a:rPr lang="vi-VN" sz="2400" dirty="0">
                <a:solidFill>
                  <a:sysClr val="windowText" lastClr="000000"/>
                </a:solidFill>
                <a:latin typeface="UTM Avo" panose="02040603050506020204" pitchFamily="18" charset="0"/>
              </a:rPr>
              <a:t>Nghệ thuật tạo khối và không gian của phù điêu theo quy luật rút ngắn chiều sâu (nổi) của khối.</a:t>
            </a:r>
          </a:p>
          <a:p>
            <a:pPr marL="342900" indent="-342900" algn="just">
              <a:lnSpc>
                <a:spcPct val="125000"/>
              </a:lnSpc>
              <a:buFont typeface="Arial" panose="020B0604020202020204" pitchFamily="34" charset="0"/>
              <a:buChar char="•"/>
            </a:pPr>
            <a:r>
              <a:rPr lang="vi-VN" sz="2400" dirty="0">
                <a:solidFill>
                  <a:sysClr val="windowText" lastClr="000000"/>
                </a:solidFill>
                <a:latin typeface="UTM Avo" panose="02040603050506020204" pitchFamily="18" charset="0"/>
              </a:rPr>
              <a:t>Phù điêu thể hiện các chủ đề khác nhau đời sống xã hội với nhiều hình ảnh phong phú, sinh động.</a:t>
            </a:r>
          </a:p>
        </p:txBody>
      </p:sp>
      <p:pic>
        <p:nvPicPr>
          <p:cNvPr id="16" name="Picture 6">
            <a:extLst>
              <a:ext uri="{FF2B5EF4-FFF2-40B4-BE49-F238E27FC236}">
                <a16:creationId xmlns:a16="http://schemas.microsoft.com/office/drawing/2014/main" id="{95B8008F-A5A4-C2D1-437D-C4F2F4222C76}"/>
              </a:ext>
            </a:extLst>
          </p:cNvPr>
          <p:cNvPicPr>
            <a:picLocks noChangeAspect="1"/>
          </p:cNvPicPr>
          <p:nvPr/>
        </p:nvPicPr>
        <p:blipFill>
          <a:blip r:embed="rId7"/>
          <a:srcRect t="34658" r="50137" b="28872"/>
          <a:stretch>
            <a:fillRect/>
          </a:stretch>
        </p:blipFill>
        <p:spPr>
          <a:xfrm>
            <a:off x="5026962" y="1597322"/>
            <a:ext cx="2138075" cy="388986"/>
          </a:xfrm>
          <a:prstGeom prst="rect">
            <a:avLst/>
          </a:prstGeom>
        </p:spPr>
      </p:pic>
      <p:pic>
        <p:nvPicPr>
          <p:cNvPr id="18" name="Picture 11">
            <a:extLst>
              <a:ext uri="{FF2B5EF4-FFF2-40B4-BE49-F238E27FC236}">
                <a16:creationId xmlns:a16="http://schemas.microsoft.com/office/drawing/2014/main" id="{96A65784-123B-A9F2-A76F-E78432D9A74E}"/>
              </a:ext>
            </a:extLst>
          </p:cNvPr>
          <p:cNvPicPr>
            <a:picLocks noChangeAspect="1"/>
          </p:cNvPicPr>
          <p:nvPr/>
        </p:nvPicPr>
        <p:blipFill>
          <a:blip r:embed="rId8"/>
          <a:srcRect/>
          <a:stretch>
            <a:fillRect/>
          </a:stretch>
        </p:blipFill>
        <p:spPr>
          <a:xfrm rot="-671709">
            <a:off x="11016059" y="975932"/>
            <a:ext cx="1170783" cy="714178"/>
          </a:xfrm>
          <a:prstGeom prst="rect">
            <a:avLst/>
          </a:prstGeom>
        </p:spPr>
      </p:pic>
      <p:sp>
        <p:nvSpPr>
          <p:cNvPr id="21" name="TextBox 15">
            <a:extLst>
              <a:ext uri="{FF2B5EF4-FFF2-40B4-BE49-F238E27FC236}">
                <a16:creationId xmlns:a16="http://schemas.microsoft.com/office/drawing/2014/main" id="{AC6DB511-97D2-2D81-59DA-AEC8321FEE8E}"/>
              </a:ext>
            </a:extLst>
          </p:cNvPr>
          <p:cNvSpPr txBox="1"/>
          <p:nvPr/>
        </p:nvSpPr>
        <p:spPr>
          <a:xfrm>
            <a:off x="3950810" y="961955"/>
            <a:ext cx="4290377" cy="502382"/>
          </a:xfrm>
          <a:prstGeom prst="rect">
            <a:avLst/>
          </a:prstGeom>
        </p:spPr>
        <p:txBody>
          <a:bodyPr lIns="0" tIns="0" rIns="0" bIns="0" rtlCol="0" anchor="t">
            <a:spAutoFit/>
          </a:bodyPr>
          <a:lstStyle/>
          <a:p>
            <a:pPr algn="ctr">
              <a:lnSpc>
                <a:spcPts val="4266"/>
              </a:lnSpc>
            </a:pPr>
            <a:r>
              <a:rPr lang="en-US" sz="2800" b="1" dirty="0" err="1">
                <a:solidFill>
                  <a:schemeClr val="tx1"/>
                </a:solidFill>
                <a:latin typeface="UTM Avo" panose="02040603050506020204" pitchFamily="18" charset="0"/>
              </a:rPr>
              <a:t>Em</a:t>
            </a:r>
            <a:r>
              <a:rPr lang="en-US" sz="2800" b="1" dirty="0">
                <a:solidFill>
                  <a:schemeClr val="tx1"/>
                </a:solidFill>
                <a:latin typeface="UTM Avo" panose="02040603050506020204" pitchFamily="18" charset="0"/>
              </a:rPr>
              <a:t> </a:t>
            </a:r>
            <a:r>
              <a:rPr lang="en-US" sz="2800" b="1" dirty="0" err="1">
                <a:solidFill>
                  <a:schemeClr val="tx1"/>
                </a:solidFill>
                <a:latin typeface="UTM Avo" panose="02040603050506020204" pitchFamily="18" charset="0"/>
              </a:rPr>
              <a:t>có</a:t>
            </a:r>
            <a:r>
              <a:rPr lang="en-US" sz="2800" b="1" dirty="0">
                <a:solidFill>
                  <a:schemeClr val="tx1"/>
                </a:solidFill>
                <a:latin typeface="UTM Avo" panose="02040603050506020204" pitchFamily="18" charset="0"/>
              </a:rPr>
              <a:t> </a:t>
            </a:r>
            <a:r>
              <a:rPr lang="en-US" sz="2800" b="1" dirty="0" err="1">
                <a:solidFill>
                  <a:schemeClr val="tx1"/>
                </a:solidFill>
                <a:latin typeface="UTM Avo" panose="02040603050506020204" pitchFamily="18" charset="0"/>
              </a:rPr>
              <a:t>biết</a:t>
            </a:r>
            <a:endParaRPr lang="en-US" sz="2800" b="1" dirty="0">
              <a:solidFill>
                <a:schemeClr val="tx1"/>
              </a:solidFill>
              <a:latin typeface="UTM Avo" panose="02040603050506020204" pitchFamily="18" charset="0"/>
            </a:endParaRPr>
          </a:p>
        </p:txBody>
      </p:sp>
      <p:pic>
        <p:nvPicPr>
          <p:cNvPr id="23" name="Picture 22">
            <a:extLst>
              <a:ext uri="{FF2B5EF4-FFF2-40B4-BE49-F238E27FC236}">
                <a16:creationId xmlns:a16="http://schemas.microsoft.com/office/drawing/2014/main" id="{9AD7724B-AABE-961D-ECE7-DA24480CF5D5}"/>
              </a:ext>
            </a:extLst>
          </p:cNvPr>
          <p:cNvPicPr>
            <a:picLocks noChangeAspect="1"/>
          </p:cNvPicPr>
          <p:nvPr/>
        </p:nvPicPr>
        <p:blipFill>
          <a:blip r:embed="rId9"/>
          <a:stretch>
            <a:fillRect/>
          </a:stretch>
        </p:blipFill>
        <p:spPr>
          <a:xfrm>
            <a:off x="7467601" y="1765617"/>
            <a:ext cx="4595523" cy="3863975"/>
          </a:xfrm>
          <a:prstGeom prst="rect">
            <a:avLst/>
          </a:prstGeom>
        </p:spPr>
      </p:pic>
      <p:sp>
        <p:nvSpPr>
          <p:cNvPr id="24" name="TextBox 4">
            <a:extLst>
              <a:ext uri="{FF2B5EF4-FFF2-40B4-BE49-F238E27FC236}">
                <a16:creationId xmlns:a16="http://schemas.microsoft.com/office/drawing/2014/main" id="{96E85A38-F91D-C353-D32C-568C2706A9B0}"/>
              </a:ext>
            </a:extLst>
          </p:cNvPr>
          <p:cNvSpPr txBox="1"/>
          <p:nvPr/>
        </p:nvSpPr>
        <p:spPr>
          <a:xfrm>
            <a:off x="7005398" y="5743994"/>
            <a:ext cx="5311059" cy="877163"/>
          </a:xfrm>
          <a:prstGeom prst="rect">
            <a:avLst/>
          </a:prstGeom>
        </p:spPr>
        <p:txBody>
          <a:bodyPr wrap="square" lIns="0" tIns="0" rIns="0" bIns="0" rtlCol="0" anchor="t">
            <a:spAutoFit/>
          </a:bodyPr>
          <a:lstStyle/>
          <a:p>
            <a:pPr algn="ctr"/>
            <a:r>
              <a:rPr lang="en-US" sz="1900" i="1">
                <a:solidFill>
                  <a:srgbClr val="302C2C"/>
                </a:solidFill>
                <a:latin typeface="UTM Avo" panose="02040603050506020204" pitchFamily="18" charset="0"/>
              </a:rPr>
              <a:t>Phù điêu (thế kỉ VIII - IX), đền Borobudur</a:t>
            </a:r>
          </a:p>
          <a:p>
            <a:pPr algn="ctr"/>
            <a:r>
              <a:rPr lang="en-US" sz="1900" i="1">
                <a:solidFill>
                  <a:srgbClr val="302C2C"/>
                </a:solidFill>
                <a:latin typeface="UTM Avo" panose="02040603050506020204" pitchFamily="18" charset="0"/>
              </a:rPr>
              <a:t>(Ba La Phù đồ), Indonesia (In-đô-nê-xi-a)</a:t>
            </a:r>
          </a:p>
          <a:p>
            <a:pPr algn="ctr"/>
            <a:r>
              <a:rPr lang="en-US" sz="1900" i="1">
                <a:solidFill>
                  <a:srgbClr val="302C2C"/>
                </a:solidFill>
                <a:latin typeface="UTM Avo" panose="02040603050506020204" pitchFamily="18" charset="0"/>
              </a:rPr>
              <a:t>Nguồn: Internet</a:t>
            </a:r>
          </a:p>
        </p:txBody>
      </p:sp>
    </p:spTree>
    <p:custDataLst>
      <p:tags r:id="rId1"/>
    </p:custDataLst>
    <p:extLst>
      <p:ext uri="{BB962C8B-B14F-4D97-AF65-F5344CB8AC3E}">
        <p14:creationId xmlns:p14="http://schemas.microsoft.com/office/powerpoint/2010/main" val="318094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xEl>
                                              <p:pRg st="0" end="0"/>
                                            </p:txEl>
                                          </p:spTgt>
                                        </p:tgtEl>
                                        <p:attrNameLst>
                                          <p:attrName>style.visibility</p:attrName>
                                        </p:attrNameLst>
                                      </p:cBhvr>
                                      <p:to>
                                        <p:strVal val="visible"/>
                                      </p:to>
                                    </p:set>
                                    <p:animEffect transition="in" filter="fade">
                                      <p:cBhvr>
                                        <p:cTn id="32" dur="500"/>
                                        <p:tgtEl>
                                          <p:spTgt spid="1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xEl>
                                              <p:pRg st="1" end="1"/>
                                            </p:txEl>
                                          </p:spTgt>
                                        </p:tgtEl>
                                        <p:attrNameLst>
                                          <p:attrName>style.visibility</p:attrName>
                                        </p:attrNameLst>
                                      </p:cBhvr>
                                      <p:to>
                                        <p:strVal val="visible"/>
                                      </p:to>
                                    </p:set>
                                    <p:animEffect transition="in" filter="fade">
                                      <p:cBhvr>
                                        <p:cTn id="37" dur="500"/>
                                        <p:tgtEl>
                                          <p:spTgt spid="1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xEl>
                                              <p:pRg st="2" end="2"/>
                                            </p:txEl>
                                          </p:spTgt>
                                        </p:tgtEl>
                                        <p:attrNameLst>
                                          <p:attrName>style.visibility</p:attrName>
                                        </p:attrNameLst>
                                      </p:cBhvr>
                                      <p:to>
                                        <p:strVal val="visible"/>
                                      </p:to>
                                    </p:set>
                                    <p:animEffect transition="in" filter="fade">
                                      <p:cBhvr>
                                        <p:cTn id="4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213"/>
        <p:cNvGrpSpPr/>
        <p:nvPr/>
      </p:nvGrpSpPr>
      <p:grpSpPr>
        <a:xfrm>
          <a:off x="0" y="0"/>
          <a:ext cx="0" cy="0"/>
          <a:chOff x="0" y="0"/>
          <a:chExt cx="0" cy="0"/>
        </a:xfrm>
      </p:grpSpPr>
      <p:pic>
        <p:nvPicPr>
          <p:cNvPr id="9" name="Picture 27">
            <a:extLst>
              <a:ext uri="{FF2B5EF4-FFF2-40B4-BE49-F238E27FC236}">
                <a16:creationId xmlns:a16="http://schemas.microsoft.com/office/drawing/2014/main" id="{38662E3D-613B-0B8C-F484-5F29536DCC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723111" y="1061665"/>
            <a:ext cx="1832873" cy="1748103"/>
          </a:xfrm>
          <a:prstGeom prst="rect">
            <a:avLst/>
          </a:prstGeom>
        </p:spPr>
      </p:pic>
      <p:sp>
        <p:nvSpPr>
          <p:cNvPr id="2" name="Rectangle: Rounded Corners 1">
            <a:extLst>
              <a:ext uri="{FF2B5EF4-FFF2-40B4-BE49-F238E27FC236}">
                <a16:creationId xmlns:a16="http://schemas.microsoft.com/office/drawing/2014/main" id="{3E2C8CED-D109-C56A-3161-07A989106CEE}"/>
              </a:ext>
            </a:extLst>
          </p:cNvPr>
          <p:cNvSpPr/>
          <p:nvPr/>
        </p:nvSpPr>
        <p:spPr>
          <a:xfrm>
            <a:off x="3062059" y="2296239"/>
            <a:ext cx="6067881" cy="1270000"/>
          </a:xfrm>
          <a:prstGeom prst="roundRect">
            <a:avLst>
              <a:gd name="adj" fmla="val 50000"/>
            </a:avLst>
          </a:prstGeom>
          <a:solidFill>
            <a:srgbClr val="FFE1E1"/>
          </a:solidFill>
          <a:ln w="76200" cap="flat" cmpd="sng" algn="ctr">
            <a:solidFill>
              <a:srgbClr val="FF9999"/>
            </a:solidFill>
            <a:prstDash val="solid"/>
            <a:miter lim="800000"/>
          </a:ln>
          <a:effectLst>
            <a:outerShdw blurRad="50800" dist="38100" dir="2700000" algn="tl" rotWithShape="0">
              <a:prstClr val="black">
                <a:alpha val="40000"/>
              </a:prstClr>
            </a:outerShdw>
          </a:effectLst>
        </p:spPr>
        <p:txBody>
          <a:bodyPr rtlCol="0" anchor="ctr"/>
          <a:lstStyle/>
          <a:p>
            <a:pPr algn="ctr">
              <a:lnSpc>
                <a:spcPct val="150000"/>
              </a:lnSpc>
            </a:pPr>
            <a:r>
              <a:rPr lang="vi-VN" sz="2400">
                <a:latin typeface="UTM Avo" panose="02040603050506020204" pitchFamily="18" charset="0"/>
              </a:rPr>
              <a:t>Ôn tập kiến thức đã học</a:t>
            </a:r>
          </a:p>
        </p:txBody>
      </p:sp>
      <p:sp>
        <p:nvSpPr>
          <p:cNvPr id="3" name="Rectangle: Rounded Corners 2">
            <a:extLst>
              <a:ext uri="{FF2B5EF4-FFF2-40B4-BE49-F238E27FC236}">
                <a16:creationId xmlns:a16="http://schemas.microsoft.com/office/drawing/2014/main" id="{5A9A738D-8EEE-EB95-9EE2-598C540B6C65}"/>
              </a:ext>
            </a:extLst>
          </p:cNvPr>
          <p:cNvSpPr/>
          <p:nvPr/>
        </p:nvSpPr>
        <p:spPr>
          <a:xfrm>
            <a:off x="3062058" y="3733085"/>
            <a:ext cx="6067881" cy="1270001"/>
          </a:xfrm>
          <a:prstGeom prst="roundRect">
            <a:avLst>
              <a:gd name="adj" fmla="val 50000"/>
            </a:avLst>
          </a:prstGeom>
          <a:solidFill>
            <a:srgbClr val="FFE1E1"/>
          </a:solidFill>
          <a:ln w="76200" cap="flat" cmpd="sng" algn="ctr">
            <a:solidFill>
              <a:srgbClr val="FF9999"/>
            </a:solidFill>
            <a:prstDash val="solid"/>
            <a:miter lim="800000"/>
          </a:ln>
          <a:effectLst>
            <a:outerShdw blurRad="50800" dist="38100" dir="2700000" algn="tl" rotWithShape="0">
              <a:prstClr val="black">
                <a:alpha val="40000"/>
              </a:prstClr>
            </a:outerShdw>
          </a:effectLst>
        </p:spPr>
        <p:txBody>
          <a:bodyPr rtlCol="0" anchor="ctr"/>
          <a:lstStyle/>
          <a:p>
            <a:pPr algn="ctr">
              <a:lnSpc>
                <a:spcPct val="125000"/>
              </a:lnSpc>
            </a:pPr>
            <a:r>
              <a:rPr lang="vi-VN" sz="2400">
                <a:latin typeface="UTM Avo" panose="02040603050506020204" pitchFamily="18" charset="0"/>
              </a:rPr>
              <a:t>Đọc và chuẩn bị phần </a:t>
            </a:r>
            <a:endParaRPr lang="en-US" sz="2400">
              <a:latin typeface="UTM Avo" panose="02040603050506020204" pitchFamily="18" charset="0"/>
            </a:endParaRPr>
          </a:p>
          <a:p>
            <a:pPr algn="ctr">
              <a:lnSpc>
                <a:spcPct val="125000"/>
              </a:lnSpc>
            </a:pPr>
            <a:r>
              <a:rPr lang="vi-VN" sz="2400" b="1">
                <a:latin typeface="UTM Avo" panose="02040603050506020204" pitchFamily="18" charset="0"/>
              </a:rPr>
              <a:t>Sáng tạo, thảo luận, ứng dụng</a:t>
            </a:r>
            <a:endParaRPr lang="vi-VN" sz="2400" b="1" dirty="0">
              <a:latin typeface="UTM Avo" panose="02040603050506020204" pitchFamily="18" charset="0"/>
            </a:endParaRPr>
          </a:p>
        </p:txBody>
      </p:sp>
      <p:pic>
        <p:nvPicPr>
          <p:cNvPr id="5" name="Picture 4">
            <a:extLst>
              <a:ext uri="{FF2B5EF4-FFF2-40B4-BE49-F238E27FC236}">
                <a16:creationId xmlns:a16="http://schemas.microsoft.com/office/drawing/2014/main" id="{A3E806B8-1D87-B2F4-E467-3AFA5AD58FBE}"/>
              </a:ext>
            </a:extLst>
          </p:cNvPr>
          <p:cNvPicPr>
            <a:picLocks noChangeAspect="1"/>
          </p:cNvPicPr>
          <p:nvPr/>
        </p:nvPicPr>
        <p:blipFill>
          <a:blip r:embed="rId7"/>
          <a:stretch>
            <a:fillRect/>
          </a:stretch>
        </p:blipFill>
        <p:spPr>
          <a:xfrm>
            <a:off x="552452" y="3926761"/>
            <a:ext cx="2724150" cy="2724150"/>
          </a:xfrm>
          <a:prstGeom prst="rect">
            <a:avLst/>
          </a:prstGeom>
        </p:spPr>
      </p:pic>
      <p:pic>
        <p:nvPicPr>
          <p:cNvPr id="7" name="Picture 6">
            <a:extLst>
              <a:ext uri="{FF2B5EF4-FFF2-40B4-BE49-F238E27FC236}">
                <a16:creationId xmlns:a16="http://schemas.microsoft.com/office/drawing/2014/main" id="{10FAD43A-1B73-007E-5DBA-70612116151A}"/>
              </a:ext>
            </a:extLst>
          </p:cNvPr>
          <p:cNvPicPr>
            <a:picLocks noChangeAspect="1"/>
          </p:cNvPicPr>
          <p:nvPr/>
        </p:nvPicPr>
        <p:blipFill>
          <a:blip r:embed="rId8"/>
          <a:stretch>
            <a:fillRect/>
          </a:stretch>
        </p:blipFill>
        <p:spPr>
          <a:xfrm>
            <a:off x="8915398" y="3926761"/>
            <a:ext cx="2724150" cy="2724150"/>
          </a:xfrm>
          <a:prstGeom prst="rect">
            <a:avLst/>
          </a:prstGeom>
        </p:spPr>
      </p:pic>
      <p:sp>
        <p:nvSpPr>
          <p:cNvPr id="8" name="Rectangle: Rounded Corners 7">
            <a:extLst>
              <a:ext uri="{FF2B5EF4-FFF2-40B4-BE49-F238E27FC236}">
                <a16:creationId xmlns:a16="http://schemas.microsoft.com/office/drawing/2014/main" id="{C68F9BA3-7711-089B-797F-09CBDDF6F625}"/>
              </a:ext>
            </a:extLst>
          </p:cNvPr>
          <p:cNvSpPr/>
          <p:nvPr/>
        </p:nvSpPr>
        <p:spPr>
          <a:xfrm>
            <a:off x="3695698" y="1183957"/>
            <a:ext cx="4800600" cy="751760"/>
          </a:xfrm>
          <a:prstGeom prst="roundRect">
            <a:avLst>
              <a:gd name="adj" fmla="val 50000"/>
            </a:avLst>
          </a:prstGeom>
          <a:solidFill>
            <a:schemeClr val="accent2"/>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UTM Avo" panose="02040603050506020204" pitchFamily="18" charset="0"/>
              </a:rPr>
              <a:t>HƯỚNG DẪN VỀ NHÀ</a:t>
            </a:r>
          </a:p>
        </p:txBody>
      </p:sp>
      <p:pic>
        <p:nvPicPr>
          <p:cNvPr id="10" name="Picture 28">
            <a:extLst>
              <a:ext uri="{FF2B5EF4-FFF2-40B4-BE49-F238E27FC236}">
                <a16:creationId xmlns:a16="http://schemas.microsoft.com/office/drawing/2014/main" id="{3D4F40A5-2789-5710-A3F6-0A9F290AF1E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719442" y="2188289"/>
            <a:ext cx="820993" cy="767255"/>
          </a:xfrm>
          <a:prstGeom prst="rect">
            <a:avLst/>
          </a:prstGeom>
        </p:spPr>
      </p:pic>
      <p:pic>
        <p:nvPicPr>
          <p:cNvPr id="11" name="Picture 29">
            <a:extLst>
              <a:ext uri="{FF2B5EF4-FFF2-40B4-BE49-F238E27FC236}">
                <a16:creationId xmlns:a16="http://schemas.microsoft.com/office/drawing/2014/main" id="{D037D61A-36A2-1CA5-7246-AE598869A21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86839" y="3551098"/>
            <a:ext cx="1878576" cy="363974"/>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7"/>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62105" y="912740"/>
            <a:ext cx="11367083" cy="95032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Like fanpage Hoc10 - Học 1 biết 10 để nhận thêm nhiều tài liệu giảng dạy</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theo đường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4"/>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843C0C"/>
                </a:solidFill>
                <a:effectLst/>
                <a:uLnTx/>
                <a:uFillTx/>
                <a:latin typeface="UTM Avo" panose="02040603050506020204" pitchFamily="18" charset="0"/>
                <a:ea typeface="+mn-ea"/>
                <a:cs typeface="+mn-cs"/>
                <a:hlinkClick r:id="rId4">
                  <a:extLst>
                    <a:ext uri="{A12FA001-AC4F-418D-AE19-62706E023703}">
                      <ahyp:hlinkClr xmlns:ahyp="http://schemas.microsoft.com/office/drawing/2018/hyperlinkcolor" val="tx"/>
                    </a:ext>
                  </a:extLst>
                </a:hlinkClick>
              </a:rPr>
              <a:t>Hoc10 – Học 1 biết 10</a:t>
            </a:r>
            <a:endParaRPr kumimoji="0" lang="en-US" sz="2400" b="1" i="0" u="sng" strike="noStrike" kern="1200" cap="none" spc="0" normalizeH="0" baseline="0" noProof="0">
              <a:ln>
                <a:noFill/>
              </a:ln>
              <a:solidFill>
                <a:srgbClr val="843C0C"/>
              </a:solidFill>
              <a:effectLst/>
              <a:uLnTx/>
              <a:uFillTx/>
              <a:latin typeface="UTM Avo" panose="02040603050506020204" pitchFamily="18" charset="0"/>
              <a:ea typeface="+mn-ea"/>
              <a:cs typeface="+mn-cs"/>
            </a:endParaRP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custDataLst>
      <p:tags r:id="rId1"/>
    </p:custDataLst>
    <p:extLst>
      <p:ext uri="{BB962C8B-B14F-4D97-AF65-F5344CB8AC3E}">
        <p14:creationId xmlns:p14="http://schemas.microsoft.com/office/powerpoint/2010/main" val="247533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7"/>
        <p:cNvGrpSpPr/>
        <p:nvPr/>
      </p:nvGrpSpPr>
      <p:grpSpPr>
        <a:xfrm>
          <a:off x="0" y="0"/>
          <a:ext cx="0" cy="0"/>
          <a:chOff x="0" y="0"/>
          <a:chExt cx="0" cy="0"/>
        </a:xfrm>
      </p:grpSpPr>
      <p:pic>
        <p:nvPicPr>
          <p:cNvPr id="168" name="Google Shape;168;p2">
            <a:hlinkClick r:id="rId4"/>
          </p:cNvPr>
          <p:cNvPicPr preferRelativeResize="0"/>
          <p:nvPr/>
        </p:nvPicPr>
        <p:blipFill rotWithShape="1">
          <a:blip r:embed="rId5">
            <a:alphaModFix/>
          </a:blip>
          <a:srcRect/>
          <a:stretch/>
        </p:blipFill>
        <p:spPr>
          <a:xfrm>
            <a:off x="4501083" y="3015453"/>
            <a:ext cx="3189834" cy="176477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72"/>
        <p:cNvGrpSpPr/>
        <p:nvPr/>
      </p:nvGrpSpPr>
      <p:grpSpPr>
        <a:xfrm>
          <a:off x="0" y="0"/>
          <a:ext cx="0" cy="0"/>
          <a:chOff x="0" y="0"/>
          <a:chExt cx="0" cy="0"/>
        </a:xfrm>
      </p:grpSpPr>
      <p:pic>
        <p:nvPicPr>
          <p:cNvPr id="2" name="Picture 3">
            <a:extLst>
              <a:ext uri="{FF2B5EF4-FFF2-40B4-BE49-F238E27FC236}">
                <a16:creationId xmlns:a16="http://schemas.microsoft.com/office/drawing/2014/main" id="{EF2BD6BD-B92F-4ABF-7CDD-160B4C0238D4}"/>
              </a:ext>
            </a:extLst>
          </p:cNvPr>
          <p:cNvPicPr>
            <a:picLocks noChangeAspect="1"/>
          </p:cNvPicPr>
          <p:nvPr/>
        </p:nvPicPr>
        <p:blipFill>
          <a:blip r:embed="rId5"/>
          <a:srcRect t="12165" r="50724" b="51317"/>
          <a:stretch>
            <a:fillRect/>
          </a:stretch>
        </p:blipFill>
        <p:spPr>
          <a:xfrm>
            <a:off x="1629776" y="2080049"/>
            <a:ext cx="8998263" cy="3551494"/>
          </a:xfrm>
          <a:prstGeom prst="rect">
            <a:avLst/>
          </a:prstGeom>
        </p:spPr>
      </p:pic>
      <p:pic>
        <p:nvPicPr>
          <p:cNvPr id="3" name="Picture 4">
            <a:extLst>
              <a:ext uri="{FF2B5EF4-FFF2-40B4-BE49-F238E27FC236}">
                <a16:creationId xmlns:a16="http://schemas.microsoft.com/office/drawing/2014/main" id="{6DCA7982-0D74-802C-D3D6-5A9B095DDCC0}"/>
              </a:ext>
            </a:extLst>
          </p:cNvPr>
          <p:cNvPicPr>
            <a:picLocks noChangeAspect="1"/>
          </p:cNvPicPr>
          <p:nvPr/>
        </p:nvPicPr>
        <p:blipFill>
          <a:blip r:embed="rId6"/>
          <a:srcRect l="6983" r="6983"/>
          <a:stretch>
            <a:fillRect/>
          </a:stretch>
        </p:blipFill>
        <p:spPr>
          <a:xfrm rot="-1141381">
            <a:off x="585379" y="2984976"/>
            <a:ext cx="1145573" cy="3698777"/>
          </a:xfrm>
          <a:prstGeom prst="rect">
            <a:avLst/>
          </a:prstGeom>
        </p:spPr>
      </p:pic>
      <p:pic>
        <p:nvPicPr>
          <p:cNvPr id="4" name="Picture 5">
            <a:extLst>
              <a:ext uri="{FF2B5EF4-FFF2-40B4-BE49-F238E27FC236}">
                <a16:creationId xmlns:a16="http://schemas.microsoft.com/office/drawing/2014/main" id="{F4FBCFE3-97B0-D055-B9AC-9B0C5291895F}"/>
              </a:ext>
            </a:extLst>
          </p:cNvPr>
          <p:cNvPicPr>
            <a:picLocks noChangeAspect="1"/>
          </p:cNvPicPr>
          <p:nvPr/>
        </p:nvPicPr>
        <p:blipFill>
          <a:blip r:embed="rId7"/>
          <a:srcRect l="6983" r="6983"/>
          <a:stretch>
            <a:fillRect/>
          </a:stretch>
        </p:blipFill>
        <p:spPr>
          <a:xfrm rot="986403">
            <a:off x="10829477" y="3366074"/>
            <a:ext cx="847946" cy="2737813"/>
          </a:xfrm>
          <a:prstGeom prst="rect">
            <a:avLst/>
          </a:prstGeom>
        </p:spPr>
      </p:pic>
      <p:pic>
        <p:nvPicPr>
          <p:cNvPr id="5" name="Picture 6">
            <a:extLst>
              <a:ext uri="{FF2B5EF4-FFF2-40B4-BE49-F238E27FC236}">
                <a16:creationId xmlns:a16="http://schemas.microsoft.com/office/drawing/2014/main" id="{3A6A1336-5024-717B-22F8-986E89027497}"/>
              </a:ext>
            </a:extLst>
          </p:cNvPr>
          <p:cNvPicPr>
            <a:picLocks noChangeAspect="1"/>
          </p:cNvPicPr>
          <p:nvPr/>
        </p:nvPicPr>
        <p:blipFill>
          <a:blip r:embed="rId8"/>
          <a:srcRect/>
          <a:stretch>
            <a:fillRect/>
          </a:stretch>
        </p:blipFill>
        <p:spPr>
          <a:xfrm rot="-609219">
            <a:off x="9956877" y="5263754"/>
            <a:ext cx="1254265" cy="1372657"/>
          </a:xfrm>
          <a:prstGeom prst="rect">
            <a:avLst/>
          </a:prstGeom>
        </p:spPr>
      </p:pic>
      <p:pic>
        <p:nvPicPr>
          <p:cNvPr id="6" name="Picture 7">
            <a:extLst>
              <a:ext uri="{FF2B5EF4-FFF2-40B4-BE49-F238E27FC236}">
                <a16:creationId xmlns:a16="http://schemas.microsoft.com/office/drawing/2014/main" id="{33AC3714-A356-DAAF-314D-D7A9FEEE4A2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58166" y="5554765"/>
            <a:ext cx="1617410" cy="1226291"/>
          </a:xfrm>
          <a:prstGeom prst="rect">
            <a:avLst/>
          </a:prstGeom>
        </p:spPr>
      </p:pic>
      <p:sp>
        <p:nvSpPr>
          <p:cNvPr id="7" name="TextBox 10">
            <a:extLst>
              <a:ext uri="{FF2B5EF4-FFF2-40B4-BE49-F238E27FC236}">
                <a16:creationId xmlns:a16="http://schemas.microsoft.com/office/drawing/2014/main" id="{32290785-1A7E-BCC4-8087-DB6379630BFE}"/>
              </a:ext>
            </a:extLst>
          </p:cNvPr>
          <p:cNvSpPr txBox="1"/>
          <p:nvPr/>
        </p:nvSpPr>
        <p:spPr>
          <a:xfrm>
            <a:off x="2025209" y="2570495"/>
            <a:ext cx="8476559" cy="2493824"/>
          </a:xfrm>
          <a:prstGeom prst="rect">
            <a:avLst/>
          </a:prstGeom>
        </p:spPr>
        <p:txBody>
          <a:bodyPr wrap="square" lIns="0" tIns="0" rIns="0" bIns="0" rtlCol="0" anchor="t">
            <a:spAutoFit/>
          </a:bodyPr>
          <a:lstStyle/>
          <a:p>
            <a:pPr algn="just">
              <a:lnSpc>
                <a:spcPct val="150000"/>
              </a:lnSpc>
            </a:pPr>
            <a:r>
              <a:rPr lang="vi-VN" sz="2800" dirty="0">
                <a:solidFill>
                  <a:srgbClr val="302C2C"/>
                </a:solidFill>
                <a:latin typeface="UTM Avo" panose="02040603050506020204" pitchFamily="18" charset="0"/>
              </a:rPr>
              <a:t>Quan sát các bức phù điêu và cho biết:</a:t>
            </a:r>
          </a:p>
          <a:p>
            <a:pPr marL="457200" indent="-457200" algn="just">
              <a:lnSpc>
                <a:spcPct val="150000"/>
              </a:lnSpc>
              <a:buFont typeface="Arial" panose="020B0604020202020204" pitchFamily="34" charset="0"/>
              <a:buChar char="•"/>
            </a:pPr>
            <a:r>
              <a:rPr lang="vi-VN" sz="2800" dirty="0">
                <a:solidFill>
                  <a:srgbClr val="302C2C"/>
                </a:solidFill>
                <a:latin typeface="UTM Avo" panose="02040603050506020204" pitchFamily="18" charset="0"/>
              </a:rPr>
              <a:t>Em hãy nêu những hiểu biết của mình về tranh phù điêu.</a:t>
            </a:r>
          </a:p>
          <a:p>
            <a:pPr marL="457200" indent="-457200" algn="just">
              <a:lnSpc>
                <a:spcPct val="150000"/>
              </a:lnSpc>
              <a:buFont typeface="Arial" panose="020B0604020202020204" pitchFamily="34" charset="0"/>
              <a:buChar char="•"/>
            </a:pPr>
            <a:r>
              <a:rPr lang="vi-VN" sz="2800" dirty="0">
                <a:solidFill>
                  <a:srgbClr val="302C2C"/>
                </a:solidFill>
                <a:latin typeface="UTM Avo" panose="02040603050506020204" pitchFamily="18" charset="0"/>
              </a:rPr>
              <a:t>Hình ảnh được thể hiện trong tranh phù điêu. </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fade">
                                      <p:cBhvr>
                                        <p:cTn id="3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72"/>
        <p:cNvGrpSpPr/>
        <p:nvPr/>
      </p:nvGrpSpPr>
      <p:grpSpPr>
        <a:xfrm>
          <a:off x="0" y="0"/>
          <a:ext cx="0" cy="0"/>
          <a:chOff x="0" y="0"/>
          <a:chExt cx="0" cy="0"/>
        </a:xfrm>
      </p:grpSpPr>
      <p:pic>
        <p:nvPicPr>
          <p:cNvPr id="8" name="Picture 4">
            <a:extLst>
              <a:ext uri="{FF2B5EF4-FFF2-40B4-BE49-F238E27FC236}">
                <a16:creationId xmlns:a16="http://schemas.microsoft.com/office/drawing/2014/main" id="{2A6723F9-86C4-7527-E298-6B56A5D44D21}"/>
              </a:ext>
            </a:extLst>
          </p:cNvPr>
          <p:cNvPicPr>
            <a:picLocks noChangeAspect="1"/>
          </p:cNvPicPr>
          <p:nvPr/>
        </p:nvPicPr>
        <p:blipFill>
          <a:blip r:embed="rId5"/>
          <a:srcRect l="6983" r="6983"/>
          <a:stretch>
            <a:fillRect/>
          </a:stretch>
        </p:blipFill>
        <p:spPr>
          <a:xfrm rot="20458619">
            <a:off x="193196" y="3335019"/>
            <a:ext cx="1038367" cy="3352636"/>
          </a:xfrm>
          <a:prstGeom prst="rect">
            <a:avLst/>
          </a:prstGeom>
        </p:spPr>
      </p:pic>
      <p:pic>
        <p:nvPicPr>
          <p:cNvPr id="9" name="Picture 5">
            <a:extLst>
              <a:ext uri="{FF2B5EF4-FFF2-40B4-BE49-F238E27FC236}">
                <a16:creationId xmlns:a16="http://schemas.microsoft.com/office/drawing/2014/main" id="{EC60AE02-2752-BF5A-B96C-D9D14DF02E5A}"/>
              </a:ext>
            </a:extLst>
          </p:cNvPr>
          <p:cNvPicPr>
            <a:picLocks noChangeAspect="1"/>
          </p:cNvPicPr>
          <p:nvPr/>
        </p:nvPicPr>
        <p:blipFill>
          <a:blip r:embed="rId6"/>
          <a:srcRect l="6983" r="6983"/>
          <a:stretch>
            <a:fillRect/>
          </a:stretch>
        </p:blipFill>
        <p:spPr>
          <a:xfrm rot="986403">
            <a:off x="11153633" y="2929339"/>
            <a:ext cx="1038367" cy="3352636"/>
          </a:xfrm>
          <a:prstGeom prst="rect">
            <a:avLst/>
          </a:prstGeom>
        </p:spPr>
      </p:pic>
      <p:pic>
        <p:nvPicPr>
          <p:cNvPr id="10" name="Picture 6">
            <a:extLst>
              <a:ext uri="{FF2B5EF4-FFF2-40B4-BE49-F238E27FC236}">
                <a16:creationId xmlns:a16="http://schemas.microsoft.com/office/drawing/2014/main" id="{8072895B-2435-EDA9-61D6-E50AE426E744}"/>
              </a:ext>
            </a:extLst>
          </p:cNvPr>
          <p:cNvPicPr>
            <a:picLocks noChangeAspect="1"/>
          </p:cNvPicPr>
          <p:nvPr/>
        </p:nvPicPr>
        <p:blipFill>
          <a:blip r:embed="rId7"/>
          <a:srcRect/>
          <a:stretch>
            <a:fillRect/>
          </a:stretch>
        </p:blipFill>
        <p:spPr>
          <a:xfrm rot="20990781">
            <a:off x="10282512" y="5150352"/>
            <a:ext cx="1560363" cy="1707648"/>
          </a:xfrm>
          <a:prstGeom prst="rect">
            <a:avLst/>
          </a:prstGeom>
        </p:spPr>
      </p:pic>
      <p:pic>
        <p:nvPicPr>
          <p:cNvPr id="11" name="Picture 7">
            <a:extLst>
              <a:ext uri="{FF2B5EF4-FFF2-40B4-BE49-F238E27FC236}">
                <a16:creationId xmlns:a16="http://schemas.microsoft.com/office/drawing/2014/main" id="{0BF7AC1F-D079-906E-978C-07973583FC6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2380" y="5532274"/>
            <a:ext cx="1640211" cy="1243578"/>
          </a:xfrm>
          <a:prstGeom prst="rect">
            <a:avLst/>
          </a:prstGeom>
        </p:spPr>
      </p:pic>
      <p:pic>
        <p:nvPicPr>
          <p:cNvPr id="12" name="Picture 11">
            <a:extLst>
              <a:ext uri="{FF2B5EF4-FFF2-40B4-BE49-F238E27FC236}">
                <a16:creationId xmlns:a16="http://schemas.microsoft.com/office/drawing/2014/main" id="{F8A1A855-861A-EE40-A652-DA4D9F1589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1321" y="1718640"/>
            <a:ext cx="3592906" cy="2564436"/>
          </a:xfrm>
          <a:prstGeom prst="rect">
            <a:avLst/>
          </a:prstGeom>
        </p:spPr>
      </p:pic>
      <p:pic>
        <p:nvPicPr>
          <p:cNvPr id="13" name="Picture 12">
            <a:extLst>
              <a:ext uri="{FF2B5EF4-FFF2-40B4-BE49-F238E27FC236}">
                <a16:creationId xmlns:a16="http://schemas.microsoft.com/office/drawing/2014/main" id="{698E0974-BC77-663E-6229-AC0F3630E4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11289" y="1718640"/>
            <a:ext cx="3751404" cy="2564436"/>
          </a:xfrm>
          <a:prstGeom prst="rect">
            <a:avLst/>
          </a:prstGeom>
        </p:spPr>
      </p:pic>
      <p:pic>
        <p:nvPicPr>
          <p:cNvPr id="14" name="Picture 13">
            <a:extLst>
              <a:ext uri="{FF2B5EF4-FFF2-40B4-BE49-F238E27FC236}">
                <a16:creationId xmlns:a16="http://schemas.microsoft.com/office/drawing/2014/main" id="{ED3BA52F-ECB6-2881-6591-E53789D148A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50849" y="4472582"/>
            <a:ext cx="3690302" cy="2223644"/>
          </a:xfrm>
          <a:prstGeom prst="rect">
            <a:avLst/>
          </a:prstGeom>
        </p:spPr>
      </p:pic>
    </p:spTree>
    <p:custDataLst>
      <p:tags r:id="rId1"/>
    </p:custDataLst>
    <p:extLst>
      <p:ext uri="{BB962C8B-B14F-4D97-AF65-F5344CB8AC3E}">
        <p14:creationId xmlns:p14="http://schemas.microsoft.com/office/powerpoint/2010/main" val="100223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72"/>
        <p:cNvGrpSpPr/>
        <p:nvPr/>
      </p:nvGrpSpPr>
      <p:grpSpPr>
        <a:xfrm>
          <a:off x="0" y="0"/>
          <a:ext cx="0" cy="0"/>
          <a:chOff x="0" y="0"/>
          <a:chExt cx="0" cy="0"/>
        </a:xfrm>
      </p:grpSpPr>
      <p:pic>
        <p:nvPicPr>
          <p:cNvPr id="3" name="Picture 3">
            <a:extLst>
              <a:ext uri="{FF2B5EF4-FFF2-40B4-BE49-F238E27FC236}">
                <a16:creationId xmlns:a16="http://schemas.microsoft.com/office/drawing/2014/main" id="{F9AD3021-21C5-92E5-8CEE-BA9B2BBDD16F}"/>
              </a:ext>
            </a:extLst>
          </p:cNvPr>
          <p:cNvPicPr>
            <a:picLocks noChangeAspect="1"/>
          </p:cNvPicPr>
          <p:nvPr/>
        </p:nvPicPr>
        <p:blipFill>
          <a:blip r:embed="rId5"/>
          <a:srcRect t="8146" r="26756" b="29462"/>
          <a:stretch>
            <a:fillRect/>
          </a:stretch>
        </p:blipFill>
        <p:spPr>
          <a:xfrm>
            <a:off x="762000" y="1800389"/>
            <a:ext cx="10667999" cy="3433476"/>
          </a:xfrm>
          <a:prstGeom prst="rect">
            <a:avLst/>
          </a:prstGeom>
        </p:spPr>
      </p:pic>
      <p:pic>
        <p:nvPicPr>
          <p:cNvPr id="4" name="Picture 4">
            <a:extLst>
              <a:ext uri="{FF2B5EF4-FFF2-40B4-BE49-F238E27FC236}">
                <a16:creationId xmlns:a16="http://schemas.microsoft.com/office/drawing/2014/main" id="{AE1A64DD-0EFA-0968-2DA3-C1937DFF0D42}"/>
              </a:ext>
            </a:extLst>
          </p:cNvPr>
          <p:cNvPicPr>
            <a:picLocks noChangeAspect="1"/>
          </p:cNvPicPr>
          <p:nvPr/>
        </p:nvPicPr>
        <p:blipFill>
          <a:blip r:embed="rId6"/>
          <a:srcRect/>
          <a:stretch>
            <a:fillRect/>
          </a:stretch>
        </p:blipFill>
        <p:spPr>
          <a:xfrm>
            <a:off x="5850532" y="1563664"/>
            <a:ext cx="490937" cy="500318"/>
          </a:xfrm>
          <a:prstGeom prst="rect">
            <a:avLst/>
          </a:prstGeom>
        </p:spPr>
      </p:pic>
      <p:sp>
        <p:nvSpPr>
          <p:cNvPr id="5" name="TextBox 5">
            <a:extLst>
              <a:ext uri="{FF2B5EF4-FFF2-40B4-BE49-F238E27FC236}">
                <a16:creationId xmlns:a16="http://schemas.microsoft.com/office/drawing/2014/main" id="{0DDB3E55-678F-04E0-0D8F-EC78EE283E39}"/>
              </a:ext>
            </a:extLst>
          </p:cNvPr>
          <p:cNvSpPr txBox="1"/>
          <p:nvPr/>
        </p:nvSpPr>
        <p:spPr>
          <a:xfrm>
            <a:off x="2602582" y="2259876"/>
            <a:ext cx="6986836" cy="562398"/>
          </a:xfrm>
          <a:prstGeom prst="rect">
            <a:avLst/>
          </a:prstGeom>
        </p:spPr>
        <p:txBody>
          <a:bodyPr lIns="0" tIns="0" rIns="0" bIns="0" rtlCol="0" anchor="t">
            <a:spAutoFit/>
          </a:bodyPr>
          <a:lstStyle/>
          <a:p>
            <a:pPr algn="ctr">
              <a:lnSpc>
                <a:spcPct val="150000"/>
              </a:lnSpc>
            </a:pPr>
            <a:r>
              <a:rPr lang="en-US" sz="2800" b="1" dirty="0">
                <a:solidFill>
                  <a:schemeClr val="tx1"/>
                </a:solidFill>
                <a:latin typeface="UTM Avo" panose="02040603050506020204" pitchFamily="18" charset="0"/>
              </a:rPr>
              <a:t>KẾT LUẬN</a:t>
            </a:r>
          </a:p>
        </p:txBody>
      </p:sp>
      <p:pic>
        <p:nvPicPr>
          <p:cNvPr id="6" name="Picture 16">
            <a:extLst>
              <a:ext uri="{FF2B5EF4-FFF2-40B4-BE49-F238E27FC236}">
                <a16:creationId xmlns:a16="http://schemas.microsoft.com/office/drawing/2014/main" id="{163BC73D-CE82-AAC0-6B26-198ACBABFF6E}"/>
              </a:ext>
            </a:extLst>
          </p:cNvPr>
          <p:cNvPicPr>
            <a:picLocks noChangeAspect="1"/>
          </p:cNvPicPr>
          <p:nvPr/>
        </p:nvPicPr>
        <p:blipFill>
          <a:blip r:embed="rId7"/>
          <a:srcRect l="48658" t="40379" r="5585"/>
          <a:stretch>
            <a:fillRect/>
          </a:stretch>
        </p:blipFill>
        <p:spPr>
          <a:xfrm rot="-9334208">
            <a:off x="-805834" y="5280108"/>
            <a:ext cx="5743323" cy="2703480"/>
          </a:xfrm>
          <a:prstGeom prst="rect">
            <a:avLst/>
          </a:prstGeom>
        </p:spPr>
      </p:pic>
      <p:pic>
        <p:nvPicPr>
          <p:cNvPr id="7" name="Picture 17">
            <a:extLst>
              <a:ext uri="{FF2B5EF4-FFF2-40B4-BE49-F238E27FC236}">
                <a16:creationId xmlns:a16="http://schemas.microsoft.com/office/drawing/2014/main" id="{81CFDF7B-A30F-CEED-0C58-BD4BB3A00C93}"/>
              </a:ext>
            </a:extLst>
          </p:cNvPr>
          <p:cNvPicPr>
            <a:picLocks noChangeAspect="1"/>
          </p:cNvPicPr>
          <p:nvPr/>
        </p:nvPicPr>
        <p:blipFill>
          <a:blip r:embed="rId8"/>
          <a:srcRect l="10242" t="49673"/>
          <a:stretch>
            <a:fillRect/>
          </a:stretch>
        </p:blipFill>
        <p:spPr>
          <a:xfrm>
            <a:off x="762000" y="1813156"/>
            <a:ext cx="6337134" cy="999335"/>
          </a:xfrm>
          <a:prstGeom prst="rect">
            <a:avLst/>
          </a:prstGeom>
        </p:spPr>
      </p:pic>
      <p:pic>
        <p:nvPicPr>
          <p:cNvPr id="16" name="Picture 18">
            <a:extLst>
              <a:ext uri="{FF2B5EF4-FFF2-40B4-BE49-F238E27FC236}">
                <a16:creationId xmlns:a16="http://schemas.microsoft.com/office/drawing/2014/main" id="{584729C4-059C-F84F-7E24-353B9F6AE54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16167">
            <a:off x="303234" y="5029814"/>
            <a:ext cx="995109" cy="1315121"/>
          </a:xfrm>
          <a:prstGeom prst="rect">
            <a:avLst/>
          </a:prstGeom>
        </p:spPr>
      </p:pic>
      <p:pic>
        <p:nvPicPr>
          <p:cNvPr id="17" name="Picture 19">
            <a:extLst>
              <a:ext uri="{FF2B5EF4-FFF2-40B4-BE49-F238E27FC236}">
                <a16:creationId xmlns:a16="http://schemas.microsoft.com/office/drawing/2014/main" id="{BBD43D33-AA54-7E8E-B11F-50D2E4AA8E35}"/>
              </a:ext>
            </a:extLst>
          </p:cNvPr>
          <p:cNvPicPr>
            <a:picLocks noChangeAspect="1"/>
          </p:cNvPicPr>
          <p:nvPr/>
        </p:nvPicPr>
        <p:blipFill>
          <a:blip r:embed="rId11"/>
          <a:srcRect/>
          <a:stretch>
            <a:fillRect/>
          </a:stretch>
        </p:blipFill>
        <p:spPr>
          <a:xfrm rot="-671709">
            <a:off x="10447113" y="1528769"/>
            <a:ext cx="1663179" cy="1014539"/>
          </a:xfrm>
          <a:prstGeom prst="rect">
            <a:avLst/>
          </a:prstGeom>
        </p:spPr>
      </p:pic>
      <p:pic>
        <p:nvPicPr>
          <p:cNvPr id="18" name="Picture 20">
            <a:extLst>
              <a:ext uri="{FF2B5EF4-FFF2-40B4-BE49-F238E27FC236}">
                <a16:creationId xmlns:a16="http://schemas.microsoft.com/office/drawing/2014/main" id="{70928E97-1A44-8910-6393-985E80AE6A4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575876" y="4875268"/>
            <a:ext cx="1405652" cy="1065740"/>
          </a:xfrm>
          <a:prstGeom prst="rect">
            <a:avLst/>
          </a:prstGeom>
        </p:spPr>
      </p:pic>
      <p:sp>
        <p:nvSpPr>
          <p:cNvPr id="19" name="Rectangle 18">
            <a:extLst>
              <a:ext uri="{FF2B5EF4-FFF2-40B4-BE49-F238E27FC236}">
                <a16:creationId xmlns:a16="http://schemas.microsoft.com/office/drawing/2014/main" id="{427F5EB8-0977-2CB7-D752-FD5E3009598A}"/>
              </a:ext>
            </a:extLst>
          </p:cNvPr>
          <p:cNvSpPr/>
          <p:nvPr/>
        </p:nvSpPr>
        <p:spPr>
          <a:xfrm>
            <a:off x="1565797" y="2902903"/>
            <a:ext cx="9542673" cy="1891736"/>
          </a:xfrm>
          <a:prstGeom prst="rect">
            <a:avLst/>
          </a:prstGeom>
        </p:spPr>
        <p:txBody>
          <a:bodyPr wrap="square">
            <a:spAutoFit/>
          </a:bodyPr>
          <a:lstStyle/>
          <a:p>
            <a:pPr algn="just">
              <a:lnSpc>
                <a:spcPct val="125000"/>
              </a:lnSpc>
            </a:pPr>
            <a:r>
              <a:rPr lang="en-US" sz="2400" dirty="0" err="1">
                <a:latin typeface="UTM Avo" panose="02040603050506020204" pitchFamily="18" charset="0"/>
                <a:ea typeface="Calibri" panose="020F0502020204030204" pitchFamily="34" charset="0"/>
              </a:rPr>
              <a:t>Phù</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điêu</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là</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một</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loại</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hình</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điêu</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khắc</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sử</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dụng</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phương</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pháp</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đục</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khoét</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chạm</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trổ</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gò</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trên</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gỗ</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đá</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kim</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loại</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để</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đắp</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nổi</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hoặc</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khoét</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lõm</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Tranh</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phù</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điêu</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khắc</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hoạ</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những</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chủ</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đề</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đa</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dạng</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phong</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phú</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như</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hoa</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lá</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động</a:t>
            </a:r>
            <a:r>
              <a:rPr lang="en-US" sz="2400" dirty="0">
                <a:latin typeface="UTM Avo" panose="02040603050506020204" pitchFamily="18" charset="0"/>
                <a:ea typeface="Calibri" panose="020F0502020204030204" pitchFamily="34" charset="0"/>
              </a:rPr>
              <a:t> </a:t>
            </a:r>
            <a:r>
              <a:rPr lang="en-US" sz="2400" dirty="0" err="1">
                <a:latin typeface="UTM Avo" panose="02040603050506020204" pitchFamily="18" charset="0"/>
                <a:ea typeface="Calibri" panose="020F0502020204030204" pitchFamily="34" charset="0"/>
              </a:rPr>
              <a:t>vật</a:t>
            </a:r>
            <a:r>
              <a:rPr lang="en-US" sz="2400" dirty="0">
                <a:latin typeface="UTM Avo" panose="02040603050506020204" pitchFamily="18" charset="0"/>
                <a:ea typeface="Calibri" panose="020F0502020204030204" pitchFamily="34" charset="0"/>
              </a:rPr>
              <a:t>, con </a:t>
            </a:r>
            <a:r>
              <a:rPr lang="en-US" sz="2400" dirty="0" err="1">
                <a:latin typeface="UTM Avo" panose="02040603050506020204" pitchFamily="18" charset="0"/>
                <a:ea typeface="Calibri" panose="020F0502020204030204" pitchFamily="34" charset="0"/>
              </a:rPr>
              <a:t>người</a:t>
            </a:r>
            <a:r>
              <a:rPr lang="en-US" sz="2400" dirty="0">
                <a:latin typeface="UTM Avo" panose="02040603050506020204" pitchFamily="18" charset="0"/>
                <a:ea typeface="Calibri" panose="020F0502020204030204" pitchFamily="34" charset="0"/>
              </a:rPr>
              <a:t>… </a:t>
            </a:r>
            <a:endParaRPr lang="en-US" sz="2400" dirty="0"/>
          </a:p>
        </p:txBody>
      </p:sp>
    </p:spTree>
    <p:custDataLst>
      <p:tags r:id="rId1"/>
    </p:custDataLst>
    <p:extLst>
      <p:ext uri="{BB962C8B-B14F-4D97-AF65-F5344CB8AC3E}">
        <p14:creationId xmlns:p14="http://schemas.microsoft.com/office/powerpoint/2010/main" val="148612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76"/>
        <p:cNvGrpSpPr/>
        <p:nvPr/>
      </p:nvGrpSpPr>
      <p:grpSpPr>
        <a:xfrm>
          <a:off x="0" y="0"/>
          <a:ext cx="0" cy="0"/>
          <a:chOff x="0" y="0"/>
          <a:chExt cx="0" cy="0"/>
        </a:xfrm>
      </p:grpSpPr>
      <p:pic>
        <p:nvPicPr>
          <p:cNvPr id="177" name="Google Shape;177;p4">
            <a:hlinkClick r:id="rId5"/>
          </p:cNvPr>
          <p:cNvPicPr preferRelativeResize="0"/>
          <p:nvPr/>
        </p:nvPicPr>
        <p:blipFill rotWithShape="1">
          <a:blip r:embed="rId6">
            <a:alphaModFix/>
          </a:blip>
          <a:srcRect/>
          <a:stretch/>
        </p:blipFill>
        <p:spPr>
          <a:xfrm>
            <a:off x="4501083" y="3015453"/>
            <a:ext cx="3189834" cy="1764777"/>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81"/>
        <p:cNvGrpSpPr/>
        <p:nvPr/>
      </p:nvGrpSpPr>
      <p:grpSpPr>
        <a:xfrm>
          <a:off x="0" y="0"/>
          <a:ext cx="0" cy="0"/>
          <a:chOff x="0" y="0"/>
          <a:chExt cx="0" cy="0"/>
        </a:xfrm>
      </p:grpSpPr>
      <p:pic>
        <p:nvPicPr>
          <p:cNvPr id="14" name="Picture 6">
            <a:extLst>
              <a:ext uri="{FF2B5EF4-FFF2-40B4-BE49-F238E27FC236}">
                <a16:creationId xmlns:a16="http://schemas.microsoft.com/office/drawing/2014/main" id="{1E11A5EC-6ACD-9B91-6B25-E33C359D2748}"/>
              </a:ext>
            </a:extLst>
          </p:cNvPr>
          <p:cNvPicPr>
            <a:picLocks noChangeAspect="1"/>
          </p:cNvPicPr>
          <p:nvPr/>
        </p:nvPicPr>
        <p:blipFill>
          <a:blip r:embed="rId5"/>
          <a:srcRect t="34658" r="50137" b="28872"/>
          <a:stretch>
            <a:fillRect/>
          </a:stretch>
        </p:blipFill>
        <p:spPr>
          <a:xfrm>
            <a:off x="-127427" y="2266377"/>
            <a:ext cx="6680627" cy="3534638"/>
          </a:xfrm>
          <a:prstGeom prst="rect">
            <a:avLst/>
          </a:prstGeom>
        </p:spPr>
      </p:pic>
      <p:sp>
        <p:nvSpPr>
          <p:cNvPr id="13" name="TextBox 4">
            <a:extLst>
              <a:ext uri="{FF2B5EF4-FFF2-40B4-BE49-F238E27FC236}">
                <a16:creationId xmlns:a16="http://schemas.microsoft.com/office/drawing/2014/main" id="{62A1DDD5-56ED-2382-53D4-B2FB0D60CBB1}"/>
              </a:ext>
            </a:extLst>
          </p:cNvPr>
          <p:cNvSpPr txBox="1"/>
          <p:nvPr/>
        </p:nvSpPr>
        <p:spPr>
          <a:xfrm>
            <a:off x="342267" y="2777094"/>
            <a:ext cx="5963284" cy="2736198"/>
          </a:xfrm>
          <a:prstGeom prst="rect">
            <a:avLst/>
          </a:prstGeom>
        </p:spPr>
        <p:txBody>
          <a:bodyPr wrap="square" lIns="0" tIns="0" rIns="0" bIns="0" rtlCol="0" anchor="t">
            <a:spAutoFit/>
          </a:bodyPr>
          <a:lstStyle/>
          <a:p>
            <a:pPr algn="just">
              <a:lnSpc>
                <a:spcPct val="150000"/>
              </a:lnSpc>
            </a:pPr>
            <a:r>
              <a:rPr lang="en-US" sz="2800" dirty="0">
                <a:solidFill>
                  <a:srgbClr val="302C2C"/>
                </a:solidFill>
                <a:latin typeface="UTM Avo" panose="02040603050506020204" pitchFamily="18" charset="0"/>
              </a:rPr>
              <a:t>Quan </a:t>
            </a:r>
            <a:r>
              <a:rPr lang="en-US" sz="2800" dirty="0" err="1">
                <a:solidFill>
                  <a:srgbClr val="302C2C"/>
                </a:solidFill>
                <a:latin typeface="UTM Avo" panose="02040603050506020204" pitchFamily="18" charset="0"/>
              </a:rPr>
              <a:t>sát</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hình</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ảnh</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và</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thảo</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luận</a:t>
            </a:r>
            <a:r>
              <a:rPr lang="en-US" sz="2800" dirty="0">
                <a:solidFill>
                  <a:srgbClr val="302C2C"/>
                </a:solidFill>
                <a:latin typeface="UTM Avo" panose="02040603050506020204" pitchFamily="18" charset="0"/>
              </a:rPr>
              <a:t>: </a:t>
            </a:r>
          </a:p>
          <a:p>
            <a:pPr marL="457200" indent="-457200" algn="just">
              <a:lnSpc>
                <a:spcPct val="125000"/>
              </a:lnSpc>
              <a:buFont typeface="Arial" panose="020B0604020202020204" pitchFamily="34" charset="0"/>
              <a:buChar char="•"/>
            </a:pPr>
            <a:r>
              <a:rPr lang="en-US" sz="2800" dirty="0" err="1">
                <a:solidFill>
                  <a:srgbClr val="302C2C"/>
                </a:solidFill>
                <a:latin typeface="UTM Avo" panose="02040603050506020204" pitchFamily="18" charset="0"/>
              </a:rPr>
              <a:t>Cách</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tạo</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hình</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của</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các</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nhân</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vật</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trong</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mỗi</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hình</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minh</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họa</a:t>
            </a:r>
            <a:r>
              <a:rPr lang="en-US" sz="2800" dirty="0">
                <a:solidFill>
                  <a:srgbClr val="302C2C"/>
                </a:solidFill>
                <a:latin typeface="UTM Avo" panose="02040603050506020204" pitchFamily="18" charset="0"/>
              </a:rPr>
              <a:t>.</a:t>
            </a:r>
          </a:p>
          <a:p>
            <a:pPr marL="457200" indent="-457200" algn="just">
              <a:lnSpc>
                <a:spcPct val="125000"/>
              </a:lnSpc>
              <a:buFont typeface="Arial" panose="020B0604020202020204" pitchFamily="34" charset="0"/>
              <a:buChar char="•"/>
            </a:pPr>
            <a:r>
              <a:rPr lang="en-US" sz="2800" dirty="0" err="1">
                <a:solidFill>
                  <a:srgbClr val="302C2C"/>
                </a:solidFill>
                <a:latin typeface="UTM Avo" panose="02040603050506020204" pitchFamily="18" charset="0"/>
              </a:rPr>
              <a:t>Chất</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liệu</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của</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các</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tác</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phẩm</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điêu</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khắc</a:t>
            </a:r>
            <a:r>
              <a:rPr lang="en-US" sz="2800" dirty="0">
                <a:solidFill>
                  <a:srgbClr val="302C2C"/>
                </a:solidFill>
                <a:latin typeface="UTM Avo" panose="02040603050506020204" pitchFamily="18" charset="0"/>
              </a:rPr>
              <a:t>.</a:t>
            </a:r>
          </a:p>
        </p:txBody>
      </p:sp>
      <p:pic>
        <p:nvPicPr>
          <p:cNvPr id="18" name="Picture 8">
            <a:extLst>
              <a:ext uri="{FF2B5EF4-FFF2-40B4-BE49-F238E27FC236}">
                <a16:creationId xmlns:a16="http://schemas.microsoft.com/office/drawing/2014/main" id="{DBB1B435-32FB-632B-9BD6-77487ECDDFFA}"/>
              </a:ext>
            </a:extLst>
          </p:cNvPr>
          <p:cNvPicPr>
            <a:picLocks noChangeAspect="1"/>
          </p:cNvPicPr>
          <p:nvPr/>
        </p:nvPicPr>
        <p:blipFill>
          <a:blip r:embed="rId6"/>
          <a:srcRect/>
          <a:stretch>
            <a:fillRect/>
          </a:stretch>
        </p:blipFill>
        <p:spPr>
          <a:xfrm rot="21182148">
            <a:off x="347957" y="1825013"/>
            <a:ext cx="6351639" cy="1389421"/>
          </a:xfrm>
          <a:prstGeom prst="rect">
            <a:avLst/>
          </a:prstGeom>
        </p:spPr>
      </p:pic>
      <p:pic>
        <p:nvPicPr>
          <p:cNvPr id="19" name="Picture 11">
            <a:extLst>
              <a:ext uri="{FF2B5EF4-FFF2-40B4-BE49-F238E27FC236}">
                <a16:creationId xmlns:a16="http://schemas.microsoft.com/office/drawing/2014/main" id="{0B7C5602-AB50-579E-DCD7-CAFFA22CFE4A}"/>
              </a:ext>
            </a:extLst>
          </p:cNvPr>
          <p:cNvPicPr>
            <a:picLocks noChangeAspect="1"/>
          </p:cNvPicPr>
          <p:nvPr/>
        </p:nvPicPr>
        <p:blipFill>
          <a:blip r:embed="rId7"/>
          <a:srcRect/>
          <a:stretch>
            <a:fillRect/>
          </a:stretch>
        </p:blipFill>
        <p:spPr>
          <a:xfrm rot="-671709">
            <a:off x="5285493" y="5059387"/>
            <a:ext cx="1464841" cy="893553"/>
          </a:xfrm>
          <a:prstGeom prst="rect">
            <a:avLst/>
          </a:prstGeom>
        </p:spPr>
      </p:pic>
      <p:pic>
        <p:nvPicPr>
          <p:cNvPr id="20" name="Picture 12">
            <a:extLst>
              <a:ext uri="{FF2B5EF4-FFF2-40B4-BE49-F238E27FC236}">
                <a16:creationId xmlns:a16="http://schemas.microsoft.com/office/drawing/2014/main" id="{E8DD0832-6C9D-4154-422D-396AE99948C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984212">
            <a:off x="11492615" y="5868260"/>
            <a:ext cx="1626092" cy="1232874"/>
          </a:xfrm>
          <a:prstGeom prst="rect">
            <a:avLst/>
          </a:prstGeom>
        </p:spPr>
      </p:pic>
      <p:pic>
        <p:nvPicPr>
          <p:cNvPr id="21" name="Picture 14">
            <a:extLst>
              <a:ext uri="{FF2B5EF4-FFF2-40B4-BE49-F238E27FC236}">
                <a16:creationId xmlns:a16="http://schemas.microsoft.com/office/drawing/2014/main" id="{A0C0A222-2D3F-14C4-41E6-85BD879240CE}"/>
              </a:ext>
            </a:extLst>
          </p:cNvPr>
          <p:cNvPicPr>
            <a:picLocks noChangeAspect="1"/>
          </p:cNvPicPr>
          <p:nvPr/>
        </p:nvPicPr>
        <p:blipFill>
          <a:blip r:embed="rId10"/>
          <a:srcRect b="21588"/>
          <a:stretch>
            <a:fillRect/>
          </a:stretch>
        </p:blipFill>
        <p:spPr>
          <a:xfrm>
            <a:off x="-368531" y="4415678"/>
            <a:ext cx="1102763" cy="2401913"/>
          </a:xfrm>
          <a:prstGeom prst="rect">
            <a:avLst/>
          </a:prstGeom>
        </p:spPr>
      </p:pic>
      <p:pic>
        <p:nvPicPr>
          <p:cNvPr id="22" name="Picture 16">
            <a:extLst>
              <a:ext uri="{FF2B5EF4-FFF2-40B4-BE49-F238E27FC236}">
                <a16:creationId xmlns:a16="http://schemas.microsoft.com/office/drawing/2014/main" id="{3A76FCF0-7169-0B40-60B6-BFB7AD634044}"/>
              </a:ext>
            </a:extLst>
          </p:cNvPr>
          <p:cNvPicPr>
            <a:picLocks noChangeAspect="1"/>
          </p:cNvPicPr>
          <p:nvPr/>
        </p:nvPicPr>
        <p:blipFill>
          <a:blip r:embed="rId10"/>
          <a:srcRect b="45533"/>
          <a:stretch>
            <a:fillRect/>
          </a:stretch>
        </p:blipFill>
        <p:spPr>
          <a:xfrm>
            <a:off x="287154" y="5566878"/>
            <a:ext cx="826660" cy="1250713"/>
          </a:xfrm>
          <a:prstGeom prst="rect">
            <a:avLst/>
          </a:prstGeom>
        </p:spPr>
      </p:pic>
      <p:sp>
        <p:nvSpPr>
          <p:cNvPr id="26" name="TextBox 25">
            <a:extLst>
              <a:ext uri="{FF2B5EF4-FFF2-40B4-BE49-F238E27FC236}">
                <a16:creationId xmlns:a16="http://schemas.microsoft.com/office/drawing/2014/main" id="{B94C8116-89CF-9497-DED1-85FD92C6CB74}"/>
              </a:ext>
            </a:extLst>
          </p:cNvPr>
          <p:cNvSpPr txBox="1"/>
          <p:nvPr/>
        </p:nvSpPr>
        <p:spPr>
          <a:xfrm>
            <a:off x="7058500" y="5004130"/>
            <a:ext cx="4881952" cy="1323439"/>
          </a:xfrm>
          <a:prstGeom prst="rect">
            <a:avLst/>
          </a:prstGeom>
          <a:noFill/>
        </p:spPr>
        <p:txBody>
          <a:bodyPr wrap="square">
            <a:spAutoFit/>
          </a:bodyPr>
          <a:lstStyle/>
          <a:p>
            <a:pPr algn="ctr"/>
            <a:r>
              <a:rPr lang="vi-VN" sz="2000" b="1" dirty="0">
                <a:latin typeface="UTM Avo" panose="02040603050506020204" pitchFamily="18" charset="0"/>
              </a:rPr>
              <a:t>Chúa Kito (Ki-tô) ban phước</a:t>
            </a:r>
            <a:endParaRPr lang="en-US" sz="2000" b="1" dirty="0">
              <a:latin typeface="UTM Avo" panose="02040603050506020204" pitchFamily="18" charset="0"/>
            </a:endParaRPr>
          </a:p>
          <a:p>
            <a:pPr algn="ctr"/>
            <a:r>
              <a:rPr lang="vi-VN" sz="2000" b="1" dirty="0">
                <a:latin typeface="UTM Avo" panose="02040603050506020204" pitchFamily="18" charset="0"/>
              </a:rPr>
              <a:t>cho Otto (Ốt-tô) I Đại đế,</a:t>
            </a:r>
          </a:p>
          <a:p>
            <a:pPr algn="ctr"/>
            <a:r>
              <a:rPr lang="vi-VN" sz="2000" dirty="0">
                <a:latin typeface="UTM Avo" panose="02040603050506020204" pitchFamily="18" charset="0"/>
              </a:rPr>
              <a:t>tác phẩm chạm khắc ngà voi thế kỉ X </a:t>
            </a:r>
            <a:endParaRPr lang="en-US" sz="2000" dirty="0">
              <a:latin typeface="UTM Avo" panose="02040603050506020204" pitchFamily="18" charset="0"/>
            </a:endParaRPr>
          </a:p>
          <a:p>
            <a:pPr algn="ctr"/>
            <a:r>
              <a:rPr lang="vi-VN" sz="2000" dirty="0">
                <a:latin typeface="UTM Avo" panose="02040603050506020204" pitchFamily="18" charset="0"/>
              </a:rPr>
              <a:t>Nguồn: Bảo tàng MET, Mỹ </a:t>
            </a:r>
          </a:p>
        </p:txBody>
      </p:sp>
      <p:pic>
        <p:nvPicPr>
          <p:cNvPr id="29" name="Picture 28">
            <a:extLst>
              <a:ext uri="{FF2B5EF4-FFF2-40B4-BE49-F238E27FC236}">
                <a16:creationId xmlns:a16="http://schemas.microsoft.com/office/drawing/2014/main" id="{5B2AC8A8-14BB-061D-834B-8DA0697B6477}"/>
              </a:ext>
            </a:extLst>
          </p:cNvPr>
          <p:cNvPicPr>
            <a:picLocks noChangeAspect="1"/>
          </p:cNvPicPr>
          <p:nvPr/>
        </p:nvPicPr>
        <p:blipFill>
          <a:blip r:embed="rId11"/>
          <a:stretch>
            <a:fillRect/>
          </a:stretch>
        </p:blipFill>
        <p:spPr>
          <a:xfrm>
            <a:off x="7905957" y="1391050"/>
            <a:ext cx="3187038" cy="353463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81"/>
        <p:cNvGrpSpPr/>
        <p:nvPr/>
      </p:nvGrpSpPr>
      <p:grpSpPr>
        <a:xfrm>
          <a:off x="0" y="0"/>
          <a:ext cx="0" cy="0"/>
          <a:chOff x="0" y="0"/>
          <a:chExt cx="0" cy="0"/>
        </a:xfrm>
      </p:grpSpPr>
      <p:pic>
        <p:nvPicPr>
          <p:cNvPr id="14" name="Picture 6">
            <a:extLst>
              <a:ext uri="{FF2B5EF4-FFF2-40B4-BE49-F238E27FC236}">
                <a16:creationId xmlns:a16="http://schemas.microsoft.com/office/drawing/2014/main" id="{1E11A5EC-6ACD-9B91-6B25-E33C359D2748}"/>
              </a:ext>
            </a:extLst>
          </p:cNvPr>
          <p:cNvPicPr>
            <a:picLocks noChangeAspect="1"/>
          </p:cNvPicPr>
          <p:nvPr/>
        </p:nvPicPr>
        <p:blipFill>
          <a:blip r:embed="rId5"/>
          <a:srcRect t="34658" r="50137" b="28872"/>
          <a:stretch>
            <a:fillRect/>
          </a:stretch>
        </p:blipFill>
        <p:spPr>
          <a:xfrm>
            <a:off x="-127427" y="2266377"/>
            <a:ext cx="6680627" cy="3239787"/>
          </a:xfrm>
          <a:prstGeom prst="rect">
            <a:avLst/>
          </a:prstGeom>
        </p:spPr>
      </p:pic>
      <p:sp>
        <p:nvSpPr>
          <p:cNvPr id="13" name="TextBox 4">
            <a:extLst>
              <a:ext uri="{FF2B5EF4-FFF2-40B4-BE49-F238E27FC236}">
                <a16:creationId xmlns:a16="http://schemas.microsoft.com/office/drawing/2014/main" id="{62A1DDD5-56ED-2382-53D4-B2FB0D60CBB1}"/>
              </a:ext>
            </a:extLst>
          </p:cNvPr>
          <p:cNvSpPr txBox="1"/>
          <p:nvPr/>
        </p:nvSpPr>
        <p:spPr>
          <a:xfrm>
            <a:off x="342267" y="2643744"/>
            <a:ext cx="5963284" cy="2736198"/>
          </a:xfrm>
          <a:prstGeom prst="rect">
            <a:avLst/>
          </a:prstGeom>
        </p:spPr>
        <p:txBody>
          <a:bodyPr wrap="square" lIns="0" tIns="0" rIns="0" bIns="0" rtlCol="0" anchor="t">
            <a:spAutoFit/>
          </a:bodyPr>
          <a:lstStyle/>
          <a:p>
            <a:pPr algn="just">
              <a:lnSpc>
                <a:spcPct val="150000"/>
              </a:lnSpc>
            </a:pPr>
            <a:r>
              <a:rPr lang="en-US" sz="2800" dirty="0">
                <a:solidFill>
                  <a:srgbClr val="302C2C"/>
                </a:solidFill>
                <a:latin typeface="UTM Avo" panose="02040603050506020204" pitchFamily="18" charset="0"/>
              </a:rPr>
              <a:t>Quan </a:t>
            </a:r>
            <a:r>
              <a:rPr lang="en-US" sz="2800" dirty="0" err="1">
                <a:solidFill>
                  <a:srgbClr val="302C2C"/>
                </a:solidFill>
                <a:latin typeface="UTM Avo" panose="02040603050506020204" pitchFamily="18" charset="0"/>
              </a:rPr>
              <a:t>sát</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hình</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ảnh</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và</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thảo</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luận</a:t>
            </a:r>
            <a:r>
              <a:rPr lang="en-US" sz="2800" dirty="0">
                <a:solidFill>
                  <a:srgbClr val="302C2C"/>
                </a:solidFill>
                <a:latin typeface="UTM Avo" panose="02040603050506020204" pitchFamily="18" charset="0"/>
              </a:rPr>
              <a:t>: </a:t>
            </a:r>
          </a:p>
          <a:p>
            <a:pPr marL="457200" indent="-457200" algn="just">
              <a:lnSpc>
                <a:spcPct val="125000"/>
              </a:lnSpc>
              <a:buFont typeface="Arial" panose="020B0604020202020204" pitchFamily="34" charset="0"/>
              <a:buChar char="•"/>
            </a:pPr>
            <a:r>
              <a:rPr lang="en-US" sz="2800" dirty="0" err="1">
                <a:solidFill>
                  <a:srgbClr val="302C2C"/>
                </a:solidFill>
                <a:latin typeface="UTM Avo" panose="02040603050506020204" pitchFamily="18" charset="0"/>
              </a:rPr>
              <a:t>Cách</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tạo</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hình</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của</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các</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nhân</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vật</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trong</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mỗi</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hình</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minh</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họa</a:t>
            </a:r>
            <a:r>
              <a:rPr lang="en-US" sz="2800" dirty="0">
                <a:solidFill>
                  <a:srgbClr val="302C2C"/>
                </a:solidFill>
                <a:latin typeface="UTM Avo" panose="02040603050506020204" pitchFamily="18" charset="0"/>
              </a:rPr>
              <a:t>.</a:t>
            </a:r>
          </a:p>
          <a:p>
            <a:pPr marL="457200" indent="-457200" algn="just">
              <a:lnSpc>
                <a:spcPct val="125000"/>
              </a:lnSpc>
              <a:buFont typeface="Arial" panose="020B0604020202020204" pitchFamily="34" charset="0"/>
              <a:buChar char="•"/>
            </a:pPr>
            <a:r>
              <a:rPr lang="en-US" sz="2800" dirty="0" err="1">
                <a:solidFill>
                  <a:srgbClr val="302C2C"/>
                </a:solidFill>
                <a:latin typeface="UTM Avo" panose="02040603050506020204" pitchFamily="18" charset="0"/>
              </a:rPr>
              <a:t>Chất</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liệu</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của</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các</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tác</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phẩm</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điêu</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khắc</a:t>
            </a:r>
            <a:r>
              <a:rPr lang="en-US" sz="2800" dirty="0">
                <a:solidFill>
                  <a:srgbClr val="302C2C"/>
                </a:solidFill>
                <a:latin typeface="UTM Avo" panose="02040603050506020204" pitchFamily="18" charset="0"/>
              </a:rPr>
              <a:t>.</a:t>
            </a:r>
          </a:p>
        </p:txBody>
      </p:sp>
      <p:pic>
        <p:nvPicPr>
          <p:cNvPr id="18" name="Picture 8">
            <a:extLst>
              <a:ext uri="{FF2B5EF4-FFF2-40B4-BE49-F238E27FC236}">
                <a16:creationId xmlns:a16="http://schemas.microsoft.com/office/drawing/2014/main" id="{DBB1B435-32FB-632B-9BD6-77487ECDDFFA}"/>
              </a:ext>
            </a:extLst>
          </p:cNvPr>
          <p:cNvPicPr>
            <a:picLocks noChangeAspect="1"/>
          </p:cNvPicPr>
          <p:nvPr/>
        </p:nvPicPr>
        <p:blipFill>
          <a:blip r:embed="rId6"/>
          <a:srcRect/>
          <a:stretch>
            <a:fillRect/>
          </a:stretch>
        </p:blipFill>
        <p:spPr>
          <a:xfrm rot="21182148">
            <a:off x="347957" y="1825013"/>
            <a:ext cx="6351639" cy="1389421"/>
          </a:xfrm>
          <a:prstGeom prst="rect">
            <a:avLst/>
          </a:prstGeom>
        </p:spPr>
      </p:pic>
      <p:pic>
        <p:nvPicPr>
          <p:cNvPr id="19" name="Picture 11">
            <a:extLst>
              <a:ext uri="{FF2B5EF4-FFF2-40B4-BE49-F238E27FC236}">
                <a16:creationId xmlns:a16="http://schemas.microsoft.com/office/drawing/2014/main" id="{0B7C5602-AB50-579E-DCD7-CAFFA22CFE4A}"/>
              </a:ext>
            </a:extLst>
          </p:cNvPr>
          <p:cNvPicPr>
            <a:picLocks noChangeAspect="1"/>
          </p:cNvPicPr>
          <p:nvPr/>
        </p:nvPicPr>
        <p:blipFill>
          <a:blip r:embed="rId7"/>
          <a:srcRect/>
          <a:stretch>
            <a:fillRect/>
          </a:stretch>
        </p:blipFill>
        <p:spPr>
          <a:xfrm rot="-671709">
            <a:off x="5285493" y="5059387"/>
            <a:ext cx="1464841" cy="893553"/>
          </a:xfrm>
          <a:prstGeom prst="rect">
            <a:avLst/>
          </a:prstGeom>
        </p:spPr>
      </p:pic>
      <p:pic>
        <p:nvPicPr>
          <p:cNvPr id="20" name="Picture 12">
            <a:extLst>
              <a:ext uri="{FF2B5EF4-FFF2-40B4-BE49-F238E27FC236}">
                <a16:creationId xmlns:a16="http://schemas.microsoft.com/office/drawing/2014/main" id="{E8DD0832-6C9D-4154-422D-396AE99948C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984212">
            <a:off x="11492615" y="5868260"/>
            <a:ext cx="1626092" cy="1232874"/>
          </a:xfrm>
          <a:prstGeom prst="rect">
            <a:avLst/>
          </a:prstGeom>
        </p:spPr>
      </p:pic>
      <p:pic>
        <p:nvPicPr>
          <p:cNvPr id="21" name="Picture 14">
            <a:extLst>
              <a:ext uri="{FF2B5EF4-FFF2-40B4-BE49-F238E27FC236}">
                <a16:creationId xmlns:a16="http://schemas.microsoft.com/office/drawing/2014/main" id="{A0C0A222-2D3F-14C4-41E6-85BD879240CE}"/>
              </a:ext>
            </a:extLst>
          </p:cNvPr>
          <p:cNvPicPr>
            <a:picLocks noChangeAspect="1"/>
          </p:cNvPicPr>
          <p:nvPr/>
        </p:nvPicPr>
        <p:blipFill>
          <a:blip r:embed="rId10"/>
          <a:srcRect b="21588"/>
          <a:stretch>
            <a:fillRect/>
          </a:stretch>
        </p:blipFill>
        <p:spPr>
          <a:xfrm>
            <a:off x="-368531" y="4415678"/>
            <a:ext cx="1102763" cy="2401913"/>
          </a:xfrm>
          <a:prstGeom prst="rect">
            <a:avLst/>
          </a:prstGeom>
        </p:spPr>
      </p:pic>
      <p:pic>
        <p:nvPicPr>
          <p:cNvPr id="22" name="Picture 16">
            <a:extLst>
              <a:ext uri="{FF2B5EF4-FFF2-40B4-BE49-F238E27FC236}">
                <a16:creationId xmlns:a16="http://schemas.microsoft.com/office/drawing/2014/main" id="{3A76FCF0-7169-0B40-60B6-BFB7AD634044}"/>
              </a:ext>
            </a:extLst>
          </p:cNvPr>
          <p:cNvPicPr>
            <a:picLocks noChangeAspect="1"/>
          </p:cNvPicPr>
          <p:nvPr/>
        </p:nvPicPr>
        <p:blipFill>
          <a:blip r:embed="rId10"/>
          <a:srcRect b="45533"/>
          <a:stretch>
            <a:fillRect/>
          </a:stretch>
        </p:blipFill>
        <p:spPr>
          <a:xfrm>
            <a:off x="287154" y="5566878"/>
            <a:ext cx="826660" cy="1250713"/>
          </a:xfrm>
          <a:prstGeom prst="rect">
            <a:avLst/>
          </a:prstGeom>
        </p:spPr>
      </p:pic>
      <p:sp>
        <p:nvSpPr>
          <p:cNvPr id="26" name="TextBox 25">
            <a:extLst>
              <a:ext uri="{FF2B5EF4-FFF2-40B4-BE49-F238E27FC236}">
                <a16:creationId xmlns:a16="http://schemas.microsoft.com/office/drawing/2014/main" id="{B94C8116-89CF-9497-DED1-85FD92C6CB74}"/>
              </a:ext>
            </a:extLst>
          </p:cNvPr>
          <p:cNvSpPr txBox="1"/>
          <p:nvPr/>
        </p:nvSpPr>
        <p:spPr>
          <a:xfrm>
            <a:off x="6741461" y="5085050"/>
            <a:ext cx="5149065" cy="1323439"/>
          </a:xfrm>
          <a:prstGeom prst="rect">
            <a:avLst/>
          </a:prstGeom>
          <a:noFill/>
        </p:spPr>
        <p:txBody>
          <a:bodyPr wrap="square">
            <a:spAutoFit/>
          </a:bodyPr>
          <a:lstStyle/>
          <a:p>
            <a:pPr algn="ctr"/>
            <a:r>
              <a:rPr lang="vi-VN" sz="2000" b="1" dirty="0">
                <a:latin typeface="UTM Avo" panose="02040603050506020204" pitchFamily="18" charset="0"/>
              </a:rPr>
              <a:t>Phù điêu Thuỷ chiến Tonle' Sap</a:t>
            </a:r>
            <a:endParaRPr lang="en-US" sz="2000" b="1" dirty="0">
              <a:latin typeface="UTM Avo" panose="02040603050506020204" pitchFamily="18" charset="0"/>
            </a:endParaRPr>
          </a:p>
          <a:p>
            <a:pPr algn="ctr"/>
            <a:r>
              <a:rPr lang="vi-VN" sz="2000" b="1" dirty="0">
                <a:latin typeface="UTM Avo" panose="02040603050506020204" pitchFamily="18" charset="0"/>
              </a:rPr>
              <a:t>(Tôn-lê Sạp)</a:t>
            </a:r>
          </a:p>
          <a:p>
            <a:pPr algn="ctr"/>
            <a:r>
              <a:rPr lang="vi-VN" sz="2000" dirty="0">
                <a:latin typeface="UTM Avo" panose="02040603050506020204" pitchFamily="18" charset="0"/>
              </a:rPr>
              <a:t>(1177), Di tích Angkor Wat (Ăng-co Vát),</a:t>
            </a:r>
          </a:p>
          <a:p>
            <a:pPr algn="ctr"/>
            <a:r>
              <a:rPr lang="vi-VN" sz="2000" dirty="0">
                <a:latin typeface="UTM Avo" panose="02040603050506020204" pitchFamily="18" charset="0"/>
              </a:rPr>
              <a:t>Campuchia (Cam-pu-chia)</a:t>
            </a:r>
          </a:p>
        </p:txBody>
      </p:sp>
      <p:pic>
        <p:nvPicPr>
          <p:cNvPr id="4" name="Picture 3">
            <a:extLst>
              <a:ext uri="{FF2B5EF4-FFF2-40B4-BE49-F238E27FC236}">
                <a16:creationId xmlns:a16="http://schemas.microsoft.com/office/drawing/2014/main" id="{1D4D3511-1F87-928E-007E-7AA63A602879}"/>
              </a:ext>
            </a:extLst>
          </p:cNvPr>
          <p:cNvPicPr>
            <a:picLocks noChangeAspect="1"/>
          </p:cNvPicPr>
          <p:nvPr/>
        </p:nvPicPr>
        <p:blipFill>
          <a:blip r:embed="rId11"/>
          <a:stretch>
            <a:fillRect/>
          </a:stretch>
        </p:blipFill>
        <p:spPr>
          <a:xfrm>
            <a:off x="7230093" y="2053553"/>
            <a:ext cx="4161919" cy="3051839"/>
          </a:xfrm>
          <a:prstGeom prst="rect">
            <a:avLst/>
          </a:prstGeom>
        </p:spPr>
      </p:pic>
    </p:spTree>
    <p:custDataLst>
      <p:tags r:id="rId1"/>
    </p:custDataLst>
    <p:extLst>
      <p:ext uri="{BB962C8B-B14F-4D97-AF65-F5344CB8AC3E}">
        <p14:creationId xmlns:p14="http://schemas.microsoft.com/office/powerpoint/2010/main" val="364339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81"/>
        <p:cNvGrpSpPr/>
        <p:nvPr/>
      </p:nvGrpSpPr>
      <p:grpSpPr>
        <a:xfrm>
          <a:off x="0" y="0"/>
          <a:ext cx="0" cy="0"/>
          <a:chOff x="0" y="0"/>
          <a:chExt cx="0" cy="0"/>
        </a:xfrm>
      </p:grpSpPr>
      <p:pic>
        <p:nvPicPr>
          <p:cNvPr id="14" name="Picture 6">
            <a:extLst>
              <a:ext uri="{FF2B5EF4-FFF2-40B4-BE49-F238E27FC236}">
                <a16:creationId xmlns:a16="http://schemas.microsoft.com/office/drawing/2014/main" id="{1E11A5EC-6ACD-9B91-6B25-E33C359D2748}"/>
              </a:ext>
            </a:extLst>
          </p:cNvPr>
          <p:cNvPicPr>
            <a:picLocks noChangeAspect="1"/>
          </p:cNvPicPr>
          <p:nvPr/>
        </p:nvPicPr>
        <p:blipFill>
          <a:blip r:embed="rId5"/>
          <a:srcRect t="34658" r="50137" b="28872"/>
          <a:stretch>
            <a:fillRect/>
          </a:stretch>
        </p:blipFill>
        <p:spPr>
          <a:xfrm>
            <a:off x="-127427" y="2266377"/>
            <a:ext cx="6680627" cy="3239787"/>
          </a:xfrm>
          <a:prstGeom prst="rect">
            <a:avLst/>
          </a:prstGeom>
        </p:spPr>
      </p:pic>
      <p:sp>
        <p:nvSpPr>
          <p:cNvPr id="13" name="TextBox 4">
            <a:extLst>
              <a:ext uri="{FF2B5EF4-FFF2-40B4-BE49-F238E27FC236}">
                <a16:creationId xmlns:a16="http://schemas.microsoft.com/office/drawing/2014/main" id="{62A1DDD5-56ED-2382-53D4-B2FB0D60CBB1}"/>
              </a:ext>
            </a:extLst>
          </p:cNvPr>
          <p:cNvSpPr txBox="1"/>
          <p:nvPr/>
        </p:nvSpPr>
        <p:spPr>
          <a:xfrm>
            <a:off x="342267" y="2643744"/>
            <a:ext cx="5963284" cy="2736198"/>
          </a:xfrm>
          <a:prstGeom prst="rect">
            <a:avLst/>
          </a:prstGeom>
        </p:spPr>
        <p:txBody>
          <a:bodyPr wrap="square" lIns="0" tIns="0" rIns="0" bIns="0" rtlCol="0" anchor="t">
            <a:spAutoFit/>
          </a:bodyPr>
          <a:lstStyle/>
          <a:p>
            <a:pPr algn="just">
              <a:lnSpc>
                <a:spcPct val="150000"/>
              </a:lnSpc>
            </a:pPr>
            <a:r>
              <a:rPr lang="en-US" sz="2800" dirty="0">
                <a:solidFill>
                  <a:srgbClr val="302C2C"/>
                </a:solidFill>
                <a:latin typeface="UTM Avo" panose="02040603050506020204" pitchFamily="18" charset="0"/>
              </a:rPr>
              <a:t>Quan </a:t>
            </a:r>
            <a:r>
              <a:rPr lang="en-US" sz="2800" dirty="0" err="1">
                <a:solidFill>
                  <a:srgbClr val="302C2C"/>
                </a:solidFill>
                <a:latin typeface="UTM Avo" panose="02040603050506020204" pitchFamily="18" charset="0"/>
              </a:rPr>
              <a:t>sát</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hình</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ảnh</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và</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thảo</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luận</a:t>
            </a:r>
            <a:r>
              <a:rPr lang="en-US" sz="2800" dirty="0">
                <a:solidFill>
                  <a:srgbClr val="302C2C"/>
                </a:solidFill>
                <a:latin typeface="UTM Avo" panose="02040603050506020204" pitchFamily="18" charset="0"/>
              </a:rPr>
              <a:t>: </a:t>
            </a:r>
          </a:p>
          <a:p>
            <a:pPr marL="457200" indent="-457200" algn="just">
              <a:lnSpc>
                <a:spcPct val="125000"/>
              </a:lnSpc>
              <a:buFont typeface="Arial" panose="020B0604020202020204" pitchFamily="34" charset="0"/>
              <a:buChar char="•"/>
            </a:pPr>
            <a:r>
              <a:rPr lang="en-US" sz="2800" dirty="0" err="1">
                <a:solidFill>
                  <a:srgbClr val="302C2C"/>
                </a:solidFill>
                <a:latin typeface="UTM Avo" panose="02040603050506020204" pitchFamily="18" charset="0"/>
              </a:rPr>
              <a:t>Cách</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tạo</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hình</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của</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các</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nhân</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vật</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trong</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mỗi</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hình</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minh</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họa</a:t>
            </a:r>
            <a:r>
              <a:rPr lang="en-US" sz="2800" dirty="0">
                <a:solidFill>
                  <a:srgbClr val="302C2C"/>
                </a:solidFill>
                <a:latin typeface="UTM Avo" panose="02040603050506020204" pitchFamily="18" charset="0"/>
              </a:rPr>
              <a:t>.</a:t>
            </a:r>
          </a:p>
          <a:p>
            <a:pPr marL="457200" indent="-457200" algn="just">
              <a:lnSpc>
                <a:spcPct val="125000"/>
              </a:lnSpc>
              <a:buFont typeface="Arial" panose="020B0604020202020204" pitchFamily="34" charset="0"/>
              <a:buChar char="•"/>
            </a:pPr>
            <a:r>
              <a:rPr lang="en-US" sz="2800" dirty="0" err="1">
                <a:solidFill>
                  <a:srgbClr val="302C2C"/>
                </a:solidFill>
                <a:latin typeface="UTM Avo" panose="02040603050506020204" pitchFamily="18" charset="0"/>
              </a:rPr>
              <a:t>Chất</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liệu</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của</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các</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tác</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phẩm</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điêu</a:t>
            </a:r>
            <a:r>
              <a:rPr lang="en-US" sz="2800" dirty="0">
                <a:solidFill>
                  <a:srgbClr val="302C2C"/>
                </a:solidFill>
                <a:latin typeface="UTM Avo" panose="02040603050506020204" pitchFamily="18" charset="0"/>
              </a:rPr>
              <a:t> </a:t>
            </a:r>
            <a:r>
              <a:rPr lang="en-US" sz="2800" dirty="0" err="1">
                <a:solidFill>
                  <a:srgbClr val="302C2C"/>
                </a:solidFill>
                <a:latin typeface="UTM Avo" panose="02040603050506020204" pitchFamily="18" charset="0"/>
              </a:rPr>
              <a:t>khắc</a:t>
            </a:r>
            <a:r>
              <a:rPr lang="en-US" sz="2800" dirty="0">
                <a:solidFill>
                  <a:srgbClr val="302C2C"/>
                </a:solidFill>
                <a:latin typeface="UTM Avo" panose="02040603050506020204" pitchFamily="18" charset="0"/>
              </a:rPr>
              <a:t>.</a:t>
            </a:r>
          </a:p>
        </p:txBody>
      </p:sp>
      <p:pic>
        <p:nvPicPr>
          <p:cNvPr id="18" name="Picture 8">
            <a:extLst>
              <a:ext uri="{FF2B5EF4-FFF2-40B4-BE49-F238E27FC236}">
                <a16:creationId xmlns:a16="http://schemas.microsoft.com/office/drawing/2014/main" id="{DBB1B435-32FB-632B-9BD6-77487ECDDFFA}"/>
              </a:ext>
            </a:extLst>
          </p:cNvPr>
          <p:cNvPicPr>
            <a:picLocks noChangeAspect="1"/>
          </p:cNvPicPr>
          <p:nvPr/>
        </p:nvPicPr>
        <p:blipFill>
          <a:blip r:embed="rId6"/>
          <a:srcRect/>
          <a:stretch>
            <a:fillRect/>
          </a:stretch>
        </p:blipFill>
        <p:spPr>
          <a:xfrm rot="21182148">
            <a:off x="347957" y="1825013"/>
            <a:ext cx="6351639" cy="1389421"/>
          </a:xfrm>
          <a:prstGeom prst="rect">
            <a:avLst/>
          </a:prstGeom>
        </p:spPr>
      </p:pic>
      <p:pic>
        <p:nvPicPr>
          <p:cNvPr id="19" name="Picture 11">
            <a:extLst>
              <a:ext uri="{FF2B5EF4-FFF2-40B4-BE49-F238E27FC236}">
                <a16:creationId xmlns:a16="http://schemas.microsoft.com/office/drawing/2014/main" id="{0B7C5602-AB50-579E-DCD7-CAFFA22CFE4A}"/>
              </a:ext>
            </a:extLst>
          </p:cNvPr>
          <p:cNvPicPr>
            <a:picLocks noChangeAspect="1"/>
          </p:cNvPicPr>
          <p:nvPr/>
        </p:nvPicPr>
        <p:blipFill>
          <a:blip r:embed="rId7"/>
          <a:srcRect/>
          <a:stretch>
            <a:fillRect/>
          </a:stretch>
        </p:blipFill>
        <p:spPr>
          <a:xfrm rot="-671709">
            <a:off x="5285493" y="5059387"/>
            <a:ext cx="1464841" cy="893553"/>
          </a:xfrm>
          <a:prstGeom prst="rect">
            <a:avLst/>
          </a:prstGeom>
        </p:spPr>
      </p:pic>
      <p:pic>
        <p:nvPicPr>
          <p:cNvPr id="20" name="Picture 12">
            <a:extLst>
              <a:ext uri="{FF2B5EF4-FFF2-40B4-BE49-F238E27FC236}">
                <a16:creationId xmlns:a16="http://schemas.microsoft.com/office/drawing/2014/main" id="{E8DD0832-6C9D-4154-422D-396AE99948C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984212">
            <a:off x="11492615" y="5868260"/>
            <a:ext cx="1626092" cy="1232874"/>
          </a:xfrm>
          <a:prstGeom prst="rect">
            <a:avLst/>
          </a:prstGeom>
        </p:spPr>
      </p:pic>
      <p:pic>
        <p:nvPicPr>
          <p:cNvPr id="21" name="Picture 14">
            <a:extLst>
              <a:ext uri="{FF2B5EF4-FFF2-40B4-BE49-F238E27FC236}">
                <a16:creationId xmlns:a16="http://schemas.microsoft.com/office/drawing/2014/main" id="{A0C0A222-2D3F-14C4-41E6-85BD879240CE}"/>
              </a:ext>
            </a:extLst>
          </p:cNvPr>
          <p:cNvPicPr>
            <a:picLocks noChangeAspect="1"/>
          </p:cNvPicPr>
          <p:nvPr/>
        </p:nvPicPr>
        <p:blipFill>
          <a:blip r:embed="rId10"/>
          <a:srcRect b="21588"/>
          <a:stretch>
            <a:fillRect/>
          </a:stretch>
        </p:blipFill>
        <p:spPr>
          <a:xfrm>
            <a:off x="-368531" y="4415678"/>
            <a:ext cx="1102763" cy="2401913"/>
          </a:xfrm>
          <a:prstGeom prst="rect">
            <a:avLst/>
          </a:prstGeom>
        </p:spPr>
      </p:pic>
      <p:pic>
        <p:nvPicPr>
          <p:cNvPr id="22" name="Picture 16">
            <a:extLst>
              <a:ext uri="{FF2B5EF4-FFF2-40B4-BE49-F238E27FC236}">
                <a16:creationId xmlns:a16="http://schemas.microsoft.com/office/drawing/2014/main" id="{3A76FCF0-7169-0B40-60B6-BFB7AD634044}"/>
              </a:ext>
            </a:extLst>
          </p:cNvPr>
          <p:cNvPicPr>
            <a:picLocks noChangeAspect="1"/>
          </p:cNvPicPr>
          <p:nvPr/>
        </p:nvPicPr>
        <p:blipFill>
          <a:blip r:embed="rId10"/>
          <a:srcRect b="45533"/>
          <a:stretch>
            <a:fillRect/>
          </a:stretch>
        </p:blipFill>
        <p:spPr>
          <a:xfrm>
            <a:off x="287154" y="5566878"/>
            <a:ext cx="826660" cy="1250713"/>
          </a:xfrm>
          <a:prstGeom prst="rect">
            <a:avLst/>
          </a:prstGeom>
        </p:spPr>
      </p:pic>
      <p:sp>
        <p:nvSpPr>
          <p:cNvPr id="26" name="TextBox 25">
            <a:extLst>
              <a:ext uri="{FF2B5EF4-FFF2-40B4-BE49-F238E27FC236}">
                <a16:creationId xmlns:a16="http://schemas.microsoft.com/office/drawing/2014/main" id="{B94C8116-89CF-9497-DED1-85FD92C6CB74}"/>
              </a:ext>
            </a:extLst>
          </p:cNvPr>
          <p:cNvSpPr txBox="1"/>
          <p:nvPr/>
        </p:nvSpPr>
        <p:spPr>
          <a:xfrm>
            <a:off x="7022894" y="5152220"/>
            <a:ext cx="4881952" cy="707886"/>
          </a:xfrm>
          <a:prstGeom prst="rect">
            <a:avLst/>
          </a:prstGeom>
          <a:noFill/>
        </p:spPr>
        <p:txBody>
          <a:bodyPr wrap="square">
            <a:spAutoFit/>
          </a:bodyPr>
          <a:lstStyle/>
          <a:p>
            <a:pPr algn="ctr"/>
            <a:r>
              <a:rPr lang="vi-VN" sz="2000" b="1" dirty="0">
                <a:latin typeface="UTM Avo" panose="02040603050506020204" pitchFamily="18" charset="0"/>
              </a:rPr>
              <a:t>Đánh cờ, </a:t>
            </a:r>
            <a:r>
              <a:rPr lang="vi-VN" sz="2000" dirty="0">
                <a:latin typeface="UTM Avo" panose="02040603050506020204" pitchFamily="18" charset="0"/>
              </a:rPr>
              <a:t>thế kỉ X (1740 - 1786),</a:t>
            </a:r>
          </a:p>
          <a:p>
            <a:pPr algn="ctr"/>
            <a:r>
              <a:rPr lang="vi-VN" sz="2000" dirty="0">
                <a:latin typeface="UTM Avo" panose="02040603050506020204" pitchFamily="18" charset="0"/>
              </a:rPr>
              <a:t>Đình Ngọc Canh, Việt Nam</a:t>
            </a:r>
          </a:p>
        </p:txBody>
      </p:sp>
      <p:pic>
        <p:nvPicPr>
          <p:cNvPr id="5" name="Picture 4">
            <a:extLst>
              <a:ext uri="{FF2B5EF4-FFF2-40B4-BE49-F238E27FC236}">
                <a16:creationId xmlns:a16="http://schemas.microsoft.com/office/drawing/2014/main" id="{9DC5B2E7-788C-9C5F-FB67-FA56BEC25AE6}"/>
              </a:ext>
            </a:extLst>
          </p:cNvPr>
          <p:cNvPicPr>
            <a:picLocks noChangeAspect="1"/>
          </p:cNvPicPr>
          <p:nvPr/>
        </p:nvPicPr>
        <p:blipFill>
          <a:blip r:embed="rId11"/>
          <a:stretch>
            <a:fillRect/>
          </a:stretch>
        </p:blipFill>
        <p:spPr>
          <a:xfrm>
            <a:off x="7752810" y="1916563"/>
            <a:ext cx="3422120" cy="3024873"/>
          </a:xfrm>
          <a:prstGeom prst="rect">
            <a:avLst/>
          </a:prstGeom>
        </p:spPr>
      </p:pic>
    </p:spTree>
    <p:custDataLst>
      <p:tags r:id="rId1"/>
    </p:custDataLst>
    <p:extLst>
      <p:ext uri="{BB962C8B-B14F-4D97-AF65-F5344CB8AC3E}">
        <p14:creationId xmlns:p14="http://schemas.microsoft.com/office/powerpoint/2010/main" val="24773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Bài 11. In tranh tĩnh vật với vật liệu sẵn có (Khám phá)</Template>
  <TotalTime>41</TotalTime>
  <Words>817</Words>
  <Application>Microsoft Office PowerPoint</Application>
  <PresentationFormat>Widescreen</PresentationFormat>
  <Paragraphs>74</Paragraphs>
  <Slides>18</Slides>
  <Notes>17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Arial</vt:lpstr>
      <vt:lpstr>Calibri</vt:lpstr>
      <vt:lpstr>UTM Avo</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Monkey</dc:creator>
  <cp:lastModifiedBy>Thuynt</cp:lastModifiedBy>
  <cp:revision>16</cp:revision>
  <dcterms:created xsi:type="dcterms:W3CDTF">2023-12-06T08:22:50Z</dcterms:created>
  <dcterms:modified xsi:type="dcterms:W3CDTF">2023-12-07T06:38:14Z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37BE6752-7CB0-47EE-980C-97507A5CCBA4</vt:lpwstr>
  </property>
  <property fmtid="{D5CDD505-2E9C-101B-9397-08002B2CF9AE}" pid="3" name="ArticulatePath">
    <vt:lpwstr>Bài 12. Sáng tạo phù điêu nhóm người (Khám phá)</vt:lpwstr>
  </property>
</Properties>
</file>