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256" r:id="rId3"/>
    <p:sldId id="278" r:id="rId4"/>
    <p:sldId id="279" r:id="rId5"/>
    <p:sldId id="284" r:id="rId6"/>
    <p:sldId id="280" r:id="rId7"/>
    <p:sldId id="281" r:id="rId8"/>
    <p:sldId id="291" r:id="rId9"/>
    <p:sldId id="265" r:id="rId10"/>
    <p:sldId id="257" r:id="rId11"/>
    <p:sldId id="258" r:id="rId12"/>
    <p:sldId id="300" r:id="rId13"/>
    <p:sldId id="259" r:id="rId14"/>
    <p:sldId id="260" r:id="rId15"/>
    <p:sldId id="261" r:id="rId16"/>
    <p:sldId id="282" r:id="rId17"/>
    <p:sldId id="262" r:id="rId18"/>
    <p:sldId id="263" r:id="rId19"/>
    <p:sldId id="264" r:id="rId20"/>
    <p:sldId id="266" r:id="rId21"/>
    <p:sldId id="267" r:id="rId22"/>
    <p:sldId id="268" r:id="rId23"/>
    <p:sldId id="269" r:id="rId24"/>
    <p:sldId id="283" r:id="rId25"/>
    <p:sldId id="270" r:id="rId26"/>
    <p:sldId id="271" r:id="rId27"/>
    <p:sldId id="272" r:id="rId28"/>
    <p:sldId id="273" r:id="rId29"/>
    <p:sldId id="290" r:id="rId30"/>
    <p:sldId id="274" r:id="rId31"/>
    <p:sldId id="303" r:id="rId32"/>
    <p:sldId id="287" r:id="rId33"/>
    <p:sldId id="286" r:id="rId34"/>
    <p:sldId id="292" r:id="rId35"/>
    <p:sldId id="285" r:id="rId36"/>
    <p:sldId id="301" r:id="rId37"/>
    <p:sldId id="288" r:id="rId38"/>
    <p:sldId id="299" r:id="rId39"/>
    <p:sldId id="289" r:id="rId40"/>
    <p:sldId id="293" r:id="rId41"/>
    <p:sldId id="294" r:id="rId42"/>
    <p:sldId id="295" r:id="rId43"/>
    <p:sldId id="296" r:id="rId44"/>
    <p:sldId id="29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573" autoAdjust="0"/>
  </p:normalViewPr>
  <p:slideViewPr>
    <p:cSldViewPr snapToGrid="0">
      <p:cViewPr varScale="1">
        <p:scale>
          <a:sx n="56" d="100"/>
          <a:sy n="56" d="100"/>
        </p:scale>
        <p:origin x="1068" y="-40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BB6E3-D16B-4D78-9263-3784ACC15831}" type="datetimeFigureOut">
              <a:rPr lang="en-US" smtClean="0"/>
              <a:t>3/15/2025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135AC-6CC7-468C-B33E-50FF67A7973C}" type="slidenum">
              <a:rPr lang="en-US" smtClean="0"/>
              <a:t>‹#›</a:t>
            </a:fld>
            <a:endParaRPr lang="en-US"/>
          </a:p>
        </p:txBody>
      </p:sp>
    </p:spTree>
    <p:extLst>
      <p:ext uri="{BB962C8B-B14F-4D97-AF65-F5344CB8AC3E}">
        <p14:creationId xmlns:p14="http://schemas.microsoft.com/office/powerpoint/2010/main" val="3670670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dirty="0"/>
              <a:t>Trước</a:t>
            </a:r>
            <a:r>
              <a:rPr lang="vi-VN" baseline="0" dirty="0"/>
              <a:t> khi bước vào buổi học cô có một trò chơi nho nhỏ sau</a:t>
            </a:r>
          </a:p>
          <a:p>
            <a:pPr marL="171450" indent="-171450">
              <a:buFontTx/>
              <a:buChar char="-"/>
            </a:pPr>
            <a:r>
              <a:rPr lang="vi-VN" baseline="0" dirty="0"/>
              <a:t>Các bạn đã sẵn sàng nhận quà của cô chưa ạ?</a:t>
            </a:r>
            <a:endParaRPr lang="en-US" dirty="0"/>
          </a:p>
        </p:txBody>
      </p:sp>
      <p:sp>
        <p:nvSpPr>
          <p:cNvPr id="4" name="Slide Number Placeholder 3"/>
          <p:cNvSpPr>
            <a:spLocks noGrp="1"/>
          </p:cNvSpPr>
          <p:nvPr>
            <p:ph type="sldNum" sz="quarter" idx="10"/>
          </p:nvPr>
        </p:nvSpPr>
        <p:spPr/>
        <p:txBody>
          <a:bodyPr/>
          <a:lstStyle/>
          <a:p>
            <a:fld id="{815135AC-6CC7-468C-B33E-50FF67A7973C}" type="slidenum">
              <a:rPr lang="en-US" smtClean="0"/>
              <a:t>1</a:t>
            </a:fld>
            <a:endParaRPr lang="en-US"/>
          </a:p>
        </p:txBody>
      </p:sp>
    </p:spTree>
    <p:extLst>
      <p:ext uri="{BB962C8B-B14F-4D97-AF65-F5344CB8AC3E}">
        <p14:creationId xmlns:p14="http://schemas.microsoft.com/office/powerpoint/2010/main" val="2530265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F0B64C-F99D-4875-B5C8-ED5FC3D30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695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baseline="0" dirty="0"/>
              <a:t>Qua trinhf bày của 3 nhóm</a:t>
            </a:r>
            <a:r>
              <a:rPr lang="en-US" baseline="0" dirty="0"/>
              <a:t> </a:t>
            </a:r>
            <a:r>
              <a:rPr lang="en-US" baseline="0" dirty="0" err="1"/>
              <a:t>và</a:t>
            </a:r>
            <a:r>
              <a:rPr lang="en-US" baseline="0" dirty="0"/>
              <a:t> </a:t>
            </a:r>
            <a:r>
              <a:rPr lang="en-US" baseline="0" dirty="0" err="1"/>
              <a:t>xem</a:t>
            </a:r>
            <a:r>
              <a:rPr lang="en-US" baseline="0" dirty="0"/>
              <a:t> video </a:t>
            </a:r>
            <a:r>
              <a:rPr lang="en-US" baseline="0" dirty="0" err="1"/>
              <a:t>các</a:t>
            </a:r>
            <a:r>
              <a:rPr lang="en-US" baseline="0" dirty="0"/>
              <a:t> </a:t>
            </a:r>
            <a:r>
              <a:rPr lang="en-US" baseline="0" dirty="0" err="1"/>
              <a:t>bạn</a:t>
            </a:r>
            <a:r>
              <a:rPr lang="en-US" baseline="0" dirty="0"/>
              <a:t> </a:t>
            </a:r>
            <a:r>
              <a:rPr lang="en-US" baseline="0" dirty="0" err="1"/>
              <a:t>hãy</a:t>
            </a:r>
            <a:r>
              <a:rPr lang="en-US" baseline="0" dirty="0"/>
              <a:t> </a:t>
            </a:r>
            <a:r>
              <a:rPr lang="en-US" baseline="0" dirty="0" err="1"/>
              <a:t>kể</a:t>
            </a:r>
            <a:r>
              <a:rPr lang="en-US" baseline="0" dirty="0"/>
              <a:t> </a:t>
            </a:r>
            <a:r>
              <a:rPr lang="en-US" baseline="0" dirty="0" err="1"/>
              <a:t>cho</a:t>
            </a:r>
            <a:r>
              <a:rPr lang="en-US" baseline="0" dirty="0"/>
              <a:t> </a:t>
            </a:r>
            <a:r>
              <a:rPr lang="en-US" baseline="0" dirty="0" err="1"/>
              <a:t>cô</a:t>
            </a:r>
            <a:r>
              <a:rPr lang="en-US" baseline="0" dirty="0"/>
              <a:t> 1 </a:t>
            </a:r>
            <a:r>
              <a:rPr lang="en-US" baseline="0" dirty="0" err="1"/>
              <a:t>số</a:t>
            </a:r>
            <a:r>
              <a:rPr lang="en-US" baseline="0" dirty="0"/>
              <a:t> </a:t>
            </a:r>
            <a:r>
              <a:rPr lang="vi-VN" baseline="0" dirty="0"/>
              <a:t>bệnh lây qua đường tình dục không an toàn:</a:t>
            </a:r>
            <a:endParaRPr lang="en-US" baseline="0" dirty="0"/>
          </a:p>
          <a:p>
            <a:pPr marL="0" indent="0">
              <a:buFontTx/>
              <a:buNone/>
            </a:pPr>
            <a:r>
              <a:rPr lang="en-US" baseline="0" dirty="0"/>
              <a:t>? </a:t>
            </a:r>
            <a:r>
              <a:rPr lang="en-US" baseline="0" dirty="0" err="1"/>
              <a:t>Bạn</a:t>
            </a:r>
            <a:r>
              <a:rPr lang="en-US" baseline="0" dirty="0"/>
              <a:t> </a:t>
            </a:r>
            <a:r>
              <a:rPr lang="en-US" baseline="0" dirty="0" err="1"/>
              <a:t>nào</a:t>
            </a:r>
            <a:r>
              <a:rPr lang="en-US" baseline="0" dirty="0"/>
              <a:t> </a:t>
            </a:r>
            <a:r>
              <a:rPr lang="en-US" baseline="0" dirty="0" err="1"/>
              <a:t>có</a:t>
            </a:r>
            <a:r>
              <a:rPr lang="en-US" baseline="0" dirty="0"/>
              <a:t> </a:t>
            </a:r>
            <a:r>
              <a:rPr lang="en-US" baseline="0" dirty="0" err="1"/>
              <a:t>thể</a:t>
            </a:r>
            <a:r>
              <a:rPr lang="en-US" baseline="0" dirty="0"/>
              <a:t> </a:t>
            </a:r>
            <a:r>
              <a:rPr lang="en-US" baseline="0" dirty="0" err="1"/>
              <a:t>đề</a:t>
            </a:r>
            <a:r>
              <a:rPr lang="en-US" baseline="0" dirty="0"/>
              <a:t> </a:t>
            </a:r>
            <a:r>
              <a:rPr lang="en-US" baseline="0" dirty="0" err="1"/>
              <a:t>xuất</a:t>
            </a:r>
            <a:r>
              <a:rPr lang="en-US" baseline="0" dirty="0"/>
              <a:t> </a:t>
            </a:r>
            <a:r>
              <a:rPr lang="en-US" baseline="0" dirty="0" err="1"/>
              <a:t>biện</a:t>
            </a:r>
            <a:r>
              <a:rPr lang="en-US" baseline="0" dirty="0"/>
              <a:t> </a:t>
            </a:r>
            <a:r>
              <a:rPr lang="en-US" baseline="0" dirty="0" err="1"/>
              <a:t>pháp</a:t>
            </a:r>
            <a:r>
              <a:rPr lang="en-US" baseline="0" dirty="0"/>
              <a:t> </a:t>
            </a:r>
            <a:r>
              <a:rPr lang="en-US" baseline="0" dirty="0" err="1"/>
              <a:t>phòng</a:t>
            </a:r>
            <a:r>
              <a:rPr lang="en-US" baseline="0" dirty="0"/>
              <a:t> </a:t>
            </a:r>
            <a:r>
              <a:rPr lang="en-US" baseline="0" dirty="0" err="1"/>
              <a:t>chống</a:t>
            </a:r>
            <a:r>
              <a:rPr lang="en-US" baseline="0" dirty="0"/>
              <a:t> </a:t>
            </a:r>
            <a:r>
              <a:rPr lang="en-US" baseline="0" dirty="0" err="1"/>
              <a:t>các</a:t>
            </a:r>
            <a:r>
              <a:rPr lang="en-US" baseline="0" dirty="0"/>
              <a:t> </a:t>
            </a:r>
            <a:r>
              <a:rPr lang="en-US" baseline="0" dirty="0" err="1"/>
              <a:t>bệnh</a:t>
            </a:r>
            <a:r>
              <a:rPr lang="en-US" baseline="0" dirty="0"/>
              <a:t> </a:t>
            </a:r>
            <a:r>
              <a:rPr lang="en-US" baseline="0" dirty="0" err="1"/>
              <a:t>đó</a:t>
            </a:r>
            <a:r>
              <a:rPr lang="en-US" baseline="0" dirty="0"/>
              <a:t>?</a:t>
            </a:r>
            <a:endParaRPr lang="vi-VN" baseline="0" dirty="0"/>
          </a:p>
        </p:txBody>
      </p:sp>
      <p:sp>
        <p:nvSpPr>
          <p:cNvPr id="4" name="Slide Number Placeholder 3"/>
          <p:cNvSpPr>
            <a:spLocks noGrp="1"/>
          </p:cNvSpPr>
          <p:nvPr>
            <p:ph type="sldNum" sz="quarter" idx="10"/>
          </p:nvPr>
        </p:nvSpPr>
        <p:spPr/>
        <p:txBody>
          <a:bodyPr/>
          <a:lstStyle/>
          <a:p>
            <a:fld id="{815135AC-6CC7-468C-B33E-50FF67A7973C}" type="slidenum">
              <a:rPr lang="en-US" smtClean="0"/>
              <a:t>38</a:t>
            </a:fld>
            <a:endParaRPr lang="en-US"/>
          </a:p>
        </p:txBody>
      </p:sp>
    </p:spTree>
    <p:extLst>
      <p:ext uri="{BB962C8B-B14F-4D97-AF65-F5344CB8AC3E}">
        <p14:creationId xmlns:p14="http://schemas.microsoft.com/office/powerpoint/2010/main" val="37962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Tiết</a:t>
            </a:r>
            <a:r>
              <a:rPr lang="vi-VN" baseline="0" dirty="0"/>
              <a:t> học trước chúng ta đã tìm hiểu các biện pháp tránh thai an toàn khi QHTD, vậy nếu như k dùng các biện pháp này sẽ gây ra những hậu quả nghiêm trọng </a:t>
            </a:r>
            <a:r>
              <a:rPr lang="en-US" baseline="0" dirty="0" err="1"/>
              <a:t>như</a:t>
            </a:r>
            <a:r>
              <a:rPr lang="en-US" baseline="0" dirty="0"/>
              <a:t> </a:t>
            </a:r>
            <a:r>
              <a:rPr lang="en-US" baseline="0" dirty="0" err="1"/>
              <a:t>thế</a:t>
            </a:r>
            <a:r>
              <a:rPr lang="en-US" baseline="0" dirty="0"/>
              <a:t> </a:t>
            </a:r>
            <a:r>
              <a:rPr lang="vi-VN" baseline="0" dirty="0"/>
              <a:t>nào</a:t>
            </a:r>
            <a:r>
              <a:rPr lang="en-US" baseline="0" dirty="0"/>
              <a:t>,</a:t>
            </a:r>
            <a:r>
              <a:rPr lang="vi-VN" baseline="0" dirty="0"/>
              <a:t> chúng ta cùng đi tìm hiểu bài ngày hôm nay</a:t>
            </a:r>
            <a:endParaRPr lang="en-US" dirty="0"/>
          </a:p>
        </p:txBody>
      </p:sp>
      <p:sp>
        <p:nvSpPr>
          <p:cNvPr id="4" name="Slide Number Placeholder 3"/>
          <p:cNvSpPr>
            <a:spLocks noGrp="1"/>
          </p:cNvSpPr>
          <p:nvPr>
            <p:ph type="sldNum" sz="quarter" idx="10"/>
          </p:nvPr>
        </p:nvSpPr>
        <p:spPr/>
        <p:txBody>
          <a:bodyPr/>
          <a:lstStyle/>
          <a:p>
            <a:fld id="{815135AC-6CC7-468C-B33E-50FF67A7973C}" type="slidenum">
              <a:rPr lang="en-US" smtClean="0"/>
              <a:t>2</a:t>
            </a:fld>
            <a:endParaRPr lang="en-US"/>
          </a:p>
        </p:txBody>
      </p:sp>
    </p:spTree>
    <p:extLst>
      <p:ext uri="{BB962C8B-B14F-4D97-AF65-F5344CB8AC3E}">
        <p14:creationId xmlns:p14="http://schemas.microsoft.com/office/powerpoint/2010/main" val="2255238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dirty="0"/>
              <a:t>Để</a:t>
            </a:r>
            <a:r>
              <a:rPr lang="vi-VN" baseline="0" dirty="0"/>
              <a:t> chuẩn bị cho bài học hnay cô đã giao cho 3 nhóm tìm hiểu về 3 bệnh:....</a:t>
            </a:r>
          </a:p>
          <a:p>
            <a:pPr marL="171450" indent="-171450">
              <a:buFontTx/>
              <a:buChar char="-"/>
            </a:pPr>
            <a:r>
              <a:rPr lang="vi-VN" baseline="0" dirty="0"/>
              <a:t>Theo các ý : Tác nhân gây bệnh, biểu hiện, con đường lây nhiễm và biện pháp phòng tránh</a:t>
            </a:r>
          </a:p>
          <a:p>
            <a:pPr marL="171450" indent="-171450">
              <a:buFontTx/>
              <a:buChar char="-"/>
            </a:pPr>
            <a:r>
              <a:rPr lang="vi-VN" baseline="0" dirty="0"/>
              <a:t>Trước khi các nhóm lên trình bày cô phát cho mỗi bạn 1 PHT cá nhân</a:t>
            </a:r>
            <a:endParaRPr lang="en-US" dirty="0"/>
          </a:p>
        </p:txBody>
      </p:sp>
      <p:sp>
        <p:nvSpPr>
          <p:cNvPr id="4" name="Slide Number Placeholder 3"/>
          <p:cNvSpPr>
            <a:spLocks noGrp="1"/>
          </p:cNvSpPr>
          <p:nvPr>
            <p:ph type="sldNum" sz="quarter" idx="10"/>
          </p:nvPr>
        </p:nvSpPr>
        <p:spPr/>
        <p:txBody>
          <a:bodyPr/>
          <a:lstStyle/>
          <a:p>
            <a:fld id="{815135AC-6CC7-468C-B33E-50FF67A7973C}" type="slidenum">
              <a:rPr lang="en-US" smtClean="0"/>
              <a:t>6</a:t>
            </a:fld>
            <a:endParaRPr lang="en-US"/>
          </a:p>
        </p:txBody>
      </p:sp>
    </p:spTree>
    <p:extLst>
      <p:ext uri="{BB962C8B-B14F-4D97-AF65-F5344CB8AC3E}">
        <p14:creationId xmlns:p14="http://schemas.microsoft.com/office/powerpoint/2010/main" val="989799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5135AC-6CC7-468C-B33E-50FF67A7973C}" type="slidenum">
              <a:rPr lang="en-US" smtClean="0"/>
              <a:t>7</a:t>
            </a:fld>
            <a:endParaRPr lang="en-US"/>
          </a:p>
        </p:txBody>
      </p:sp>
    </p:spTree>
    <p:extLst>
      <p:ext uri="{BB962C8B-B14F-4D97-AF65-F5344CB8AC3E}">
        <p14:creationId xmlns:p14="http://schemas.microsoft.com/office/powerpoint/2010/main" val="1516418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a:t>
            </a:r>
            <a:r>
              <a:rPr lang="en-US" baseline="0" dirty="0" err="1"/>
              <a:t>Các</a:t>
            </a:r>
            <a:r>
              <a:rPr lang="en-US" baseline="0" dirty="0"/>
              <a:t> </a:t>
            </a:r>
            <a:r>
              <a:rPr lang="en-US" baseline="0" dirty="0" err="1"/>
              <a:t>nhóm</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rất</a:t>
            </a:r>
            <a:r>
              <a:rPr lang="en-US" baseline="0" dirty="0"/>
              <a:t> </a:t>
            </a:r>
            <a:r>
              <a:rPr lang="en-US" baseline="0" dirty="0" err="1"/>
              <a:t>tốt</a:t>
            </a:r>
            <a:r>
              <a:rPr lang="en-US" baseline="0" dirty="0"/>
              <a:t>, </a:t>
            </a:r>
            <a:r>
              <a:rPr lang="en-US" baseline="0" dirty="0" err="1"/>
              <a:t>các</a:t>
            </a:r>
            <a:r>
              <a:rPr lang="en-US" baseline="0" dirty="0"/>
              <a:t> </a:t>
            </a:r>
            <a:r>
              <a:rPr lang="en-US" baseline="0" dirty="0" err="1"/>
              <a:t>bạn</a:t>
            </a:r>
            <a:r>
              <a:rPr lang="en-US" baseline="0" dirty="0"/>
              <a:t> </a:t>
            </a:r>
            <a:r>
              <a:rPr lang="en-US" baseline="0" dirty="0" err="1"/>
              <a:t>thấy</a:t>
            </a:r>
            <a:r>
              <a:rPr lang="en-US" baseline="0" dirty="0"/>
              <a:t> </a:t>
            </a:r>
            <a:r>
              <a:rPr lang="en-US" baseline="0" dirty="0" err="1"/>
              <a:t>nhóm</a:t>
            </a:r>
            <a:r>
              <a:rPr lang="en-US" baseline="0" dirty="0"/>
              <a:t> </a:t>
            </a:r>
            <a:r>
              <a:rPr lang="en-US" baseline="0" dirty="0" err="1"/>
              <a:t>nào</a:t>
            </a:r>
            <a:r>
              <a:rPr lang="en-US" baseline="0" dirty="0"/>
              <a:t> hay </a:t>
            </a:r>
            <a:r>
              <a:rPr lang="en-US" baseline="0" dirty="0" err="1"/>
              <a:t>hơn</a:t>
            </a:r>
            <a:r>
              <a:rPr lang="en-US" baseline="0" dirty="0"/>
              <a:t> -&gt;9 </a:t>
            </a:r>
            <a:r>
              <a:rPr lang="en-US" baseline="0" dirty="0" err="1"/>
              <a:t>điểm</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điểm</a:t>
            </a:r>
            <a:r>
              <a:rPr lang="en-US" baseline="0" dirty="0"/>
              <a:t> 10: </a:t>
            </a:r>
            <a:r>
              <a:rPr lang="en-US" baseline="0" dirty="0" err="1"/>
              <a:t>Tại</a:t>
            </a:r>
            <a:r>
              <a:rPr lang="en-US" baseline="0" dirty="0"/>
              <a:t> </a:t>
            </a:r>
            <a:r>
              <a:rPr lang="en-US" baseline="0" dirty="0" err="1"/>
              <a:t>sao</a:t>
            </a:r>
            <a:r>
              <a:rPr lang="en-US" baseline="0" dirty="0"/>
              <a:t> ..</a:t>
            </a:r>
            <a:r>
              <a:rPr lang="en-US" baseline="0" dirty="0" err="1"/>
              <a:t>thế</a:t>
            </a:r>
            <a:r>
              <a:rPr lang="en-US" baseline="0" dirty="0"/>
              <a:t> </a:t>
            </a:r>
            <a:r>
              <a:rPr lang="en-US" baseline="0" dirty="0" err="1"/>
              <a:t>kỷ</a:t>
            </a:r>
            <a:r>
              <a:rPr lang="en-US" baseline="0" dirty="0"/>
              <a:t>=&gt; </a:t>
            </a:r>
          </a:p>
          <a:p>
            <a:pPr marL="0" indent="0">
              <a:buFontTx/>
              <a:buNone/>
            </a:pPr>
            <a:r>
              <a:rPr lang="en-US" baseline="0" dirty="0"/>
              <a:t>- </a:t>
            </a:r>
            <a:r>
              <a:rPr lang="en-US" baseline="0" dirty="0" err="1"/>
              <a:t>Nhưng</a:t>
            </a:r>
            <a:r>
              <a:rPr lang="en-US" baseline="0" dirty="0"/>
              <a:t> k </a:t>
            </a:r>
            <a:r>
              <a:rPr lang="en-US" baseline="0" dirty="0" err="1"/>
              <a:t>lây</a:t>
            </a:r>
            <a:r>
              <a:rPr lang="en-US" baseline="0" dirty="0"/>
              <a:t> qua </a:t>
            </a:r>
            <a:r>
              <a:rPr lang="en-US" baseline="0" dirty="0" err="1"/>
              <a:t>tiếp</a:t>
            </a:r>
            <a:r>
              <a:rPr lang="en-US" baseline="0" dirty="0"/>
              <a:t> </a:t>
            </a:r>
            <a:r>
              <a:rPr lang="en-US" baseline="0" dirty="0" err="1"/>
              <a:t>xúc</a:t>
            </a:r>
            <a:r>
              <a:rPr lang="en-US" baseline="0" dirty="0"/>
              <a:t> </a:t>
            </a:r>
            <a:r>
              <a:rPr lang="en-US" baseline="0" dirty="0" err="1"/>
              <a:t>gần</a:t>
            </a:r>
            <a:r>
              <a:rPr lang="en-US" baseline="0" dirty="0"/>
              <a:t> </a:t>
            </a:r>
            <a:r>
              <a:rPr lang="en-US" baseline="0" dirty="0" err="1"/>
              <a:t>hoặc</a:t>
            </a:r>
            <a:r>
              <a:rPr lang="en-US" baseline="0" dirty="0"/>
              <a:t> dung </a:t>
            </a:r>
            <a:r>
              <a:rPr lang="en-US" baseline="0" dirty="0" err="1"/>
              <a:t>chung</a:t>
            </a:r>
            <a:r>
              <a:rPr lang="en-US" baseline="0" dirty="0"/>
              <a:t> </a:t>
            </a:r>
            <a:r>
              <a:rPr lang="en-US" baseline="0" dirty="0" err="1"/>
              <a:t>đồ</a:t>
            </a:r>
            <a:r>
              <a:rPr lang="en-US" baseline="0" dirty="0"/>
              <a:t> </a:t>
            </a:r>
            <a:r>
              <a:rPr lang="en-US" baseline="0" dirty="0" err="1"/>
              <a:t>cá</a:t>
            </a:r>
            <a:r>
              <a:rPr lang="en-US" baseline="0" dirty="0"/>
              <a:t> </a:t>
            </a:r>
            <a:r>
              <a:rPr lang="en-US" baseline="0" dirty="0" err="1"/>
              <a:t>nhân</a:t>
            </a:r>
            <a:r>
              <a:rPr lang="en-US" baseline="0" dirty="0"/>
              <a:t> =&gt; k </a:t>
            </a:r>
            <a:r>
              <a:rPr lang="en-US" baseline="0" dirty="0" err="1"/>
              <a:t>nên</a:t>
            </a:r>
            <a:r>
              <a:rPr lang="en-US" baseline="0" dirty="0"/>
              <a:t> </a:t>
            </a:r>
            <a:r>
              <a:rPr lang="en-US" baseline="0" dirty="0" err="1"/>
              <a:t>kì</a:t>
            </a:r>
            <a:r>
              <a:rPr lang="en-US" baseline="0" dirty="0"/>
              <a:t> </a:t>
            </a:r>
            <a:r>
              <a:rPr lang="en-US" baseline="0" dirty="0" err="1"/>
              <a:t>thị</a:t>
            </a:r>
            <a:r>
              <a:rPr lang="en-US" baseline="0" dirty="0"/>
              <a:t> hay </a:t>
            </a:r>
            <a:r>
              <a:rPr lang="en-US" baseline="0" dirty="0" err="1"/>
              <a:t>xa</a:t>
            </a:r>
            <a:r>
              <a:rPr lang="en-US" baseline="0" dirty="0"/>
              <a:t> </a:t>
            </a:r>
            <a:r>
              <a:rPr lang="en-US" baseline="0" dirty="0" err="1"/>
              <a:t>lánh</a:t>
            </a:r>
            <a:endParaRPr lang="en-US" baseline="0" dirty="0"/>
          </a:p>
          <a:p>
            <a:pPr marL="171450" indent="-171450">
              <a:buFontTx/>
              <a:buChar char="-"/>
            </a:pPr>
            <a:r>
              <a:rPr lang="en-US" baseline="0" dirty="0" err="1"/>
              <a:t>Ngoài</a:t>
            </a:r>
            <a:r>
              <a:rPr lang="en-US" baseline="0" dirty="0"/>
              <a:t> 3 </a:t>
            </a:r>
            <a:r>
              <a:rPr lang="en-US" baseline="0" dirty="0" err="1"/>
              <a:t>bệnh</a:t>
            </a:r>
            <a:r>
              <a:rPr lang="en-US" baseline="0" dirty="0"/>
              <a:t> </a:t>
            </a:r>
            <a:r>
              <a:rPr lang="en-US" baseline="0" dirty="0" err="1"/>
              <a:t>các</a:t>
            </a:r>
            <a:r>
              <a:rPr lang="en-US" baseline="0" dirty="0"/>
              <a:t> </a:t>
            </a:r>
            <a:r>
              <a:rPr lang="en-US" baseline="0" dirty="0" err="1"/>
              <a:t>nhóm</a:t>
            </a:r>
            <a:r>
              <a:rPr lang="en-US" baseline="0" dirty="0"/>
              <a:t> </a:t>
            </a:r>
            <a:r>
              <a:rPr lang="en-US" baseline="0" dirty="0" err="1"/>
              <a:t>vừa</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thì</a:t>
            </a:r>
            <a:r>
              <a:rPr lang="en-US" baseline="0" dirty="0"/>
              <a:t> </a:t>
            </a:r>
            <a:r>
              <a:rPr lang="en-US" baseline="0" dirty="0" err="1"/>
              <a:t>các</a:t>
            </a:r>
            <a:r>
              <a:rPr lang="en-US" baseline="0" dirty="0"/>
              <a:t> </a:t>
            </a:r>
            <a:r>
              <a:rPr lang="en-US" baseline="0" dirty="0" err="1"/>
              <a:t>bạn</a:t>
            </a:r>
            <a:r>
              <a:rPr lang="en-US" baseline="0" dirty="0"/>
              <a:t> </a:t>
            </a:r>
            <a:r>
              <a:rPr lang="en-US" baseline="0" dirty="0" err="1"/>
              <a:t>còn</a:t>
            </a:r>
            <a:r>
              <a:rPr lang="en-US" baseline="0" dirty="0"/>
              <a:t> </a:t>
            </a:r>
            <a:r>
              <a:rPr lang="en-US" baseline="0" dirty="0" err="1"/>
              <a:t>biết</a:t>
            </a:r>
            <a:r>
              <a:rPr lang="en-US" baseline="0" dirty="0"/>
              <a:t> </a:t>
            </a:r>
            <a:r>
              <a:rPr lang="en-US" baseline="0" dirty="0" err="1"/>
              <a:t>những</a:t>
            </a:r>
            <a:r>
              <a:rPr lang="en-US" baseline="0" dirty="0"/>
              <a:t> </a:t>
            </a:r>
            <a:r>
              <a:rPr lang="en-US" baseline="0" dirty="0" err="1"/>
              <a:t>bệnh</a:t>
            </a:r>
            <a:r>
              <a:rPr lang="en-US" baseline="0" dirty="0"/>
              <a:t> </a:t>
            </a:r>
            <a:r>
              <a:rPr lang="en-US" baseline="0" dirty="0" err="1"/>
              <a:t>nào</a:t>
            </a:r>
            <a:r>
              <a:rPr lang="en-US" baseline="0" dirty="0"/>
              <a:t> </a:t>
            </a:r>
            <a:r>
              <a:rPr lang="en-US" baseline="0" dirty="0" err="1"/>
              <a:t>lây</a:t>
            </a:r>
            <a:r>
              <a:rPr lang="en-US" baseline="0" dirty="0"/>
              <a:t> qua </a:t>
            </a:r>
            <a:r>
              <a:rPr lang="en-US" baseline="0" dirty="0" err="1"/>
              <a:t>đg</a:t>
            </a:r>
            <a:r>
              <a:rPr lang="en-US" baseline="0" dirty="0"/>
              <a:t> </a:t>
            </a:r>
            <a:r>
              <a:rPr lang="en-US" baseline="0" dirty="0" err="1"/>
              <a:t>tình</a:t>
            </a:r>
            <a:r>
              <a:rPr lang="en-US" baseline="0" dirty="0"/>
              <a:t> </a:t>
            </a:r>
            <a:r>
              <a:rPr lang="en-US" baseline="0" dirty="0" err="1"/>
              <a:t>dục</a:t>
            </a:r>
            <a:r>
              <a:rPr lang="en-US" baseline="0" dirty="0"/>
              <a:t> </a:t>
            </a:r>
            <a:r>
              <a:rPr lang="en-US" baseline="0" dirty="0" err="1"/>
              <a:t>khi</a:t>
            </a:r>
            <a:r>
              <a:rPr lang="en-US" baseline="0" dirty="0"/>
              <a:t> </a:t>
            </a:r>
            <a:r>
              <a:rPr lang="en-US" baseline="0" dirty="0" err="1"/>
              <a:t>quan</a:t>
            </a:r>
            <a:r>
              <a:rPr lang="en-US" baseline="0" dirty="0"/>
              <a:t> </a:t>
            </a:r>
            <a:r>
              <a:rPr lang="en-US" baseline="0" dirty="0" err="1"/>
              <a:t>hệ</a:t>
            </a:r>
            <a:r>
              <a:rPr lang="en-US" baseline="0" dirty="0"/>
              <a:t> k An </a:t>
            </a:r>
            <a:r>
              <a:rPr lang="en-US" baseline="0" dirty="0" err="1"/>
              <a:t>toàn</a:t>
            </a:r>
            <a:r>
              <a:rPr lang="en-US" baseline="0" dirty="0"/>
              <a:t>?</a:t>
            </a:r>
          </a:p>
          <a:p>
            <a:pPr marL="171450" indent="-171450">
              <a:buFontTx/>
              <a:buChar char="-"/>
            </a:pPr>
            <a:r>
              <a:rPr lang="en-US" baseline="0" dirty="0" err="1"/>
              <a:t>Xem</a:t>
            </a:r>
            <a:r>
              <a:rPr lang="en-US" baseline="0" dirty="0"/>
              <a:t> video</a:t>
            </a:r>
          </a:p>
          <a:p>
            <a:pPr marL="0" indent="0">
              <a:buFontTx/>
              <a:buNone/>
            </a:pPr>
            <a:endParaRPr lang="vi-VN" baseline="0" dirty="0"/>
          </a:p>
        </p:txBody>
      </p:sp>
      <p:sp>
        <p:nvSpPr>
          <p:cNvPr id="4" name="Slide Number Placeholder 3"/>
          <p:cNvSpPr>
            <a:spLocks noGrp="1"/>
          </p:cNvSpPr>
          <p:nvPr>
            <p:ph type="sldNum" sz="quarter" idx="10"/>
          </p:nvPr>
        </p:nvSpPr>
        <p:spPr/>
        <p:txBody>
          <a:bodyPr/>
          <a:lstStyle/>
          <a:p>
            <a:fld id="{815135AC-6CC7-468C-B33E-50FF67A7973C}" type="slidenum">
              <a:rPr lang="en-US" smtClean="0"/>
              <a:t>29</a:t>
            </a:fld>
            <a:endParaRPr lang="en-US"/>
          </a:p>
        </p:txBody>
      </p:sp>
    </p:spTree>
    <p:extLst>
      <p:ext uri="{BB962C8B-B14F-4D97-AF65-F5344CB8AC3E}">
        <p14:creationId xmlns:p14="http://schemas.microsoft.com/office/powerpoint/2010/main" val="1879296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Nhiệm</a:t>
            </a:r>
            <a:r>
              <a:rPr lang="en-US" baseline="0" dirty="0"/>
              <a:t> </a:t>
            </a:r>
            <a:r>
              <a:rPr lang="en-US" baseline="0" dirty="0" err="1"/>
              <a:t>vụ</a:t>
            </a:r>
            <a:r>
              <a:rPr lang="en-US" baseline="0" dirty="0"/>
              <a:t> 2</a:t>
            </a:r>
          </a:p>
          <a:p>
            <a:pPr marL="171450" indent="-171450">
              <a:buFontTx/>
              <a:buChar char="-"/>
            </a:pPr>
            <a:r>
              <a:rPr lang="vi-VN" baseline="0" dirty="0"/>
              <a:t>1 bài tập nữa cô giao cho các nhóm là điều tra các bạn hs trong trường học theo bảng 40.2, với mỗi nhóm sẽ là 200 hs .</a:t>
            </a:r>
          </a:p>
          <a:p>
            <a:pPr marL="171450" indent="-171450">
              <a:buFontTx/>
              <a:buChar char="-"/>
            </a:pPr>
            <a:r>
              <a:rPr lang="vi-VN" baseline="0"/>
              <a:t>Qua đó xây dựng nội dung tuyên truyền nhằm nâng cao hiểu biết về SKSS.</a:t>
            </a:r>
          </a:p>
        </p:txBody>
      </p:sp>
      <p:sp>
        <p:nvSpPr>
          <p:cNvPr id="4" name="Slide Number Placeholder 3"/>
          <p:cNvSpPr>
            <a:spLocks noGrp="1"/>
          </p:cNvSpPr>
          <p:nvPr>
            <p:ph type="sldNum" sz="quarter" idx="10"/>
          </p:nvPr>
        </p:nvSpPr>
        <p:spPr/>
        <p:txBody>
          <a:bodyPr/>
          <a:lstStyle/>
          <a:p>
            <a:fld id="{815135AC-6CC7-468C-B33E-50FF67A7973C}" type="slidenum">
              <a:rPr lang="en-US" smtClean="0"/>
              <a:t>30</a:t>
            </a:fld>
            <a:endParaRPr lang="en-US"/>
          </a:p>
        </p:txBody>
      </p:sp>
    </p:spTree>
    <p:extLst>
      <p:ext uri="{BB962C8B-B14F-4D97-AF65-F5344CB8AC3E}">
        <p14:creationId xmlns:p14="http://schemas.microsoft.com/office/powerpoint/2010/main" val="25515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baseline="0" dirty="0"/>
              <a:t>Các </a:t>
            </a:r>
            <a:r>
              <a:rPr lang="en-US" baseline="0" dirty="0" err="1"/>
              <a:t>nhóm</a:t>
            </a:r>
            <a:r>
              <a:rPr lang="vi-VN" baseline="0" dirty="0"/>
              <a:t> đã nộp phiếu và bài tuyên truyền về cho cô,</a:t>
            </a:r>
          </a:p>
          <a:p>
            <a:pPr marL="171450" indent="-171450">
              <a:buFontTx/>
              <a:buChar char="-"/>
            </a:pPr>
            <a:r>
              <a:rPr lang="vi-VN" baseline="0" dirty="0"/>
              <a:t>Sau đây cô </a:t>
            </a:r>
            <a:r>
              <a:rPr lang="en-US" baseline="0" dirty="0" err="1"/>
              <a:t>xin</a:t>
            </a:r>
            <a:r>
              <a:rPr lang="en-US" baseline="0" dirty="0"/>
              <a:t> </a:t>
            </a:r>
            <a:r>
              <a:rPr lang="vi-VN" baseline="0" dirty="0"/>
              <a:t>mời 1 nhóm đại diện lên trình bày bài</a:t>
            </a:r>
            <a:r>
              <a:rPr lang="en-US" baseline="0" dirty="0"/>
              <a:t> </a:t>
            </a:r>
            <a:r>
              <a:rPr lang="en-US" baseline="0" dirty="0" err="1"/>
              <a:t>tuyên</a:t>
            </a:r>
            <a:r>
              <a:rPr lang="en-US" baseline="0" dirty="0"/>
              <a:t> </a:t>
            </a:r>
            <a:r>
              <a:rPr lang="en-US" baseline="0" dirty="0" err="1"/>
              <a:t>truyền</a:t>
            </a:r>
            <a:r>
              <a:rPr lang="en-US" baseline="0" dirty="0"/>
              <a:t> </a:t>
            </a:r>
            <a:r>
              <a:rPr lang="en-US" baseline="0" dirty="0" err="1"/>
              <a:t>của</a:t>
            </a:r>
            <a:r>
              <a:rPr lang="vi-VN" baseline="0" dirty="0"/>
              <a:t> nhóm mình</a:t>
            </a:r>
          </a:p>
        </p:txBody>
      </p:sp>
      <p:sp>
        <p:nvSpPr>
          <p:cNvPr id="4" name="Slide Number Placeholder 3"/>
          <p:cNvSpPr>
            <a:spLocks noGrp="1"/>
          </p:cNvSpPr>
          <p:nvPr>
            <p:ph type="sldNum" sz="quarter" idx="10"/>
          </p:nvPr>
        </p:nvSpPr>
        <p:spPr/>
        <p:txBody>
          <a:bodyPr/>
          <a:lstStyle/>
          <a:p>
            <a:fld id="{815135AC-6CC7-468C-B33E-50FF67A7973C}" type="slidenum">
              <a:rPr lang="en-US" smtClean="0"/>
              <a:t>31</a:t>
            </a:fld>
            <a:endParaRPr lang="en-US"/>
          </a:p>
        </p:txBody>
      </p:sp>
    </p:spTree>
    <p:extLst>
      <p:ext uri="{BB962C8B-B14F-4D97-AF65-F5344CB8AC3E}">
        <p14:creationId xmlns:p14="http://schemas.microsoft.com/office/powerpoint/2010/main" val="179978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Quan</a:t>
            </a:r>
            <a:r>
              <a:rPr lang="en-US" dirty="0"/>
              <a:t> </a:t>
            </a:r>
            <a:r>
              <a:rPr lang="en-US" dirty="0" err="1"/>
              <a:t>hệ</a:t>
            </a:r>
            <a:r>
              <a:rPr lang="en-US" baseline="0" dirty="0"/>
              <a:t> </a:t>
            </a:r>
            <a:r>
              <a:rPr lang="en-US" baseline="0" dirty="0" err="1"/>
              <a:t>tình</a:t>
            </a:r>
            <a:r>
              <a:rPr lang="en-US" baseline="0" dirty="0"/>
              <a:t> </a:t>
            </a:r>
            <a:r>
              <a:rPr lang="en-US" baseline="0" dirty="0" err="1"/>
              <a:t>dục</a:t>
            </a:r>
            <a:r>
              <a:rPr lang="en-US" baseline="0" dirty="0"/>
              <a:t> </a:t>
            </a:r>
            <a:r>
              <a:rPr lang="en-US" baseline="0" dirty="0" err="1"/>
              <a:t>không</a:t>
            </a:r>
            <a:r>
              <a:rPr lang="en-US" baseline="0" dirty="0"/>
              <a:t> an </a:t>
            </a:r>
            <a:r>
              <a:rPr lang="en-US" baseline="0" dirty="0" err="1"/>
              <a:t>toàn</a:t>
            </a:r>
            <a:r>
              <a:rPr lang="en-US" baseline="0" dirty="0"/>
              <a:t> ở </a:t>
            </a:r>
            <a:r>
              <a:rPr lang="en-US" baseline="0" dirty="0" err="1"/>
              <a:t>trẻ</a:t>
            </a:r>
            <a:r>
              <a:rPr lang="en-US" baseline="0" dirty="0"/>
              <a:t> </a:t>
            </a:r>
            <a:r>
              <a:rPr lang="en-US" baseline="0" dirty="0" err="1"/>
              <a:t>vị</a:t>
            </a:r>
            <a:r>
              <a:rPr lang="en-US" baseline="0" dirty="0"/>
              <a:t> </a:t>
            </a:r>
            <a:r>
              <a:rPr lang="en-US" baseline="0" dirty="0" err="1"/>
              <a:t>thành</a:t>
            </a:r>
            <a:r>
              <a:rPr lang="en-US" baseline="0" dirty="0"/>
              <a:t> </a:t>
            </a:r>
            <a:r>
              <a:rPr lang="en-US" baseline="0" dirty="0" err="1"/>
              <a:t>niên</a:t>
            </a:r>
            <a:r>
              <a:rPr lang="en-US" baseline="0" dirty="0"/>
              <a:t> </a:t>
            </a:r>
            <a:r>
              <a:rPr lang="en-US" baseline="0" dirty="0" err="1"/>
              <a:t>gây</a:t>
            </a:r>
            <a:r>
              <a:rPr lang="en-US" baseline="0" dirty="0"/>
              <a:t> </a:t>
            </a:r>
            <a:r>
              <a:rPr lang="en-US" baseline="0" dirty="0" err="1"/>
              <a:t>ra</a:t>
            </a:r>
            <a:r>
              <a:rPr lang="en-US" baseline="0" dirty="0"/>
              <a:t> </a:t>
            </a:r>
            <a:r>
              <a:rPr lang="en-US" baseline="0" dirty="0" err="1"/>
              <a:t>hậu</a:t>
            </a:r>
            <a:r>
              <a:rPr lang="en-US" baseline="0" dirty="0"/>
              <a:t> </a:t>
            </a:r>
            <a:r>
              <a:rPr lang="en-US" baseline="0" dirty="0" err="1"/>
              <a:t>quả</a:t>
            </a:r>
            <a:r>
              <a:rPr lang="en-US" baseline="0" dirty="0"/>
              <a:t> </a:t>
            </a:r>
            <a:r>
              <a:rPr lang="en-US" baseline="0" dirty="0" err="1"/>
              <a:t>gì</a:t>
            </a:r>
            <a:r>
              <a:rPr lang="en-US" baseline="0" dirty="0"/>
              <a:t>?=&gt; </a:t>
            </a:r>
            <a:r>
              <a:rPr lang="en-US" baseline="0" dirty="0" err="1"/>
              <a:t>bảo</a:t>
            </a:r>
            <a:r>
              <a:rPr lang="en-US" baseline="0" dirty="0"/>
              <a:t> </a:t>
            </a:r>
            <a:r>
              <a:rPr lang="en-US" baseline="0" dirty="0" err="1"/>
              <a:t>vệ</a:t>
            </a:r>
            <a:r>
              <a:rPr lang="en-US" baseline="0" dirty="0"/>
              <a:t> </a:t>
            </a:r>
            <a:r>
              <a:rPr lang="en-US" baseline="0" dirty="0" err="1"/>
              <a:t>thì</a:t>
            </a:r>
            <a:r>
              <a:rPr lang="en-US" baseline="0" dirty="0"/>
              <a:t> </a:t>
            </a:r>
            <a:r>
              <a:rPr lang="en-US" baseline="0" dirty="0" err="1"/>
              <a:t>tương</a:t>
            </a:r>
            <a:r>
              <a:rPr lang="en-US" baseline="0" dirty="0"/>
              <a:t> </a:t>
            </a:r>
            <a:r>
              <a:rPr lang="en-US" baseline="0" dirty="0" err="1"/>
              <a:t>lai</a:t>
            </a:r>
            <a:r>
              <a:rPr lang="en-US" baseline="0" dirty="0"/>
              <a:t>…..</a:t>
            </a:r>
            <a:endParaRPr lang="en-US" dirty="0"/>
          </a:p>
          <a:p>
            <a:r>
              <a:rPr lang="vi-VN" dirty="0"/>
              <a:t>? Bảo</a:t>
            </a:r>
            <a:r>
              <a:rPr lang="vi-VN" baseline="0" dirty="0"/>
              <a:t> vệ sức khỏe sinh sản vị thành niên có ý nghĩa gì?</a:t>
            </a:r>
          </a:p>
          <a:p>
            <a:r>
              <a:rPr lang="vi-VN" baseline="0" dirty="0"/>
              <a:t>-việc hình thành những thói quen sống tốt, lối sống lành mạnh, luyện tập TDTT phù hợp, giữ vệ sinh cơ qun sinh dục </a:t>
            </a:r>
            <a:r>
              <a:rPr lang="vi-VN" sz="1200" b="0" i="0" kern="1200" dirty="0">
                <a:solidFill>
                  <a:schemeClr val="tx1"/>
                </a:solidFill>
                <a:effectLst/>
                <a:latin typeface="+mn-lt"/>
                <a:ea typeface="+mn-ea"/>
                <a:cs typeface="+mn-cs"/>
              </a:rPr>
              <a:t>từ đó, đảm bảo tương lai sự nghiệp của trẻ, góp phần nâng cao chất lượng dân số.</a:t>
            </a:r>
            <a:endParaRPr lang="en-US" dirty="0"/>
          </a:p>
        </p:txBody>
      </p:sp>
      <p:sp>
        <p:nvSpPr>
          <p:cNvPr id="4" name="Slide Number Placeholder 3"/>
          <p:cNvSpPr>
            <a:spLocks noGrp="1"/>
          </p:cNvSpPr>
          <p:nvPr>
            <p:ph type="sldNum" sz="quarter" idx="10"/>
          </p:nvPr>
        </p:nvSpPr>
        <p:spPr/>
        <p:txBody>
          <a:bodyPr/>
          <a:lstStyle/>
          <a:p>
            <a:fld id="{815135AC-6CC7-468C-B33E-50FF67A7973C}" type="slidenum">
              <a:rPr lang="en-US" smtClean="0"/>
              <a:t>32</a:t>
            </a:fld>
            <a:endParaRPr lang="en-US"/>
          </a:p>
        </p:txBody>
      </p:sp>
    </p:spTree>
    <p:extLst>
      <p:ext uri="{BB962C8B-B14F-4D97-AF65-F5344CB8AC3E}">
        <p14:creationId xmlns:p14="http://schemas.microsoft.com/office/powerpoint/2010/main" val="3955994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lựa</a:t>
            </a:r>
            <a:r>
              <a:rPr lang="en-US" baseline="0" dirty="0"/>
              <a:t> </a:t>
            </a:r>
            <a:r>
              <a:rPr lang="en-US" baseline="0" dirty="0" err="1"/>
              <a:t>chọn</a:t>
            </a:r>
            <a:r>
              <a:rPr lang="en-US" baseline="0" dirty="0"/>
              <a:t> </a:t>
            </a:r>
            <a:r>
              <a:rPr lang="en-US" baseline="0" dirty="0" err="1"/>
              <a:t>biện</a:t>
            </a:r>
            <a:r>
              <a:rPr lang="en-US" baseline="0" dirty="0"/>
              <a:t> </a:t>
            </a:r>
            <a:r>
              <a:rPr lang="en-US" baseline="0" dirty="0" err="1"/>
              <a:t>pháp</a:t>
            </a:r>
            <a:r>
              <a:rPr lang="en-US" baseline="0" dirty="0"/>
              <a:t> </a:t>
            </a:r>
            <a:r>
              <a:rPr lang="en-US" baseline="0" dirty="0" err="1"/>
              <a:t>nào</a:t>
            </a:r>
            <a:r>
              <a:rPr lang="en-US" baseline="0" dirty="0"/>
              <a:t> </a:t>
            </a:r>
            <a:r>
              <a:rPr lang="en-US" baseline="0" dirty="0" err="1"/>
              <a:t>để</a:t>
            </a:r>
            <a:r>
              <a:rPr lang="en-US" baseline="0" dirty="0"/>
              <a:t> </a:t>
            </a:r>
            <a:r>
              <a:rPr lang="en-US" baseline="0" dirty="0" err="1"/>
              <a:t>bảo</a:t>
            </a:r>
            <a:r>
              <a:rPr lang="en-US" baseline="0" dirty="0"/>
              <a:t> </a:t>
            </a:r>
            <a:r>
              <a:rPr lang="en-US" baseline="0" dirty="0" err="1"/>
              <a:t>vệ</a:t>
            </a:r>
            <a:r>
              <a:rPr lang="en-US" baseline="0" dirty="0"/>
              <a:t> </a:t>
            </a:r>
            <a:r>
              <a:rPr lang="en-US" baseline="0" dirty="0" err="1"/>
              <a:t>sức</a:t>
            </a:r>
            <a:r>
              <a:rPr lang="en-US" baseline="0" dirty="0"/>
              <a:t> </a:t>
            </a:r>
            <a:r>
              <a:rPr lang="en-US" baseline="0" dirty="0" err="1"/>
              <a:t>khỏe</a:t>
            </a:r>
            <a:r>
              <a:rPr lang="en-US" baseline="0" dirty="0"/>
              <a:t> </a:t>
            </a:r>
            <a:r>
              <a:rPr lang="en-US" baseline="0" dirty="0" err="1"/>
              <a:t>bản</a:t>
            </a:r>
            <a:r>
              <a:rPr lang="en-US" baseline="0" dirty="0"/>
              <a:t> </a:t>
            </a:r>
            <a:r>
              <a:rPr lang="en-US" baseline="0" dirty="0" err="1"/>
              <a:t>thân</a:t>
            </a:r>
            <a:r>
              <a:rPr lang="en-US" baseline="0" dirty="0"/>
              <a:t>?</a:t>
            </a:r>
            <a:endParaRPr lang="en-US" dirty="0"/>
          </a:p>
        </p:txBody>
      </p:sp>
      <p:sp>
        <p:nvSpPr>
          <p:cNvPr id="4" name="Slide Number Placeholder 3"/>
          <p:cNvSpPr>
            <a:spLocks noGrp="1"/>
          </p:cNvSpPr>
          <p:nvPr>
            <p:ph type="sldNum" sz="quarter" idx="10"/>
          </p:nvPr>
        </p:nvSpPr>
        <p:spPr/>
        <p:txBody>
          <a:bodyPr/>
          <a:lstStyle/>
          <a:p>
            <a:fld id="{815135AC-6CC7-468C-B33E-50FF67A7973C}" type="slidenum">
              <a:rPr lang="en-US" smtClean="0"/>
              <a:t>33</a:t>
            </a:fld>
            <a:endParaRPr lang="en-US"/>
          </a:p>
        </p:txBody>
      </p:sp>
    </p:spTree>
    <p:extLst>
      <p:ext uri="{BB962C8B-B14F-4D97-AF65-F5344CB8AC3E}">
        <p14:creationId xmlns:p14="http://schemas.microsoft.com/office/powerpoint/2010/main" val="455622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E72E79-6A88-4FF8-A51C-CDDA56BFFF8C}"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89268-D983-49F2-9914-B729E3FDC4F1}" type="slidenum">
              <a:rPr lang="en-US" smtClean="0"/>
              <a:t>‹#›</a:t>
            </a:fld>
            <a:endParaRPr lang="en-US"/>
          </a:p>
        </p:txBody>
      </p:sp>
    </p:spTree>
    <p:extLst>
      <p:ext uri="{BB962C8B-B14F-4D97-AF65-F5344CB8AC3E}">
        <p14:creationId xmlns:p14="http://schemas.microsoft.com/office/powerpoint/2010/main" val="842358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72E79-6A88-4FF8-A51C-CDDA56BFFF8C}"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89268-D983-49F2-9914-B729E3FDC4F1}" type="slidenum">
              <a:rPr lang="en-US" smtClean="0"/>
              <a:t>‹#›</a:t>
            </a:fld>
            <a:endParaRPr lang="en-US"/>
          </a:p>
        </p:txBody>
      </p:sp>
    </p:spTree>
    <p:extLst>
      <p:ext uri="{BB962C8B-B14F-4D97-AF65-F5344CB8AC3E}">
        <p14:creationId xmlns:p14="http://schemas.microsoft.com/office/powerpoint/2010/main" val="175253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72E79-6A88-4FF8-A51C-CDDA56BFFF8C}"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89268-D983-49F2-9914-B729E3FDC4F1}" type="slidenum">
              <a:rPr lang="en-US" smtClean="0"/>
              <a:t>‹#›</a:t>
            </a:fld>
            <a:endParaRPr lang="en-US"/>
          </a:p>
        </p:txBody>
      </p:sp>
    </p:spTree>
    <p:extLst>
      <p:ext uri="{BB962C8B-B14F-4D97-AF65-F5344CB8AC3E}">
        <p14:creationId xmlns:p14="http://schemas.microsoft.com/office/powerpoint/2010/main" val="1397562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12B20-C08D-D836-BD0F-4D50FCC5B4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6EEC75-A088-10C9-9485-2DB90A1151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7F1758-C8C8-6650-1C6E-F6AA0EDB9A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F6B6A0-D457-42C2-85BA-0D930D238D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DEF6ED6-AE6E-EE5E-5975-6D33FAEBB9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4333A4F-4662-1C4D-9A4C-4A0C0AD1E1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F212D-8833-4E40-8C3A-88A82112EC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183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E9749-5B49-B1E1-A1A2-CB8BED3502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70E0D7-9320-5F52-746D-96D6E45F80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CFD8D-2B0B-0AEC-65F8-48DA9039F9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F6B6A0-D457-42C2-85BA-0D930D238D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34D9D80-C9D3-1F4C-C659-2206FBBA87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3A9809-D9A3-60B6-7970-EF2CB89921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F212D-8833-4E40-8C3A-88A82112EC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378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3B1E-0D8A-2B23-0D78-4A6BF56DE9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FBCD-DC5D-6E1E-FF8F-AB08E5657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477982-5B17-D3D5-CD6F-C2C2AEE8C32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F6B6A0-D457-42C2-85BA-0D930D238D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DAE5014-0C74-7FF5-FB13-637D21D6AA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7FE85A3-26F6-A577-567C-16E90D49EE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F212D-8833-4E40-8C3A-88A82112EC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030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1616F-B9DC-73CA-0945-C206EBE539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CD67EC-2E56-613F-569E-7628EFA385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B7DDE1-0097-87FD-EA62-FDB13D207B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44158A-3FEE-0CEA-9CD2-85DC533E56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F6B6A0-D457-42C2-85BA-0D930D238D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D0C6796-13DD-052C-E5AC-6A8041CD756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723802D-8048-1770-5E4D-C6D07133C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F212D-8833-4E40-8C3A-88A82112EC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387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2F5A-0BD5-A2C3-FD57-8BAB89DE4A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92DAA4-8A2F-0F48-6EB4-17703E984B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3A3F0E-CAED-1CAD-58BC-D51F93933E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F73984-B292-6D76-EDE8-B599032D61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03BCE6-53BD-DF50-291F-5D7B2F97E6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978C74-476A-F907-6802-E9CFE73EA3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F6B6A0-D457-42C2-85BA-0D930D238D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0AFFD2D-1DF7-111F-FF0A-03F78C2A40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1659DFB-5B3E-2969-57CD-566ED6215B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F212D-8833-4E40-8C3A-88A82112EC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472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6AFBA-C283-78B1-1DFA-45C2032E25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A6AD8-032D-5DC1-5A3D-F9A2DD9BB4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F6B6A0-D457-42C2-85BA-0D930D238D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CA8D4C5-3AB1-9BF9-1731-C830F73B76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DE27F08-3417-9A45-0937-312D2A1F97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F212D-8833-4E40-8C3A-88A82112EC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015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6CFBD-BF81-7EC8-13A8-E10F3031A7B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F6B6A0-D457-42C2-85BA-0D930D238D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1ED9FC4-F4E6-327E-E65D-D1B8B0A0A2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605F260-443F-F317-B6BD-BF24B92740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F212D-8833-4E40-8C3A-88A82112EC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258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EA2F-BDB1-BF1D-3A35-CB481F345E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5FE98B-8C46-93A4-6213-32B357FC2C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CF4E1-1806-262D-31FD-A425904A60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D61A8-F2DA-4AFF-56EE-93ED81A494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F6B6A0-D457-42C2-85BA-0D930D238D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AD43F7D-C011-0892-CB17-2CB80C41EA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B39A339-8F0B-A310-31A2-D2263BF509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F212D-8833-4E40-8C3A-88A82112EC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14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E72E79-6A88-4FF8-A51C-CDDA56BFFF8C}"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89268-D983-49F2-9914-B729E3FDC4F1}" type="slidenum">
              <a:rPr lang="en-US" smtClean="0"/>
              <a:t>‹#›</a:t>
            </a:fld>
            <a:endParaRPr lang="en-US"/>
          </a:p>
        </p:txBody>
      </p:sp>
    </p:spTree>
    <p:extLst>
      <p:ext uri="{BB962C8B-B14F-4D97-AF65-F5344CB8AC3E}">
        <p14:creationId xmlns:p14="http://schemas.microsoft.com/office/powerpoint/2010/main" val="3927456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4B4A6-CD8F-8B20-A8C8-778567AFE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23B767-A5B9-8A28-4BFA-E312816777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57BB2A-C012-DD57-5BC8-DA153F407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A6BE8-5C43-F996-78FC-495875378F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F6B6A0-D457-42C2-85BA-0D930D238D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0C7E04E-02DD-515A-6D6A-949D5CDE54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D2D1C35-395D-F3E1-577E-2F5D61D427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F212D-8833-4E40-8C3A-88A82112EC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16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6881-1C14-B35B-FEF6-75B67BC3FB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B387AD-B4F1-5CC6-DCB0-CCE1574609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77881-F6C6-EACC-959A-B66693F77D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F6B6A0-D457-42C2-85BA-0D930D238D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BE9E14D-5F4D-6B5A-3761-F3A1355B5B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AC85FAD-9B88-5068-9B1B-E11755538B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F212D-8833-4E40-8C3A-88A82112EC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505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DB994-A98C-63B9-C262-5704E0F4F6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AC4D01-1B80-93FB-6720-C58BE5A09D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0FA98-9B1F-A979-EF47-407F80AAA3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F6B6A0-D457-42C2-85BA-0D930D238D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5AEDB71-5D7B-F393-D579-8F5C3D4084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B26BB6-4974-8BEF-DEF2-5B29A07091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F212D-8833-4E40-8C3A-88A82112EC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501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437000" y="1311967"/>
            <a:ext cx="11318000" cy="5248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9" name="Google Shape;39;p7"/>
          <p:cNvSpPr txBox="1">
            <a:spLocks noGrp="1"/>
          </p:cNvSpPr>
          <p:nvPr>
            <p:ph type="body" idx="1"/>
          </p:nvPr>
        </p:nvSpPr>
        <p:spPr>
          <a:xfrm>
            <a:off x="1278667" y="2211600"/>
            <a:ext cx="4676400" cy="3691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0" name="Google Shape;40;p7"/>
          <p:cNvSpPr txBox="1">
            <a:spLocks noGrp="1"/>
          </p:cNvSpPr>
          <p:nvPr>
            <p:ph type="body" idx="2"/>
          </p:nvPr>
        </p:nvSpPr>
        <p:spPr>
          <a:xfrm>
            <a:off x="6236801" y="2211600"/>
            <a:ext cx="4676400" cy="36916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1" name="Google Shape;41;p7"/>
          <p:cNvSpPr txBox="1">
            <a:spLocks noGrp="1"/>
          </p:cNvSpPr>
          <p:nvPr>
            <p:ph type="sldNum" idx="12"/>
          </p:nvPr>
        </p:nvSpPr>
        <p:spPr>
          <a:xfrm>
            <a:off x="5730212" y="6803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42" name="Google Shape;42;p7"/>
          <p:cNvCxnSpPr/>
          <p:nvPr/>
        </p:nvCxnSpPr>
        <p:spPr>
          <a:xfrm>
            <a:off x="5734000" y="1216533"/>
            <a:ext cx="724000" cy="0"/>
          </a:xfrm>
          <a:prstGeom prst="straightConnector1">
            <a:avLst/>
          </a:prstGeom>
          <a:noFill/>
          <a:ln w="9525" cap="flat" cmpd="sng">
            <a:solidFill>
              <a:srgbClr val="FFFFFF"/>
            </a:solidFill>
            <a:prstDash val="solid"/>
            <a:round/>
            <a:headEnd type="none" w="med" len="med"/>
            <a:tailEnd type="none" w="med" len="med"/>
          </a:ln>
        </p:spPr>
      </p:cxnSp>
      <p:sp>
        <p:nvSpPr>
          <p:cNvPr id="43" name="Google Shape;43;p7"/>
          <p:cNvSpPr/>
          <p:nvPr/>
        </p:nvSpPr>
        <p:spPr>
          <a:xfrm>
            <a:off x="5998967" y="1119700"/>
            <a:ext cx="193600" cy="193600"/>
          </a:xfrm>
          <a:prstGeom prst="mathMultiply">
            <a:avLst>
              <a:gd name="adj1" fmla="val 17387"/>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E72E79-6A88-4FF8-A51C-CDDA56BFFF8C}"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89268-D983-49F2-9914-B729E3FDC4F1}" type="slidenum">
              <a:rPr lang="en-US" smtClean="0"/>
              <a:t>‹#›</a:t>
            </a:fld>
            <a:endParaRPr lang="en-US"/>
          </a:p>
        </p:txBody>
      </p:sp>
    </p:spTree>
    <p:extLst>
      <p:ext uri="{BB962C8B-B14F-4D97-AF65-F5344CB8AC3E}">
        <p14:creationId xmlns:p14="http://schemas.microsoft.com/office/powerpoint/2010/main" val="3248055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E72E79-6A88-4FF8-A51C-CDDA56BFFF8C}" type="datetimeFigureOut">
              <a:rPr lang="en-US" smtClean="0"/>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B89268-D983-49F2-9914-B729E3FDC4F1}" type="slidenum">
              <a:rPr lang="en-US" smtClean="0"/>
              <a:t>‹#›</a:t>
            </a:fld>
            <a:endParaRPr lang="en-US"/>
          </a:p>
        </p:txBody>
      </p:sp>
    </p:spTree>
    <p:extLst>
      <p:ext uri="{BB962C8B-B14F-4D97-AF65-F5344CB8AC3E}">
        <p14:creationId xmlns:p14="http://schemas.microsoft.com/office/powerpoint/2010/main" val="1778948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E72E79-6A88-4FF8-A51C-CDDA56BFFF8C}" type="datetimeFigureOut">
              <a:rPr lang="en-US" smtClean="0"/>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B89268-D983-49F2-9914-B729E3FDC4F1}" type="slidenum">
              <a:rPr lang="en-US" smtClean="0"/>
              <a:t>‹#›</a:t>
            </a:fld>
            <a:endParaRPr lang="en-US"/>
          </a:p>
        </p:txBody>
      </p:sp>
    </p:spTree>
    <p:extLst>
      <p:ext uri="{BB962C8B-B14F-4D97-AF65-F5344CB8AC3E}">
        <p14:creationId xmlns:p14="http://schemas.microsoft.com/office/powerpoint/2010/main" val="3435598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E72E79-6A88-4FF8-A51C-CDDA56BFFF8C}" type="datetimeFigureOut">
              <a:rPr lang="en-US" smtClean="0"/>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B89268-D983-49F2-9914-B729E3FDC4F1}" type="slidenum">
              <a:rPr lang="en-US" smtClean="0"/>
              <a:t>‹#›</a:t>
            </a:fld>
            <a:endParaRPr lang="en-US"/>
          </a:p>
        </p:txBody>
      </p:sp>
    </p:spTree>
    <p:extLst>
      <p:ext uri="{BB962C8B-B14F-4D97-AF65-F5344CB8AC3E}">
        <p14:creationId xmlns:p14="http://schemas.microsoft.com/office/powerpoint/2010/main" val="255892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72E79-6A88-4FF8-A51C-CDDA56BFFF8C}" type="datetimeFigureOut">
              <a:rPr lang="en-US" smtClean="0"/>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B89268-D983-49F2-9914-B729E3FDC4F1}" type="slidenum">
              <a:rPr lang="en-US" smtClean="0"/>
              <a:t>‹#›</a:t>
            </a:fld>
            <a:endParaRPr lang="en-US"/>
          </a:p>
        </p:txBody>
      </p:sp>
    </p:spTree>
    <p:extLst>
      <p:ext uri="{BB962C8B-B14F-4D97-AF65-F5344CB8AC3E}">
        <p14:creationId xmlns:p14="http://schemas.microsoft.com/office/powerpoint/2010/main" val="3344486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E72E79-6A88-4FF8-A51C-CDDA56BFFF8C}" type="datetimeFigureOut">
              <a:rPr lang="en-US" smtClean="0"/>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B89268-D983-49F2-9914-B729E3FDC4F1}" type="slidenum">
              <a:rPr lang="en-US" smtClean="0"/>
              <a:t>‹#›</a:t>
            </a:fld>
            <a:endParaRPr lang="en-US"/>
          </a:p>
        </p:txBody>
      </p:sp>
    </p:spTree>
    <p:extLst>
      <p:ext uri="{BB962C8B-B14F-4D97-AF65-F5344CB8AC3E}">
        <p14:creationId xmlns:p14="http://schemas.microsoft.com/office/powerpoint/2010/main" val="22446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E72E79-6A88-4FF8-A51C-CDDA56BFFF8C}" type="datetimeFigureOut">
              <a:rPr lang="en-US" smtClean="0"/>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B89268-D983-49F2-9914-B729E3FDC4F1}" type="slidenum">
              <a:rPr lang="en-US" smtClean="0"/>
              <a:t>‹#›</a:t>
            </a:fld>
            <a:endParaRPr lang="en-US"/>
          </a:p>
        </p:txBody>
      </p:sp>
    </p:spTree>
    <p:extLst>
      <p:ext uri="{BB962C8B-B14F-4D97-AF65-F5344CB8AC3E}">
        <p14:creationId xmlns:p14="http://schemas.microsoft.com/office/powerpoint/2010/main" val="3568691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72E79-6A88-4FF8-A51C-CDDA56BFFF8C}" type="datetimeFigureOut">
              <a:rPr lang="en-US" smtClean="0"/>
              <a:t>3/15/2025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89268-D983-49F2-9914-B729E3FDC4F1}" type="slidenum">
              <a:rPr lang="en-US" smtClean="0"/>
              <a:t>‹#›</a:t>
            </a:fld>
            <a:endParaRPr lang="en-US"/>
          </a:p>
        </p:txBody>
      </p:sp>
    </p:spTree>
    <p:extLst>
      <p:ext uri="{BB962C8B-B14F-4D97-AF65-F5344CB8AC3E}">
        <p14:creationId xmlns:p14="http://schemas.microsoft.com/office/powerpoint/2010/main" val="311284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46BE2D-0A12-161B-57A3-786C16BA67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56B21F-E60E-2942-F064-D1A10DB7BF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7C3BDF-D356-7698-14D9-AF5BAA902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1F6B6A0-D457-42C2-85BA-0D930D238D5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2B1D4B-D980-B547-50E5-9BE8DB816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EC21795-D0DA-DB55-53F8-884C714C0E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08F212D-8833-4E40-8C3A-88A82112ECD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899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8.gif"/><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7.gif"/><Relationship Id="rId5" Type="http://schemas.openxmlformats.org/officeDocument/2006/relationships/image" Target="../media/image3.jpg"/><Relationship Id="rId15" Type="http://schemas.openxmlformats.org/officeDocument/2006/relationships/slide" Target="slide6.xml"/><Relationship Id="rId10" Type="http://schemas.openxmlformats.org/officeDocument/2006/relationships/slide" Target="slide5.xml"/><Relationship Id="rId4" Type="http://schemas.openxmlformats.org/officeDocument/2006/relationships/notesSlide" Target="../notesSlides/notesSlide2.xml"/><Relationship Id="rId9" Type="http://schemas.openxmlformats.org/officeDocument/2006/relationships/image" Target="../media/image6.gif"/><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7.png"/><Relationship Id="rId5" Type="http://schemas.openxmlformats.org/officeDocument/2006/relationships/slide" Target="slide38.xml"/><Relationship Id="rId4"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13.pn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svg"/><Relationship Id="rId10" Type="http://schemas.openxmlformats.org/officeDocument/2006/relationships/image" Target="../media/image52.jpg"/><Relationship Id="rId4" Type="http://schemas.openxmlformats.org/officeDocument/2006/relationships/image" Target="../media/image46.png"/><Relationship Id="rId9" Type="http://schemas.openxmlformats.org/officeDocument/2006/relationships/image" Target="../media/image51.jpeg"/><Relationship Id="rId14" Type="http://schemas.openxmlformats.org/officeDocument/2006/relationships/image" Target="../media/image14.svg"/></Relationships>
</file>

<file path=ppt/slides/_rels/slide3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slide" Target="slide36.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svg"/></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1.svg"/><Relationship Id="rId7" Type="http://schemas.openxmlformats.org/officeDocument/2006/relationships/image" Target="../media/image39.svg"/><Relationship Id="rId12" Type="http://schemas.openxmlformats.org/officeDocument/2006/relationships/image" Target="../media/image6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63.svg"/><Relationship Id="rId5" Type="http://schemas.openxmlformats.org/officeDocument/2006/relationships/image" Target="../media/image59.sv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image" Target="../media/image61.sv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30.xml"/><Relationship Id="rId5" Type="http://schemas.openxmlformats.org/officeDocument/2006/relationships/image" Target="../media/image65.png"/><Relationship Id="rId4"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slide" Target="slide3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586397"/>
            <a:ext cx="12374880" cy="2387600"/>
          </a:xfrm>
        </p:spPr>
        <p:txBody>
          <a:bodyPr>
            <a:normAutofit/>
          </a:bodyPr>
          <a:lstStyle/>
          <a:p>
            <a:pPr>
              <a:lnSpc>
                <a:spcPct val="150000"/>
              </a:lnSpc>
            </a:pP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NHIỆT LIỆT </a:t>
            </a:r>
            <a:r>
              <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QUÝ</a:t>
            </a:r>
            <a:r>
              <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THẦY, CÔ</a:t>
            </a:r>
            <a:br>
              <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 CÁC EM HỌC SINH</a:t>
            </a:r>
          </a:p>
        </p:txBody>
      </p:sp>
      <p:pic>
        <p:nvPicPr>
          <p:cNvPr id="4"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37" y="6248400"/>
            <a:ext cx="609600" cy="609600"/>
          </a:xfrm>
          <a:prstGeom prst="rect">
            <a:avLst/>
          </a:prstGeom>
        </p:spPr>
      </p:pic>
      <p:sp>
        <p:nvSpPr>
          <p:cNvPr id="3" name="TextBox 2"/>
          <p:cNvSpPr txBox="1"/>
          <p:nvPr/>
        </p:nvSpPr>
        <p:spPr>
          <a:xfrm>
            <a:off x="6866020" y="5101389"/>
            <a:ext cx="4844716"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Giáo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Hằng</a:t>
            </a:r>
            <a:endParaRPr lang="en-US" sz="2400" b="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8A2</a:t>
            </a:r>
          </a:p>
        </p:txBody>
      </p:sp>
    </p:spTree>
    <p:extLst>
      <p:ext uri="{BB962C8B-B14F-4D97-AF65-F5344CB8AC3E}">
        <p14:creationId xmlns:p14="http://schemas.microsoft.com/office/powerpoint/2010/main" val="2784016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9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534"/>
          <a:stretch/>
        </p:blipFill>
        <p:spPr>
          <a:xfrm>
            <a:off x="318655" y="0"/>
            <a:ext cx="7509163" cy="6716497"/>
          </a:xfrm>
          <a:prstGeom prst="rect">
            <a:avLst/>
          </a:prstGeom>
        </p:spPr>
      </p:pic>
      <p:sp>
        <p:nvSpPr>
          <p:cNvPr id="7" name="TextBox 6"/>
          <p:cNvSpPr txBox="1"/>
          <p:nvPr/>
        </p:nvSpPr>
        <p:spPr>
          <a:xfrm>
            <a:off x="6816436" y="745704"/>
            <a:ext cx="5098473" cy="5632311"/>
          </a:xfrm>
          <a:prstGeom prst="rect">
            <a:avLst/>
          </a:prstGeom>
          <a:noFill/>
        </p:spPr>
        <p:txBody>
          <a:bodyPr wrap="square" rtlCol="0">
            <a:spAutoFit/>
          </a:bodyPr>
          <a:lstStyle/>
          <a:p>
            <a:pPr>
              <a:lnSpc>
                <a:spcPct val="150000"/>
              </a:lnSpc>
            </a:pPr>
            <a:r>
              <a:rPr lang="vi-VN" sz="6000" b="1" dirty="0">
                <a:solidFill>
                  <a:srgbClr val="FF0000"/>
                </a:solidFill>
                <a:effectLst>
                  <a:outerShdw blurRad="38100" dist="38100" dir="2700000" algn="tl">
                    <a:srgbClr val="000000">
                      <a:alpha val="43137"/>
                    </a:srgbClr>
                  </a:outerShdw>
                </a:effectLst>
                <a:latin typeface="+mj-lt"/>
              </a:rPr>
              <a:t>BẠN </a:t>
            </a:r>
          </a:p>
          <a:p>
            <a:pPr>
              <a:lnSpc>
                <a:spcPct val="150000"/>
              </a:lnSpc>
            </a:pPr>
            <a:r>
              <a:rPr lang="vi-VN" sz="6000" b="1" dirty="0">
                <a:solidFill>
                  <a:srgbClr val="FF0000"/>
                </a:solidFill>
                <a:effectLst>
                  <a:outerShdw blurRad="38100" dist="38100" dir="2700000" algn="tl">
                    <a:srgbClr val="000000">
                      <a:alpha val="43137"/>
                    </a:srgbClr>
                  </a:outerShdw>
                </a:effectLst>
                <a:latin typeface="+mj-lt"/>
              </a:rPr>
              <a:t>BIẾT GÌ </a:t>
            </a:r>
          </a:p>
          <a:p>
            <a:pPr>
              <a:lnSpc>
                <a:spcPct val="150000"/>
              </a:lnSpc>
            </a:pPr>
            <a:r>
              <a:rPr lang="vi-VN" sz="6000" b="1" dirty="0">
                <a:solidFill>
                  <a:srgbClr val="FF0000"/>
                </a:solidFill>
                <a:effectLst>
                  <a:outerShdw blurRad="38100" dist="38100" dir="2700000" algn="tl">
                    <a:srgbClr val="000000">
                      <a:alpha val="43137"/>
                    </a:srgbClr>
                  </a:outerShdw>
                </a:effectLst>
                <a:latin typeface="+mj-lt"/>
              </a:rPr>
              <a:t>VỀ BỆNH </a:t>
            </a:r>
            <a:r>
              <a:rPr lang="vi-VN" sz="6000" b="1" u="sng" dirty="0">
                <a:solidFill>
                  <a:srgbClr val="FF0000"/>
                </a:solidFill>
                <a:effectLst>
                  <a:outerShdw blurRad="38100" dist="38100" dir="2700000" algn="tl">
                    <a:srgbClr val="000000">
                      <a:alpha val="43137"/>
                    </a:srgbClr>
                  </a:outerShdw>
                </a:effectLst>
                <a:latin typeface="+mj-lt"/>
              </a:rPr>
              <a:t>GIANG MAI?</a:t>
            </a:r>
            <a:endParaRPr lang="en-US" sz="6000" b="1" u="sng" dirty="0">
              <a:solidFill>
                <a:srgbClr val="FF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127114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6811" b="35410"/>
          <a:stretch/>
        </p:blipFill>
        <p:spPr>
          <a:xfrm>
            <a:off x="838200" y="365125"/>
            <a:ext cx="4876800" cy="569461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450" y="365125"/>
            <a:ext cx="5905500" cy="5694616"/>
          </a:xfrm>
          <a:prstGeom prst="rect">
            <a:avLst/>
          </a:prstGeom>
        </p:spPr>
      </p:pic>
      <p:sp>
        <p:nvSpPr>
          <p:cNvPr id="6" name="TextBox 5"/>
          <p:cNvSpPr txBox="1"/>
          <p:nvPr/>
        </p:nvSpPr>
        <p:spPr>
          <a:xfrm>
            <a:off x="1732547" y="6176210"/>
            <a:ext cx="3609474" cy="584775"/>
          </a:xfrm>
          <a:prstGeom prst="rect">
            <a:avLst/>
          </a:prstGeom>
          <a:noFill/>
        </p:spPr>
        <p:txBody>
          <a:bodyPr wrap="square" rtlCol="0">
            <a:spAutoFit/>
          </a:bodyPr>
          <a:lstStyle/>
          <a:p>
            <a:r>
              <a:rPr lang="en-US" sz="3200" b="1" i="1" dirty="0" err="1">
                <a:latin typeface="Times New Roman" panose="02020603050405020304" pitchFamily="18" charset="0"/>
                <a:cs typeface="Times New Roman" panose="02020603050405020304" pitchFamily="18" charset="0"/>
              </a:rPr>
              <a:t>Các</a:t>
            </a:r>
            <a:r>
              <a:rPr lang="en-US" sz="3200" b="1" i="1" dirty="0">
                <a:latin typeface="Times New Roman" panose="02020603050405020304" pitchFamily="18" charset="0"/>
                <a:cs typeface="Times New Roman" panose="02020603050405020304" pitchFamily="18" charset="0"/>
              </a:rPr>
              <a:t> ban </a:t>
            </a:r>
            <a:r>
              <a:rPr lang="en-US" sz="3200" b="1" i="1" dirty="0" err="1">
                <a:latin typeface="Times New Roman" panose="02020603050405020304" pitchFamily="18" charset="0"/>
                <a:cs typeface="Times New Roman" panose="02020603050405020304" pitchFamily="18" charset="0"/>
              </a:rPr>
              <a:t>nước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lớn</a:t>
            </a:r>
            <a:endParaRPr lang="en-US" sz="3200" b="1"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339263" y="6176210"/>
            <a:ext cx="3609474" cy="584775"/>
          </a:xfrm>
          <a:prstGeom prst="rect">
            <a:avLst/>
          </a:prstGeom>
          <a:noFill/>
        </p:spPr>
        <p:txBody>
          <a:bodyPr wrap="square" rtlCol="0">
            <a:spAutoFit/>
          </a:bodyPr>
          <a:lstStyle/>
          <a:p>
            <a:r>
              <a:rPr lang="en-US" sz="3200" b="1" i="1" dirty="0" err="1">
                <a:latin typeface="Times New Roman" panose="02020603050405020304" pitchFamily="18" charset="0"/>
                <a:cs typeface="Times New Roman" panose="02020603050405020304" pitchFamily="18" charset="0"/>
              </a:rPr>
              <a:t>Binh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sĩ</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xưa</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558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6904" y="144379"/>
            <a:ext cx="10523622" cy="5919537"/>
          </a:xfrm>
        </p:spPr>
      </p:pic>
      <p:sp>
        <p:nvSpPr>
          <p:cNvPr id="3" name="TextBox 2"/>
          <p:cNvSpPr txBox="1"/>
          <p:nvPr/>
        </p:nvSpPr>
        <p:spPr>
          <a:xfrm>
            <a:off x="2598820" y="6206443"/>
            <a:ext cx="8021054" cy="584775"/>
          </a:xfrm>
          <a:prstGeom prst="rect">
            <a:avLst/>
          </a:prstGeom>
          <a:noFill/>
        </p:spPr>
        <p:txBody>
          <a:bodyPr wrap="square" rtlCol="0">
            <a:spAutoFit/>
          </a:bodyPr>
          <a:lstStyle/>
          <a:p>
            <a:r>
              <a:rPr lang="en-US" sz="3200" b="1" i="1" dirty="0">
                <a:latin typeface="Times New Roman" panose="02020603050405020304" pitchFamily="18" charset="0"/>
                <a:cs typeface="Times New Roman" panose="02020603050405020304" pitchFamily="18" charset="0"/>
              </a:rPr>
              <a:t>Vi </a:t>
            </a:r>
            <a:r>
              <a:rPr lang="en-US" sz="3200" b="1" i="1" dirty="0" err="1">
                <a:latin typeface="Times New Roman" panose="02020603050405020304" pitchFamily="18" charset="0"/>
                <a:cs typeface="Times New Roman" panose="02020603050405020304" pitchFamily="18" charset="0"/>
              </a:rPr>
              <a:t>khuẩn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Troponema</a:t>
            </a:r>
            <a:r>
              <a:rPr lang="en-US" sz="3200" b="1" i="1" dirty="0">
                <a:latin typeface="Times New Roman" panose="02020603050405020304" pitchFamily="18" charset="0"/>
                <a:cs typeface="Times New Roman" panose="02020603050405020304" pitchFamily="18" charset="0"/>
              </a:rPr>
              <a:t> pallidum (</a:t>
            </a:r>
            <a:r>
              <a:rPr lang="en-US" sz="3200" b="1" i="1" dirty="0" err="1">
                <a:latin typeface="Times New Roman" panose="02020603050405020304" pitchFamily="18" charset="0"/>
                <a:cs typeface="Times New Roman" panose="02020603050405020304" pitchFamily="18" charset="0"/>
              </a:rPr>
              <a:t>Xoắn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khuẩn</a:t>
            </a:r>
            <a:r>
              <a:rPr lang="en-US" sz="32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3825221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053" y="365125"/>
            <a:ext cx="5761634" cy="5021179"/>
          </a:xfrm>
        </p:spPr>
      </p:pic>
      <p:sp>
        <p:nvSpPr>
          <p:cNvPr id="4" name="Rectangle 3"/>
          <p:cNvSpPr/>
          <p:nvPr/>
        </p:nvSpPr>
        <p:spPr>
          <a:xfrm>
            <a:off x="7145265" y="625642"/>
            <a:ext cx="1395664" cy="402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92441" y="5887452"/>
            <a:ext cx="3609474" cy="584775"/>
          </a:xfrm>
          <a:prstGeom prst="rect">
            <a:avLst/>
          </a:prstGeom>
          <a:noFill/>
        </p:spPr>
        <p:txBody>
          <a:bodyPr wrap="square" rtlCol="0">
            <a:spAutoFit/>
          </a:bodyPr>
          <a:lstStyle/>
          <a:p>
            <a:r>
              <a:rPr lang="en-US" sz="3200" b="1" i="1" dirty="0" err="1">
                <a:latin typeface="Times New Roman" panose="02020603050405020304" pitchFamily="18" charset="0"/>
                <a:cs typeface="Times New Roman" panose="02020603050405020304" pitchFamily="18" charset="0"/>
              </a:rPr>
              <a:t>Vết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loét</a:t>
            </a:r>
            <a:r>
              <a:rPr lang="en-US" sz="3200" b="1" i="1" dirty="0">
                <a:latin typeface="Times New Roman" panose="02020603050405020304" pitchFamily="18" charset="0"/>
                <a:cs typeface="Times New Roman" panose="02020603050405020304" pitchFamily="18" charset="0"/>
              </a:rPr>
              <a:t> ở </a:t>
            </a:r>
            <a:r>
              <a:rPr lang="en-US" sz="3200" b="1" i="1" dirty="0" err="1">
                <a:latin typeface="Times New Roman" panose="02020603050405020304" pitchFamily="18" charset="0"/>
                <a:cs typeface="Times New Roman" panose="02020603050405020304" pitchFamily="18" charset="0"/>
              </a:rPr>
              <a:t>miệng</a:t>
            </a:r>
            <a:endParaRPr lang="en-US" sz="3200" b="1" i="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2338" r="48366" b="28753"/>
          <a:stretch/>
        </p:blipFill>
        <p:spPr>
          <a:xfrm>
            <a:off x="6599834" y="365125"/>
            <a:ext cx="5463829" cy="5021179"/>
          </a:xfrm>
          <a:prstGeom prst="rect">
            <a:avLst/>
          </a:prstGeom>
        </p:spPr>
      </p:pic>
      <p:sp>
        <p:nvSpPr>
          <p:cNvPr id="8" name="TextBox 7"/>
          <p:cNvSpPr txBox="1"/>
          <p:nvPr/>
        </p:nvSpPr>
        <p:spPr>
          <a:xfrm>
            <a:off x="6753726" y="5871409"/>
            <a:ext cx="5149515" cy="553998"/>
          </a:xfrm>
          <a:prstGeom prst="rect">
            <a:avLst/>
          </a:prstGeom>
          <a:noFill/>
        </p:spPr>
        <p:txBody>
          <a:bodyPr wrap="square" rtlCol="0">
            <a:spAutoFit/>
          </a:bodyPr>
          <a:lstStyle/>
          <a:p>
            <a:r>
              <a:rPr lang="en-US" sz="3000" b="1" i="1" dirty="0" err="1">
                <a:latin typeface="Times New Roman" panose="02020603050405020304" pitchFamily="18" charset="0"/>
                <a:cs typeface="Times New Roman" panose="02020603050405020304" pitchFamily="18" charset="0"/>
              </a:rPr>
              <a:t>Vết</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loét</a:t>
            </a:r>
            <a:r>
              <a:rPr lang="en-US" sz="3000" b="1" i="1" dirty="0">
                <a:latin typeface="Times New Roman" panose="02020603050405020304" pitchFamily="18" charset="0"/>
                <a:cs typeface="Times New Roman" panose="02020603050405020304" pitchFamily="18" charset="0"/>
              </a:rPr>
              <a:t> ở </a:t>
            </a:r>
            <a:r>
              <a:rPr lang="en-US" sz="3000" b="1" i="1" dirty="0" err="1">
                <a:latin typeface="Times New Roman" panose="02020603050405020304" pitchFamily="18" charset="0"/>
                <a:cs typeface="Times New Roman" panose="02020603050405020304" pitchFamily="18" charset="0"/>
              </a:rPr>
              <a:t>một</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số</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bộ</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phận</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khác</a:t>
            </a:r>
            <a:endParaRPr lang="en-US" sz="3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924544"/>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1225" y="0"/>
            <a:ext cx="10707217" cy="6176211"/>
          </a:xfrm>
        </p:spPr>
      </p:pic>
      <p:sp>
        <p:nvSpPr>
          <p:cNvPr id="5" name="TextBox 4"/>
          <p:cNvSpPr txBox="1"/>
          <p:nvPr/>
        </p:nvSpPr>
        <p:spPr>
          <a:xfrm>
            <a:off x="4363451" y="6224338"/>
            <a:ext cx="5518485" cy="584775"/>
          </a:xfrm>
          <a:prstGeom prst="rect">
            <a:avLst/>
          </a:prstGeom>
          <a:noFill/>
        </p:spPr>
        <p:txBody>
          <a:bodyPr wrap="square" rtlCol="0">
            <a:spAutoFit/>
          </a:bodyPr>
          <a:lstStyle/>
          <a:p>
            <a:r>
              <a:rPr lang="en-US" sz="3200" b="1" i="1" dirty="0" err="1">
                <a:latin typeface="Times New Roman" panose="02020603050405020304" pitchFamily="18" charset="0"/>
                <a:cs typeface="Times New Roman" panose="02020603050405020304" pitchFamily="18" charset="0"/>
              </a:rPr>
              <a:t>Hồng</a:t>
            </a:r>
            <a:r>
              <a:rPr lang="en-US" sz="3200" b="1" i="1" dirty="0">
                <a:latin typeface="Times New Roman" panose="02020603050405020304" pitchFamily="18" charset="0"/>
                <a:cs typeface="Times New Roman" panose="02020603050405020304" pitchFamily="18" charset="0"/>
              </a:rPr>
              <a:t> ban </a:t>
            </a:r>
            <a:r>
              <a:rPr lang="en-US" sz="3200" b="1" i="1" dirty="0" err="1">
                <a:latin typeface="Times New Roman" panose="02020603050405020304" pitchFamily="18" charset="0"/>
                <a:cs typeface="Times New Roman" panose="02020603050405020304" pitchFamily="18" charset="0"/>
              </a:rPr>
              <a:t>lan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khắp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thể</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1711933"/>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268326955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6744" y="258617"/>
            <a:ext cx="10377056" cy="6599383"/>
          </a:xfrm>
        </p:spPr>
      </p:pic>
    </p:spTree>
    <p:extLst>
      <p:ext uri="{BB962C8B-B14F-4D97-AF65-F5344CB8AC3E}">
        <p14:creationId xmlns:p14="http://schemas.microsoft.com/office/powerpoint/2010/main" val="3144431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13471" b="9184"/>
          <a:stretch/>
        </p:blipFill>
        <p:spPr>
          <a:xfrm>
            <a:off x="1006089" y="540327"/>
            <a:ext cx="10365371" cy="6012872"/>
          </a:xfrm>
        </p:spPr>
      </p:pic>
    </p:spTree>
    <p:extLst>
      <p:ext uri="{BB962C8B-B14F-4D97-AF65-F5344CB8AC3E}">
        <p14:creationId xmlns:p14="http://schemas.microsoft.com/office/powerpoint/2010/main" val="2357479543"/>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825625"/>
            <a:ext cx="11444068" cy="4351338"/>
          </a:xfrm>
        </p:spPr>
        <p:txBody>
          <a:bodyPr>
            <a:normAutofit/>
            <a:scene3d>
              <a:camera prst="obliqueTopRight"/>
              <a:lightRig rig="threePt" dir="t"/>
            </a:scene3d>
          </a:bodyPr>
          <a:lstStyle/>
          <a:p>
            <a:pPr marL="0" indent="0" algn="ctr">
              <a:lnSpc>
                <a:spcPct val="150000"/>
              </a:lnSpc>
              <a:buNone/>
            </a:pPr>
            <a:r>
              <a:rPr lang="vi-VN" sz="6000" b="1" dirty="0">
                <a:ln>
                  <a:solidFill>
                    <a:srgbClr val="002060"/>
                  </a:solidFill>
                </a:ln>
                <a:solidFill>
                  <a:srgbClr val="0070C0"/>
                </a:solidFill>
                <a:effectLst>
                  <a:outerShdw blurRad="38100" dist="38100" dir="2700000" algn="tl">
                    <a:srgbClr val="000000">
                      <a:alpha val="43137"/>
                    </a:srgbClr>
                  </a:outerShdw>
                </a:effectLst>
                <a:latin typeface="+mj-lt"/>
              </a:rPr>
              <a:t>CẢM ƠN THẦY CÔ </a:t>
            </a:r>
          </a:p>
          <a:p>
            <a:pPr marL="0" indent="0" algn="ctr">
              <a:lnSpc>
                <a:spcPct val="150000"/>
              </a:lnSpc>
              <a:buNone/>
            </a:pPr>
            <a:r>
              <a:rPr lang="vi-VN" sz="6000" b="1" dirty="0">
                <a:ln>
                  <a:solidFill>
                    <a:srgbClr val="002060"/>
                  </a:solidFill>
                </a:ln>
                <a:solidFill>
                  <a:srgbClr val="0070C0"/>
                </a:solidFill>
                <a:effectLst>
                  <a:outerShdw blurRad="38100" dist="38100" dir="2700000" algn="tl">
                    <a:srgbClr val="000000">
                      <a:alpha val="43137"/>
                    </a:srgbClr>
                  </a:outerShdw>
                </a:effectLst>
                <a:latin typeface="+mj-lt"/>
              </a:rPr>
              <a:t>VÀ CÁC BẠN ĐÃ LẮNG NGHE</a:t>
            </a:r>
            <a:endParaRPr lang="en-US" sz="6000" b="1" dirty="0">
              <a:ln>
                <a:solidFill>
                  <a:srgbClr val="002060"/>
                </a:solidFill>
              </a:ln>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5401213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387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1681" y="2575011"/>
            <a:ext cx="1583189" cy="1420214"/>
          </a:xfrm>
          <a:prstGeom prst="rect">
            <a:avLst/>
          </a:prstGeom>
        </p:spPr>
      </p:pic>
      <p:sp>
        <p:nvSpPr>
          <p:cNvPr id="12" name="Cloud 11"/>
          <p:cNvSpPr/>
          <p:nvPr/>
        </p:nvSpPr>
        <p:spPr>
          <a:xfrm>
            <a:off x="9031459" y="2730379"/>
            <a:ext cx="1913205" cy="126484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mj-lt"/>
              </a:rPr>
              <a:t>ĐIỂM 9</a:t>
            </a:r>
            <a:endParaRPr lang="en-US" sz="2400" b="1" dirty="0">
              <a:solidFill>
                <a:srgbClr val="FF0000"/>
              </a:solidFill>
              <a:latin typeface="+mj-lt"/>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3781" y="2730379"/>
            <a:ext cx="1479304" cy="1109478"/>
          </a:xfrm>
          <a:prstGeom prst="rect">
            <a:avLst/>
          </a:prstGeom>
        </p:spPr>
      </p:pic>
      <p:pic>
        <p:nvPicPr>
          <p:cNvPr id="1028" name="hộp quà 1" descr="https://ugokawaii.com/wp-content/uploads/2022/10/gift.gif">
            <a:hlinkClick r:id="rId8" action="ppaction://hlinksldjump"/>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775" y="1460927"/>
            <a:ext cx="3969924" cy="39699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hộp quà 3" descr="https://cdnl.iconscout.com/lottie/premium/thumb/gift-box-7024455-5699803.gif">
            <a:hlinkClick r:id="rId10" action="ppaction://hlinksldjump"/>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59421" y="1144601"/>
            <a:ext cx="4532579" cy="45528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hộp quà 2" descr="https://media.giphy.com/media/5YrT02HhIpbiqFbF4j/giphy.gif">
            <a:hlinkClick r:id="rId12" action="ppaction://hlinksldjump"/>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058100" y="1522338"/>
            <a:ext cx="4089920" cy="36809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993781" y="871805"/>
            <a:ext cx="7662837" cy="923330"/>
          </a:xfrm>
          <a:prstGeom prst="rect">
            <a:avLst/>
          </a:prstGeom>
          <a:noFill/>
        </p:spPr>
        <p:txBody>
          <a:bodyPr wrap="square" rtlCol="0">
            <a:spAutoFit/>
            <a:scene3d>
              <a:camera prst="perspectiveAbove"/>
              <a:lightRig rig="threePt" dir="t"/>
            </a:scene3d>
            <a:sp3d extrusionH="57150">
              <a:bevelT h="25400" prst="softRound"/>
            </a:sp3d>
          </a:bodyPr>
          <a:lstStyle/>
          <a:p>
            <a:pPr algn="ctr"/>
            <a:r>
              <a:rPr lang="vi-VN" sz="5400" b="1" dirty="0">
                <a:solidFill>
                  <a:srgbClr val="FF0000"/>
                </a:solidFill>
                <a:effectLst>
                  <a:outerShdw blurRad="50800" dist="38100" dir="16200000" rotWithShape="0">
                    <a:prstClr val="black">
                      <a:alpha val="40000"/>
                    </a:prstClr>
                  </a:outerShdw>
                  <a:reflection blurRad="6350" stA="50000" endA="300" endPos="50000" dist="29997" dir="5400000" sy="-100000" algn="bl" rotWithShape="0"/>
                </a:effectLst>
                <a:latin typeface="+mj-lt"/>
              </a:rPr>
              <a:t>HỘP QUÀ MAY MẮN</a:t>
            </a:r>
            <a:endParaRPr lang="en-US" sz="5400" b="1" dirty="0">
              <a:solidFill>
                <a:srgbClr val="FF0000"/>
              </a:solidFill>
              <a:effectLst>
                <a:outerShdw blurRad="50800" dist="38100" dir="16200000" rotWithShape="0">
                  <a:prstClr val="black">
                    <a:alpha val="40000"/>
                  </a:prstClr>
                </a:outerShdw>
                <a:reflection blurRad="6350" stA="50000" endA="300" endPos="50000" dist="29997" dir="5400000" sy="-100000" algn="bl" rotWithShape="0"/>
              </a:effectLst>
              <a:latin typeface=".VnAristoteH" panose="020B7200000000000000" pitchFamily="34" charset="0"/>
            </a:endParaRPr>
          </a:p>
        </p:txBody>
      </p:sp>
      <p:pic>
        <p:nvPicPr>
          <p:cNvPr id="17"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6255" y="6248400"/>
            <a:ext cx="609600" cy="609600"/>
          </a:xfrm>
          <a:prstGeom prst="rect">
            <a:avLst/>
          </a:prstGeom>
        </p:spPr>
      </p:pic>
      <p:sp>
        <p:nvSpPr>
          <p:cNvPr id="18" name="Right Arrow 17">
            <a:hlinkClick r:id="rId15" action="ppaction://hlinksldjump"/>
          </p:cNvPr>
          <p:cNvSpPr/>
          <p:nvPr/>
        </p:nvSpPr>
        <p:spPr>
          <a:xfrm>
            <a:off x="10944664" y="6354546"/>
            <a:ext cx="1246909" cy="44334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016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28"/>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1028"/>
                                        </p:tgtEl>
                                        <p:attrNameLst>
                                          <p:attrName>ppt_w</p:attrName>
                                        </p:attrNameLst>
                                      </p:cBhvr>
                                      <p:tavLst>
                                        <p:tav tm="0">
                                          <p:val>
                                            <p:strVal val="ppt_w"/>
                                          </p:val>
                                        </p:tav>
                                        <p:tav tm="100000">
                                          <p:val>
                                            <p:fltVal val="0"/>
                                          </p:val>
                                        </p:tav>
                                      </p:tavLst>
                                    </p:anim>
                                    <p:anim calcmode="lin" valueType="num">
                                      <p:cBhvr>
                                        <p:cTn id="18" dur="1000"/>
                                        <p:tgtEl>
                                          <p:spTgt spid="1028"/>
                                        </p:tgtEl>
                                        <p:attrNameLst>
                                          <p:attrName>ppt_h</p:attrName>
                                        </p:attrNameLst>
                                      </p:cBhvr>
                                      <p:tavLst>
                                        <p:tav tm="0">
                                          <p:val>
                                            <p:strVal val="ppt_h"/>
                                          </p:val>
                                        </p:tav>
                                        <p:tav tm="100000">
                                          <p:val>
                                            <p:fltVal val="0"/>
                                          </p:val>
                                        </p:tav>
                                      </p:tavLst>
                                    </p:anim>
                                    <p:anim calcmode="lin" valueType="num">
                                      <p:cBhvr>
                                        <p:cTn id="19" dur="1000"/>
                                        <p:tgtEl>
                                          <p:spTgt spid="1028"/>
                                        </p:tgtEl>
                                        <p:attrNameLst>
                                          <p:attrName>style.rotation</p:attrName>
                                        </p:attrNameLst>
                                      </p:cBhvr>
                                      <p:tavLst>
                                        <p:tav tm="0">
                                          <p:val>
                                            <p:fltVal val="0"/>
                                          </p:val>
                                        </p:tav>
                                        <p:tav tm="100000">
                                          <p:val>
                                            <p:fltVal val="90"/>
                                          </p:val>
                                        </p:tav>
                                      </p:tavLst>
                                    </p:anim>
                                    <p:animEffect transition="out" filter="fade">
                                      <p:cBhvr>
                                        <p:cTn id="20" dur="1000"/>
                                        <p:tgtEl>
                                          <p:spTgt spid="1028"/>
                                        </p:tgtEl>
                                      </p:cBhvr>
                                    </p:animEffect>
                                    <p:set>
                                      <p:cBhvr>
                                        <p:cTn id="2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22" restart="whenNotActive" fill="hold" evtFilter="cancelBubble" nodeType="interactiveSeq">
                <p:stCondLst>
                  <p:cond evt="onClick" delay="0">
                    <p:tgtEl>
                      <p:spTgt spid="1036"/>
                    </p:tgtEl>
                  </p:cond>
                </p:stCondLst>
                <p:endSync evt="end" delay="0">
                  <p:rtn val="all"/>
                </p:endSync>
                <p:childTnLst>
                  <p:par>
                    <p:cTn id="23" fill="hold">
                      <p:stCondLst>
                        <p:cond delay="0"/>
                      </p:stCondLst>
                      <p:childTnLst>
                        <p:par>
                          <p:cTn id="24" fill="hold">
                            <p:stCondLst>
                              <p:cond delay="0"/>
                            </p:stCondLst>
                            <p:childTnLst>
                              <p:par>
                                <p:cTn id="25" presetID="31" presetClass="exit" presetSubtype="0" fill="hold" nodeType="clickEffect">
                                  <p:stCondLst>
                                    <p:cond delay="0"/>
                                  </p:stCondLst>
                                  <p:childTnLst>
                                    <p:anim calcmode="lin" valueType="num">
                                      <p:cBhvr>
                                        <p:cTn id="26" dur="1000"/>
                                        <p:tgtEl>
                                          <p:spTgt spid="1036"/>
                                        </p:tgtEl>
                                        <p:attrNameLst>
                                          <p:attrName>ppt_w</p:attrName>
                                        </p:attrNameLst>
                                      </p:cBhvr>
                                      <p:tavLst>
                                        <p:tav tm="0">
                                          <p:val>
                                            <p:strVal val="ppt_w"/>
                                          </p:val>
                                        </p:tav>
                                        <p:tav tm="100000">
                                          <p:val>
                                            <p:fltVal val="0"/>
                                          </p:val>
                                        </p:tav>
                                      </p:tavLst>
                                    </p:anim>
                                    <p:anim calcmode="lin" valueType="num">
                                      <p:cBhvr>
                                        <p:cTn id="27" dur="1000"/>
                                        <p:tgtEl>
                                          <p:spTgt spid="1036"/>
                                        </p:tgtEl>
                                        <p:attrNameLst>
                                          <p:attrName>ppt_h</p:attrName>
                                        </p:attrNameLst>
                                      </p:cBhvr>
                                      <p:tavLst>
                                        <p:tav tm="0">
                                          <p:val>
                                            <p:strVal val="ppt_h"/>
                                          </p:val>
                                        </p:tav>
                                        <p:tav tm="100000">
                                          <p:val>
                                            <p:fltVal val="0"/>
                                          </p:val>
                                        </p:tav>
                                      </p:tavLst>
                                    </p:anim>
                                    <p:anim calcmode="lin" valueType="num">
                                      <p:cBhvr>
                                        <p:cTn id="28" dur="1000"/>
                                        <p:tgtEl>
                                          <p:spTgt spid="1036"/>
                                        </p:tgtEl>
                                        <p:attrNameLst>
                                          <p:attrName>style.rotation</p:attrName>
                                        </p:attrNameLst>
                                      </p:cBhvr>
                                      <p:tavLst>
                                        <p:tav tm="0">
                                          <p:val>
                                            <p:fltVal val="0"/>
                                          </p:val>
                                        </p:tav>
                                        <p:tav tm="100000">
                                          <p:val>
                                            <p:fltVal val="90"/>
                                          </p:val>
                                        </p:tav>
                                      </p:tavLst>
                                    </p:anim>
                                    <p:animEffect transition="out" filter="fade">
                                      <p:cBhvr>
                                        <p:cTn id="29" dur="1000"/>
                                        <p:tgtEl>
                                          <p:spTgt spid="1036"/>
                                        </p:tgtEl>
                                      </p:cBhvr>
                                    </p:animEffect>
                                    <p:set>
                                      <p:cBhvr>
                                        <p:cTn id="30" dur="1" fill="hold">
                                          <p:stCondLst>
                                            <p:cond delay="999"/>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31" restart="whenNotActive" fill="hold" evtFilter="cancelBubble" nodeType="interactiveSeq">
                <p:stCondLst>
                  <p:cond evt="onClick" delay="0">
                    <p:tgtEl>
                      <p:spTgt spid="1030"/>
                    </p:tgtEl>
                  </p:cond>
                </p:stCondLst>
                <p:endSync evt="end" delay="0">
                  <p:rtn val="all"/>
                </p:endSync>
                <p:childTnLst>
                  <p:par>
                    <p:cTn id="32" fill="hold">
                      <p:stCondLst>
                        <p:cond delay="0"/>
                      </p:stCondLst>
                      <p:childTnLst>
                        <p:par>
                          <p:cTn id="33" fill="hold">
                            <p:stCondLst>
                              <p:cond delay="0"/>
                            </p:stCondLst>
                            <p:childTnLst>
                              <p:par>
                                <p:cTn id="34" presetID="31" presetClass="exit" presetSubtype="0" fill="hold" nodeType="clickEffect">
                                  <p:stCondLst>
                                    <p:cond delay="0"/>
                                  </p:stCondLst>
                                  <p:childTnLst>
                                    <p:anim calcmode="lin" valueType="num">
                                      <p:cBhvr>
                                        <p:cTn id="35" dur="1000"/>
                                        <p:tgtEl>
                                          <p:spTgt spid="1030"/>
                                        </p:tgtEl>
                                        <p:attrNameLst>
                                          <p:attrName>ppt_w</p:attrName>
                                        </p:attrNameLst>
                                      </p:cBhvr>
                                      <p:tavLst>
                                        <p:tav tm="0">
                                          <p:val>
                                            <p:strVal val="ppt_w"/>
                                          </p:val>
                                        </p:tav>
                                        <p:tav tm="100000">
                                          <p:val>
                                            <p:fltVal val="0"/>
                                          </p:val>
                                        </p:tav>
                                      </p:tavLst>
                                    </p:anim>
                                    <p:anim calcmode="lin" valueType="num">
                                      <p:cBhvr>
                                        <p:cTn id="36" dur="1000"/>
                                        <p:tgtEl>
                                          <p:spTgt spid="1030"/>
                                        </p:tgtEl>
                                        <p:attrNameLst>
                                          <p:attrName>ppt_h</p:attrName>
                                        </p:attrNameLst>
                                      </p:cBhvr>
                                      <p:tavLst>
                                        <p:tav tm="0">
                                          <p:val>
                                            <p:strVal val="ppt_h"/>
                                          </p:val>
                                        </p:tav>
                                        <p:tav tm="100000">
                                          <p:val>
                                            <p:fltVal val="0"/>
                                          </p:val>
                                        </p:tav>
                                      </p:tavLst>
                                    </p:anim>
                                    <p:anim calcmode="lin" valueType="num">
                                      <p:cBhvr>
                                        <p:cTn id="37" dur="1000"/>
                                        <p:tgtEl>
                                          <p:spTgt spid="1030"/>
                                        </p:tgtEl>
                                        <p:attrNameLst>
                                          <p:attrName>style.rotation</p:attrName>
                                        </p:attrNameLst>
                                      </p:cBhvr>
                                      <p:tavLst>
                                        <p:tav tm="0">
                                          <p:val>
                                            <p:fltVal val="0"/>
                                          </p:val>
                                        </p:tav>
                                        <p:tav tm="100000">
                                          <p:val>
                                            <p:fltVal val="90"/>
                                          </p:val>
                                        </p:tav>
                                      </p:tavLst>
                                    </p:anim>
                                    <p:animEffect transition="out" filter="fade">
                                      <p:cBhvr>
                                        <p:cTn id="38" dur="1000"/>
                                        <p:tgtEl>
                                          <p:spTgt spid="1030"/>
                                        </p:tgtEl>
                                      </p:cBhvr>
                                    </p:animEffect>
                                    <p:set>
                                      <p:cBhvr>
                                        <p:cTn id="39" dur="1" fill="hold">
                                          <p:stCondLst>
                                            <p:cond delay="9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audio>
              <p:cMediaNode vol="80000" numSld="4">
                <p:cTn id="40" fill="hold" display="0">
                  <p:stCondLst>
                    <p:cond delay="indefinite"/>
                  </p:stCondLst>
                  <p:endCondLst>
                    <p:cond evt="onStopAudio" delay="0">
                      <p:tgtEl>
                        <p:sldTgt/>
                      </p:tgtEl>
                    </p:cond>
                  </p:endCondLst>
                </p:cTn>
                <p:tgtEl>
                  <p:spTgt spid="17"/>
                </p:tgtEl>
              </p:cMediaNode>
            </p:audio>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ệnh Tình Dục Nguy Hiểm, Cảnh Báo Những Dấu Hiệu Và Triệu Chứng Dễ Nhận Biết - SKĐS (1) (online-video-cutter.com) (1)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9844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75" y="208548"/>
            <a:ext cx="10716125" cy="6027821"/>
          </a:xfrm>
          <a:prstGeom prst="rect">
            <a:avLst/>
          </a:prstGeom>
        </p:spPr>
      </p:pic>
      <p:sp>
        <p:nvSpPr>
          <p:cNvPr id="3" name="TextBox 2"/>
          <p:cNvSpPr txBox="1"/>
          <p:nvPr/>
        </p:nvSpPr>
        <p:spPr>
          <a:xfrm>
            <a:off x="2085474" y="6334780"/>
            <a:ext cx="8037094" cy="584775"/>
          </a:xfrm>
          <a:prstGeom prst="rect">
            <a:avLst/>
          </a:prstGeom>
          <a:noFill/>
        </p:spPr>
        <p:txBody>
          <a:bodyPr wrap="square" rtlCol="0">
            <a:spAutoFit/>
          </a:bodyPr>
          <a:lstStyle/>
          <a:p>
            <a:r>
              <a:rPr lang="en-US" sz="3200" b="1" i="1" dirty="0">
                <a:latin typeface="Times New Roman" panose="02020603050405020304" pitchFamily="18" charset="0"/>
                <a:cs typeface="Times New Roman" panose="02020603050405020304" pitchFamily="18" charset="0"/>
              </a:rPr>
              <a:t>Vi </a:t>
            </a:r>
            <a:r>
              <a:rPr lang="en-US" sz="3200" b="1" i="1" dirty="0" err="1">
                <a:latin typeface="Times New Roman" panose="02020603050405020304" pitchFamily="18" charset="0"/>
                <a:cs typeface="Times New Roman" panose="02020603050405020304" pitchFamily="18" charset="0"/>
              </a:rPr>
              <a:t>khuẩn</a:t>
            </a:r>
            <a:r>
              <a:rPr lang="en-US" sz="3200" b="1" i="1" dirty="0">
                <a:latin typeface="Times New Roman" panose="02020603050405020304" pitchFamily="18" charset="0"/>
                <a:cs typeface="Times New Roman" panose="02020603050405020304" pitchFamily="18" charset="0"/>
              </a:rPr>
              <a:t> Neisseria Gonorrhea( </a:t>
            </a:r>
            <a:r>
              <a:rPr lang="en-US" sz="3200" b="1" i="1" dirty="0" err="1">
                <a:latin typeface="Times New Roman" panose="02020603050405020304" pitchFamily="18" charset="0"/>
                <a:cs typeface="Times New Roman" panose="02020603050405020304" pitchFamily="18" charset="0"/>
              </a:rPr>
              <a:t>cầu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khuẩn</a:t>
            </a:r>
            <a:r>
              <a:rPr lang="en-US" sz="32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449256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592" y="124691"/>
            <a:ext cx="5559571" cy="6610488"/>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163" y="124691"/>
            <a:ext cx="5715000" cy="6610488"/>
          </a:xfrm>
          <a:prstGeom prst="rect">
            <a:avLst/>
          </a:prstGeom>
        </p:spPr>
      </p:pic>
    </p:spTree>
    <p:extLst>
      <p:ext uri="{BB962C8B-B14F-4D97-AF65-F5344CB8AC3E}">
        <p14:creationId xmlns:p14="http://schemas.microsoft.com/office/powerpoint/2010/main" val="1140855969"/>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024" y="0"/>
            <a:ext cx="6061777" cy="628850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1" y="0"/>
            <a:ext cx="5316305" cy="6288505"/>
          </a:xfrm>
          <a:prstGeom prst="rect">
            <a:avLst/>
          </a:prstGeom>
        </p:spPr>
      </p:pic>
      <p:sp>
        <p:nvSpPr>
          <p:cNvPr id="6" name="TextBox 5"/>
          <p:cNvSpPr txBox="1"/>
          <p:nvPr/>
        </p:nvSpPr>
        <p:spPr>
          <a:xfrm>
            <a:off x="5213684" y="6334780"/>
            <a:ext cx="3609474" cy="584775"/>
          </a:xfrm>
          <a:prstGeom prst="rect">
            <a:avLst/>
          </a:prstGeom>
          <a:noFill/>
        </p:spPr>
        <p:txBody>
          <a:bodyPr wrap="square" rtlCol="0">
            <a:spAutoFit/>
          </a:bodyPr>
          <a:lstStyle/>
          <a:p>
            <a:r>
              <a:rPr lang="en-US" sz="3200" b="1" i="1" dirty="0" err="1">
                <a:latin typeface="Times New Roman" panose="02020603050405020304" pitchFamily="18" charset="0"/>
                <a:cs typeface="Times New Roman" panose="02020603050405020304" pitchFamily="18" charset="0"/>
              </a:rPr>
              <a:t>Sưng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đau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khớp</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882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2370" y="365125"/>
            <a:ext cx="10721430" cy="5957455"/>
          </a:xfrm>
        </p:spPr>
      </p:pic>
      <p:sp>
        <p:nvSpPr>
          <p:cNvPr id="5" name="TextBox 4"/>
          <p:cNvSpPr txBox="1"/>
          <p:nvPr/>
        </p:nvSpPr>
        <p:spPr>
          <a:xfrm>
            <a:off x="2326105" y="6334780"/>
            <a:ext cx="7259053" cy="584775"/>
          </a:xfrm>
          <a:prstGeom prst="rect">
            <a:avLst/>
          </a:prstGeom>
          <a:noFill/>
        </p:spPr>
        <p:txBody>
          <a:bodyPr wrap="square" rtlCol="0">
            <a:spAutoFit/>
          </a:bodyPr>
          <a:lstStyle/>
          <a:p>
            <a:r>
              <a:rPr lang="en-US" sz="3200" b="1" i="1" dirty="0" err="1">
                <a:latin typeface="Times New Roman" panose="02020603050405020304" pitchFamily="18" charset="0"/>
                <a:cs typeface="Times New Roman" panose="02020603050405020304" pitchFamily="18" charset="0"/>
              </a:rPr>
              <a:t>Loét</a:t>
            </a:r>
            <a:r>
              <a:rPr lang="en-US" sz="3200" b="1" i="1" dirty="0">
                <a:latin typeface="Times New Roman" panose="02020603050405020304" pitchFamily="18" charset="0"/>
                <a:cs typeface="Times New Roman" panose="02020603050405020304" pitchFamily="18" charset="0"/>
              </a:rPr>
              <a:t> da, </a:t>
            </a:r>
            <a:r>
              <a:rPr lang="en-US" sz="3200" b="1" i="1" dirty="0" err="1">
                <a:latin typeface="Times New Roman" panose="02020603050405020304" pitchFamily="18" charset="0"/>
                <a:cs typeface="Times New Roman" panose="02020603050405020304" pitchFamily="18" charset="0"/>
              </a:rPr>
              <a:t>nhiễm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trùng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mù</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lòa</a:t>
            </a:r>
            <a:r>
              <a:rPr lang="en-US" sz="3200" b="1" i="1" dirty="0">
                <a:latin typeface="Times New Roman" panose="02020603050405020304" pitchFamily="18" charset="0"/>
                <a:cs typeface="Times New Roman" panose="02020603050405020304" pitchFamily="18" charset="0"/>
              </a:rPr>
              <a:t> ở </a:t>
            </a:r>
            <a:r>
              <a:rPr lang="en-US" sz="3200" b="1" i="1" dirty="0" err="1">
                <a:latin typeface="Times New Roman" panose="02020603050405020304" pitchFamily="18" charset="0"/>
                <a:cs typeface="Times New Roman" panose="02020603050405020304" pitchFamily="18" charset="0"/>
              </a:rPr>
              <a:t>trẻ</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em</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586449"/>
      </p:ext>
    </p:extLst>
  </p:cSld>
  <p:clrMapOvr>
    <a:masterClrMapping/>
  </p:clrMapOvr>
  <p:transition spd="slow">
    <p:comb/>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1412"/>
          <a:stretch/>
        </p:blipFill>
        <p:spPr>
          <a:xfrm>
            <a:off x="838200" y="121516"/>
            <a:ext cx="10515600" cy="6631014"/>
          </a:xfrm>
        </p:spPr>
      </p:pic>
      <p:sp>
        <p:nvSpPr>
          <p:cNvPr id="3" name="Oval 2"/>
          <p:cNvSpPr/>
          <p:nvPr/>
        </p:nvSpPr>
        <p:spPr>
          <a:xfrm>
            <a:off x="6096000" y="1934297"/>
            <a:ext cx="1010653" cy="625642"/>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612956"/>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1668"/>
          <a:stretch/>
        </p:blipFill>
        <p:spPr>
          <a:xfrm>
            <a:off x="5215209" y="76200"/>
            <a:ext cx="6872517" cy="6084366"/>
          </a:xfrm>
        </p:spPr>
      </p:pic>
      <p:pic>
        <p:nvPicPr>
          <p:cNvPr id="1026" name="Picture 2" descr="https://cdn.benhvienthucuc.vn/wp-content/uploads/2017/06/tranh-thai-bang-bao-cao-s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199"/>
            <a:ext cx="5021179" cy="60843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92441" y="6160566"/>
            <a:ext cx="8301789" cy="646331"/>
          </a:xfrm>
          <a:prstGeom prst="rect">
            <a:avLst/>
          </a:prstGeom>
          <a:noFill/>
        </p:spPr>
        <p:txBody>
          <a:bodyPr wrap="square" rtlCol="0">
            <a:spAutoFit/>
          </a:bodyPr>
          <a:lstStyle/>
          <a:p>
            <a:pPr algn="ctr"/>
            <a:r>
              <a:rPr lang="en-US" sz="3600" b="1" i="1" dirty="0" err="1">
                <a:latin typeface="Times New Roman" panose="02020603050405020304" pitchFamily="18" charset="0"/>
                <a:cs typeface="Times New Roman" panose="02020603050405020304" pitchFamily="18" charset="0"/>
              </a:rPr>
              <a:t>Cánh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phòng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tránh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bệnh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lậu</a:t>
            </a:r>
            <a:endParaRPr lang="en-US" sz="3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748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4"/>
          <p:cNvSpPr>
            <a:spLocks noGrp="1"/>
          </p:cNvSpPr>
          <p:nvPr>
            <p:ph idx="1"/>
          </p:nvPr>
        </p:nvSpPr>
        <p:spPr>
          <a:xfrm>
            <a:off x="443133" y="1150376"/>
            <a:ext cx="11444068" cy="4351338"/>
          </a:xfrm>
        </p:spPr>
        <p:txBody>
          <a:bodyPr>
            <a:normAutofit/>
            <a:scene3d>
              <a:camera prst="obliqueTopRight"/>
              <a:lightRig rig="threePt" dir="t"/>
            </a:scene3d>
          </a:bodyPr>
          <a:lstStyle/>
          <a:p>
            <a:pPr marL="0" indent="0" algn="ctr">
              <a:lnSpc>
                <a:spcPct val="150000"/>
              </a:lnSpc>
              <a:buNone/>
            </a:pPr>
            <a:r>
              <a:rPr lang="vi-VN" sz="6000" b="1" dirty="0">
                <a:ln>
                  <a:solidFill>
                    <a:srgbClr val="002060"/>
                  </a:solidFill>
                </a:ln>
                <a:solidFill>
                  <a:srgbClr val="0070C0"/>
                </a:solidFill>
                <a:effectLst>
                  <a:outerShdw blurRad="38100" dist="38100" dir="2700000" algn="tl">
                    <a:srgbClr val="000000">
                      <a:alpha val="43137"/>
                    </a:srgbClr>
                  </a:outerShdw>
                </a:effectLst>
                <a:latin typeface="+mj-lt"/>
              </a:rPr>
              <a:t>CẢM ƠN THẦY CÔ </a:t>
            </a:r>
          </a:p>
          <a:p>
            <a:pPr marL="0" indent="0" algn="ctr">
              <a:lnSpc>
                <a:spcPct val="150000"/>
              </a:lnSpc>
              <a:buNone/>
            </a:pPr>
            <a:r>
              <a:rPr lang="vi-VN" sz="6000" b="1" dirty="0">
                <a:ln>
                  <a:solidFill>
                    <a:srgbClr val="002060"/>
                  </a:solidFill>
                </a:ln>
                <a:solidFill>
                  <a:srgbClr val="0070C0"/>
                </a:solidFill>
                <a:effectLst>
                  <a:outerShdw blurRad="38100" dist="38100" dir="2700000" algn="tl">
                    <a:srgbClr val="000000">
                      <a:alpha val="43137"/>
                    </a:srgbClr>
                  </a:outerShdw>
                </a:effectLst>
                <a:latin typeface="+mj-lt"/>
              </a:rPr>
              <a:t>VÀ CÁC BẠN ĐÃ LẮNG NGHE</a:t>
            </a:r>
            <a:endParaRPr lang="en-US" sz="6000" b="1" dirty="0">
              <a:ln>
                <a:solidFill>
                  <a:srgbClr val="002060"/>
                </a:solidFill>
              </a:ln>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872896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18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ight Arrow 4">
            <a:hlinkClick r:id="rId5" action="ppaction://hlinksldjump"/>
          </p:cNvPr>
          <p:cNvSpPr/>
          <p:nvPr/>
        </p:nvSpPr>
        <p:spPr>
          <a:xfrm>
            <a:off x="11353800" y="6176963"/>
            <a:ext cx="838200" cy="609600"/>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https://www.vinmec.com/static/img/image-doctor-qna.dd79fe239b9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5964" y="525484"/>
            <a:ext cx="8677836" cy="61255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439884"/>
            <a:ext cx="2750955" cy="3785652"/>
          </a:xfrm>
          <a:prstGeom prst="rect">
            <a:avLst/>
          </a:prstGeom>
          <a:noFill/>
        </p:spPr>
        <p:txBody>
          <a:bodyPr wrap="square" lIns="91440" tIns="45720" rIns="91440" bIns="45720">
            <a:spAutoFit/>
          </a:bodyPr>
          <a:lstStyle/>
          <a:p>
            <a:pPr algn="ctr"/>
            <a:r>
              <a:rPr lang="vi-VN" sz="6000" b="1" dirty="0">
                <a:ln w="0"/>
                <a:solidFill>
                  <a:schemeClr val="accent1"/>
                </a:solidFill>
                <a:effectLst>
                  <a:outerShdw blurRad="38100" dist="25400" dir="5400000" algn="ctr" rotWithShape="0">
                    <a:srgbClr val="6E747A">
                      <a:alpha val="43000"/>
                    </a:srgbClr>
                  </a:outerShdw>
                </a:effectLst>
                <a:latin typeface="+mj-lt"/>
              </a:rPr>
              <a:t>HỎI  ĐÁP CÙNG BÁC SĨ</a:t>
            </a:r>
            <a:endParaRPr lang="en-US" sz="6000" b="1" dirty="0">
              <a:ln w="0"/>
              <a:solidFill>
                <a:schemeClr val="accent1"/>
              </a:solidFill>
              <a:effectLst>
                <a:outerShdw blurRad="38100" dist="25400" dir="5400000" algn="ctr" rotWithShape="0">
                  <a:srgbClr val="6E747A">
                    <a:alpha val="43000"/>
                  </a:srgbClr>
                </a:outerShdw>
              </a:effectLst>
              <a:latin typeface="+mj-lt"/>
            </a:endParaRPr>
          </a:p>
        </p:txBody>
      </p:sp>
      <p:pic>
        <p:nvPicPr>
          <p:cNvPr id="2" name="nhac-chao-mc-ngan-vip-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3582" y="6176963"/>
            <a:ext cx="609600" cy="609600"/>
          </a:xfrm>
          <a:prstGeom prst="rect">
            <a:avLst/>
          </a:prstGeom>
        </p:spPr>
      </p:pic>
    </p:spTree>
    <p:extLst>
      <p:ext uri="{BB962C8B-B14F-4D97-AF65-F5344CB8AC3E}">
        <p14:creationId xmlns:p14="http://schemas.microsoft.com/office/powerpoint/2010/main" val="1088563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1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1494529" y="1136073"/>
            <a:ext cx="9005297"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mj-lt"/>
              </a:rPr>
              <a:t>Câu 1: Kể tên 3 biện pháp tránh thai mà em biết?</a:t>
            </a:r>
            <a:endParaRPr lang="en-US" sz="3200" b="1" dirty="0">
              <a:solidFill>
                <a:schemeClr val="tx1"/>
              </a:solidFill>
              <a:latin typeface="+mj-lt"/>
            </a:endParaRPr>
          </a:p>
        </p:txBody>
      </p:sp>
      <p:sp>
        <p:nvSpPr>
          <p:cNvPr id="3" name="Rounded Rectangle 2"/>
          <p:cNvSpPr/>
          <p:nvPr/>
        </p:nvSpPr>
        <p:spPr>
          <a:xfrm>
            <a:off x="2152356" y="2855742"/>
            <a:ext cx="7821637" cy="29401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200000"/>
              </a:lnSpc>
              <a:buFontTx/>
              <a:buChar char="-"/>
            </a:pPr>
            <a:r>
              <a:rPr lang="vi-VN" sz="3200" b="1" dirty="0">
                <a:solidFill>
                  <a:srgbClr val="00B050"/>
                </a:solidFill>
                <a:latin typeface="Times New Roman" panose="02020603050405020304" pitchFamily="18" charset="0"/>
                <a:cs typeface="Times New Roman" panose="02020603050405020304" pitchFamily="18" charset="0"/>
              </a:rPr>
              <a:t>Thuốc tránh thai hằng ngày</a:t>
            </a:r>
          </a:p>
          <a:p>
            <a:pPr marL="342900" indent="-342900">
              <a:lnSpc>
                <a:spcPct val="200000"/>
              </a:lnSpc>
              <a:buFontTx/>
              <a:buChar char="-"/>
            </a:pPr>
            <a:r>
              <a:rPr lang="vi-VN" sz="3200" b="1" dirty="0">
                <a:solidFill>
                  <a:srgbClr val="00B050"/>
                </a:solidFill>
                <a:latin typeface="Times New Roman" panose="02020603050405020304" pitchFamily="18" charset="0"/>
                <a:cs typeface="Times New Roman" panose="02020603050405020304" pitchFamily="18" charset="0"/>
              </a:rPr>
              <a:t>Bao cao su</a:t>
            </a:r>
          </a:p>
          <a:p>
            <a:pPr marL="342900" indent="-342900">
              <a:lnSpc>
                <a:spcPct val="200000"/>
              </a:lnSpc>
              <a:buFontTx/>
              <a:buChar char="-"/>
            </a:pPr>
            <a:r>
              <a:rPr lang="vi-VN" sz="3200" b="1" dirty="0">
                <a:solidFill>
                  <a:srgbClr val="00B050"/>
                </a:solidFill>
                <a:latin typeface="Times New Roman" panose="02020603050405020304" pitchFamily="18" charset="0"/>
                <a:cs typeface="Times New Roman" panose="02020603050405020304" pitchFamily="18" charset="0"/>
              </a:rPr>
              <a:t>Thuốc tránh thai khẩn cấp</a:t>
            </a:r>
            <a:endParaRPr lang="en-US" sz="3200" dirty="0">
              <a:solidFill>
                <a:srgbClr val="00B050"/>
              </a:solidFill>
              <a:latin typeface="Times New Roman" panose="02020603050405020304" pitchFamily="18" charset="0"/>
              <a:cs typeface="Times New Roman" panose="02020603050405020304" pitchFamily="18" charset="0"/>
            </a:endParaRPr>
          </a:p>
        </p:txBody>
      </p:sp>
      <p:pic>
        <p:nvPicPr>
          <p:cNvPr id="4" name="Picture 4" descr="https://ugokawaii.com/wp-content/uploads/2022/10/gift.gif">
            <a:hlinkClick r:id="rId4" action="ppaction://hlinksldjump"/>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9826" y="-98901"/>
            <a:ext cx="1692174" cy="1692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49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3471" b="9184"/>
          <a:stretch/>
        </p:blipFill>
        <p:spPr>
          <a:xfrm>
            <a:off x="1006089" y="540327"/>
            <a:ext cx="10365371" cy="6012872"/>
          </a:xfrm>
        </p:spPr>
      </p:pic>
      <p:sp>
        <p:nvSpPr>
          <p:cNvPr id="2" name="Rounded Rectangle 1"/>
          <p:cNvSpPr/>
          <p:nvPr/>
        </p:nvSpPr>
        <p:spPr>
          <a:xfrm>
            <a:off x="2197768" y="866274"/>
            <a:ext cx="8069179" cy="834189"/>
          </a:xfrm>
          <a:prstGeom prst="roundRect">
            <a:avLst/>
          </a:prstGeom>
          <a:solidFill>
            <a:schemeClr val="accent1">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B050"/>
                </a:solidFill>
                <a:latin typeface="Times New Roman" panose="02020603050405020304" pitchFamily="18" charset="0"/>
                <a:cs typeface="Times New Roman" panose="02020603050405020304" pitchFamily="18" charset="0"/>
              </a:rPr>
              <a:t>CÁC CÁCH PHÒNG BỆNH</a:t>
            </a:r>
          </a:p>
        </p:txBody>
      </p:sp>
    </p:spTree>
    <p:extLst>
      <p:ext uri="{BB962C8B-B14F-4D97-AF65-F5344CB8AC3E}">
        <p14:creationId xmlns:p14="http://schemas.microsoft.com/office/powerpoint/2010/main" val="18461064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72B053EF-EDA2-9CB6-58C9-9809F2D63928}"/>
              </a:ext>
            </a:extLst>
          </p:cNvPr>
          <p:cNvGrpSpPr/>
          <p:nvPr/>
        </p:nvGrpSpPr>
        <p:grpSpPr>
          <a:xfrm>
            <a:off x="0" y="6123526"/>
            <a:ext cx="12192000" cy="734474"/>
            <a:chOff x="0" y="0"/>
            <a:chExt cx="6350000" cy="1217828"/>
          </a:xfrm>
        </p:grpSpPr>
        <p:sp>
          <p:nvSpPr>
            <p:cNvPr id="6" name="Freeform 7">
              <a:extLst>
                <a:ext uri="{FF2B5EF4-FFF2-40B4-BE49-F238E27FC236}">
                  <a16:creationId xmlns:a16="http://schemas.microsoft.com/office/drawing/2014/main" id="{CB465379-7E00-7640-B899-A6C136DC9043}"/>
                </a:ext>
              </a:extLst>
            </p:cNvPr>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7" name="Freeform 7"/>
          <p:cNvSpPr/>
          <p:nvPr/>
        </p:nvSpPr>
        <p:spPr>
          <a:xfrm rot="-6640818">
            <a:off x="10814710" y="-4986"/>
            <a:ext cx="2408748" cy="1048621"/>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3">
              <a:extLst>
                <a:ext uri="{96DAC541-7B7A-43D3-8B79-37D633B846F1}">
                  <asvg:svgBlip xmlns:asvg="http://schemas.microsoft.com/office/drawing/2016/SVG/main" r:embed="rId4"/>
                </a:ext>
              </a:extLst>
            </a:blip>
            <a:stretch>
              <a:fillRect b="-45394"/>
            </a:stretch>
          </a:blipFill>
        </p:spPr>
      </p:sp>
      <p:sp>
        <p:nvSpPr>
          <p:cNvPr id="8" name="Freeform 2"/>
          <p:cNvSpPr/>
          <p:nvPr/>
        </p:nvSpPr>
        <p:spPr>
          <a:xfrm rot="-1602916">
            <a:off x="-958348" y="-343893"/>
            <a:ext cx="3659192" cy="199956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5">
              <a:extLst>
                <a:ext uri="{96DAC541-7B7A-43D3-8B79-37D633B846F1}">
                  <asvg:svgBlip xmlns:asvg="http://schemas.microsoft.com/office/drawing/2016/SVG/main" r:embed="rId6"/>
                </a:ext>
              </a:extLst>
            </a:blip>
            <a:stretch>
              <a:fillRect l="-104187" t="-273663"/>
            </a:stretch>
          </a:blipFill>
        </p:spPr>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284" y="151363"/>
            <a:ext cx="5759101" cy="3399951"/>
          </a:xfrm>
          <a:prstGeom prst="rect">
            <a:avLst/>
          </a:prstGeom>
          <a:solidFill>
            <a:srgbClr val="FFFF00"/>
          </a:solidFill>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2606" y="148581"/>
            <a:ext cx="5516478" cy="3399951"/>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7151" y="3752269"/>
            <a:ext cx="5490595" cy="3104965"/>
          </a:xfrm>
          <a:prstGeom prst="rect">
            <a:avLst/>
          </a:prstGeom>
        </p:spPr>
      </p:pic>
    </p:spTree>
    <p:extLst>
      <p:ext uri="{BB962C8B-B14F-4D97-AF65-F5344CB8AC3E}">
        <p14:creationId xmlns:p14="http://schemas.microsoft.com/office/powerpoint/2010/main" val="5960541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05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a:off x="1567543" y="4391933"/>
            <a:ext cx="1618270" cy="1985148"/>
          </a:xfrm>
          <a:custGeom>
            <a:avLst/>
            <a:gdLst/>
            <a:ahLst/>
            <a:cxnLst/>
            <a:rect l="l" t="t" r="r" b="b"/>
            <a:pathLst>
              <a:path w="2165031" h="2423542">
                <a:moveTo>
                  <a:pt x="0" y="0"/>
                </a:moveTo>
                <a:lnTo>
                  <a:pt x="2165030" y="0"/>
                </a:lnTo>
                <a:lnTo>
                  <a:pt x="2165030" y="2423541"/>
                </a:lnTo>
                <a:lnTo>
                  <a:pt x="0" y="2423541"/>
                </a:lnTo>
                <a:lnTo>
                  <a:pt x="0" y="0"/>
                </a:lnTo>
                <a:close/>
              </a:path>
            </a:pathLst>
          </a:custGeom>
          <a:blipFill>
            <a:blip r:embed="rId3"/>
            <a:stretch>
              <a:fillRect/>
            </a:stretch>
          </a:blipFill>
        </p:spPr>
      </p:sp>
      <p:sp>
        <p:nvSpPr>
          <p:cNvPr id="5" name="Freeform 22"/>
          <p:cNvSpPr/>
          <p:nvPr/>
        </p:nvSpPr>
        <p:spPr>
          <a:xfrm>
            <a:off x="4480920" y="1912593"/>
            <a:ext cx="1270852" cy="1852133"/>
          </a:xfrm>
          <a:custGeom>
            <a:avLst/>
            <a:gdLst/>
            <a:ahLst/>
            <a:cxnLst/>
            <a:rect l="l" t="t" r="r" b="b"/>
            <a:pathLst>
              <a:path w="1253720" h="2028077">
                <a:moveTo>
                  <a:pt x="0" y="0"/>
                </a:moveTo>
                <a:lnTo>
                  <a:pt x="1253720" y="0"/>
                </a:lnTo>
                <a:lnTo>
                  <a:pt x="1253720" y="2028077"/>
                </a:lnTo>
                <a:lnTo>
                  <a:pt x="0" y="20280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9"/>
          <p:cNvSpPr/>
          <p:nvPr/>
        </p:nvSpPr>
        <p:spPr>
          <a:xfrm>
            <a:off x="10758937" y="2001650"/>
            <a:ext cx="1121625" cy="1721504"/>
          </a:xfrm>
          <a:custGeom>
            <a:avLst/>
            <a:gdLst/>
            <a:ahLst/>
            <a:cxnLst/>
            <a:rect l="l" t="t" r="r" b="b"/>
            <a:pathLst>
              <a:path w="1599991" h="2277567">
                <a:moveTo>
                  <a:pt x="0" y="0"/>
                </a:moveTo>
                <a:lnTo>
                  <a:pt x="1599990" y="0"/>
                </a:lnTo>
                <a:lnTo>
                  <a:pt x="1599990" y="2277567"/>
                </a:lnTo>
                <a:lnTo>
                  <a:pt x="0" y="2277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026" name="Picture 2" descr="https://tse2.mm.bing.net/th?id=OIP.Whqrx_rg1hoos8e0d5A5-wHaEK&amp;pid=Api&amp;P=0&amp;h=18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5634" y="2019694"/>
            <a:ext cx="2669269" cy="17145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H="1">
            <a:off x="3554930" y="9334047"/>
            <a:ext cx="2914197" cy="17145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8" name="Picture 4" descr="https://tse2.mm.bing.net/th?id=OIP.2THJjQ_4BufplMVr9UrXWwHaGc&amp;pid=Api&amp;P=0&amp;h=18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35582" y="4391933"/>
            <a:ext cx="2323355" cy="20203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10">
            <a:extLst>
              <a:ext uri="{28A0092B-C50C-407E-A947-70E740481C1C}">
                <a14:useLocalDpi xmlns:a14="http://schemas.microsoft.com/office/drawing/2010/main" val="0"/>
              </a:ext>
            </a:extLst>
          </a:blip>
          <a:srcRect l="39039"/>
          <a:stretch/>
        </p:blipFill>
        <p:spPr>
          <a:xfrm>
            <a:off x="4662223" y="4425135"/>
            <a:ext cx="2227093" cy="1867404"/>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8959" y="1643705"/>
            <a:ext cx="2743200" cy="1985147"/>
          </a:xfrm>
          <a:prstGeom prst="rect">
            <a:avLst/>
          </a:prstGeom>
        </p:spPr>
      </p:pic>
      <p:pic>
        <p:nvPicPr>
          <p:cNvPr id="22" name="Picture 21" descr="A notepad with a pencil on it&#10;&#10;Description automatically generated with low confidence">
            <a:extLst>
              <a:ext uri="{FF2B5EF4-FFF2-40B4-BE49-F238E27FC236}">
                <a16:creationId xmlns:a16="http://schemas.microsoft.com/office/drawing/2014/main" id="{E98A699A-097E-DDD3-7CDC-79B497CEAFBA}"/>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67806" y="84127"/>
            <a:ext cx="513065" cy="669797"/>
          </a:xfrm>
          <a:prstGeom prst="rect">
            <a:avLst/>
          </a:prstGeom>
        </p:spPr>
      </p:pic>
      <p:pic>
        <p:nvPicPr>
          <p:cNvPr id="23" name="Picture 22" descr="A notepad with a pencil on it&#10;&#10;Description automatically generated with low confidence">
            <a:extLst>
              <a:ext uri="{FF2B5EF4-FFF2-40B4-BE49-F238E27FC236}">
                <a16:creationId xmlns:a16="http://schemas.microsoft.com/office/drawing/2014/main" id="{E98A699A-097E-DDD3-7CDC-79B497CEAFBA}"/>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44117" y="273254"/>
            <a:ext cx="513065" cy="669797"/>
          </a:xfrm>
          <a:prstGeom prst="rect">
            <a:avLst/>
          </a:prstGeom>
        </p:spPr>
      </p:pic>
      <p:sp>
        <p:nvSpPr>
          <p:cNvPr id="24" name="TextBox 23">
            <a:extLst>
              <a:ext uri="{FF2B5EF4-FFF2-40B4-BE49-F238E27FC236}">
                <a16:creationId xmlns:a16="http://schemas.microsoft.com/office/drawing/2014/main" id="{5C018570-A8DD-8747-352E-0F651ECB35A6}"/>
              </a:ext>
            </a:extLst>
          </p:cNvPr>
          <p:cNvSpPr txBox="1"/>
          <p:nvPr/>
        </p:nvSpPr>
        <p:spPr>
          <a:xfrm>
            <a:off x="2441960" y="86752"/>
            <a:ext cx="7823603" cy="741934"/>
          </a:xfrm>
          <a:prstGeom prst="rect">
            <a:avLst/>
          </a:prstGeom>
        </p:spPr>
        <p:txBody>
          <a:bodyPr lIns="0" tIns="0" rIns="0" bIns="0" rtlCol="0" anchor="t">
            <a:spAutoFit/>
          </a:bodyPr>
          <a:lstStyle/>
          <a:p>
            <a:pPr algn="ctr" defTabSz="609630">
              <a:lnSpc>
                <a:spcPts val="6507"/>
              </a:lnSpc>
            </a:pPr>
            <a:r>
              <a:rPr lang="vi-VN" sz="4000" dirty="0">
                <a:solidFill>
                  <a:srgbClr val="231F20"/>
                </a:solidFill>
                <a:latin typeface="Francois One"/>
              </a:rPr>
              <a:t>Vận dụng</a:t>
            </a:r>
            <a:endParaRPr lang="en-US" sz="4000" dirty="0">
              <a:solidFill>
                <a:srgbClr val="231F20"/>
              </a:solidFill>
              <a:latin typeface="Francois One"/>
            </a:endParaRPr>
          </a:p>
        </p:txBody>
      </p:sp>
      <p:sp>
        <p:nvSpPr>
          <p:cNvPr id="25" name="TextBox 12"/>
          <p:cNvSpPr txBox="1"/>
          <p:nvPr/>
        </p:nvSpPr>
        <p:spPr>
          <a:xfrm>
            <a:off x="195944" y="1037423"/>
            <a:ext cx="11684618" cy="397545"/>
          </a:xfrm>
          <a:prstGeom prst="rect">
            <a:avLst/>
          </a:prstGeom>
        </p:spPr>
        <p:txBody>
          <a:bodyPr wrap="square" lIns="0" tIns="0" rIns="0" bIns="0" rtlCol="0" anchor="t">
            <a:spAutoFit/>
          </a:bodyPr>
          <a:lstStyle/>
          <a:p>
            <a:pPr algn="ctr" defTabSz="609630">
              <a:lnSpc>
                <a:spcPts val="3058"/>
              </a:lnSpc>
            </a:pP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đây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bảo vệ sức khỏe sinh sản vị thành niên?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95943" y="3734194"/>
            <a:ext cx="3477986" cy="400110"/>
          </a:xfrm>
          <a:prstGeom prst="rect">
            <a:avLst/>
          </a:prstGeom>
          <a:noFill/>
        </p:spPr>
        <p:txBody>
          <a:bodyPr wrap="square" rtlCol="0">
            <a:spAutoFit/>
          </a:bodyPr>
          <a:lstStyle/>
          <a:p>
            <a:r>
              <a:rPr lang="vi-VN" sz="2000" dirty="0">
                <a:latin typeface="+mj-lt"/>
              </a:rPr>
              <a:t>Tham gia các buổi tuyên truyền</a:t>
            </a:r>
            <a:endParaRPr lang="en-US" sz="2000" dirty="0">
              <a:latin typeface="+mj-lt"/>
            </a:endParaRPr>
          </a:p>
        </p:txBody>
      </p:sp>
      <p:sp>
        <p:nvSpPr>
          <p:cNvPr id="27" name="TextBox 17"/>
          <p:cNvSpPr txBox="1"/>
          <p:nvPr/>
        </p:nvSpPr>
        <p:spPr>
          <a:xfrm>
            <a:off x="3852376" y="3810079"/>
            <a:ext cx="2834811" cy="256480"/>
          </a:xfrm>
          <a:prstGeom prst="rect">
            <a:avLst/>
          </a:prstGeom>
        </p:spPr>
        <p:txBody>
          <a:bodyPr lIns="0" tIns="0" rIns="0" bIns="0" rtlCol="0" anchor="t">
            <a:spAutoFit/>
          </a:bodyPr>
          <a:lstStyle/>
          <a:p>
            <a:pPr algn="just" defTabSz="609630">
              <a:lnSpc>
                <a:spcPts val="2037"/>
              </a:lnSpc>
            </a:pPr>
            <a:r>
              <a:rPr lang="en-US" sz="2000" dirty="0" err="1">
                <a:solidFill>
                  <a:prstClr val="black"/>
                </a:solidFill>
                <a:latin typeface="Times New Roman" panose="02020603050405020304" pitchFamily="18" charset="0"/>
                <a:cs typeface="Times New Roman" panose="02020603050405020304" pitchFamily="18" charset="0"/>
              </a:rPr>
              <a:t>Chơi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các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môn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thao</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28" name="TextBox 17"/>
          <p:cNvSpPr txBox="1"/>
          <p:nvPr/>
        </p:nvSpPr>
        <p:spPr>
          <a:xfrm>
            <a:off x="6865634" y="3886979"/>
            <a:ext cx="2834811" cy="256480"/>
          </a:xfrm>
          <a:prstGeom prst="rect">
            <a:avLst/>
          </a:prstGeom>
        </p:spPr>
        <p:txBody>
          <a:bodyPr lIns="0" tIns="0" rIns="0" bIns="0" rtlCol="0" anchor="t">
            <a:spAutoFit/>
          </a:bodyPr>
          <a:lstStyle/>
          <a:p>
            <a:pPr algn="just" defTabSz="609630">
              <a:lnSpc>
                <a:spcPts val="2037"/>
              </a:lnSpc>
            </a:pPr>
            <a:r>
              <a:rPr lang="vi-VN" sz="2000" dirty="0">
                <a:solidFill>
                  <a:prstClr val="black"/>
                </a:solidFill>
                <a:latin typeface="Times New Roman" panose="02020603050405020304" pitchFamily="18" charset="0"/>
                <a:cs typeface="Times New Roman" panose="02020603050405020304" pitchFamily="18" charset="0"/>
              </a:rPr>
              <a:t>Sử dụng các chất kích thích</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29" name="TextBox 17"/>
          <p:cNvSpPr txBox="1"/>
          <p:nvPr/>
        </p:nvSpPr>
        <p:spPr>
          <a:xfrm>
            <a:off x="10265563" y="3877824"/>
            <a:ext cx="2834811" cy="256480"/>
          </a:xfrm>
          <a:prstGeom prst="rect">
            <a:avLst/>
          </a:prstGeom>
        </p:spPr>
        <p:txBody>
          <a:bodyPr lIns="0" tIns="0" rIns="0" bIns="0" rtlCol="0" anchor="t">
            <a:spAutoFit/>
          </a:bodyPr>
          <a:lstStyle/>
          <a:p>
            <a:pPr algn="just" defTabSz="609630">
              <a:lnSpc>
                <a:spcPts val="2037"/>
              </a:lnSpc>
            </a:pPr>
            <a:r>
              <a:rPr lang="vi-VN" sz="2000" dirty="0">
                <a:solidFill>
                  <a:prstClr val="black"/>
                </a:solidFill>
                <a:latin typeface="Times New Roman" panose="02020603050405020304" pitchFamily="18" charset="0"/>
                <a:cs typeface="Times New Roman" panose="02020603050405020304" pitchFamily="18" charset="0"/>
              </a:rPr>
              <a:t>Dinh dưỡng hợp lí</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30" name="TextBox 17"/>
          <p:cNvSpPr txBox="1"/>
          <p:nvPr/>
        </p:nvSpPr>
        <p:spPr>
          <a:xfrm>
            <a:off x="1229795" y="6509415"/>
            <a:ext cx="2834811" cy="256480"/>
          </a:xfrm>
          <a:prstGeom prst="rect">
            <a:avLst/>
          </a:prstGeom>
        </p:spPr>
        <p:txBody>
          <a:bodyPr lIns="0" tIns="0" rIns="0" bIns="0" rtlCol="0" anchor="t">
            <a:spAutoFit/>
          </a:bodyPr>
          <a:lstStyle/>
          <a:p>
            <a:pPr algn="just" defTabSz="609630">
              <a:lnSpc>
                <a:spcPts val="2037"/>
              </a:lnSpc>
            </a:pPr>
            <a:r>
              <a:rPr lang="vi-VN" sz="2000" dirty="0">
                <a:solidFill>
                  <a:prstClr val="black"/>
                </a:solidFill>
                <a:latin typeface="Times New Roman" panose="02020603050405020304" pitchFamily="18" charset="0"/>
                <a:cs typeface="Times New Roman" panose="02020603050405020304" pitchFamily="18" charset="0"/>
              </a:rPr>
              <a:t>Vệ sinh cơ thể đúng cách</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31" name="TextBox 17"/>
          <p:cNvSpPr txBox="1"/>
          <p:nvPr/>
        </p:nvSpPr>
        <p:spPr>
          <a:xfrm>
            <a:off x="4267807" y="6509415"/>
            <a:ext cx="3347876" cy="256480"/>
          </a:xfrm>
          <a:prstGeom prst="rect">
            <a:avLst/>
          </a:prstGeom>
        </p:spPr>
        <p:txBody>
          <a:bodyPr wrap="square" lIns="0" tIns="0" rIns="0" bIns="0" rtlCol="0" anchor="t">
            <a:spAutoFit/>
          </a:bodyPr>
          <a:lstStyle/>
          <a:p>
            <a:pPr algn="just" defTabSz="609630">
              <a:lnSpc>
                <a:spcPts val="2037"/>
              </a:lnSpc>
            </a:pPr>
            <a:r>
              <a:rPr lang="vi-VN" sz="2000" dirty="0">
                <a:solidFill>
                  <a:prstClr val="black"/>
                </a:solidFill>
                <a:latin typeface="Times New Roman" panose="02020603050405020304" pitchFamily="18" charset="0"/>
                <a:cs typeface="Times New Roman" panose="02020603050405020304" pitchFamily="18" charset="0"/>
              </a:rPr>
              <a:t>Quan hệ tình dục không an toàn</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32" name="TextBox 17"/>
          <p:cNvSpPr txBox="1"/>
          <p:nvPr/>
        </p:nvSpPr>
        <p:spPr>
          <a:xfrm>
            <a:off x="8435582" y="6509415"/>
            <a:ext cx="2834811" cy="256480"/>
          </a:xfrm>
          <a:prstGeom prst="rect">
            <a:avLst/>
          </a:prstGeom>
        </p:spPr>
        <p:txBody>
          <a:bodyPr lIns="0" tIns="0" rIns="0" bIns="0" rtlCol="0" anchor="t">
            <a:spAutoFit/>
          </a:bodyPr>
          <a:lstStyle/>
          <a:p>
            <a:pPr algn="just" defTabSz="609630">
              <a:lnSpc>
                <a:spcPts val="2037"/>
              </a:lnSpc>
            </a:pPr>
            <a:r>
              <a:rPr lang="vi-VN" sz="2000" dirty="0">
                <a:solidFill>
                  <a:prstClr val="black"/>
                </a:solidFill>
                <a:latin typeface="Times New Roman" panose="02020603050405020304" pitchFamily="18" charset="0"/>
                <a:cs typeface="Times New Roman" panose="02020603050405020304" pitchFamily="18" charset="0"/>
              </a:rPr>
              <a:t>Giữ tình bạn trong sáng</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33" name="Freeform 3"/>
          <p:cNvSpPr/>
          <p:nvPr/>
        </p:nvSpPr>
        <p:spPr>
          <a:xfrm rot="-2848860">
            <a:off x="-2236535" y="-1098346"/>
            <a:ext cx="2862922" cy="27432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extLst>
      <p:ext uri="{BB962C8B-B14F-4D97-AF65-F5344CB8AC3E}">
        <p14:creationId xmlns:p14="http://schemas.microsoft.com/office/powerpoint/2010/main" val="46322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0">
                                            <p:txEl>
                                              <p:pRg st="0" end="0"/>
                                            </p:txEl>
                                          </p:spTgt>
                                        </p:tgtEl>
                                        <p:attrNameLst>
                                          <p:attrName>style.color</p:attrName>
                                        </p:attrNameLst>
                                      </p:cBhvr>
                                      <p:to>
                                        <p:clrVal>
                                          <a:schemeClr val="accent2"/>
                                        </p:clrVal>
                                      </p:to>
                                    </p:set>
                                    <p:set>
                                      <p:cBhvr>
                                        <p:cTn id="7" dur="500" fill="hold"/>
                                        <p:tgtEl>
                                          <p:spTgt spid="20">
                                            <p:txEl>
                                              <p:pRg st="0" end="0"/>
                                            </p:txEl>
                                          </p:spTgt>
                                        </p:tgtEl>
                                        <p:attrNameLst>
                                          <p:attrName>fillcolor</p:attrName>
                                        </p:attrNameLst>
                                      </p:cBhvr>
                                      <p:to>
                                        <p:clrVal>
                                          <a:schemeClr val="accent2"/>
                                        </p:clrVal>
                                      </p:to>
                                    </p:set>
                                    <p:set>
                                      <p:cBhvr>
                                        <p:cTn id="8" dur="500" fill="hold"/>
                                        <p:tgtEl>
                                          <p:spTgt spid="20">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27">
                                            <p:txEl>
                                              <p:pRg st="0" end="0"/>
                                            </p:txEl>
                                          </p:spTgt>
                                        </p:tgtEl>
                                        <p:attrNameLst>
                                          <p:attrName>style.color</p:attrName>
                                        </p:attrNameLst>
                                      </p:cBhvr>
                                      <p:to>
                                        <p:clrVal>
                                          <a:schemeClr val="accent2"/>
                                        </p:clrVal>
                                      </p:to>
                                    </p:set>
                                    <p:set>
                                      <p:cBhvr>
                                        <p:cTn id="13" dur="500" fill="hold"/>
                                        <p:tgtEl>
                                          <p:spTgt spid="27">
                                            <p:txEl>
                                              <p:pRg st="0" end="0"/>
                                            </p:txEl>
                                          </p:spTgt>
                                        </p:tgtEl>
                                        <p:attrNameLst>
                                          <p:attrName>fillcolor</p:attrName>
                                        </p:attrNameLst>
                                      </p:cBhvr>
                                      <p:to>
                                        <p:clrVal>
                                          <a:schemeClr val="accent2"/>
                                        </p:clrVal>
                                      </p:to>
                                    </p:set>
                                    <p:set>
                                      <p:cBhvr>
                                        <p:cTn id="14" dur="500" fill="hold"/>
                                        <p:tgtEl>
                                          <p:spTgt spid="27">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29">
                                            <p:txEl>
                                              <p:pRg st="0" end="0"/>
                                            </p:txEl>
                                          </p:spTgt>
                                        </p:tgtEl>
                                        <p:attrNameLst>
                                          <p:attrName>style.color</p:attrName>
                                        </p:attrNameLst>
                                      </p:cBhvr>
                                      <p:to>
                                        <p:clrVal>
                                          <a:schemeClr val="accent2"/>
                                        </p:clrVal>
                                      </p:to>
                                    </p:set>
                                    <p:set>
                                      <p:cBhvr>
                                        <p:cTn id="19" dur="500" fill="hold"/>
                                        <p:tgtEl>
                                          <p:spTgt spid="29">
                                            <p:txEl>
                                              <p:pRg st="0" end="0"/>
                                            </p:txEl>
                                          </p:spTgt>
                                        </p:tgtEl>
                                        <p:attrNameLst>
                                          <p:attrName>fillcolor</p:attrName>
                                        </p:attrNameLst>
                                      </p:cBhvr>
                                      <p:to>
                                        <p:clrVal>
                                          <a:schemeClr val="accent2"/>
                                        </p:clrVal>
                                      </p:to>
                                    </p:set>
                                    <p:set>
                                      <p:cBhvr>
                                        <p:cTn id="20" dur="500" fill="hold"/>
                                        <p:tgtEl>
                                          <p:spTgt spid="29">
                                            <p:txEl>
                                              <p:pRg st="0" end="0"/>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grpId="0" nodeType="clickEffect">
                                  <p:stCondLst>
                                    <p:cond delay="0"/>
                                  </p:stCondLst>
                                  <p:iterate type="lt">
                                    <p:tmPct val="4000"/>
                                  </p:iterate>
                                  <p:childTnLst>
                                    <p:set>
                                      <p:cBhvr override="childStyle">
                                        <p:cTn id="24" dur="500" fill="hold"/>
                                        <p:tgtEl>
                                          <p:spTgt spid="30"/>
                                        </p:tgtEl>
                                        <p:attrNameLst>
                                          <p:attrName>style.color</p:attrName>
                                        </p:attrNameLst>
                                      </p:cBhvr>
                                      <p:to>
                                        <p:clrVal>
                                          <a:schemeClr val="accent2"/>
                                        </p:clrVal>
                                      </p:to>
                                    </p:set>
                                    <p:set>
                                      <p:cBhvr>
                                        <p:cTn id="25" dur="500" fill="hold"/>
                                        <p:tgtEl>
                                          <p:spTgt spid="30"/>
                                        </p:tgtEl>
                                        <p:attrNameLst>
                                          <p:attrName>fillcolor</p:attrName>
                                        </p:attrNameLst>
                                      </p:cBhvr>
                                      <p:to>
                                        <p:clrVal>
                                          <a:schemeClr val="accent2"/>
                                        </p:clrVal>
                                      </p:to>
                                    </p:set>
                                    <p:set>
                                      <p:cBhvr>
                                        <p:cTn id="26" dur="500" fill="hold"/>
                                        <p:tgtEl>
                                          <p:spTgt spid="30"/>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grpId="0" nodeType="clickEffect">
                                  <p:stCondLst>
                                    <p:cond delay="0"/>
                                  </p:stCondLst>
                                  <p:iterate type="lt">
                                    <p:tmPct val="4000"/>
                                  </p:iterate>
                                  <p:childTnLst>
                                    <p:set>
                                      <p:cBhvr override="childStyle">
                                        <p:cTn id="30" dur="500" fill="hold"/>
                                        <p:tgtEl>
                                          <p:spTgt spid="32"/>
                                        </p:tgtEl>
                                        <p:attrNameLst>
                                          <p:attrName>style.color</p:attrName>
                                        </p:attrNameLst>
                                      </p:cBhvr>
                                      <p:to>
                                        <p:clrVal>
                                          <a:schemeClr val="accent2"/>
                                        </p:clrVal>
                                      </p:to>
                                    </p:set>
                                    <p:set>
                                      <p:cBhvr>
                                        <p:cTn id="31" dur="500" fill="hold"/>
                                        <p:tgtEl>
                                          <p:spTgt spid="32"/>
                                        </p:tgtEl>
                                        <p:attrNameLst>
                                          <p:attrName>fillcolor</p:attrName>
                                        </p:attrNameLst>
                                      </p:cBhvr>
                                      <p:to>
                                        <p:clrVal>
                                          <a:schemeClr val="accent2"/>
                                        </p:clrVal>
                                      </p:to>
                                    </p:set>
                                    <p:set>
                                      <p:cBhvr>
                                        <p:cTn id="32" dur="500" fill="hold"/>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4D6EC2-E866-1E94-FDBD-D4667036EEDE}"/>
              </a:ext>
            </a:extLst>
          </p:cNvPr>
          <p:cNvPicPr>
            <a:picLocks noChangeAspect="1"/>
          </p:cNvPicPr>
          <p:nvPr/>
        </p:nvPicPr>
        <p:blipFill>
          <a:blip r:embed="rId2"/>
          <a:stretch>
            <a:fillRect/>
          </a:stretch>
        </p:blipFill>
        <p:spPr>
          <a:xfrm>
            <a:off x="679180" y="353791"/>
            <a:ext cx="10666844" cy="6378837"/>
          </a:xfrm>
          <a:prstGeom prst="rect">
            <a:avLst/>
          </a:prstGeom>
        </p:spPr>
      </p:pic>
      <p:sp>
        <p:nvSpPr>
          <p:cNvPr id="3" name="5-Point Star 2">
            <a:hlinkClick r:id="rId3" action="ppaction://hlinksldjump"/>
          </p:cNvPr>
          <p:cNvSpPr/>
          <p:nvPr/>
        </p:nvSpPr>
        <p:spPr>
          <a:xfrm>
            <a:off x="11229473" y="5823284"/>
            <a:ext cx="705853" cy="73793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art 3">
            <a:hlinkClick r:id="rId4" action="ppaction://hlinksldjump"/>
          </p:cNvPr>
          <p:cNvSpPr/>
          <p:nvPr/>
        </p:nvSpPr>
        <p:spPr>
          <a:xfrm>
            <a:off x="401053" y="6160168"/>
            <a:ext cx="577515" cy="401053"/>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754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018570-A8DD-8747-352E-0F651ECB35A6}"/>
              </a:ext>
            </a:extLst>
          </p:cNvPr>
          <p:cNvSpPr txBox="1"/>
          <p:nvPr/>
        </p:nvSpPr>
        <p:spPr>
          <a:xfrm>
            <a:off x="2441960" y="86752"/>
            <a:ext cx="7823603" cy="741934"/>
          </a:xfrm>
          <a:prstGeom prst="rect">
            <a:avLst/>
          </a:prstGeom>
        </p:spPr>
        <p:txBody>
          <a:bodyPr lIns="0" tIns="0" rIns="0" bIns="0" rtlCol="0" anchor="t">
            <a:spAutoFit/>
          </a:bodyPr>
          <a:lstStyle/>
          <a:p>
            <a:pPr algn="ctr" defTabSz="609630">
              <a:lnSpc>
                <a:spcPts val="6507"/>
              </a:lnSpc>
            </a:pPr>
            <a:r>
              <a:rPr lang="vi-VN" sz="4000" dirty="0">
                <a:solidFill>
                  <a:srgbClr val="231F20"/>
                </a:solidFill>
                <a:latin typeface="Francois One"/>
              </a:rPr>
              <a:t>Vận dụng</a:t>
            </a:r>
            <a:endParaRPr lang="en-US" sz="4000" dirty="0">
              <a:solidFill>
                <a:srgbClr val="231F20"/>
              </a:solidFill>
              <a:latin typeface="Francois One"/>
            </a:endParaRPr>
          </a:p>
        </p:txBody>
      </p:sp>
      <p:pic>
        <p:nvPicPr>
          <p:cNvPr id="5" name="Picture 4" descr="A notepad with a pencil on it&#10;&#10;Description automatically generated with low confidence">
            <a:extLst>
              <a:ext uri="{FF2B5EF4-FFF2-40B4-BE49-F238E27FC236}">
                <a16:creationId xmlns:a16="http://schemas.microsoft.com/office/drawing/2014/main" id="{E98A699A-097E-DDD3-7CDC-79B497CEAFBA}"/>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73536" y="184021"/>
            <a:ext cx="513065" cy="669797"/>
          </a:xfrm>
          <a:prstGeom prst="rect">
            <a:avLst/>
          </a:prstGeom>
        </p:spPr>
      </p:pic>
      <p:pic>
        <p:nvPicPr>
          <p:cNvPr id="6" name="Picture 5" descr="A notepad with a pencil on it&#10;&#10;Description automatically generated with low confidence">
            <a:extLst>
              <a:ext uri="{FF2B5EF4-FFF2-40B4-BE49-F238E27FC236}">
                <a16:creationId xmlns:a16="http://schemas.microsoft.com/office/drawing/2014/main" id="{E98A699A-097E-DDD3-7CDC-79B497CEAFBA}"/>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73536" y="513382"/>
            <a:ext cx="513065" cy="669797"/>
          </a:xfrm>
          <a:prstGeom prst="rect">
            <a:avLst/>
          </a:prstGeom>
        </p:spPr>
      </p:pic>
      <p:sp>
        <p:nvSpPr>
          <p:cNvPr id="7" name="Freeform 3"/>
          <p:cNvSpPr/>
          <p:nvPr/>
        </p:nvSpPr>
        <p:spPr>
          <a:xfrm rot="-2848860">
            <a:off x="-1193799" y="-681250"/>
            <a:ext cx="2862922" cy="27432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2"/>
          <p:cNvSpPr/>
          <p:nvPr/>
        </p:nvSpPr>
        <p:spPr>
          <a:xfrm rot="14262329">
            <a:off x="10332809" y="-160882"/>
            <a:ext cx="2801249" cy="1702463"/>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5">
              <a:extLst>
                <a:ext uri="{96DAC541-7B7A-43D3-8B79-37D633B846F1}">
                  <asvg:svgBlip xmlns:asvg="http://schemas.microsoft.com/office/drawing/2016/SVG/main" r:embed="rId6"/>
                </a:ext>
              </a:extLst>
            </a:blip>
            <a:stretch>
              <a:fillRect b="-45394"/>
            </a:stretch>
          </a:blipFill>
        </p:spPr>
      </p:sp>
      <p:sp>
        <p:nvSpPr>
          <p:cNvPr id="9" name="TextBox 8"/>
          <p:cNvSpPr txBox="1"/>
          <p:nvPr/>
        </p:nvSpPr>
        <p:spPr>
          <a:xfrm>
            <a:off x="2289844" y="1400245"/>
            <a:ext cx="7975717"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 </a:t>
            </a:r>
            <a:r>
              <a:rPr lang="en-US" sz="3200" b="1" i="1" dirty="0" err="1">
                <a:latin typeface="Times New Roman" panose="02020603050405020304" pitchFamily="18" charset="0"/>
                <a:cs typeface="Times New Roman" panose="02020603050405020304" pitchFamily="18" charset="0"/>
              </a:rPr>
              <a:t>sinh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nở</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thì</a:t>
            </a:r>
            <a:r>
              <a:rPr lang="en-US" sz="3200" b="1" i="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891424" y="2270572"/>
            <a:ext cx="10924674" cy="3108543"/>
          </a:xfrm>
          <a:prstGeom prst="rect">
            <a:avLst/>
          </a:prstGeom>
        </p:spPr>
        <p:txBody>
          <a:bodyPr wrap="square">
            <a:spAutoFit/>
          </a:bodyPr>
          <a:lstStyle/>
          <a:p>
            <a:r>
              <a:rPr lang="vi-VN" sz="2800" i="1" dirty="0">
                <a:solidFill>
                  <a:srgbClr val="333333"/>
                </a:solidFill>
                <a:latin typeface="+mj-lt"/>
              </a:rPr>
              <a:t>Câu nói này nói đến thời điểm thích hợp người phụ nữ mang thai và sinh con. Nếu quá trẻ tuổi cơ quan sinh sản sẽ chưa đủ sức khỏe, các cơ quan sinh sản chưa hoàn thiện, tâm lý chưa ổn định. Ngược lại, nếu lớn tuổi sẽ gặp phải những vấn đề về nội tiết, chất lượng trứng suy giảm và sức khỏe cơ thể không cho phép. Ngoài ra, thai nhi được thụ thai khi mẹ lớn tuổi còn tiềm ẩn nguy cơ dị tật rất lớn. Do đó, "sinh nở có thì", thời điểm thích hợp nhất để mang thai đối với phụ nữ là từ 22 - 33 tuổi.</a:t>
            </a:r>
            <a:endParaRPr lang="en-US" sz="2800" dirty="0">
              <a:latin typeface="+mj-lt"/>
            </a:endParaRPr>
          </a:p>
        </p:txBody>
      </p:sp>
    </p:spTree>
    <p:extLst>
      <p:ext uri="{BB962C8B-B14F-4D97-AF65-F5344CB8AC3E}">
        <p14:creationId xmlns:p14="http://schemas.microsoft.com/office/powerpoint/2010/main" val="168796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5505" y="1803401"/>
            <a:ext cx="3014218" cy="329189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29"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Hướng</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dẫn</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6" name="Freeform 5"/>
          <p:cNvSpPr/>
          <p:nvPr/>
        </p:nvSpPr>
        <p:spPr>
          <a:xfrm>
            <a:off x="3090707" y="1223514"/>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marL="0" marR="0" lvl="0" indent="0" algn="l" defTabSz="1657994" rtl="0" eaLnBrk="1" fontAlgn="auto" latinLnBrk="0" hangingPunct="1">
              <a:lnSpc>
                <a:spcPct val="90000"/>
              </a:lnSpc>
              <a:spcBef>
                <a:spcPct val="0"/>
              </a:spcBef>
              <a:spcAft>
                <a:spcPct val="3500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Xem</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lại</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đã</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học</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
        <p:nvSpPr>
          <p:cNvPr id="7" name="Oval 6"/>
          <p:cNvSpPr/>
          <p:nvPr/>
        </p:nvSpPr>
        <p:spPr>
          <a:xfrm>
            <a:off x="2591566" y="1126068"/>
            <a:ext cx="1059809" cy="1181179"/>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marL="0" marR="0" lvl="0" indent="0" algn="ctr" defTabSz="914400" rtl="0" eaLnBrk="1" fontAlgn="auto" latinLnBrk="0" hangingPunct="1">
              <a:lnSpc>
                <a:spcPct val="100000"/>
              </a:lnSpc>
              <a:spcBef>
                <a:spcPts val="799"/>
              </a:spcBef>
              <a:spcAft>
                <a:spcPts val="0"/>
              </a:spcAft>
              <a:buClrTx/>
              <a:buSzTx/>
              <a:buFontTx/>
              <a:buNone/>
              <a:tabLst/>
              <a:defRPr/>
            </a:pPr>
            <a:r>
              <a:rPr kumimoji="0" lang="en-US" sz="5328" b="1" i="0" u="none" strike="noStrike" kern="1200" cap="none" spc="0" normalizeH="0" baseline="0" noProof="0">
                <a:ln>
                  <a:noFill/>
                </a:ln>
                <a:solidFill>
                  <a:prstClr val="white"/>
                </a:solidFill>
                <a:effectLst/>
                <a:uLnTx/>
                <a:uFillTx/>
                <a:latin typeface="Arial" pitchFamily="34" charset="0"/>
                <a:ea typeface="+mn-ea"/>
                <a:cs typeface="Arial" pitchFamily="34" charset="0"/>
              </a:rPr>
              <a:t>1</a:t>
            </a:r>
          </a:p>
        </p:txBody>
      </p:sp>
      <p:sp>
        <p:nvSpPr>
          <p:cNvPr id="8" name="Freeform 7"/>
          <p:cNvSpPr/>
          <p:nvPr/>
        </p:nvSpPr>
        <p:spPr>
          <a:xfrm>
            <a:off x="3392284" y="3644414"/>
            <a:ext cx="8626387" cy="1861535"/>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marL="0" marR="0" lvl="0" indent="0" algn="l" defTabSz="1657994" rtl="0" eaLnBrk="1" fontAlgn="auto" latinLnBrk="0" hangingPunct="1">
              <a:lnSpc>
                <a:spcPct val="90000"/>
              </a:lnSpc>
              <a:spcBef>
                <a:spcPct val="0"/>
              </a:spcBef>
              <a:spcAft>
                <a:spcPct val="35000"/>
              </a:spcAft>
              <a:buClrTx/>
              <a:buSzTx/>
              <a:buFontTx/>
              <a:buNone/>
              <a:tabLst/>
              <a:defRPr/>
            </a:pPr>
            <a:endParaRPr kumimoji="0" lang="en-US" sz="3730" b="1" i="0" u="none" strike="noStrike" kern="1200" cap="none" spc="0" normalizeH="0" baseline="0" noProof="0" dirty="0">
              <a:ln>
                <a:noFill/>
              </a:ln>
              <a:solidFill>
                <a:srgbClr val="FF99CC"/>
              </a:solidFill>
              <a:effectLst/>
              <a:uLnTx/>
              <a:uFillTx/>
              <a:latin typeface="Arial" pitchFamily="34" charset="0"/>
              <a:ea typeface="+mn-ea"/>
              <a:cs typeface="Arial" pitchFamily="34" charset="0"/>
            </a:endParaRPr>
          </a:p>
        </p:txBody>
      </p:sp>
      <p:sp>
        <p:nvSpPr>
          <p:cNvPr id="9" name="Oval 8"/>
          <p:cNvSpPr/>
          <p:nvPr/>
        </p:nvSpPr>
        <p:spPr>
          <a:xfrm>
            <a:off x="2930897" y="3870400"/>
            <a:ext cx="1014082" cy="1265479"/>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28"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2</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
        <p:nvSpPr>
          <p:cNvPr id="13" name="TextBox 12">
            <a:extLst>
              <a:ext uri="{FF2B5EF4-FFF2-40B4-BE49-F238E27FC236}">
                <a16:creationId xmlns:a16="http://schemas.microsoft.com/office/drawing/2014/main" id="{DC54C2B9-448E-4939-8A2B-DFC06EC4385B}"/>
              </a:ext>
            </a:extLst>
          </p:cNvPr>
          <p:cNvSpPr txBox="1"/>
          <p:nvPr/>
        </p:nvSpPr>
        <p:spPr>
          <a:xfrm>
            <a:off x="3993660" y="3581965"/>
            <a:ext cx="8117005" cy="1562415"/>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Chuẩn</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bị</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vi-VN" sz="3600" b="1" i="0" u="none" strike="noStrike" kern="1200" cap="none" spc="0" normalizeH="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Tìm hiểu bài 41: Môi trường và các nhân tố sinh thái</a:t>
            </a:r>
            <a:endParaRPr kumimoji="0" lang="en-US"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2">
            <a:extLst>
              <a:ext uri="{FF2B5EF4-FFF2-40B4-BE49-F238E27FC236}">
                <a16:creationId xmlns:a16="http://schemas.microsoft.com/office/drawing/2014/main" id="{1DD61999-6761-40B1-95FC-291A0E095A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04831" y="5135879"/>
            <a:ext cx="1624690" cy="1632932"/>
          </a:xfrm>
          <a:prstGeom prst="rect">
            <a:avLst/>
          </a:prstGeom>
        </p:spPr>
      </p:pic>
    </p:spTree>
    <p:extLst>
      <p:ext uri="{BB962C8B-B14F-4D97-AF65-F5344CB8AC3E}">
        <p14:creationId xmlns:p14="http://schemas.microsoft.com/office/powerpoint/2010/main" val="217975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02916">
            <a:off x="-958348" y="-343893"/>
            <a:ext cx="3659192" cy="199956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2">
              <a:extLst>
                <a:ext uri="{96DAC541-7B7A-43D3-8B79-37D633B846F1}">
                  <asvg:svgBlip xmlns:asvg="http://schemas.microsoft.com/office/drawing/2016/SVG/main" r:embed="rId3"/>
                </a:ext>
              </a:extLst>
            </a:blip>
            <a:stretch>
              <a:fillRect l="-104187" t="-273663"/>
            </a:stretch>
          </a:blipFill>
        </p:spPr>
      </p:sp>
      <p:sp>
        <p:nvSpPr>
          <p:cNvPr id="5" name="Freeform 5"/>
          <p:cNvSpPr/>
          <p:nvPr/>
        </p:nvSpPr>
        <p:spPr>
          <a:xfrm>
            <a:off x="8992421" y="4064004"/>
            <a:ext cx="3669559" cy="3597801"/>
          </a:xfrm>
          <a:custGeom>
            <a:avLst/>
            <a:gdLst/>
            <a:ahLst/>
            <a:cxnLst/>
            <a:rect l="l" t="t" r="r" b="b"/>
            <a:pathLst>
              <a:path w="5504339" h="5396702">
                <a:moveTo>
                  <a:pt x="0" y="0"/>
                </a:moveTo>
                <a:lnTo>
                  <a:pt x="5504339" y="0"/>
                </a:lnTo>
                <a:lnTo>
                  <a:pt x="5504339" y="5396702"/>
                </a:lnTo>
                <a:lnTo>
                  <a:pt x="0" y="5396702"/>
                </a:lnTo>
                <a:lnTo>
                  <a:pt x="0" y="0"/>
                </a:lnTo>
                <a:close/>
              </a:path>
            </a:pathLst>
          </a:custGeom>
          <a:blipFill>
            <a:blip r:embed="rId4">
              <a:extLst>
                <a:ext uri="{96DAC541-7B7A-43D3-8B79-37D633B846F1}">
                  <asvg:svgBlip xmlns:asvg="http://schemas.microsoft.com/office/drawing/2016/SVG/main" r:embed="rId5"/>
                </a:ext>
              </a:extLst>
            </a:blip>
            <a:stretch>
              <a:fillRect r="-12974" b="-15227"/>
            </a:stretch>
          </a:blipFill>
        </p:spPr>
      </p:sp>
      <p:sp>
        <p:nvSpPr>
          <p:cNvPr id="6" name="TextBox 6"/>
          <p:cNvSpPr txBox="1"/>
          <p:nvPr/>
        </p:nvSpPr>
        <p:spPr>
          <a:xfrm>
            <a:off x="4622490" y="1298597"/>
            <a:ext cx="6214869" cy="4103944"/>
          </a:xfrm>
          <a:prstGeom prst="rect">
            <a:avLst/>
          </a:prstGeom>
        </p:spPr>
        <p:txBody>
          <a:bodyPr lIns="0" tIns="0" rIns="0" bIns="0" rtlCol="0" anchor="t">
            <a:spAutoFit/>
          </a:bodyPr>
          <a:lstStyle/>
          <a:p>
            <a:pPr algn="ctr"/>
            <a:r>
              <a:rPr lang="en-US" sz="13334">
                <a:solidFill>
                  <a:srgbClr val="000000"/>
                </a:solidFill>
                <a:latin typeface="Sensei"/>
              </a:rPr>
              <a:t>THANK YOU!</a:t>
            </a:r>
          </a:p>
        </p:txBody>
      </p:sp>
      <p:sp>
        <p:nvSpPr>
          <p:cNvPr id="7" name="Freeform 7"/>
          <p:cNvSpPr/>
          <p:nvPr/>
        </p:nvSpPr>
        <p:spPr>
          <a:xfrm rot="-6640818">
            <a:off x="10390307" y="184816"/>
            <a:ext cx="2801249" cy="1702463"/>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6">
              <a:extLst>
                <a:ext uri="{96DAC541-7B7A-43D3-8B79-37D633B846F1}">
                  <asvg:svgBlip xmlns:asvg="http://schemas.microsoft.com/office/drawing/2016/SVG/main" r:embed="rId7"/>
                </a:ext>
              </a:extLst>
            </a:blip>
            <a:stretch>
              <a:fillRect b="-45394"/>
            </a:stretch>
          </a:blipFill>
        </p:spPr>
      </p:sp>
      <p:sp>
        <p:nvSpPr>
          <p:cNvPr id="8" name="Freeform 8"/>
          <p:cNvSpPr/>
          <p:nvPr/>
        </p:nvSpPr>
        <p:spPr>
          <a:xfrm>
            <a:off x="10148200" y="5183904"/>
            <a:ext cx="1358001" cy="1358001"/>
          </a:xfrm>
          <a:custGeom>
            <a:avLst/>
            <a:gdLst/>
            <a:ahLst/>
            <a:cxnLst/>
            <a:rect l="l" t="t" r="r" b="b"/>
            <a:pathLst>
              <a:path w="2037001" h="2037001">
                <a:moveTo>
                  <a:pt x="0" y="0"/>
                </a:moveTo>
                <a:lnTo>
                  <a:pt x="2037001" y="0"/>
                </a:lnTo>
                <a:lnTo>
                  <a:pt x="2037001" y="2037001"/>
                </a:lnTo>
                <a:lnTo>
                  <a:pt x="0" y="20370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5400000">
            <a:off x="-1518697" y="5170305"/>
            <a:ext cx="3355596" cy="27432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026" name="Picture 2" descr="https://png.pngtree.com/png-clipart/20220430/original/pngtree-human-reproductive-system-landing-page-banner-png-image_761025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7787" y="1556083"/>
            <a:ext cx="4020045" cy="399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003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534700849309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2968" y="0"/>
            <a:ext cx="8197516" cy="6858000"/>
          </a:xfrm>
          <a:prstGeom prst="rect">
            <a:avLst/>
          </a:prstGeom>
          <a:ln>
            <a:solidFill>
              <a:schemeClr val="accent1">
                <a:lumMod val="60000"/>
                <a:lumOff val="40000"/>
              </a:schemeClr>
            </a:solidFill>
          </a:ln>
        </p:spPr>
      </p:pic>
      <p:sp>
        <p:nvSpPr>
          <p:cNvPr id="5" name="Right Arrow 4">
            <a:hlinkClick r:id="rId6" action="ppaction://hlinksldjump"/>
          </p:cNvPr>
          <p:cNvSpPr/>
          <p:nvPr/>
        </p:nvSpPr>
        <p:spPr>
          <a:xfrm>
            <a:off x="11704320" y="6496483"/>
            <a:ext cx="487680" cy="3615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59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ounded Rectangle 1"/>
          <p:cNvSpPr/>
          <p:nvPr/>
        </p:nvSpPr>
        <p:spPr>
          <a:xfrm>
            <a:off x="1283368" y="650815"/>
            <a:ext cx="9673390" cy="126979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mj-lt"/>
              </a:rPr>
              <a:t>Câu 1:Ở cơ quan sinh dục nam bộ phận nào sản xuất ra tinh trùng?</a:t>
            </a:r>
            <a:endParaRPr lang="en-US" sz="3200" b="1" dirty="0">
              <a:solidFill>
                <a:schemeClr val="tx1"/>
              </a:solidFill>
              <a:latin typeface="+mj-lt"/>
            </a:endParaRPr>
          </a:p>
        </p:txBody>
      </p:sp>
      <p:sp>
        <p:nvSpPr>
          <p:cNvPr id="3" name="Rounded Rectangle 2"/>
          <p:cNvSpPr/>
          <p:nvPr/>
        </p:nvSpPr>
        <p:spPr>
          <a:xfrm>
            <a:off x="3788651" y="2464807"/>
            <a:ext cx="4970339" cy="391192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Ống dẫn tinh</a:t>
            </a:r>
          </a:p>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Túi tinh</a:t>
            </a:r>
          </a:p>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Tinh Hoàn</a:t>
            </a:r>
          </a:p>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Mào tinh</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4" name="Oval 3"/>
          <p:cNvSpPr/>
          <p:nvPr/>
        </p:nvSpPr>
        <p:spPr>
          <a:xfrm>
            <a:off x="3994483" y="4812630"/>
            <a:ext cx="417095" cy="38501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Times New Roman" panose="02020603050405020304" pitchFamily="18" charset="0"/>
                <a:cs typeface="Times New Roman" panose="02020603050405020304" pitchFamily="18" charset="0"/>
              </a:rPr>
              <a:t>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4843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058779" y="1124733"/>
            <a:ext cx="9534687"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mj-lt"/>
              </a:rPr>
              <a:t>Câu 2: </a:t>
            </a:r>
            <a:r>
              <a:rPr lang="en-US" sz="3200" b="1" dirty="0" err="1">
                <a:solidFill>
                  <a:schemeClr val="tx1"/>
                </a:solidFill>
                <a:latin typeface="Times New Roman" panose="02020603050405020304" pitchFamily="18" charset="0"/>
                <a:cs typeface="Times New Roman" panose="02020603050405020304" pitchFamily="18" charset="0"/>
              </a:rPr>
              <a:t>Hiện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tượng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kinh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nguyệt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dấu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hiệu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tỏ</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930442" y="2650395"/>
            <a:ext cx="10288666" cy="400225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lang="en-US" sz="3200" b="1" dirty="0">
                <a:solidFill>
                  <a:srgbClr val="00B050"/>
                </a:solidFill>
                <a:latin typeface="Times New Roman" panose="02020603050405020304" pitchFamily="18" charset="0"/>
                <a:cs typeface="Times New Roman" panose="02020603050405020304" pitchFamily="18" charset="0"/>
              </a:rPr>
              <a:t>A.</a:t>
            </a:r>
            <a:r>
              <a:rPr lang="en-US" sz="3200" dirty="0">
                <a:solidFill>
                  <a:srgbClr val="00B050"/>
                </a:solidFill>
                <a:latin typeface="Times New Roman" panose="02020603050405020304" pitchFamily="18" charset="0"/>
                <a:cs typeface="Times New Roman" panose="02020603050405020304" pitchFamily="18" charset="0"/>
              </a:rPr>
              <a:t> </a:t>
            </a:r>
            <a:r>
              <a:rPr lang="vi-VN" sz="3200" dirty="0">
                <a:solidFill>
                  <a:srgbClr val="00B050"/>
                </a:solidFill>
                <a:latin typeface="Times New Roman" panose="02020603050405020304" pitchFamily="18" charset="0"/>
                <a:cs typeface="Times New Roman" panose="02020603050405020304" pitchFamily="18" charset="0"/>
              </a:rPr>
              <a:t>T</a:t>
            </a:r>
            <a:r>
              <a:rPr lang="en-US" sz="3200" dirty="0" err="1">
                <a:solidFill>
                  <a:srgbClr val="00B050"/>
                </a:solidFill>
                <a:latin typeface="Times New Roman" panose="02020603050405020304" pitchFamily="18" charset="0"/>
                <a:cs typeface="Times New Roman" panose="02020603050405020304" pitchFamily="18" charset="0"/>
              </a:rPr>
              <a:t>rứng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đã</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được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thụ</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tinh</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nhưng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không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rụng</a:t>
            </a:r>
            <a:r>
              <a:rPr lang="en-US" sz="3200" dirty="0">
                <a:solidFill>
                  <a:srgbClr val="00B050"/>
                </a:solidFill>
                <a:latin typeface="Times New Roman" panose="02020603050405020304" pitchFamily="18" charset="0"/>
                <a:cs typeface="Times New Roman" panose="02020603050405020304" pitchFamily="18" charset="0"/>
              </a:rPr>
              <a:t>.</a:t>
            </a:r>
          </a:p>
          <a:p>
            <a:pPr>
              <a:lnSpc>
                <a:spcPct val="200000"/>
              </a:lnSpc>
            </a:pPr>
            <a:r>
              <a:rPr lang="en-US" sz="3200" b="1" dirty="0">
                <a:solidFill>
                  <a:srgbClr val="00B050"/>
                </a:solidFill>
                <a:latin typeface="Times New Roman" panose="02020603050405020304" pitchFamily="18" charset="0"/>
                <a:cs typeface="Times New Roman" panose="02020603050405020304" pitchFamily="18" charset="0"/>
              </a:rPr>
              <a:t>B.</a:t>
            </a:r>
            <a:r>
              <a:rPr lang="en-US" sz="3200" dirty="0">
                <a:solidFill>
                  <a:srgbClr val="00B050"/>
                </a:solidFill>
                <a:latin typeface="Times New Roman" panose="02020603050405020304" pitchFamily="18" charset="0"/>
                <a:cs typeface="Times New Roman" panose="02020603050405020304" pitchFamily="18" charset="0"/>
              </a:rPr>
              <a:t> </a:t>
            </a:r>
            <a:r>
              <a:rPr lang="vi-VN" sz="3200" dirty="0" err="1">
                <a:solidFill>
                  <a:srgbClr val="00B050"/>
                </a:solidFill>
                <a:latin typeface="Times New Roman" panose="02020603050405020304" pitchFamily="18" charset="0"/>
                <a:cs typeface="Times New Roman" panose="02020603050405020304" pitchFamily="18" charset="0"/>
              </a:rPr>
              <a:t>H</a:t>
            </a:r>
            <a:r>
              <a:rPr lang="en-US" sz="3200" dirty="0" err="1">
                <a:solidFill>
                  <a:srgbClr val="00B050"/>
                </a:solidFill>
                <a:latin typeface="Times New Roman" panose="02020603050405020304" pitchFamily="18" charset="0"/>
                <a:cs typeface="Times New Roman" panose="02020603050405020304" pitchFamily="18" charset="0"/>
              </a:rPr>
              <a:t>ợp</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tử</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được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tạo</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thành</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bị</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chết</a:t>
            </a:r>
            <a:r>
              <a:rPr lang="en-US" sz="3200" dirty="0">
                <a:solidFill>
                  <a:srgbClr val="00B050"/>
                </a:solidFill>
                <a:latin typeface="Times New Roman" panose="02020603050405020304" pitchFamily="18" charset="0"/>
                <a:cs typeface="Times New Roman" panose="02020603050405020304" pitchFamily="18" charset="0"/>
              </a:rPr>
              <a:t> ở </a:t>
            </a:r>
            <a:r>
              <a:rPr lang="en-US" sz="3200" dirty="0" err="1">
                <a:solidFill>
                  <a:srgbClr val="00B050"/>
                </a:solidFill>
                <a:latin typeface="Times New Roman" panose="02020603050405020304" pitchFamily="18" charset="0"/>
                <a:cs typeface="Times New Roman" panose="02020603050405020304" pitchFamily="18" charset="0"/>
              </a:rPr>
              <a:t>giai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đoạn</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sớm</a:t>
            </a:r>
            <a:r>
              <a:rPr lang="en-US" sz="3200" dirty="0">
                <a:solidFill>
                  <a:srgbClr val="00B050"/>
                </a:solidFill>
                <a:latin typeface="Times New Roman" panose="02020603050405020304" pitchFamily="18" charset="0"/>
                <a:cs typeface="Times New Roman" panose="02020603050405020304" pitchFamily="18" charset="0"/>
              </a:rPr>
              <a:t>.</a:t>
            </a:r>
          </a:p>
          <a:p>
            <a:pPr>
              <a:lnSpc>
                <a:spcPct val="200000"/>
              </a:lnSpc>
            </a:pPr>
            <a:r>
              <a:rPr lang="en-US" sz="3200" b="1" dirty="0">
                <a:solidFill>
                  <a:srgbClr val="00B050"/>
                </a:solidFill>
                <a:latin typeface="Times New Roman" panose="02020603050405020304" pitchFamily="18" charset="0"/>
                <a:cs typeface="Times New Roman" panose="02020603050405020304" pitchFamily="18" charset="0"/>
              </a:rPr>
              <a:t>C.</a:t>
            </a:r>
            <a:r>
              <a:rPr lang="en-US" sz="3200" dirty="0">
                <a:solidFill>
                  <a:srgbClr val="00B050"/>
                </a:solidFill>
                <a:latin typeface="Times New Roman" panose="02020603050405020304" pitchFamily="18" charset="0"/>
                <a:cs typeface="Times New Roman" panose="02020603050405020304" pitchFamily="18" charset="0"/>
              </a:rPr>
              <a:t> </a:t>
            </a:r>
            <a:r>
              <a:rPr lang="vi-VN" sz="3200" dirty="0" err="1">
                <a:solidFill>
                  <a:srgbClr val="00B050"/>
                </a:solidFill>
                <a:latin typeface="Times New Roman" panose="02020603050405020304" pitchFamily="18" charset="0"/>
                <a:cs typeface="Times New Roman" panose="02020603050405020304" pitchFamily="18" charset="0"/>
              </a:rPr>
              <a:t>T</a:t>
            </a:r>
            <a:r>
              <a:rPr lang="en-US" sz="3200" dirty="0" err="1">
                <a:solidFill>
                  <a:srgbClr val="00B050"/>
                </a:solidFill>
                <a:latin typeface="Times New Roman" panose="02020603050405020304" pitchFamily="18" charset="0"/>
                <a:cs typeface="Times New Roman" panose="02020603050405020304" pitchFamily="18" charset="0"/>
              </a:rPr>
              <a:t>rứng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không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có</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khả</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năng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thụ</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tinh</a:t>
            </a:r>
            <a:r>
              <a:rPr lang="en-US" sz="3200" dirty="0">
                <a:solidFill>
                  <a:srgbClr val="00B050"/>
                </a:solidFill>
                <a:latin typeface="Times New Roman" panose="02020603050405020304" pitchFamily="18" charset="0"/>
                <a:cs typeface="Times New Roman" panose="02020603050405020304" pitchFamily="18" charset="0"/>
              </a:rPr>
              <a:t>.</a:t>
            </a:r>
          </a:p>
          <a:p>
            <a:pPr>
              <a:lnSpc>
                <a:spcPct val="200000"/>
              </a:lnSpc>
            </a:pPr>
            <a:r>
              <a:rPr lang="en-US" sz="3200" b="1" dirty="0">
                <a:solidFill>
                  <a:srgbClr val="00B050"/>
                </a:solidFill>
                <a:latin typeface="Times New Roman" panose="02020603050405020304" pitchFamily="18" charset="0"/>
                <a:cs typeface="Times New Roman" panose="02020603050405020304" pitchFamily="18" charset="0"/>
              </a:rPr>
              <a:t>D.</a:t>
            </a:r>
            <a:r>
              <a:rPr lang="en-US" sz="3200" dirty="0">
                <a:solidFill>
                  <a:srgbClr val="00B050"/>
                </a:solidFill>
                <a:latin typeface="Times New Roman" panose="02020603050405020304" pitchFamily="18" charset="0"/>
                <a:cs typeface="Times New Roman" panose="02020603050405020304" pitchFamily="18" charset="0"/>
              </a:rPr>
              <a:t> </a:t>
            </a:r>
            <a:r>
              <a:rPr lang="vi-VN" sz="3200" dirty="0" err="1">
                <a:solidFill>
                  <a:srgbClr val="00B050"/>
                </a:solidFill>
                <a:latin typeface="Times New Roman" panose="02020603050405020304" pitchFamily="18" charset="0"/>
                <a:cs typeface="Times New Roman" panose="02020603050405020304" pitchFamily="18" charset="0"/>
              </a:rPr>
              <a:t>T</a:t>
            </a:r>
            <a:r>
              <a:rPr lang="en-US" sz="3200" dirty="0" err="1">
                <a:solidFill>
                  <a:srgbClr val="00B050"/>
                </a:solidFill>
                <a:latin typeface="Times New Roman" panose="02020603050405020304" pitchFamily="18" charset="0"/>
                <a:cs typeface="Times New Roman" panose="02020603050405020304" pitchFamily="18" charset="0"/>
              </a:rPr>
              <a:t>rứng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chín</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và</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rụng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nhưng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không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được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thụ</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tinh</a:t>
            </a:r>
            <a:r>
              <a:rPr lang="en-US" sz="3200" dirty="0">
                <a:solidFill>
                  <a:srgbClr val="00B050"/>
                </a:solidFill>
                <a:latin typeface="Times New Roman" panose="02020603050405020304" pitchFamily="18" charset="0"/>
                <a:cs typeface="Times New Roman" panose="02020603050405020304" pitchFamily="18" charset="0"/>
              </a:rPr>
              <a:t>.</a:t>
            </a:r>
          </a:p>
        </p:txBody>
      </p:sp>
      <p:sp>
        <p:nvSpPr>
          <p:cNvPr id="8" name="Oval 7"/>
          <p:cNvSpPr/>
          <p:nvPr/>
        </p:nvSpPr>
        <p:spPr>
          <a:xfrm>
            <a:off x="1058779" y="6023441"/>
            <a:ext cx="464234" cy="3657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Times New Roman" panose="02020603050405020304" pitchFamily="18" charset="0"/>
                <a:cs typeface="Times New Roman" panose="02020603050405020304" pitchFamily="18" charset="0"/>
              </a:rPr>
              <a:t>D</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Picture 12" descr="https://media.giphy.com/media/5YrT02HhIpbiqFbF4j/giphy.gif">
            <a:hlinkClick r:id="rId4" action="ppaction://hlinksldjump"/>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3676" y="0"/>
            <a:ext cx="1695180" cy="152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88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ounded Rectangle 1"/>
          <p:cNvSpPr/>
          <p:nvPr/>
        </p:nvSpPr>
        <p:spPr>
          <a:xfrm>
            <a:off x="561474" y="721648"/>
            <a:ext cx="10972800"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mj-lt"/>
              </a:rPr>
              <a:t>Câu 2: Trong cơ quan sinh dục nữ sự thụ tinh diễn ra ở đâu?</a:t>
            </a:r>
            <a:endParaRPr lang="en-US" sz="3200" b="1" dirty="0">
              <a:solidFill>
                <a:schemeClr val="tx1"/>
              </a:solidFill>
              <a:latin typeface="+mj-lt"/>
            </a:endParaRPr>
          </a:p>
        </p:txBody>
      </p:sp>
      <p:sp>
        <p:nvSpPr>
          <p:cNvPr id="3" name="Rounded Rectangle 2"/>
          <p:cNvSpPr/>
          <p:nvPr/>
        </p:nvSpPr>
        <p:spPr>
          <a:xfrm>
            <a:off x="3660314" y="2395456"/>
            <a:ext cx="5275139" cy="42247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Âm đạo</a:t>
            </a:r>
          </a:p>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Ống dẫn trứng</a:t>
            </a:r>
          </a:p>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Buồng trứng</a:t>
            </a:r>
          </a:p>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Tử cung</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4" name="Oval 3"/>
          <p:cNvSpPr/>
          <p:nvPr/>
        </p:nvSpPr>
        <p:spPr>
          <a:xfrm>
            <a:off x="3882189" y="3914273"/>
            <a:ext cx="481264" cy="36896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Times New Roman" panose="02020603050405020304" pitchFamily="18" charset="0"/>
                <a:cs typeface="Times New Roman" panose="02020603050405020304" pitchFamily="18" charset="0"/>
              </a:rPr>
              <a:t>B</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70920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ounded Rectangle 1"/>
          <p:cNvSpPr/>
          <p:nvPr/>
        </p:nvSpPr>
        <p:spPr>
          <a:xfrm>
            <a:off x="931798" y="805435"/>
            <a:ext cx="10555706" cy="134506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mj-lt"/>
              </a:rPr>
              <a:t>Câu 3: Ở những phụ nữ có chu kì kinh nguyệt đều dặn là 28 ngày thì nếu trứng không được thụ tinh, thể vàng sẽ được bong ra sau?</a:t>
            </a:r>
            <a:endParaRPr lang="en-US" sz="2800" b="1" dirty="0">
              <a:solidFill>
                <a:schemeClr val="tx1"/>
              </a:solidFill>
              <a:latin typeface="+mj-lt"/>
            </a:endParaRPr>
          </a:p>
        </p:txBody>
      </p:sp>
      <p:sp>
        <p:nvSpPr>
          <p:cNvPr id="3" name="Rounded Rectangle 2"/>
          <p:cNvSpPr/>
          <p:nvPr/>
        </p:nvSpPr>
        <p:spPr>
          <a:xfrm>
            <a:off x="3804692" y="2673355"/>
            <a:ext cx="4809918" cy="389588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14 ngày</a:t>
            </a:r>
          </a:p>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28 ngày</a:t>
            </a:r>
          </a:p>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32 ngày</a:t>
            </a:r>
          </a:p>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20 ngày</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4" name="Oval 3"/>
          <p:cNvSpPr/>
          <p:nvPr/>
        </p:nvSpPr>
        <p:spPr>
          <a:xfrm>
            <a:off x="3978443" y="3064041"/>
            <a:ext cx="545431" cy="41709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Times New Roman" panose="02020603050405020304" pitchFamily="18" charset="0"/>
                <a:cs typeface="Times New Roman" panose="02020603050405020304" pitchFamily="18" charset="0"/>
              </a:rPr>
              <a:t>A</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4024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ounded Rectangle 1"/>
          <p:cNvSpPr/>
          <p:nvPr/>
        </p:nvSpPr>
        <p:spPr>
          <a:xfrm>
            <a:off x="1010653" y="499771"/>
            <a:ext cx="10395284" cy="134506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mj-lt"/>
              </a:rPr>
              <a:t>Câu 4: Hiện tượng chậm kinh có thể phát sinh do nguyên nhân nào dưới đây?</a:t>
            </a:r>
            <a:endParaRPr lang="en-US" sz="3200" b="1" dirty="0">
              <a:solidFill>
                <a:schemeClr val="tx1"/>
              </a:solidFill>
              <a:latin typeface="+mj-lt"/>
            </a:endParaRPr>
          </a:p>
        </p:txBody>
      </p:sp>
      <p:sp>
        <p:nvSpPr>
          <p:cNvPr id="3" name="Rounded Rectangle 2"/>
          <p:cNvSpPr/>
          <p:nvPr/>
        </p:nvSpPr>
        <p:spPr>
          <a:xfrm>
            <a:off x="1957137" y="2269957"/>
            <a:ext cx="8887326" cy="436345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200000"/>
              </a:lnSpc>
              <a:buAutoNum type="alphaUcPeriod"/>
            </a:pPr>
            <a:r>
              <a:rPr lang="vi-VN" sz="2800" dirty="0">
                <a:solidFill>
                  <a:srgbClr val="00B050"/>
                </a:solidFill>
                <a:latin typeface="Times New Roman" panose="02020603050405020304" pitchFamily="18" charset="0"/>
                <a:cs typeface="Times New Roman" panose="02020603050405020304" pitchFamily="18" charset="0"/>
              </a:rPr>
              <a:t>Tác dụng phụ của các loại thuốc: Thuốc tránh thai, thuốc chống trầm cảm,...</a:t>
            </a:r>
          </a:p>
          <a:p>
            <a:pPr marL="457200" indent="-457200">
              <a:lnSpc>
                <a:spcPct val="200000"/>
              </a:lnSpc>
              <a:buAutoNum type="alphaUcPeriod"/>
            </a:pPr>
            <a:r>
              <a:rPr lang="vi-VN" sz="2800" dirty="0">
                <a:solidFill>
                  <a:srgbClr val="00B050"/>
                </a:solidFill>
                <a:latin typeface="Times New Roman" panose="02020603050405020304" pitchFamily="18" charset="0"/>
                <a:cs typeface="Times New Roman" panose="02020603050405020304" pitchFamily="18" charset="0"/>
              </a:rPr>
              <a:t>Mang thai</a:t>
            </a:r>
          </a:p>
          <a:p>
            <a:pPr marL="457200" indent="-457200">
              <a:lnSpc>
                <a:spcPct val="200000"/>
              </a:lnSpc>
              <a:buAutoNum type="alphaUcPeriod"/>
            </a:pPr>
            <a:r>
              <a:rPr lang="vi-VN" sz="2800" dirty="0">
                <a:solidFill>
                  <a:srgbClr val="00B050"/>
                </a:solidFill>
                <a:latin typeface="Times New Roman" panose="02020603050405020304" pitchFamily="18" charset="0"/>
                <a:cs typeface="Times New Roman" panose="02020603050405020304" pitchFamily="18" charset="0"/>
              </a:rPr>
              <a:t>Rối loạn tâm lý: lo âu, căng thẳng...</a:t>
            </a:r>
          </a:p>
          <a:p>
            <a:pPr marL="457200" indent="-457200">
              <a:lnSpc>
                <a:spcPct val="200000"/>
              </a:lnSpc>
              <a:buAutoNum type="alphaUcPeriod"/>
            </a:pPr>
            <a:r>
              <a:rPr lang="vi-VN" sz="2800" dirty="0">
                <a:solidFill>
                  <a:srgbClr val="00B050"/>
                </a:solidFill>
                <a:latin typeface="Times New Roman" panose="02020603050405020304" pitchFamily="18" charset="0"/>
                <a:cs typeface="Times New Roman" panose="02020603050405020304" pitchFamily="18" charset="0"/>
              </a:rPr>
              <a:t>Tất cả các phương án trên</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4" name="Oval 3"/>
          <p:cNvSpPr/>
          <p:nvPr/>
        </p:nvSpPr>
        <p:spPr>
          <a:xfrm>
            <a:off x="2133600" y="6015789"/>
            <a:ext cx="529390" cy="46522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D</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5226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ounded Rectangle 1"/>
          <p:cNvSpPr/>
          <p:nvPr/>
        </p:nvSpPr>
        <p:spPr>
          <a:xfrm>
            <a:off x="673768" y="900824"/>
            <a:ext cx="10587789" cy="134506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mj-lt"/>
              </a:rPr>
              <a:t>Câu 5: Khi xâm nhập vào cơ thể người, HIV tấn công chủ yếu vào loại tế bào nào?</a:t>
            </a:r>
            <a:endParaRPr lang="en-US" sz="3200" b="1" dirty="0">
              <a:solidFill>
                <a:schemeClr val="tx1"/>
              </a:solidFill>
              <a:latin typeface="+mj-lt"/>
            </a:endParaRPr>
          </a:p>
        </p:txBody>
      </p:sp>
      <p:sp>
        <p:nvSpPr>
          <p:cNvPr id="3" name="Rounded Rectangle 2"/>
          <p:cNvSpPr/>
          <p:nvPr/>
        </p:nvSpPr>
        <p:spPr>
          <a:xfrm>
            <a:off x="3112169" y="2913986"/>
            <a:ext cx="6079958" cy="375952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Đại thực bào</a:t>
            </a:r>
          </a:p>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Tế bào limpho B</a:t>
            </a:r>
          </a:p>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Tế bào limpho T</a:t>
            </a:r>
          </a:p>
          <a:p>
            <a:pPr marL="457200" indent="-457200">
              <a:lnSpc>
                <a:spcPct val="200000"/>
              </a:lnSpc>
              <a:buAutoNum type="alphaUcPeriod"/>
            </a:pPr>
            <a:r>
              <a:rPr lang="vi-VN" sz="3200" dirty="0">
                <a:solidFill>
                  <a:srgbClr val="00B050"/>
                </a:solidFill>
                <a:latin typeface="Times New Roman" panose="02020603050405020304" pitchFamily="18" charset="0"/>
                <a:cs typeface="Times New Roman" panose="02020603050405020304" pitchFamily="18" charset="0"/>
              </a:rPr>
              <a:t>Bạch cầu ưa acid</a:t>
            </a:r>
            <a:endParaRPr lang="en-US" sz="3200" dirty="0">
              <a:solidFill>
                <a:srgbClr val="00B050"/>
              </a:solidFill>
              <a:latin typeface="Times New Roman" panose="02020603050405020304" pitchFamily="18" charset="0"/>
              <a:cs typeface="Times New Roman" panose="02020603050405020304" pitchFamily="18" charset="0"/>
            </a:endParaRPr>
          </a:p>
        </p:txBody>
      </p:sp>
      <p:sp>
        <p:nvSpPr>
          <p:cNvPr id="5" name="5-Point Star 4">
            <a:hlinkClick r:id="rId4" action="ppaction://hlinksldjump"/>
          </p:cNvPr>
          <p:cNvSpPr/>
          <p:nvPr/>
        </p:nvSpPr>
        <p:spPr>
          <a:xfrm>
            <a:off x="11550315" y="6015790"/>
            <a:ext cx="481264" cy="657726"/>
          </a:xfrm>
          <a:prstGeom prst="star5">
            <a:avLst/>
          </a:prstGeom>
          <a:solidFill>
            <a:schemeClr val="accent2">
              <a:lumMod val="75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336756" y="5165557"/>
            <a:ext cx="449181" cy="40105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Times New Roman" panose="02020603050405020304" pitchFamily="18" charset="0"/>
                <a:cs typeface="Times New Roman" panose="02020603050405020304" pitchFamily="18" charset="0"/>
              </a:rPr>
              <a:t>C</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2909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1524000" y="1125414"/>
            <a:ext cx="8379655" cy="13129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mj-lt"/>
              </a:rPr>
              <a:t>Câu 3: Thai nhi thực hiện quá trình trao đổi chất với cơ thể mẹ thông qua bộ phận nào ?</a:t>
            </a:r>
            <a:endParaRPr lang="en-US" sz="3200" b="1" dirty="0">
              <a:solidFill>
                <a:schemeClr val="tx1"/>
              </a:solidFill>
              <a:latin typeface="+mj-lt"/>
            </a:endParaRPr>
          </a:p>
        </p:txBody>
      </p:sp>
      <p:sp>
        <p:nvSpPr>
          <p:cNvPr id="3" name="Rounded Rectangle 2"/>
          <p:cNvSpPr/>
          <p:nvPr/>
        </p:nvSpPr>
        <p:spPr>
          <a:xfrm>
            <a:off x="3564062" y="2946071"/>
            <a:ext cx="4777834" cy="324963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AutoNum type="alphaUcPeriod"/>
            </a:pPr>
            <a:r>
              <a:rPr lang="en-US" sz="3600" dirty="0" err="1">
                <a:solidFill>
                  <a:srgbClr val="00B050"/>
                </a:solidFill>
                <a:latin typeface="Times New Roman" panose="02020603050405020304" pitchFamily="18" charset="0"/>
                <a:cs typeface="Times New Roman" panose="02020603050405020304" pitchFamily="18" charset="0"/>
              </a:rPr>
              <a:t>Buồng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trứng</a:t>
            </a:r>
            <a:endParaRPr lang="en-US" sz="3600" dirty="0">
              <a:solidFill>
                <a:srgbClr val="00B050"/>
              </a:solidFill>
              <a:latin typeface="Times New Roman" panose="02020603050405020304" pitchFamily="18" charset="0"/>
              <a:cs typeface="Times New Roman" panose="02020603050405020304" pitchFamily="18" charset="0"/>
            </a:endParaRPr>
          </a:p>
          <a:p>
            <a:pPr marL="457200" indent="-457200">
              <a:lnSpc>
                <a:spcPct val="150000"/>
              </a:lnSpc>
              <a:buAutoNum type="alphaUcPeriod"/>
            </a:pPr>
            <a:r>
              <a:rPr lang="en-US" sz="3600" dirty="0" err="1">
                <a:solidFill>
                  <a:srgbClr val="00B050"/>
                </a:solidFill>
                <a:latin typeface="Times New Roman" panose="02020603050405020304" pitchFamily="18" charset="0"/>
                <a:cs typeface="Times New Roman" panose="02020603050405020304" pitchFamily="18" charset="0"/>
              </a:rPr>
              <a:t>Ruột</a:t>
            </a:r>
            <a:endParaRPr lang="en-US" sz="3600" dirty="0">
              <a:solidFill>
                <a:srgbClr val="00B050"/>
              </a:solidFill>
              <a:latin typeface="Times New Roman" panose="02020603050405020304" pitchFamily="18" charset="0"/>
              <a:cs typeface="Times New Roman" panose="02020603050405020304" pitchFamily="18" charset="0"/>
            </a:endParaRPr>
          </a:p>
          <a:p>
            <a:pPr marL="457200" indent="-457200">
              <a:lnSpc>
                <a:spcPct val="150000"/>
              </a:lnSpc>
              <a:buAutoNum type="alphaUcPeriod"/>
            </a:pPr>
            <a:r>
              <a:rPr lang="en-US" sz="3600" dirty="0" err="1">
                <a:solidFill>
                  <a:srgbClr val="00B050"/>
                </a:solidFill>
                <a:latin typeface="Times New Roman" panose="02020603050405020304" pitchFamily="18" charset="0"/>
                <a:cs typeface="Times New Roman" panose="02020603050405020304" pitchFamily="18" charset="0"/>
              </a:rPr>
              <a:t>Nhau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thai</a:t>
            </a:r>
            <a:endParaRPr lang="en-US" sz="3600" dirty="0">
              <a:solidFill>
                <a:srgbClr val="00B050"/>
              </a:solidFill>
              <a:latin typeface="Times New Roman" panose="02020603050405020304" pitchFamily="18" charset="0"/>
              <a:cs typeface="Times New Roman" panose="02020603050405020304" pitchFamily="18" charset="0"/>
            </a:endParaRPr>
          </a:p>
          <a:p>
            <a:pPr marL="457200" indent="-457200">
              <a:lnSpc>
                <a:spcPct val="150000"/>
              </a:lnSpc>
              <a:buAutoNum type="alphaUcPeriod"/>
            </a:pPr>
            <a:r>
              <a:rPr lang="en-US" sz="3600" dirty="0" err="1">
                <a:solidFill>
                  <a:srgbClr val="00B050"/>
                </a:solidFill>
                <a:latin typeface="Times New Roman" panose="02020603050405020304" pitchFamily="18" charset="0"/>
                <a:cs typeface="Times New Roman" panose="02020603050405020304" pitchFamily="18" charset="0"/>
              </a:rPr>
              <a:t>Ống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dẫn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trứng</a:t>
            </a:r>
            <a:r>
              <a:rPr lang="en-US" sz="3600" dirty="0">
                <a:solidFill>
                  <a:srgbClr val="00B050"/>
                </a:solidFill>
                <a:latin typeface="Times New Roman" panose="02020603050405020304" pitchFamily="18" charset="0"/>
                <a:cs typeface="Times New Roman" panose="02020603050405020304" pitchFamily="18" charset="0"/>
              </a:rPr>
              <a:t> </a:t>
            </a:r>
          </a:p>
        </p:txBody>
      </p:sp>
      <p:pic>
        <p:nvPicPr>
          <p:cNvPr id="4" name="Picture 6" descr="https://cdnl.iconscout.com/lottie/premium/thumb/gift-box-7024455-5699803.gif">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450377" y="-292031"/>
            <a:ext cx="1866314" cy="187464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753853" y="4836325"/>
            <a:ext cx="464234" cy="36576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152856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p:cNvSpPr txBox="1"/>
          <p:nvPr/>
        </p:nvSpPr>
        <p:spPr>
          <a:xfrm>
            <a:off x="0" y="760090"/>
            <a:ext cx="11957539" cy="3865225"/>
          </a:xfrm>
          <a:prstGeom prst="rect">
            <a:avLst/>
          </a:prstGeom>
          <a:noFill/>
        </p:spPr>
        <p:txBody>
          <a:bodyPr wrap="square" rtlCol="0">
            <a:spAutoFit/>
          </a:bodyPr>
          <a:lstStyle/>
          <a:p>
            <a:pPr algn="ctr">
              <a:lnSpc>
                <a:spcPct val="200000"/>
              </a:lnSpc>
            </a:pPr>
            <a:r>
              <a:rPr lang="vi-VN" sz="6600" b="1" dirty="0">
                <a:solidFill>
                  <a:srgbClr val="FF0000"/>
                </a:solidFill>
                <a:effectLst>
                  <a:outerShdw blurRad="38100" dist="38100" dir="2700000" algn="tl">
                    <a:srgbClr val="000000">
                      <a:alpha val="43137"/>
                    </a:srgbClr>
                  </a:outerShdw>
                </a:effectLst>
                <a:latin typeface="+mj-lt"/>
              </a:rPr>
              <a:t>Tiết 121 - Bài 40</a:t>
            </a:r>
          </a:p>
          <a:p>
            <a:pPr algn="ctr">
              <a:lnSpc>
                <a:spcPct val="200000"/>
              </a:lnSpc>
            </a:pPr>
            <a:r>
              <a:rPr lang="vi-VN" sz="6600" b="1" dirty="0">
                <a:solidFill>
                  <a:srgbClr val="FF0000"/>
                </a:solidFill>
                <a:effectLst>
                  <a:outerShdw blurRad="38100" dist="38100" dir="2700000" algn="tl">
                    <a:srgbClr val="000000">
                      <a:alpha val="43137"/>
                    </a:srgbClr>
                  </a:outerShdw>
                </a:effectLst>
                <a:latin typeface="+mj-lt"/>
              </a:rPr>
              <a:t>SINH SẢN Ở NGƯỜI ( Tiết 3)</a:t>
            </a:r>
            <a:endParaRPr lang="en-US" sz="6600" b="1" dirty="0">
              <a:solidFill>
                <a:srgbClr val="FF0000"/>
              </a:solidFill>
              <a:effectLst>
                <a:outerShdw blurRad="38100" dist="38100" dir="2700000" algn="tl">
                  <a:srgbClr val="000000">
                    <a:alpha val="43137"/>
                  </a:srgbClr>
                </a:outerShdw>
              </a:effectLst>
              <a:latin typeface=".VnBlack" panose="020B7200000000000000" pitchFamily="34" charset="0"/>
            </a:endParaRPr>
          </a:p>
        </p:txBody>
      </p:sp>
    </p:spTree>
    <p:extLst>
      <p:ext uri="{BB962C8B-B14F-4D97-AF65-F5344CB8AC3E}">
        <p14:creationId xmlns:p14="http://schemas.microsoft.com/office/powerpoint/2010/main" val="6120911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951416023"/>
              </p:ext>
            </p:extLst>
          </p:nvPr>
        </p:nvGraphicFramePr>
        <p:xfrm>
          <a:off x="545431" y="3153737"/>
          <a:ext cx="10564040" cy="2590800"/>
        </p:xfrm>
        <a:graphic>
          <a:graphicData uri="http://schemas.openxmlformats.org/drawingml/2006/table">
            <a:tbl>
              <a:tblPr firstRow="1" bandRow="1">
                <a:tableStyleId>{5940675A-B579-460E-94D1-54222C63F5DA}</a:tableStyleId>
              </a:tblPr>
              <a:tblGrid>
                <a:gridCol w="4074695">
                  <a:extLst>
                    <a:ext uri="{9D8B030D-6E8A-4147-A177-3AD203B41FA5}">
                      <a16:colId xmlns:a16="http://schemas.microsoft.com/office/drawing/2014/main" val="3159604172"/>
                    </a:ext>
                  </a:extLst>
                </a:gridCol>
                <a:gridCol w="2646948">
                  <a:extLst>
                    <a:ext uri="{9D8B030D-6E8A-4147-A177-3AD203B41FA5}">
                      <a16:colId xmlns:a16="http://schemas.microsoft.com/office/drawing/2014/main" val="3820943469"/>
                    </a:ext>
                  </a:extLst>
                </a:gridCol>
                <a:gridCol w="1678948">
                  <a:extLst>
                    <a:ext uri="{9D8B030D-6E8A-4147-A177-3AD203B41FA5}">
                      <a16:colId xmlns:a16="http://schemas.microsoft.com/office/drawing/2014/main" val="510769374"/>
                    </a:ext>
                  </a:extLst>
                </a:gridCol>
                <a:gridCol w="2163449">
                  <a:extLst>
                    <a:ext uri="{9D8B030D-6E8A-4147-A177-3AD203B41FA5}">
                      <a16:colId xmlns:a16="http://schemas.microsoft.com/office/drawing/2014/main" val="159450365"/>
                    </a:ext>
                  </a:extLst>
                </a:gridCol>
              </a:tblGrid>
              <a:tr h="370840">
                <a:tc>
                  <a:txBody>
                    <a:bodyPr/>
                    <a:lstStyle/>
                    <a:p>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vi-VN" sz="2800" b="1" dirty="0">
                          <a:latin typeface="Times New Roman" panose="02020603050405020304" pitchFamily="18" charset="0"/>
                          <a:cs typeface="Times New Roman" panose="02020603050405020304" pitchFamily="18" charset="0"/>
                        </a:rPr>
                        <a:t>Bệnh giang mai</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vi-VN" sz="2800" b="1" dirty="0">
                          <a:latin typeface="Times New Roman" panose="02020603050405020304" pitchFamily="18" charset="0"/>
                          <a:cs typeface="Times New Roman" panose="02020603050405020304" pitchFamily="18" charset="0"/>
                        </a:rPr>
                        <a:t>Bệnh lậu</a:t>
                      </a:r>
                      <a:endParaRPr lang="en-US" sz="2800" b="1" dirty="0">
                        <a:latin typeface="Times New Roman" panose="02020603050405020304" pitchFamily="18" charset="0"/>
                        <a:cs typeface="Times New Roman" panose="02020603050405020304" pitchFamily="18" charset="0"/>
                      </a:endParaRPr>
                    </a:p>
                  </a:txBody>
                  <a:tcPr/>
                </a:tc>
                <a:tc>
                  <a:txBody>
                    <a:bodyPr/>
                    <a:lstStyle/>
                    <a:p>
                      <a:pPr algn="ctr"/>
                      <a:r>
                        <a:rPr lang="vi-VN" sz="2800" b="1" dirty="0">
                          <a:latin typeface="Times New Roman" panose="02020603050405020304" pitchFamily="18" charset="0"/>
                          <a:cs typeface="Times New Roman" panose="02020603050405020304" pitchFamily="18" charset="0"/>
                        </a:rPr>
                        <a:t>Bệnh AIDS</a:t>
                      </a:r>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76411228"/>
                  </a:ext>
                </a:extLst>
              </a:tr>
              <a:tr h="370840">
                <a:tc>
                  <a:txBody>
                    <a:bodyPr/>
                    <a:lstStyle/>
                    <a:p>
                      <a:r>
                        <a:rPr lang="vi-VN" sz="2800" b="1" dirty="0">
                          <a:latin typeface="Times New Roman" panose="02020603050405020304" pitchFamily="18" charset="0"/>
                          <a:cs typeface="Times New Roman" panose="02020603050405020304" pitchFamily="18" charset="0"/>
                        </a:rPr>
                        <a:t>Tác</a:t>
                      </a:r>
                      <a:r>
                        <a:rPr lang="vi-VN" sz="2800" b="1" baseline="0" dirty="0">
                          <a:latin typeface="Times New Roman" panose="02020603050405020304" pitchFamily="18" charset="0"/>
                          <a:cs typeface="Times New Roman" panose="02020603050405020304" pitchFamily="18" charset="0"/>
                        </a:rPr>
                        <a:t> nhân gây bệnh</a:t>
                      </a:r>
                      <a:endParaRPr lang="en-US" sz="2800" b="1" dirty="0">
                        <a:latin typeface="Times New Roman" panose="02020603050405020304" pitchFamily="18" charset="0"/>
                        <a:cs typeface="Times New Roman" panose="02020603050405020304" pitchFamily="18" charset="0"/>
                      </a:endParaRPr>
                    </a:p>
                  </a:txBody>
                  <a:tcPr/>
                </a:tc>
                <a:tc>
                  <a:txBody>
                    <a:bodyPr/>
                    <a:lstStyle/>
                    <a:p>
                      <a:endParaRPr lang="en-US" sz="2800" b="1" dirty="0">
                        <a:latin typeface="Times New Roman" panose="02020603050405020304" pitchFamily="18" charset="0"/>
                        <a:cs typeface="Times New Roman" panose="02020603050405020304" pitchFamily="18" charset="0"/>
                      </a:endParaRPr>
                    </a:p>
                  </a:txBody>
                  <a:tcPr/>
                </a:tc>
                <a:tc>
                  <a:txBody>
                    <a:bodyPr/>
                    <a:lstStyle/>
                    <a:p>
                      <a:endParaRPr lang="en-US" sz="2800" b="1">
                        <a:latin typeface="Times New Roman" panose="02020603050405020304" pitchFamily="18" charset="0"/>
                        <a:cs typeface="Times New Roman" panose="02020603050405020304" pitchFamily="18" charset="0"/>
                      </a:endParaRPr>
                    </a:p>
                  </a:txBody>
                  <a:tcPr/>
                </a:tc>
                <a:tc>
                  <a:txBody>
                    <a:bodyPr/>
                    <a:lstStyle/>
                    <a:p>
                      <a:endParaRPr lang="en-US" sz="28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35165076"/>
                  </a:ext>
                </a:extLst>
              </a:tr>
              <a:tr h="370840">
                <a:tc>
                  <a:txBody>
                    <a:bodyPr/>
                    <a:lstStyle/>
                    <a:p>
                      <a:r>
                        <a:rPr lang="vi-VN" sz="2800" b="1" dirty="0">
                          <a:latin typeface="Times New Roman" panose="02020603050405020304" pitchFamily="18" charset="0"/>
                          <a:cs typeface="Times New Roman" panose="02020603050405020304" pitchFamily="18" charset="0"/>
                        </a:rPr>
                        <a:t>Biểu hiện</a:t>
                      </a:r>
                      <a:r>
                        <a:rPr lang="vi-VN" sz="2800" b="1" baseline="0"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txBody>
                  <a:tcPr/>
                </a:tc>
                <a:tc>
                  <a:txBody>
                    <a:bodyPr/>
                    <a:lstStyle/>
                    <a:p>
                      <a:endParaRPr lang="en-US" sz="2800" b="1" dirty="0">
                        <a:latin typeface="Times New Roman" panose="02020603050405020304" pitchFamily="18" charset="0"/>
                        <a:cs typeface="Times New Roman" panose="02020603050405020304" pitchFamily="18" charset="0"/>
                      </a:endParaRPr>
                    </a:p>
                  </a:txBody>
                  <a:tcPr/>
                </a:tc>
                <a:tc>
                  <a:txBody>
                    <a:bodyPr/>
                    <a:lstStyle/>
                    <a:p>
                      <a:endParaRPr lang="en-US" sz="2800" b="1">
                        <a:latin typeface="Times New Roman" panose="02020603050405020304" pitchFamily="18" charset="0"/>
                        <a:cs typeface="Times New Roman" panose="02020603050405020304" pitchFamily="18" charset="0"/>
                      </a:endParaRPr>
                    </a:p>
                  </a:txBody>
                  <a:tcPr/>
                </a:tc>
                <a:tc>
                  <a:txBody>
                    <a:bodyPr/>
                    <a:lstStyle/>
                    <a:p>
                      <a:endParaRPr lang="en-US" sz="28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47941759"/>
                  </a:ext>
                </a:extLst>
              </a:tr>
              <a:tr h="370840">
                <a:tc>
                  <a:txBody>
                    <a:bodyPr/>
                    <a:lstStyle/>
                    <a:p>
                      <a:r>
                        <a:rPr lang="vi-VN" sz="2800" b="1" dirty="0">
                          <a:latin typeface="Times New Roman" panose="02020603050405020304" pitchFamily="18" charset="0"/>
                          <a:cs typeface="Times New Roman" panose="02020603050405020304" pitchFamily="18" charset="0"/>
                        </a:rPr>
                        <a:t>Con đường</a:t>
                      </a:r>
                      <a:r>
                        <a:rPr lang="vi-VN" sz="2800" b="1" baseline="0" dirty="0">
                          <a:latin typeface="Times New Roman" panose="02020603050405020304" pitchFamily="18" charset="0"/>
                          <a:cs typeface="Times New Roman" panose="02020603050405020304" pitchFamily="18" charset="0"/>
                        </a:rPr>
                        <a:t> lây nhiễm</a:t>
                      </a:r>
                      <a:endParaRPr lang="en-US" sz="2800" b="1" dirty="0">
                        <a:latin typeface="Times New Roman" panose="02020603050405020304" pitchFamily="18" charset="0"/>
                        <a:cs typeface="Times New Roman" panose="02020603050405020304" pitchFamily="18" charset="0"/>
                      </a:endParaRPr>
                    </a:p>
                  </a:txBody>
                  <a:tcPr/>
                </a:tc>
                <a:tc>
                  <a:txBody>
                    <a:bodyPr/>
                    <a:lstStyle/>
                    <a:p>
                      <a:endParaRPr lang="en-US" sz="2800" b="1" dirty="0">
                        <a:latin typeface="Times New Roman" panose="02020603050405020304" pitchFamily="18" charset="0"/>
                        <a:cs typeface="Times New Roman" panose="02020603050405020304" pitchFamily="18" charset="0"/>
                      </a:endParaRPr>
                    </a:p>
                  </a:txBody>
                  <a:tcPr/>
                </a:tc>
                <a:tc>
                  <a:txBody>
                    <a:bodyPr/>
                    <a:lstStyle/>
                    <a:p>
                      <a:endParaRPr lang="en-US" sz="2800" b="1">
                        <a:latin typeface="Times New Roman" panose="02020603050405020304" pitchFamily="18" charset="0"/>
                        <a:cs typeface="Times New Roman" panose="02020603050405020304" pitchFamily="18" charset="0"/>
                      </a:endParaRPr>
                    </a:p>
                  </a:txBody>
                  <a:tcPr/>
                </a:tc>
                <a:tc>
                  <a:txBody>
                    <a:bodyPr/>
                    <a:lstStyle/>
                    <a:p>
                      <a:endParaRPr lang="en-US" sz="28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81259700"/>
                  </a:ext>
                </a:extLst>
              </a:tr>
              <a:tr h="370840">
                <a:tc>
                  <a:txBody>
                    <a:bodyPr/>
                    <a:lstStyle/>
                    <a:p>
                      <a:r>
                        <a:rPr lang="vi-VN" sz="2800" b="1" dirty="0">
                          <a:latin typeface="Times New Roman" panose="02020603050405020304" pitchFamily="18" charset="0"/>
                          <a:cs typeface="Times New Roman" panose="02020603050405020304" pitchFamily="18" charset="0"/>
                        </a:rPr>
                        <a:t>Biện pháp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phòng</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tránh</a:t>
                      </a:r>
                      <a:endParaRPr lang="en-US" sz="2800" b="1" dirty="0">
                        <a:latin typeface="Times New Roman" panose="02020603050405020304" pitchFamily="18" charset="0"/>
                        <a:cs typeface="Times New Roman" panose="02020603050405020304" pitchFamily="18" charset="0"/>
                      </a:endParaRPr>
                    </a:p>
                  </a:txBody>
                  <a:tcPr/>
                </a:tc>
                <a:tc>
                  <a:txBody>
                    <a:bodyPr/>
                    <a:lstStyle/>
                    <a:p>
                      <a:endParaRPr lang="en-US" sz="2800" b="1" dirty="0">
                        <a:latin typeface="Times New Roman" panose="02020603050405020304" pitchFamily="18" charset="0"/>
                        <a:cs typeface="Times New Roman" panose="02020603050405020304" pitchFamily="18" charset="0"/>
                      </a:endParaRPr>
                    </a:p>
                  </a:txBody>
                  <a:tcPr/>
                </a:tc>
                <a:tc>
                  <a:txBody>
                    <a:bodyPr/>
                    <a:lstStyle/>
                    <a:p>
                      <a:endParaRPr lang="en-US" sz="2800" b="1">
                        <a:latin typeface="Times New Roman" panose="02020603050405020304" pitchFamily="18" charset="0"/>
                        <a:cs typeface="Times New Roman" panose="02020603050405020304" pitchFamily="18" charset="0"/>
                      </a:endParaRPr>
                    </a:p>
                  </a:txBody>
                  <a:tcPr/>
                </a:tc>
                <a:tc>
                  <a:txBody>
                    <a:bodyPr/>
                    <a:lstStyle/>
                    <a:p>
                      <a:endParaRPr lang="en-US" sz="28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01058966"/>
                  </a:ext>
                </a:extLst>
              </a:tr>
            </a:tbl>
          </a:graphicData>
        </a:graphic>
      </p:graphicFrame>
      <p:sp>
        <p:nvSpPr>
          <p:cNvPr id="6" name="Rounded Rectangle 5"/>
          <p:cNvSpPr/>
          <p:nvPr/>
        </p:nvSpPr>
        <p:spPr>
          <a:xfrm>
            <a:off x="1364566" y="554228"/>
            <a:ext cx="9467557" cy="136456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mj-lt"/>
              </a:rPr>
              <a:t>Nhiệm vụ: Nghe trình bày của các nhóm và hoàn thành </a:t>
            </a:r>
          </a:p>
          <a:p>
            <a:pPr algn="ctr"/>
            <a:r>
              <a:rPr lang="vi-VN" sz="2800" dirty="0">
                <a:solidFill>
                  <a:srgbClr val="FF0000"/>
                </a:solidFill>
                <a:latin typeface="+mj-lt"/>
              </a:rPr>
              <a:t>phiếu học tập cá nhân của mình</a:t>
            </a:r>
            <a:endParaRPr lang="en-US" sz="2800" dirty="0">
              <a:solidFill>
                <a:srgbClr val="FF0000"/>
              </a:solidFill>
              <a:latin typeface="+mj-lt"/>
            </a:endParaRPr>
          </a:p>
        </p:txBody>
      </p:sp>
      <p:sp>
        <p:nvSpPr>
          <p:cNvPr id="7" name="Freeform 2"/>
          <p:cNvSpPr/>
          <p:nvPr/>
        </p:nvSpPr>
        <p:spPr>
          <a:xfrm rot="-6002825">
            <a:off x="10791376" y="232642"/>
            <a:ext cx="2801249" cy="1702463"/>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3">
              <a:extLst>
                <a:ext uri="{96DAC541-7B7A-43D3-8B79-37D633B846F1}">
                  <asvg:svgBlip xmlns:asvg="http://schemas.microsoft.com/office/drawing/2016/SVG/main" r:embed="rId4"/>
                </a:ext>
              </a:extLst>
            </a:blip>
            <a:stretch>
              <a:fillRect b="-45394"/>
            </a:stretch>
          </a:blipFill>
        </p:spPr>
      </p:sp>
      <p:sp>
        <p:nvSpPr>
          <p:cNvPr id="8" name="Freeform 3"/>
          <p:cNvSpPr/>
          <p:nvPr/>
        </p:nvSpPr>
        <p:spPr>
          <a:xfrm rot="-2848860">
            <a:off x="-1736361" y="-817372"/>
            <a:ext cx="2862922" cy="27432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6">
            <a:extLst>
              <a:ext uri="{FF2B5EF4-FFF2-40B4-BE49-F238E27FC236}">
                <a16:creationId xmlns:a16="http://schemas.microsoft.com/office/drawing/2014/main" id="{72B053EF-EDA2-9CB6-58C9-9809F2D63928}"/>
              </a:ext>
            </a:extLst>
          </p:cNvPr>
          <p:cNvGrpSpPr/>
          <p:nvPr/>
        </p:nvGrpSpPr>
        <p:grpSpPr>
          <a:xfrm>
            <a:off x="0" y="6123526"/>
            <a:ext cx="12192000" cy="734474"/>
            <a:chOff x="0" y="0"/>
            <a:chExt cx="6350000" cy="1217828"/>
          </a:xfrm>
        </p:grpSpPr>
        <p:sp>
          <p:nvSpPr>
            <p:cNvPr id="10" name="Freeform 7">
              <a:extLst>
                <a:ext uri="{FF2B5EF4-FFF2-40B4-BE49-F238E27FC236}">
                  <a16:creationId xmlns:a16="http://schemas.microsoft.com/office/drawing/2014/main" id="{CB465379-7E00-7640-B899-A6C136DC9043}"/>
                </a:ext>
              </a:extLst>
            </p:cNvPr>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FABCA4">
                <a:alpha val="80000"/>
              </a:srgbClr>
            </a:solidFill>
          </p:spPr>
        </p:sp>
      </p:grpSp>
      <p:sp>
        <p:nvSpPr>
          <p:cNvPr id="2" name="Rectangle 1"/>
          <p:cNvSpPr/>
          <p:nvPr/>
        </p:nvSpPr>
        <p:spPr>
          <a:xfrm>
            <a:off x="2736199" y="2288357"/>
            <a:ext cx="6917278" cy="646331"/>
          </a:xfrm>
          <a:prstGeom prst="rect">
            <a:avLst/>
          </a:prstGeom>
        </p:spPr>
        <p:txBody>
          <a:bodyPr wrap="none">
            <a:spAutoFit/>
          </a:bodyPr>
          <a:lstStyle/>
          <a:p>
            <a:r>
              <a:rPr lang="en-US" sz="3600" b="1" dirty="0">
                <a:solidFill>
                  <a:srgbClr val="92D050"/>
                </a:solidFill>
                <a:latin typeface="Circle" panose="020B0703020102020204" pitchFamily="34" charset="0"/>
                <a:ea typeface="Arial" panose="020B0604020202020204" pitchFamily="34" charset="0"/>
                <a:cs typeface="Times New Roman" panose="02020603050405020304" pitchFamily="18" charset="0"/>
              </a:rPr>
              <a:t>PHI</a:t>
            </a:r>
            <a:r>
              <a:rPr lang="en-US" sz="3600" b="1" dirty="0">
                <a:solidFill>
                  <a:srgbClr val="92D050"/>
                </a:solidFill>
                <a:latin typeface="Circle" panose="020B0703020102020204" pitchFamily="34" charset="0"/>
                <a:ea typeface="Arial" panose="020B0604020202020204" pitchFamily="34" charset="0"/>
                <a:cs typeface="Calibri" panose="020F0502020204030204" pitchFamily="34" charset="0"/>
              </a:rPr>
              <a:t>Ế</a:t>
            </a:r>
            <a:r>
              <a:rPr lang="en-US" sz="3600" b="1" dirty="0">
                <a:solidFill>
                  <a:srgbClr val="92D050"/>
                </a:solidFill>
                <a:latin typeface="Circle" panose="020B0703020102020204" pitchFamily="34" charset="0"/>
                <a:ea typeface="Arial" panose="020B0604020202020204" pitchFamily="34" charset="0"/>
                <a:cs typeface="Times New Roman" panose="02020603050405020304" pitchFamily="18" charset="0"/>
              </a:rPr>
              <a:t>U </a:t>
            </a:r>
            <a:r>
              <a:rPr lang="en-US" sz="3600" b="1" dirty="0">
                <a:solidFill>
                  <a:srgbClr val="92D050"/>
                </a:solidFill>
                <a:latin typeface="Circle" panose="020B0703020102020204" pitchFamily="34" charset="0"/>
                <a:ea typeface="Arial" panose="020B0604020202020204" pitchFamily="34" charset="0"/>
                <a:cs typeface="Calibri" panose="020F0502020204030204" pitchFamily="34" charset="0"/>
              </a:rPr>
              <a:t>HỌC TẬP CÁ NHÂN</a:t>
            </a:r>
            <a:endParaRPr lang="en-US" sz="3600" dirty="0">
              <a:solidFill>
                <a:srgbClr val="92D050"/>
              </a:solidFill>
            </a:endParaRPr>
          </a:p>
        </p:txBody>
      </p:sp>
    </p:spTree>
    <p:extLst>
      <p:ext uri="{BB962C8B-B14F-4D97-AF65-F5344CB8AC3E}">
        <p14:creationId xmlns:p14="http://schemas.microsoft.com/office/powerpoint/2010/main" val="1385358049"/>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975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2675837" y="2246898"/>
            <a:ext cx="6840334" cy="2451120"/>
          </a:xfrm>
          <a:prstGeom prst="rect">
            <a:avLst/>
          </a:prstGeom>
          <a:noFill/>
        </p:spPr>
        <p:txBody>
          <a:bodyPr wrap="none" lIns="91440" tIns="45720" rIns="91440" bIns="45720">
            <a:spAutoFit/>
          </a:bodyPr>
          <a:lstStyle/>
          <a:p>
            <a:pPr algn="ctr">
              <a:lnSpc>
                <a:spcPct val="150000"/>
              </a:lnSpc>
            </a:pPr>
            <a:r>
              <a:rPr lang="vi-VN" sz="5400" b="1" dirty="0">
                <a:ln w="12700">
                  <a:solidFill>
                    <a:schemeClr val="tx2">
                      <a:lumMod val="75000"/>
                    </a:schemeClr>
                  </a:solidFill>
                  <a:prstDash val="solid"/>
                </a:ln>
                <a:solidFill>
                  <a:srgbClr val="FF0000"/>
                </a:solidFill>
                <a:effectLst>
                  <a:glow rad="63500">
                    <a:schemeClr val="accent5">
                      <a:satMod val="175000"/>
                      <a:alpha val="40000"/>
                    </a:schemeClr>
                  </a:glow>
                  <a:outerShdw blurRad="63500" sx="102000" sy="102000" algn="ctr" rotWithShape="0">
                    <a:prstClr val="black">
                      <a:alpha val="40000"/>
                    </a:prstClr>
                  </a:outerShdw>
                </a:effectLst>
              </a:rPr>
              <a:t>BÀI THUYẾT TRÌNH </a:t>
            </a:r>
          </a:p>
          <a:p>
            <a:pPr algn="ctr">
              <a:lnSpc>
                <a:spcPct val="150000"/>
              </a:lnSpc>
            </a:pPr>
            <a:r>
              <a:rPr lang="vi-VN" sz="5400" b="1" dirty="0">
                <a:ln w="12700">
                  <a:solidFill>
                    <a:schemeClr val="tx2">
                      <a:lumMod val="75000"/>
                    </a:schemeClr>
                  </a:solidFill>
                  <a:prstDash val="solid"/>
                </a:ln>
                <a:solidFill>
                  <a:srgbClr val="FF0000"/>
                </a:solidFill>
                <a:effectLst>
                  <a:glow rad="63500">
                    <a:schemeClr val="accent5">
                      <a:satMod val="175000"/>
                      <a:alpha val="40000"/>
                    </a:schemeClr>
                  </a:glow>
                  <a:outerShdw blurRad="63500" sx="102000" sy="102000" algn="ctr" rotWithShape="0">
                    <a:prstClr val="black">
                      <a:alpha val="40000"/>
                    </a:prstClr>
                  </a:outerShdw>
                </a:effectLst>
              </a:rPr>
              <a:t>NHÓM 1</a:t>
            </a:r>
            <a:endParaRPr lang="en-US" sz="5400" b="1" cap="none" spc="0" dirty="0">
              <a:ln w="12700">
                <a:solidFill>
                  <a:schemeClr val="tx2">
                    <a:lumMod val="75000"/>
                  </a:schemeClr>
                </a:solidFill>
                <a:prstDash val="solid"/>
              </a:ln>
              <a:solidFill>
                <a:srgbClr val="FF0000"/>
              </a:solidFill>
              <a:effectLst>
                <a:glow rad="63500">
                  <a:schemeClr val="accent5">
                    <a:satMod val="175000"/>
                    <a:alpha val="40000"/>
                  </a:schemeClr>
                </a:glow>
                <a:outerShdw blurRad="63500" sx="102000" sy="102000" algn="ctr" rotWithShape="0">
                  <a:prstClr val="black">
                    <a:alpha val="40000"/>
                  </a:prstClr>
                </a:outerShdw>
              </a:effectLst>
            </a:endParaRPr>
          </a:p>
        </p:txBody>
      </p:sp>
    </p:spTree>
    <p:extLst>
      <p:ext uri="{BB962C8B-B14F-4D97-AF65-F5344CB8AC3E}">
        <p14:creationId xmlns:p14="http://schemas.microsoft.com/office/powerpoint/2010/main" val="194485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2742</TotalTime>
  <Words>1199</Words>
  <Application>Microsoft Office PowerPoint</Application>
  <PresentationFormat>Widescreen</PresentationFormat>
  <Paragraphs>136</Paragraphs>
  <Slides>43</Slides>
  <Notes>11</Notes>
  <HiddenSlides>0</HiddenSlides>
  <MMClips>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.VnAristoteH</vt:lpstr>
      <vt:lpstr>.VnBlack</vt:lpstr>
      <vt:lpstr>Arial</vt:lpstr>
      <vt:lpstr>Calibri</vt:lpstr>
      <vt:lpstr>Calibri Light</vt:lpstr>
      <vt:lpstr>Circle</vt:lpstr>
      <vt:lpstr>Francois One</vt:lpstr>
      <vt:lpstr>Sensei</vt:lpstr>
      <vt:lpstr>Times New Roman</vt:lpstr>
      <vt:lpstr>Office Theme</vt:lpstr>
      <vt:lpstr>1_Office Theme</vt:lpstr>
      <vt:lpstr>NHIỆT LIỆT CHÀO MỪNG QUÝ THẦY, CÔ VÀ CÁC EM HỌC SINH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THẦY, CÔ GIÁO  VỀ DỰ GIỜ LỚP 8A2</dc:title>
  <dc:creator>HONG HANG</dc:creator>
  <cp:lastModifiedBy>L.Hòa</cp:lastModifiedBy>
  <cp:revision>90</cp:revision>
  <dcterms:created xsi:type="dcterms:W3CDTF">2024-04-11T06:28:23Z</dcterms:created>
  <dcterms:modified xsi:type="dcterms:W3CDTF">2025-03-15T14:41:55Z</dcterms:modified>
</cp:coreProperties>
</file>