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8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7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8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1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0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7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5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3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43655-44D1-4AD0-AB21-30474C99469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87D2-B2FB-43A6-9F18-11C1B68F0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0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ownloads\S&#7921;%20t&#237;ch%20h&#7891;%20g&#432;&#417;m%20_%20S&#7921;%20t&#237;ch%20h&#7891;%20ho&#224;n%20ki&#7871;m%20_%20Chuyen%20Co%20Tich%20_%20K&#7875;%20chuy&#7879;n%20B&#233;%20Nghe%20tr&#432;&#7899;c%20khi%20&#273;i%20ng&#7911;%20!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605104" y="-4624"/>
            <a:ext cx="425289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NÓI VÀ NGHE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2057400"/>
            <a:ext cx="8255001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KỂ LẠI MỘT TRUYỆN TRUYỀN THUYẾT</a:t>
            </a:r>
          </a:p>
          <a:p>
            <a:pPr algn="ctr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HOẶC TRUYỆN CỔ TÍCH</a:t>
            </a:r>
          </a:p>
        </p:txBody>
      </p:sp>
    </p:spTree>
    <p:extLst>
      <p:ext uri="{BB962C8B-B14F-4D97-AF65-F5344CB8AC3E}">
        <p14:creationId xmlns:p14="http://schemas.microsoft.com/office/powerpoint/2010/main" val="289123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ChangeArrowheads="1"/>
          </p:cNvSpPr>
          <p:nvPr/>
        </p:nvSpPr>
        <p:spPr bwMode="auto">
          <a:xfrm>
            <a:off x="1344613" y="3962400"/>
            <a:ext cx="5513387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362200" y="323850"/>
            <a:ext cx="4800600" cy="59372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HƯỚNG DẪN TỰ HỌC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57200" y="1322388"/>
            <a:ext cx="8610600" cy="2057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Tìm đọc các truyện truyền thuyết, cổ tích bằng cách: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Sử dụng các công cụ tìm kiếm trên internet để thu thập thêm những tư liệu về truyện truyền thuyết hoặc cổ tích.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Mượn sách từ thư viện của trường hoặc của người thân, bạn bè,...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Mua ở các hiệu sách hoặc tìm ở tủ sách gia đình.</a:t>
            </a:r>
            <a:endParaRPr lang="en-US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42913" y="3760788"/>
            <a:ext cx="8610600" cy="27305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Lưu ý trong và sau khi đọc: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Ghi lại những cảm xúc, điều tâm đắc, thích thú, băn khoăn, điều chưa hiểu,...của em trong lúc đọc.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Tóm tắt truyện truyền thuyết, cổ tích sau khi em đã đọc.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HS ghi lại nhật kí đọc truyện và trao đổi với các bạn những câu chuyện đã đọc vào tiết học sau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buFont typeface="Calibri" pitchFamily="34" charset="0"/>
              <a:buAutoNum type="arabicPeriod"/>
              <a:defRPr/>
            </a:pPr>
            <a:r>
              <a:rPr lang="en-US" sz="2400" b="1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Chuẩn bị bài 2: Thơ (thơ lục bát)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31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289175"/>
            <a:ext cx="5486400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1475" y="2776538"/>
            <a:ext cx="525145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8588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107000"/>
              </a:lnSpc>
            </a:pPr>
            <a:r>
              <a:rPr lang="en-US" altLang="en-US" sz="360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Nghe và xem một đoạn </a:t>
            </a:r>
          </a:p>
          <a:p>
            <a:pPr algn="ctr" eaLnBrk="1" hangingPunct="1">
              <a:lnSpc>
                <a:spcPct val="107000"/>
              </a:lnSpc>
            </a:pPr>
            <a:r>
              <a:rPr lang="en-US" altLang="en-US" sz="360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video (có tiếng và hình)</a:t>
            </a:r>
          </a:p>
          <a:p>
            <a:pPr algn="ctr" eaLnBrk="1" hangingPunct="1">
              <a:lnSpc>
                <a:spcPct val="107000"/>
              </a:lnSpc>
            </a:pPr>
            <a:r>
              <a:rPr lang="en-US" altLang="en-US" sz="360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 kể một câu chuyện cổ tích.</a:t>
            </a:r>
            <a:endParaRPr lang="en-US" altLang="en-US" sz="3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888" y="4646613"/>
            <a:ext cx="2536825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6256338" y="2667000"/>
            <a:ext cx="2557462" cy="215265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xét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331593"/>
            <a:ext cx="2209800" cy="48259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 VÀ NGHE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14400" y="990600"/>
            <a:ext cx="7772400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KỂ LẠI MỘT TRUYỆN TRUYỀN THUYẾT HOẶC CỔ TÍCH MÀ EM ĐÃ HỌC</a:t>
            </a:r>
          </a:p>
        </p:txBody>
      </p:sp>
    </p:spTree>
    <p:extLst>
      <p:ext uri="{BB962C8B-B14F-4D97-AF65-F5344CB8AC3E}">
        <p14:creationId xmlns:p14="http://schemas.microsoft.com/office/powerpoint/2010/main" val="237103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19200" y="207818"/>
            <a:ext cx="6096000" cy="6303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</a:rPr>
              <a:t>VI DEO SỰ TÍCH HỒ GƯƠM</a:t>
            </a:r>
          </a:p>
        </p:txBody>
      </p:sp>
      <p:pic>
        <p:nvPicPr>
          <p:cNvPr id="3" name="Sự tích hồ gươm _ Sự tích hồ hoàn kiếm _ Chuyen Co Tich _ Kể chuyện Bé Nghe trước khi đi ngủ !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" y="990600"/>
            <a:ext cx="8686800" cy="487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4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675" y="4495800"/>
            <a:ext cx="1093788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4618038" y="1066800"/>
            <a:ext cx="3098800" cy="54292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15000"/>
              </a:lnSpc>
              <a:defRPr/>
            </a:pP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*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Với</a:t>
            </a: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người</a:t>
            </a: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nói</a:t>
            </a: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:</a:t>
            </a:r>
            <a:endParaRPr lang="en-US" sz="2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ử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,...)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video,..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en-US" sz="2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4495800"/>
            <a:ext cx="1697038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1259632" y="1044942"/>
            <a:ext cx="3098800" cy="56435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5000"/>
              </a:lnSpc>
              <a:defRPr/>
            </a:pP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*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Với</a:t>
            </a: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người</a:t>
            </a: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b="1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nghe</a:t>
            </a: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: </a:t>
            </a:r>
            <a:endParaRPr lang="en-US" sz="2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0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-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Chú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ý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lắng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nghe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bạn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trình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bày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,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đưa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ra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được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ưu-nhược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điểm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của</a:t>
            </a:r>
            <a:r>
              <a:rPr lang="en-US" sz="2000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 </a:t>
            </a:r>
            <a:r>
              <a:rPr lang="en-US" sz="2000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bạn</a:t>
            </a:r>
            <a:endParaRPr lang="en-US" sz="2000" dirty="0">
              <a:solidFill>
                <a:srgbClr val="0D0D0D"/>
              </a:solidFill>
              <a:latin typeface="Times New Roman" pitchFamily="18" charset="0"/>
              <a:ea typeface="MS Mincho" pitchFamily="49" charset="-128"/>
              <a:cs typeface="Arial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hái độ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 nghe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24088" y="152400"/>
            <a:ext cx="4789487" cy="523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I. YÊU CẦU CHUNG</a:t>
            </a:r>
          </a:p>
        </p:txBody>
      </p:sp>
    </p:spTree>
    <p:extLst>
      <p:ext uri="{BB962C8B-B14F-4D97-AF65-F5344CB8AC3E}">
        <p14:creationId xmlns:p14="http://schemas.microsoft.com/office/powerpoint/2010/main" val="274908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700338" y="1546225"/>
            <a:ext cx="6215062" cy="24161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5000"/>
              </a:lnSpc>
              <a:defRPr/>
            </a:pPr>
            <a:r>
              <a:rPr lang="en-US" sz="2800" b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- </a:t>
            </a:r>
            <a:r>
              <a:rPr lang="en-US" sz="280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Xác định đề tài, người nghe, mục đích, không gian và thời gian nói (trình bày).</a:t>
            </a:r>
            <a:endParaRPr lang="en-US" sz="28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80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- Đọc lại truyện.</a:t>
            </a:r>
            <a:endParaRPr lang="en-US" sz="28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defRPr/>
            </a:pPr>
            <a:r>
              <a:rPr lang="en-US" sz="280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-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Sắp xếp tranh ảnh hoặc các phương tiện hỗ trợ khác (nếu có).</a:t>
            </a:r>
            <a:endParaRPr lang="en-US" sz="28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700338" y="4216400"/>
            <a:ext cx="6443662" cy="24161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Xem lại dàn ý đã chuẩn bị ở phần Viết đề bổ sung, chỉnh sửa.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Chú ý kiểm tra các sự kiện chính, các yếu tố sáng tạo trong nội dung và cách kể lại câ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chuyện.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52400" y="152400"/>
            <a:ext cx="8763000" cy="93503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I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II. CÁC BƯỚC XÂY DỰNG BÀI NÓI KỂ TRUYỆN TRUYỀN THUYẾT HOẶC CỔ TÍCH 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52400" y="1752600"/>
            <a:ext cx="2547938" cy="1295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1. </a:t>
            </a:r>
            <a:r>
              <a:rPr lang="en-US" sz="2800" b="1" u="sng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2800" b="1" u="sng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1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Chuẩn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bị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52400" y="4216400"/>
            <a:ext cx="2700338" cy="196215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2. </a:t>
            </a:r>
            <a:r>
              <a:rPr lang="en-US" sz="2800" b="1" u="sng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2800" b="1" u="sng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2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ý,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lập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dàn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ý.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97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16200" y="1614488"/>
            <a:ext cx="6299200" cy="42894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5000"/>
              </a:lnSpc>
              <a:defRPr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Dựa vào dàn ý và thực hiện việc kể lại truyện trước tổ hoặc lớp. (có thể luyện tập kể trước gương khi ở nhà).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Chú ý bảo đảm nội dung và cách kể đ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ể</a:t>
            </a:r>
            <a:r>
              <a:rPr lang="vi-VN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câu chuyện trở nên hấp dẫn.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  <a:cs typeface="Arial" charset="0"/>
              </a:rPr>
              <a:t>- Có thể sử dụng thêm tranh ảnh, đạo cụ…kết hợp với ngôn ngữ hình thể để bài nói thêm sinh động và hấp dẫn hơn.</a:t>
            </a:r>
            <a:endParaRPr lang="en-US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152400"/>
            <a:ext cx="8763000" cy="93503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I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II. CÁC BƯỚC XÂY DỰNG BÀI NÓI KỂ TRUYỆN TRUYỀN THUYẾT HOẶC CỔ TÍCH 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2400" y="2438400"/>
            <a:ext cx="2700338" cy="24796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3. </a:t>
            </a:r>
            <a:r>
              <a:rPr 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3: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Thực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hành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nghe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85800" y="1066800"/>
            <a:ext cx="76200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*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kiểm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kĩ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năng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: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679575"/>
          <a:ext cx="7391400" cy="4837115"/>
        </p:xfrm>
        <a:graphic>
          <a:graphicData uri="http://schemas.openxmlformats.org/drawingml/2006/table">
            <a:tbl>
              <a:tblPr/>
              <a:tblGrid>
                <a:gridCol w="670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1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Nội dung kiểm tra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Đạt/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chưa đạt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- Bài nói có đủ các phần  mở bài, thân bài, kết bài.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- Người kể trình bày chi tiết các sự việc xảy ra.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- Các sự việc được kể theo trình tự thời gian.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- Các hành động của nhân vật được kể đầy đủ.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- Người kể dùng ngôi thứ ba để kể lại câu chuyện.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1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- Yếu tố sáng tạo trong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nội dung, chi tiết, lời kể và cách kể. 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- Người kể thể hiện cảm xúc, giọng kể, điệu bộ, phương tiện hỗ trợ phù hợp với nội dung được kể.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52400" y="152400"/>
            <a:ext cx="8763000" cy="762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I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II. CÁC BƯỚC XÂY DỰNG BÀI NÓI KỂ TRUYỆN TRUYỀN THUYẾT HOẶC CỔ TÍCH  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1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1412875"/>
            <a:ext cx="5694362" cy="13668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  <a:defRPr/>
            </a:pP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Nhiệm</a:t>
            </a: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vụ</a:t>
            </a: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: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các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nhóm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thảo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luận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trả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lời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ra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phiếu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Học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tập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: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  <a:defRPr/>
            </a:pP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+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Trả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lời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bằng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cách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chọn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1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đáp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án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: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375" y="2798763"/>
            <a:ext cx="8175625" cy="517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Tìm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hiểu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văn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bản</a:t>
            </a: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“</a:t>
            </a:r>
            <a:r>
              <a:rPr lang="en-US" sz="24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bé</a:t>
            </a: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thông</a:t>
            </a: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minh” (</a:t>
            </a:r>
            <a:r>
              <a:rPr lang="en-US" sz="24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trang</a:t>
            </a:r>
            <a:r>
              <a:rPr lang="en-US" sz="24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+mn-cs"/>
              </a:rPr>
              <a:t> 31 – SGK)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3452813"/>
          <a:ext cx="7366000" cy="2803530"/>
        </p:xfrm>
        <a:graphic>
          <a:graphicData uri="http://schemas.openxmlformats.org/drawingml/2006/table">
            <a:tbl>
              <a:tblPr firstRow="1" firstCol="1" bandRow="1"/>
              <a:tblGrid>
                <a:gridCol w="2619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6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Câu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Đáp án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51439" marR="51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33375" y="6162675"/>
            <a:ext cx="4143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Câu 10:</a:t>
            </a: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HS nêu quan điểm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078038" y="331788"/>
            <a:ext cx="4343400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HOẠT ĐỘNG TỰ ĐÁNH GIÁ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31/SGK)</a:t>
            </a:r>
          </a:p>
          <a:p>
            <a:pPr algn="ctr"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5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8" y="1649413"/>
            <a:ext cx="4225925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Tìm hiểu văn bản</a:t>
            </a:r>
            <a:r>
              <a:rPr lang="en-US" altLang="en-US" sz="2400" b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 “Em bé thông minh”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en-US" sz="2400" b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  (trang 31 – SGK)</a:t>
            </a:r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071143"/>
              </p:ext>
            </p:extLst>
          </p:nvPr>
        </p:nvGraphicFramePr>
        <p:xfrm>
          <a:off x="714375" y="3237829"/>
          <a:ext cx="2727325" cy="3223900"/>
        </p:xfrm>
        <a:graphic>
          <a:graphicData uri="http://schemas.openxmlformats.org/drawingml/2006/table">
            <a:tbl>
              <a:tblPr firstRow="1" firstCol="1" bandRow="1"/>
              <a:tblGrid>
                <a:gridCol w="970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án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3" marR="514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56138" y="1776413"/>
            <a:ext cx="41449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Câu</a:t>
            </a:r>
            <a:r>
              <a:rPr lang="en-US" altLang="en-US" sz="2800" b="1" dirty="0">
                <a:solidFill>
                  <a:srgbClr val="0D0D0D"/>
                </a:solidFill>
                <a:latin typeface="Times New Roman" pitchFamily="18" charset="0"/>
                <a:ea typeface="MS Mincho" pitchFamily="49" charset="-128"/>
              </a:rPr>
              <a:t> 10:</a:t>
            </a: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alt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75138" y="2586038"/>
            <a:ext cx="4606925" cy="41544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vi-VN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kiến thứ hai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đắn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bởi lí do thiên tài chỉ có 1% là thông minh còn 99% là sự nỗ lực rèn luyện.</a:t>
            </a:r>
            <a:endParaRPr lang="en-US" alt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vi-VN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luỹ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kinh nghiệ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áp dụng thực tiễn,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tuệ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bén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sáng tạo không ngừng để bản thân mình có thể vươn lên trong mọi nghịch cảnh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78038" y="331788"/>
            <a:ext cx="4343400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HOẠT ĐỘNG TỰ ĐÁNH GIÁ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31/SGK)</a:t>
            </a:r>
          </a:p>
          <a:p>
            <a:pPr algn="ctr"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99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928</Words>
  <Application>Microsoft Office PowerPoint</Application>
  <PresentationFormat>On-screen Show (4:3)</PresentationFormat>
  <Paragraphs>108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5</cp:revision>
  <dcterms:created xsi:type="dcterms:W3CDTF">2021-10-06T05:31:19Z</dcterms:created>
  <dcterms:modified xsi:type="dcterms:W3CDTF">2023-09-27T10:05:07Z</dcterms:modified>
</cp:coreProperties>
</file>