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9" r:id="rId4"/>
    <p:sldId id="263" r:id="rId5"/>
    <p:sldId id="264" r:id="rId6"/>
    <p:sldId id="260" r:id="rId7"/>
    <p:sldId id="265" r:id="rId8"/>
    <p:sldId id="266" r:id="rId9"/>
    <p:sldId id="267" r:id="rId10"/>
    <p:sldId id="268" r:id="rId11"/>
    <p:sldId id="269" r:id="rId12"/>
    <p:sldId id="270" r:id="rId13"/>
    <p:sldId id="271" r:id="rId14"/>
    <p:sldId id="261" r:id="rId15"/>
    <p:sldId id="272" r:id="rId16"/>
    <p:sldId id="273" r:id="rId17"/>
    <p:sldId id="274" r:id="rId18"/>
    <p:sldId id="275" r:id="rId19"/>
    <p:sldId id="276" r:id="rId20"/>
    <p:sldId id="277" r:id="rId21"/>
    <p:sldId id="278" r:id="rId22"/>
    <p:sldId id="279" r:id="rId23"/>
    <p:sldId id="262" r:id="rId24"/>
    <p:sldId id="280" r:id="rId25"/>
    <p:sldId id="281" r:id="rId26"/>
    <p:sldId id="282" r:id="rId27"/>
    <p:sldId id="283"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4" d="100"/>
          <a:sy n="64" d="100"/>
        </p:scale>
        <p:origin x="748"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DB74F-E2E7-456A-87E0-06B87F8A006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0CABF-8F05-4BCD-86E5-B565EF05FBF2}" type="slidenum">
              <a:rPr lang="en-US" smtClean="0"/>
              <a:t>‹#›</a:t>
            </a:fld>
            <a:endParaRPr lang="en-US"/>
          </a:p>
        </p:txBody>
      </p:sp>
    </p:spTree>
    <p:extLst>
      <p:ext uri="{BB962C8B-B14F-4D97-AF65-F5344CB8AC3E}">
        <p14:creationId xmlns:p14="http://schemas.microsoft.com/office/powerpoint/2010/main" val="359641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2</a:t>
            </a:fld>
            <a:endParaRPr lang="zh-CN" altLang="en-US"/>
          </a:p>
        </p:txBody>
      </p:sp>
    </p:spTree>
    <p:extLst>
      <p:ext uri="{BB962C8B-B14F-4D97-AF65-F5344CB8AC3E}">
        <p14:creationId xmlns:p14="http://schemas.microsoft.com/office/powerpoint/2010/main" val="229715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E2EE0-B9B7-4481-8CEF-2B941C9884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15534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E2EE0-B9B7-4481-8CEF-2B941C9884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6237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E2EE0-B9B7-4481-8CEF-2B941C9884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17292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E2EE0-B9B7-4481-8CEF-2B941C9884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98906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15F8C4-B7C0-4163-B558-1FF48CA5FAC0}"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295477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5F8C4-B7C0-4163-B558-1FF48CA5FAC0}"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4958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5F8C4-B7C0-4163-B558-1FF48CA5FAC0}"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9935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5F8C4-B7C0-4163-B558-1FF48CA5FAC0}"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304228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515F8C4-B7C0-4163-B558-1FF48CA5FAC0}"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27004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15F8C4-B7C0-4163-B558-1FF48CA5FAC0}"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20227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15F8C4-B7C0-4163-B558-1FF48CA5FAC0}"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13965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15F8C4-B7C0-4163-B558-1FF48CA5FAC0}"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363395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5F8C4-B7C0-4163-B558-1FF48CA5FAC0}"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347940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15F8C4-B7C0-4163-B558-1FF48CA5FAC0}"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304016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15F8C4-B7C0-4163-B558-1FF48CA5FAC0}"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28152-CD98-4C25-A2B3-BA949A69799B}" type="slidenum">
              <a:rPr lang="en-US" smtClean="0"/>
              <a:t>‹#›</a:t>
            </a:fld>
            <a:endParaRPr lang="en-US"/>
          </a:p>
        </p:txBody>
      </p:sp>
    </p:spTree>
    <p:extLst>
      <p:ext uri="{BB962C8B-B14F-4D97-AF65-F5344CB8AC3E}">
        <p14:creationId xmlns:p14="http://schemas.microsoft.com/office/powerpoint/2010/main" val="198447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5F8C4-B7C0-4163-B558-1FF48CA5FAC0}"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28152-CD98-4C25-A2B3-BA949A69799B}" type="slidenum">
              <a:rPr lang="en-US" smtClean="0"/>
              <a:t>‹#›</a:t>
            </a:fld>
            <a:endParaRPr lang="en-US"/>
          </a:p>
        </p:txBody>
      </p:sp>
    </p:spTree>
    <p:extLst>
      <p:ext uri="{BB962C8B-B14F-4D97-AF65-F5344CB8AC3E}">
        <p14:creationId xmlns:p14="http://schemas.microsoft.com/office/powerpoint/2010/main" val="38866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0"/>
            <a:ext cx="12203311" cy="6851650"/>
          </a:xfrm>
          <a:prstGeom prst="rect">
            <a:avLst/>
          </a:prstGeom>
        </p:spPr>
      </p:pic>
    </p:spTree>
    <p:extLst>
      <p:ext uri="{BB962C8B-B14F-4D97-AF65-F5344CB8AC3E}">
        <p14:creationId xmlns:p14="http://schemas.microsoft.com/office/powerpoint/2010/main" val="384015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18" name="Rectangle 7"/>
          <p:cNvSpPr>
            <a:spLocks noChangeArrowheads="1"/>
          </p:cNvSpPr>
          <p:nvPr/>
        </p:nvSpPr>
        <p:spPr bwMode="auto">
          <a:xfrm>
            <a:off x="4656867" y="3745380"/>
            <a:ext cx="7038218" cy="2336259"/>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721436" y="1571323"/>
            <a:ext cx="6973649" cy="174127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381152" y="3702709"/>
            <a:ext cx="2056919" cy="2400729"/>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104422" y="1736290"/>
            <a:ext cx="6487214" cy="1382947"/>
          </a:xfrm>
          <a:prstGeom prst="rect">
            <a:avLst/>
          </a:prstGeom>
        </p:spPr>
        <p:txBody>
          <a:bodyPr wrap="square" lIns="89414" tIns="44706" rIns="89414" bIns="44706" anchor="ctr">
            <a:spAutoFit/>
          </a:bodyPr>
          <a:lstStyle/>
          <a:p>
            <a:pPr algn="just">
              <a:defRPr/>
            </a:pPr>
            <a:r>
              <a:rPr lang="pt-BR" sz="2800" dirty="0" smtClean="0">
                <a:latin typeface="Times New Roman" panose="02020603050405020304" pitchFamily="18" charset="0"/>
                <a:cs typeface="Times New Roman" panose="02020603050405020304" pitchFamily="18" charset="0"/>
              </a:rPr>
              <a:t>Là </a:t>
            </a:r>
            <a:r>
              <a:rPr lang="pt-BR" sz="2800" dirty="0">
                <a:latin typeface="Times New Roman" panose="02020603050405020304" pitchFamily="18" charset="0"/>
                <a:cs typeface="Times New Roman" panose="02020603050405020304" pitchFamily="18" charset="0"/>
              </a:rPr>
              <a:t>một thành tựu quan trọng về ngôn ngữ - văn hoá, thể hiện ý chí độc lập, tự chủ, tự cường dân tộc.</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273405" y="1366982"/>
            <a:ext cx="1879346" cy="2121563"/>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6" name="矩形 18"/>
          <p:cNvSpPr/>
          <p:nvPr/>
        </p:nvSpPr>
        <p:spPr>
          <a:xfrm>
            <a:off x="5438071" y="4006592"/>
            <a:ext cx="6289089" cy="1813834"/>
          </a:xfrm>
          <a:prstGeom prst="rect">
            <a:avLst/>
          </a:prstGeom>
        </p:spPr>
        <p:txBody>
          <a:bodyPr wrap="square" lIns="89414" tIns="44706" rIns="89414" bIns="44706" anchor="ctr">
            <a:spAutoFit/>
          </a:bodyPr>
          <a:lstStyle/>
          <a:p>
            <a:pPr algn="just"/>
            <a:r>
              <a:rPr lang="pt-BR" sz="2800" dirty="0" smtClean="0">
                <a:latin typeface="Times New Roman" panose="02020603050405020304" pitchFamily="18" charset="0"/>
                <a:cs typeface="Times New Roman" panose="02020603050405020304" pitchFamily="18" charset="0"/>
              </a:rPr>
              <a:t>- Là công </a:t>
            </a:r>
            <a:r>
              <a:rPr lang="pt-BR" sz="2800" dirty="0">
                <a:latin typeface="Times New Roman" panose="02020603050405020304" pitchFamily="18" charset="0"/>
                <a:cs typeface="Times New Roman" panose="02020603050405020304" pitchFamily="18" charset="0"/>
              </a:rPr>
              <a:t>cụ ghi lại những tác phẩm nổi tiếng của văn học cổ Việt Nam </a:t>
            </a:r>
            <a:endParaRPr lang="en-US" sz="2800" dirty="0">
              <a:latin typeface="Times New Roman" panose="02020603050405020304" pitchFamily="18" charset="0"/>
              <a:cs typeface="Times New Roman" panose="02020603050405020304" pitchFamily="18" charset="0"/>
            </a:endParaRPr>
          </a:p>
          <a:p>
            <a:pPr algn="just"/>
            <a:r>
              <a:rPr lang="pt-BR" sz="2800" dirty="0" smtClean="0">
                <a:latin typeface="Times New Roman" panose="02020603050405020304" pitchFamily="18" charset="0"/>
                <a:cs typeface="Times New Roman" panose="02020603050405020304" pitchFamily="18" charset="0"/>
              </a:rPr>
              <a:t>- Đóng </a:t>
            </a:r>
            <a:r>
              <a:rPr lang="pt-BR" sz="2800" dirty="0">
                <a:latin typeface="Times New Roman" panose="02020603050405020304" pitchFamily="18" charset="0"/>
                <a:cs typeface="Times New Roman" panose="02020603050405020304" pitchFamily="18" charset="0"/>
              </a:rPr>
              <a:t>góp quan trọng vào việc xây dựng, phát triển nền văn học dân tộc</a:t>
            </a:r>
            <a:endParaRPr lang="en-US" sz="2800" dirty="0">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5FD8C6BD-EA60-4DF2-A8DB-33B70553AA4F}"/>
              </a:ext>
            </a:extLst>
          </p:cNvPr>
          <p:cNvGrpSpPr/>
          <p:nvPr/>
        </p:nvGrpSpPr>
        <p:grpSpPr>
          <a:xfrm>
            <a:off x="298981" y="1083371"/>
            <a:ext cx="3082171" cy="5212432"/>
            <a:chOff x="3784479" y="941411"/>
            <a:chExt cx="1760338" cy="3563314"/>
          </a:xfrm>
        </p:grpSpPr>
        <p:sp>
          <p:nvSpPr>
            <p:cNvPr id="46" name="îṥļîḑé-Freeform: Shape 3">
              <a:extLst>
                <a:ext uri="{FF2B5EF4-FFF2-40B4-BE49-F238E27FC236}">
                  <a16:creationId xmlns:a16="http://schemas.microsoft.com/office/drawing/2014/main" id="{118205E4-0ABE-4EE9-8812-36A0A68051FE}"/>
                </a:ext>
              </a:extLst>
            </p:cNvPr>
            <p:cNvSpPr>
              <a:spLocks/>
            </p:cNvSpPr>
            <p:nvPr/>
          </p:nvSpPr>
          <p:spPr bwMode="auto">
            <a:xfrm>
              <a:off x="4406040" y="3631848"/>
              <a:ext cx="126781" cy="488048"/>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7" name="îṥļîḑé-Freeform: Shape 4">
              <a:extLst>
                <a:ext uri="{FF2B5EF4-FFF2-40B4-BE49-F238E27FC236}">
                  <a16:creationId xmlns:a16="http://schemas.microsoft.com/office/drawing/2014/main" id="{89D8C831-59AD-4615-B0B3-9DFFB8569BAF}"/>
                </a:ext>
              </a:extLst>
            </p:cNvPr>
            <p:cNvSpPr>
              <a:spLocks/>
            </p:cNvSpPr>
            <p:nvPr/>
          </p:nvSpPr>
          <p:spPr bwMode="auto">
            <a:xfrm>
              <a:off x="4599014" y="4016677"/>
              <a:ext cx="125658" cy="488048"/>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8" name="îṥļîḑé-Freeform: Shape 5">
              <a:extLst>
                <a:ext uri="{FF2B5EF4-FFF2-40B4-BE49-F238E27FC236}">
                  <a16:creationId xmlns:a16="http://schemas.microsoft.com/office/drawing/2014/main" id="{C953DCB6-B0D9-4B43-82E0-72466FA88FBC}"/>
                </a:ext>
              </a:extLst>
            </p:cNvPr>
            <p:cNvSpPr>
              <a:spLocks/>
            </p:cNvSpPr>
            <p:nvPr/>
          </p:nvSpPr>
          <p:spPr bwMode="auto">
            <a:xfrm>
              <a:off x="4800967" y="3695799"/>
              <a:ext cx="126781" cy="485804"/>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nvGrpSpPr>
            <p:cNvPr id="49" name="Group 6">
              <a:extLst>
                <a:ext uri="{FF2B5EF4-FFF2-40B4-BE49-F238E27FC236}">
                  <a16:creationId xmlns:a16="http://schemas.microsoft.com/office/drawing/2014/main" id="{B6F52E6F-E213-42A0-AE06-6BE18E6D0BD1}"/>
                </a:ext>
              </a:extLst>
            </p:cNvPr>
            <p:cNvGrpSpPr/>
            <p:nvPr/>
          </p:nvGrpSpPr>
          <p:grpSpPr>
            <a:xfrm>
              <a:off x="3784479" y="941411"/>
              <a:ext cx="1760338" cy="2991111"/>
              <a:chOff x="4892675" y="1532964"/>
              <a:chExt cx="2490788" cy="4232276"/>
            </a:xfrm>
          </p:grpSpPr>
          <p:sp>
            <p:nvSpPr>
              <p:cNvPr id="50" name="îṥļîḑé-Rectangle 7">
                <a:extLst>
                  <a:ext uri="{FF2B5EF4-FFF2-40B4-BE49-F238E27FC236}">
                    <a16:creationId xmlns:a16="http://schemas.microsoft.com/office/drawing/2014/main" id="{FE4B3294-7CC7-4645-B178-41F7ED28AB1D}"/>
                  </a:ext>
                </a:extLst>
              </p:cNvPr>
              <p:cNvSpPr>
                <a:spLocks/>
              </p:cNvSpPr>
              <p:nvPr/>
            </p:nvSpPr>
            <p:spPr bwMode="auto">
              <a:xfrm>
                <a:off x="5783263" y="5054039"/>
                <a:ext cx="709613" cy="236538"/>
              </a:xfrm>
              <a:prstGeom prst="rect">
                <a:avLst/>
              </a:pr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1" name="îṥļîḑé-Rectangle 8">
                <a:extLst>
                  <a:ext uri="{FF2B5EF4-FFF2-40B4-BE49-F238E27FC236}">
                    <a16:creationId xmlns:a16="http://schemas.microsoft.com/office/drawing/2014/main" id="{6C4F09A9-D9E7-4855-9718-9F99F0A439D9}"/>
                  </a:ext>
                </a:extLst>
              </p:cNvPr>
              <p:cNvSpPr>
                <a:spLocks/>
              </p:cNvSpPr>
              <p:nvPr/>
            </p:nvSpPr>
            <p:spPr bwMode="auto">
              <a:xfrm>
                <a:off x="5783263" y="5054039"/>
                <a:ext cx="355600" cy="236538"/>
              </a:xfrm>
              <a:prstGeom prst="rect">
                <a:avLst/>
              </a:prstGeom>
              <a:solidFill>
                <a:sysClr val="window" lastClr="FFFFFF">
                  <a:lumMod val="9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2" name="îṥļîḑé-Freeform: Shape 9">
                <a:extLst>
                  <a:ext uri="{FF2B5EF4-FFF2-40B4-BE49-F238E27FC236}">
                    <a16:creationId xmlns:a16="http://schemas.microsoft.com/office/drawing/2014/main" id="{AD42D306-2C3A-4276-8F8B-B5581CCF3BCE}"/>
                  </a:ext>
                </a:extLst>
              </p:cNvPr>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3" name="îṥļîḑé-Freeform: Shape 10">
                <a:extLst>
                  <a:ext uri="{FF2B5EF4-FFF2-40B4-BE49-F238E27FC236}">
                    <a16:creationId xmlns:a16="http://schemas.microsoft.com/office/drawing/2014/main" id="{4468EC02-C2B0-4479-9D53-12159FB2C78E}"/>
                  </a:ext>
                </a:extLst>
              </p:cNvPr>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4" name="îṥļîḑé-Freeform: Shape 11">
                <a:extLst>
                  <a:ext uri="{FF2B5EF4-FFF2-40B4-BE49-F238E27FC236}">
                    <a16:creationId xmlns:a16="http://schemas.microsoft.com/office/drawing/2014/main" id="{8C1CF87B-8C5C-4020-97FE-C4BEDEF68E5A}"/>
                  </a:ext>
                </a:extLst>
              </p:cNvPr>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rgbClr val="BE8BE2">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5" name="îṥļîḑé-Freeform: Shape 12">
                <a:extLst>
                  <a:ext uri="{FF2B5EF4-FFF2-40B4-BE49-F238E27FC236}">
                    <a16:creationId xmlns:a16="http://schemas.microsoft.com/office/drawing/2014/main" id="{5D1A28F1-DE3F-48F1-8339-E15B67FB0D6C}"/>
                  </a:ext>
                </a:extLst>
              </p:cNvPr>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rgbClr val="BE8BE2"/>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6" name="îṥļîḑé-Freeform: Shape 13">
                <a:extLst>
                  <a:ext uri="{FF2B5EF4-FFF2-40B4-BE49-F238E27FC236}">
                    <a16:creationId xmlns:a16="http://schemas.microsoft.com/office/drawing/2014/main" id="{82B99E44-1836-4519-A032-092E9D257E1B}"/>
                  </a:ext>
                </a:extLst>
              </p:cNvPr>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rgbClr val="85C2F8">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7" name="îṥļîḑé-Freeform: Shape 14">
                <a:extLst>
                  <a:ext uri="{FF2B5EF4-FFF2-40B4-BE49-F238E27FC236}">
                    <a16:creationId xmlns:a16="http://schemas.microsoft.com/office/drawing/2014/main" id="{92E25772-6568-4295-B23B-95A838D16001}"/>
                  </a:ext>
                </a:extLst>
              </p:cNvPr>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rgbClr val="85C2F8"/>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8" name="îṥļîḑé-Freeform: Shape 15">
                <a:extLst>
                  <a:ext uri="{FF2B5EF4-FFF2-40B4-BE49-F238E27FC236}">
                    <a16:creationId xmlns:a16="http://schemas.microsoft.com/office/drawing/2014/main" id="{8CE72536-6F9E-4058-933A-C194A42C575A}"/>
                  </a:ext>
                </a:extLst>
              </p:cNvPr>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9" name="îṥļîḑé-Freeform: Shape 16">
                <a:extLst>
                  <a:ext uri="{FF2B5EF4-FFF2-40B4-BE49-F238E27FC236}">
                    <a16:creationId xmlns:a16="http://schemas.microsoft.com/office/drawing/2014/main" id="{CF809F70-FC16-491B-B3F9-95BE659E059E}"/>
                  </a:ext>
                </a:extLst>
              </p:cNvPr>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grpSp>
      <p:sp>
        <p:nvSpPr>
          <p:cNvPr id="60" name="Oval 59">
            <a:extLst>
              <a:ext uri="{FF2B5EF4-FFF2-40B4-BE49-F238E27FC236}">
                <a16:creationId xmlns:a16="http://schemas.microsoft.com/office/drawing/2014/main" id="{3542FA30-417E-4143-81E4-A6191FDB7A77}"/>
              </a:ext>
            </a:extLst>
          </p:cNvPr>
          <p:cNvSpPr/>
          <p:nvPr/>
        </p:nvSpPr>
        <p:spPr>
          <a:xfrm>
            <a:off x="968026" y="1877052"/>
            <a:ext cx="1714831" cy="17493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800" b="1" dirty="0" err="1" smtClean="0">
                <a:solidFill>
                  <a:srgbClr val="FF0000"/>
                </a:solidFill>
                <a:latin typeface="Times New Roman" panose="02020603050405020304" pitchFamily="18" charset="0"/>
                <a:cs typeface="Times New Roman" panose="02020603050405020304" pitchFamily="18" charset="0"/>
              </a:rPr>
              <a:t>Thành</a:t>
            </a:r>
            <a:r>
              <a:rPr lang="en-SG" sz="2800" b="1" dirty="0" smtClean="0">
                <a:solidFill>
                  <a:srgbClr val="FF0000"/>
                </a:solidFill>
                <a:latin typeface="Times New Roman" panose="02020603050405020304" pitchFamily="18" charset="0"/>
                <a:cs typeface="Times New Roman" panose="02020603050405020304" pitchFamily="18" charset="0"/>
              </a:rPr>
              <a:t> </a:t>
            </a:r>
            <a:r>
              <a:rPr lang="en-SG" sz="2800" b="1" dirty="0" err="1" smtClean="0">
                <a:solidFill>
                  <a:srgbClr val="FF0000"/>
                </a:solidFill>
                <a:latin typeface="Times New Roman" panose="02020603050405020304" pitchFamily="18" charset="0"/>
                <a:cs typeface="Times New Roman" panose="02020603050405020304" pitchFamily="18" charset="0"/>
              </a:rPr>
              <a:t>tựu</a:t>
            </a:r>
            <a:endParaRPr kumimoji="0" lang="en-SG"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26"/>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05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23" grpId="0" animBg="1"/>
      <p:bldP spid="26" grpId="0"/>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8" name="手机">
            <a:extLst>
              <a:ext uri="{FF2B5EF4-FFF2-40B4-BE49-F238E27FC236}">
                <a16:creationId xmlns:a16="http://schemas.microsoft.com/office/drawing/2014/main" id="{E8B4651C-80CB-4B31-A5E5-AC25BB65DF08}"/>
              </a:ext>
            </a:extLst>
          </p:cNvPr>
          <p:cNvSpPr/>
          <p:nvPr/>
        </p:nvSpPr>
        <p:spPr bwMode="auto">
          <a:xfrm>
            <a:off x="1140775" y="2088287"/>
            <a:ext cx="2088342" cy="2768196"/>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rgbClr val="A8D28D"/>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2160" dirty="0">
              <a:solidFill>
                <a:srgbClr val="FFFFFF"/>
              </a:solidFill>
            </a:endParaRPr>
          </a:p>
        </p:txBody>
      </p:sp>
      <p:sp>
        <p:nvSpPr>
          <p:cNvPr id="2" name="Rectangle 1"/>
          <p:cNvSpPr/>
          <p:nvPr/>
        </p:nvSpPr>
        <p:spPr>
          <a:xfrm>
            <a:off x="1089483" y="2689446"/>
            <a:ext cx="2129109" cy="1469120"/>
          </a:xfrm>
          <a:prstGeom prst="rect">
            <a:avLst/>
          </a:prstGeom>
        </p:spPr>
        <p:txBody>
          <a:bodyPr wrap="none">
            <a:spAutoFit/>
          </a:bodyPr>
          <a:lstStyle/>
          <a:p>
            <a:pPr algn="ctr">
              <a:lnSpc>
                <a:spcPct val="115000"/>
              </a:lnSpc>
              <a:spcAft>
                <a:spcPts val="800"/>
              </a:spcAft>
            </a:pP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chữ</a:t>
            </a:r>
            <a:endPar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7"/>
          <p:cNvSpPr>
            <a:spLocks noChangeArrowheads="1"/>
          </p:cNvSpPr>
          <p:nvPr/>
        </p:nvSpPr>
        <p:spPr bwMode="auto">
          <a:xfrm>
            <a:off x="4900547" y="4304771"/>
            <a:ext cx="6741731"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19" name="Rectangle 6"/>
          <p:cNvSpPr>
            <a:spLocks noChangeArrowheads="1"/>
          </p:cNvSpPr>
          <p:nvPr/>
        </p:nvSpPr>
        <p:spPr bwMode="auto">
          <a:xfrm>
            <a:off x="4429979" y="2758920"/>
            <a:ext cx="7244570" cy="980646"/>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932818" y="1238515"/>
            <a:ext cx="6662145"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859245" y="4032038"/>
            <a:ext cx="1440347" cy="1486074"/>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364133" y="1040534"/>
            <a:ext cx="6153611" cy="1382947"/>
          </a:xfrm>
          <a:prstGeom prst="rect">
            <a:avLst/>
          </a:prstGeom>
        </p:spPr>
        <p:txBody>
          <a:bodyPr wrap="square" lIns="89414" tIns="44706" rIns="89414" bIns="44706" anchor="ctr">
            <a:spAutoFit/>
          </a:bodyPr>
          <a:lstStyle/>
          <a:p>
            <a:pPr algn="just">
              <a:defRPr/>
            </a:pPr>
            <a:r>
              <a:rPr lang="vi-VN" sz="2800" b="1" dirty="0">
                <a:latin typeface="Times New Roman" panose="02020603050405020304" pitchFamily="18" charset="0"/>
                <a:cs typeface="Times New Roman" panose="02020603050405020304" pitchFamily="18" charset="0"/>
              </a:rPr>
              <a:t>Bối cảnh </a:t>
            </a:r>
            <a:r>
              <a:rPr lang="en-US" sz="2800" b="1" dirty="0" err="1" smtClean="0">
                <a:latin typeface="Times New Roman" panose="02020603050405020304" pitchFamily="18" charset="0"/>
                <a:cs typeface="Times New Roman" panose="02020603050405020304" pitchFamily="18" charset="0"/>
              </a:rPr>
              <a:t>lịch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sử</a:t>
            </a:r>
            <a:r>
              <a:rPr lang="vi-VN" sz="2800" b="1"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Chữ Quốc ngữ được tạo ra trong bối cảnh cần một hệ chữ ghi âm tiếng Việt</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891516" y="1047093"/>
            <a:ext cx="1440347" cy="1486074"/>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4" name="Oval 38"/>
          <p:cNvSpPr>
            <a:spLocks noChangeArrowheads="1"/>
          </p:cNvSpPr>
          <p:nvPr/>
        </p:nvSpPr>
        <p:spPr bwMode="auto">
          <a:xfrm>
            <a:off x="3891516" y="2519770"/>
            <a:ext cx="1440347" cy="1486074"/>
          </a:xfrm>
          <a:prstGeom prst="ellipse">
            <a:avLst/>
          </a:prstGeom>
          <a:solidFill>
            <a:srgbClr val="FDBDC7"/>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5" name="矩形 15"/>
          <p:cNvSpPr/>
          <p:nvPr/>
        </p:nvSpPr>
        <p:spPr>
          <a:xfrm>
            <a:off x="5299592" y="2917185"/>
            <a:ext cx="6295370" cy="521172"/>
          </a:xfrm>
          <a:prstGeom prst="rect">
            <a:avLst/>
          </a:prstGeom>
        </p:spPr>
        <p:txBody>
          <a:bodyPr wrap="square" lIns="89414" tIns="44706" rIns="89414" bIns="44706" anchor="ctr">
            <a:spAutoFit/>
          </a:bodyPr>
          <a:lstStyle/>
          <a:p>
            <a:pPr algn="just" defTabSz="608767">
              <a:defRPr/>
            </a:pPr>
            <a:r>
              <a:rPr lang="vi-VN" sz="2800" b="1" dirty="0">
                <a:latin typeface="Times New Roman" panose="02020603050405020304" pitchFamily="18" charset="0"/>
                <a:cs typeface="Times New Roman" panose="02020603050405020304" pitchFamily="18" charset="0"/>
              </a:rPr>
              <a:t>Nguồn </a:t>
            </a:r>
            <a:r>
              <a:rPr lang="vi-VN" sz="2800" b="1" dirty="0" smtClean="0">
                <a:latin typeface="Times New Roman" panose="02020603050405020304" pitchFamily="18" charset="0"/>
                <a:cs typeface="Times New Roman" panose="02020603050405020304" pitchFamily="18" charset="0"/>
              </a:rPr>
              <a:t>gốc: </a:t>
            </a:r>
            <a:r>
              <a:rPr lang="vi-VN" sz="2800" dirty="0">
                <a:latin typeface="Times New Roman" panose="02020603050405020304" pitchFamily="18" charset="0"/>
                <a:cs typeface="Times New Roman" panose="02020603050405020304" pitchFamily="18" charset="0"/>
              </a:rPr>
              <a:t>Dựa trên hệ chữ cái La tinh</a:t>
            </a:r>
            <a:endParaRPr lang="zh-CN" altLang="en-US" sz="2800" dirty="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矩形 18"/>
          <p:cNvSpPr/>
          <p:nvPr/>
        </p:nvSpPr>
        <p:spPr>
          <a:xfrm>
            <a:off x="5364133" y="4567399"/>
            <a:ext cx="6230829" cy="521172"/>
          </a:xfrm>
          <a:prstGeom prst="rect">
            <a:avLst/>
          </a:prstGeom>
        </p:spPr>
        <p:txBody>
          <a:bodyPr wrap="square" lIns="89414" tIns="44706" rIns="89414" bIns="44706" anchor="ctr">
            <a:spAutoFit/>
          </a:bodyPr>
          <a:lstStyle/>
          <a:p>
            <a:pPr algn="just">
              <a:defRPr/>
            </a:pPr>
            <a:r>
              <a:rPr lang="vi-VN" sz="2800" b="1" dirty="0">
                <a:latin typeface="Times New Roman" panose="02020603050405020304" pitchFamily="18" charset="0"/>
                <a:cs typeface="Times New Roman" panose="02020603050405020304" pitchFamily="18" charset="0"/>
              </a:rPr>
              <a:t>Nguồn </a:t>
            </a:r>
            <a:r>
              <a:rPr lang="vi-VN" sz="2800" b="1" dirty="0" smtClean="0">
                <a:latin typeface="Times New Roman" panose="02020603050405020304" pitchFamily="18" charset="0"/>
                <a:cs typeface="Times New Roman" panose="02020603050405020304" pitchFamily="18" charset="0"/>
              </a:rPr>
              <a:t>gốc: </a:t>
            </a:r>
            <a:r>
              <a:rPr lang="vi-VN" sz="2800" dirty="0">
                <a:latin typeface="Times New Roman" panose="02020603050405020304" pitchFamily="18" charset="0"/>
                <a:cs typeface="Times New Roman" panose="02020603050405020304" pitchFamily="18" charset="0"/>
              </a:rPr>
              <a:t>Dựa trên hệ chữ cái La tinh</a:t>
            </a:r>
            <a:endParaRPr lang="en-US" sz="2800"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7" name="Rectangle 7"/>
          <p:cNvSpPr>
            <a:spLocks noChangeArrowheads="1"/>
          </p:cNvSpPr>
          <p:nvPr/>
        </p:nvSpPr>
        <p:spPr bwMode="auto">
          <a:xfrm>
            <a:off x="4932818" y="5749848"/>
            <a:ext cx="6741731"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8" name="Oval 38"/>
          <p:cNvSpPr>
            <a:spLocks noChangeArrowheads="1"/>
          </p:cNvSpPr>
          <p:nvPr/>
        </p:nvSpPr>
        <p:spPr bwMode="auto">
          <a:xfrm>
            <a:off x="3891516" y="5477115"/>
            <a:ext cx="1440347" cy="1486074"/>
          </a:xfrm>
          <a:prstGeom prst="ellipse">
            <a:avLst/>
          </a:prstGeom>
          <a:solidFill>
            <a:schemeClr val="accent2"/>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9" name="矩形 18"/>
          <p:cNvSpPr/>
          <p:nvPr/>
        </p:nvSpPr>
        <p:spPr>
          <a:xfrm>
            <a:off x="5364134" y="5797032"/>
            <a:ext cx="6230829" cy="952060"/>
          </a:xfrm>
          <a:prstGeom prst="rect">
            <a:avLst/>
          </a:prstGeom>
        </p:spPr>
        <p:txBody>
          <a:bodyPr wrap="square" lIns="89414" tIns="44706" rIns="89414" bIns="44706" anchor="ctr">
            <a:spAutoFit/>
          </a:bodyPr>
          <a:lstStyle/>
          <a:p>
            <a:pPr algn="just">
              <a:defRPr/>
            </a:pPr>
            <a:r>
              <a:rPr lang="vi-VN" sz="2800" b="1" dirty="0">
                <a:latin typeface="Times New Roman" panose="02020603050405020304" pitchFamily="18" charset="0"/>
                <a:cs typeface="Times New Roman" panose="02020603050405020304" pitchFamily="18" charset="0"/>
              </a:rPr>
              <a:t>Quá trình phát </a:t>
            </a:r>
            <a:r>
              <a:rPr lang="vi-VN" sz="2800" b="1" dirty="0" smtClean="0">
                <a:latin typeface="Times New Roman" panose="02020603050405020304" pitchFamily="18" charset="0"/>
                <a:cs typeface="Times New Roman" panose="02020603050405020304" pitchFamily="18" charset="0"/>
              </a:rPr>
              <a:t>triển: </a:t>
            </a:r>
            <a:r>
              <a:rPr lang="vi-VN" sz="2800" dirty="0">
                <a:latin typeface="Times New Roman" panose="02020603050405020304" pitchFamily="18" charset="0"/>
                <a:cs typeface="Times New Roman" panose="02020603050405020304" pitchFamily="18" charset="0"/>
              </a:rPr>
              <a:t>Được tu chỉnh, phát triển và hoàn thiện như ngày nay.</a:t>
            </a:r>
            <a:endParaRPr lang="en-US" sz="2800"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246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8" grpId="0" animBg="1"/>
      <p:bldP spid="19" grpId="0" animBg="1"/>
      <p:bldP spid="20" grpId="0" animBg="1"/>
      <p:bldP spid="21" grpId="0" animBg="1"/>
      <p:bldP spid="22" grpId="0"/>
      <p:bldP spid="23" grpId="0" animBg="1"/>
      <p:bldP spid="24" grpId="0" animBg="1"/>
      <p:bldP spid="25" grpId="0"/>
      <p:bldP spid="26" grpId="0"/>
      <p:bldP spid="27" grpId="0" animBg="1"/>
      <p:bldP spid="28"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18" name="Rectangle 7"/>
          <p:cNvSpPr>
            <a:spLocks noChangeArrowheads="1"/>
          </p:cNvSpPr>
          <p:nvPr/>
        </p:nvSpPr>
        <p:spPr bwMode="auto">
          <a:xfrm>
            <a:off x="4900547" y="3745381"/>
            <a:ext cx="6741731" cy="1546376"/>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721436" y="1571323"/>
            <a:ext cx="6662145" cy="174127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840745" y="3702709"/>
            <a:ext cx="1597326" cy="1589049"/>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104422" y="1520846"/>
            <a:ext cx="6153611" cy="1813834"/>
          </a:xfrm>
          <a:prstGeom prst="rect">
            <a:avLst/>
          </a:prstGeom>
        </p:spPr>
        <p:txBody>
          <a:bodyPr wrap="square" lIns="89414" tIns="44706" rIns="89414" bIns="44706" anchor="ctr">
            <a:spAutoFit/>
          </a:bodyPr>
          <a:lstStyle/>
          <a:p>
            <a:pPr algn="just"/>
            <a:r>
              <a:rPr lang="pt-BR" sz="2800" b="1" dirty="0">
                <a:latin typeface="Times New Roman" panose="02020603050405020304" pitchFamily="18" charset="0"/>
                <a:cs typeface="Times New Roman" panose="02020603050405020304" pitchFamily="18" charset="0"/>
              </a:rPr>
              <a:t>Hạn chế: </a:t>
            </a:r>
            <a:r>
              <a:rPr lang="pt-BR" sz="2800" dirty="0">
                <a:latin typeface="Times New Roman" panose="02020603050405020304" pitchFamily="18" charset="0"/>
                <a:cs typeface="Times New Roman" panose="02020603050405020304" pitchFamily="18" charset="0"/>
              </a:rPr>
              <a:t>Dùng nhiều chữ cái khác nhau để biểu thị một </a:t>
            </a:r>
            <a:r>
              <a:rPr lang="pt-BR" sz="2800" dirty="0"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cs typeface="Times New Roman" panose="02020603050405020304" pitchFamily="18" charset="0"/>
              </a:rPr>
              <a:t>dùng </a:t>
            </a:r>
            <a:r>
              <a:rPr lang="pt-BR" sz="2800" dirty="0">
                <a:latin typeface="Times New Roman" panose="02020603050405020304" pitchFamily="18" charset="0"/>
                <a:cs typeface="Times New Roman" panose="02020603050405020304" pitchFamily="18" charset="0"/>
              </a:rPr>
              <a:t>một chữ cái để biểu thị nhiều âm khác </a:t>
            </a:r>
            <a:r>
              <a:rPr lang="pt-BR" sz="2800" dirty="0"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cs typeface="Times New Roman" panose="02020603050405020304" pitchFamily="18" charset="0"/>
              </a:rPr>
              <a:t>dùng </a:t>
            </a:r>
            <a:r>
              <a:rPr lang="pt-BR" sz="2800" dirty="0">
                <a:latin typeface="Times New Roman" panose="02020603050405020304" pitchFamily="18" charset="0"/>
                <a:cs typeface="Times New Roman" panose="02020603050405020304" pitchFamily="18" charset="0"/>
              </a:rPr>
              <a:t>nhiều dấu </a:t>
            </a:r>
            <a:r>
              <a:rPr lang="pt-BR" sz="2800" dirty="0" smtClean="0">
                <a:latin typeface="Times New Roman" panose="02020603050405020304" pitchFamily="18" charset="0"/>
                <a:cs typeface="Times New Roman" panose="02020603050405020304" pitchFamily="18" charset="0"/>
              </a:rPr>
              <a:t>phụ, ghép </a:t>
            </a:r>
            <a:r>
              <a:rPr lang="pt-BR" sz="2800" dirty="0">
                <a:latin typeface="Times New Roman" panose="02020603050405020304" pitchFamily="18" charset="0"/>
                <a:cs typeface="Times New Roman" panose="02020603050405020304" pitchFamily="18" charset="0"/>
              </a:rPr>
              <a:t>nhiều chữ </a:t>
            </a:r>
            <a:r>
              <a:rPr lang="pt-BR" sz="2800" dirty="0" smtClean="0">
                <a:latin typeface="Times New Roman" panose="02020603050405020304" pitchFamily="18" charset="0"/>
                <a:cs typeface="Times New Roman" panose="02020603050405020304" pitchFamily="18" charset="0"/>
              </a:rPr>
              <a:t>cái...</a:t>
            </a:r>
            <a:endParaRPr lang="en-US" sz="2800" dirty="0">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273405" y="1366982"/>
            <a:ext cx="1879346" cy="2121563"/>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6" name="矩形 18"/>
          <p:cNvSpPr/>
          <p:nvPr/>
        </p:nvSpPr>
        <p:spPr>
          <a:xfrm>
            <a:off x="5532582" y="4134803"/>
            <a:ext cx="6024159" cy="521172"/>
          </a:xfrm>
          <a:prstGeom prst="rect">
            <a:avLst/>
          </a:prstGeom>
        </p:spPr>
        <p:txBody>
          <a:bodyPr wrap="square" lIns="89414" tIns="44706" rIns="89414" bIns="44706" anchor="ctr">
            <a:spAutoFit/>
          </a:bodyPr>
          <a:lstStyle/>
          <a:p>
            <a:pPr algn="just">
              <a:defRPr/>
            </a:pPr>
            <a:r>
              <a:rPr lang="pt-BR" sz="2800" b="1" dirty="0">
                <a:latin typeface="Times New Roman" panose="02020603050405020304" pitchFamily="18" charset="0"/>
                <a:cs typeface="Times New Roman" panose="02020603050405020304" pitchFamily="18" charset="0"/>
              </a:rPr>
              <a:t>Ưu điểm: </a:t>
            </a:r>
            <a:r>
              <a:rPr lang="pt-BR" sz="2800" dirty="0">
                <a:latin typeface="Times New Roman" panose="02020603050405020304" pitchFamily="18" charset="0"/>
                <a:cs typeface="Times New Roman" panose="02020603050405020304" pitchFamily="18" charset="0"/>
              </a:rPr>
              <a:t>đơn giản, dễ học.</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5FD8C6BD-EA60-4DF2-A8DB-33B70553AA4F}"/>
              </a:ext>
            </a:extLst>
          </p:cNvPr>
          <p:cNvGrpSpPr/>
          <p:nvPr/>
        </p:nvGrpSpPr>
        <p:grpSpPr>
          <a:xfrm>
            <a:off x="298981" y="1083371"/>
            <a:ext cx="3082171" cy="5212432"/>
            <a:chOff x="3784479" y="941411"/>
            <a:chExt cx="1760338" cy="3563314"/>
          </a:xfrm>
        </p:grpSpPr>
        <p:sp>
          <p:nvSpPr>
            <p:cNvPr id="46" name="îṥļîḑé-Freeform: Shape 3">
              <a:extLst>
                <a:ext uri="{FF2B5EF4-FFF2-40B4-BE49-F238E27FC236}">
                  <a16:creationId xmlns:a16="http://schemas.microsoft.com/office/drawing/2014/main" id="{118205E4-0ABE-4EE9-8812-36A0A68051FE}"/>
                </a:ext>
              </a:extLst>
            </p:cNvPr>
            <p:cNvSpPr>
              <a:spLocks/>
            </p:cNvSpPr>
            <p:nvPr/>
          </p:nvSpPr>
          <p:spPr bwMode="auto">
            <a:xfrm>
              <a:off x="4406040" y="3631848"/>
              <a:ext cx="126781" cy="488048"/>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7" name="îṥļîḑé-Freeform: Shape 4">
              <a:extLst>
                <a:ext uri="{FF2B5EF4-FFF2-40B4-BE49-F238E27FC236}">
                  <a16:creationId xmlns:a16="http://schemas.microsoft.com/office/drawing/2014/main" id="{89D8C831-59AD-4615-B0B3-9DFFB8569BAF}"/>
                </a:ext>
              </a:extLst>
            </p:cNvPr>
            <p:cNvSpPr>
              <a:spLocks/>
            </p:cNvSpPr>
            <p:nvPr/>
          </p:nvSpPr>
          <p:spPr bwMode="auto">
            <a:xfrm>
              <a:off x="4599014" y="4016677"/>
              <a:ext cx="125658" cy="488048"/>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8" name="îṥļîḑé-Freeform: Shape 5">
              <a:extLst>
                <a:ext uri="{FF2B5EF4-FFF2-40B4-BE49-F238E27FC236}">
                  <a16:creationId xmlns:a16="http://schemas.microsoft.com/office/drawing/2014/main" id="{C953DCB6-B0D9-4B43-82E0-72466FA88FBC}"/>
                </a:ext>
              </a:extLst>
            </p:cNvPr>
            <p:cNvSpPr>
              <a:spLocks/>
            </p:cNvSpPr>
            <p:nvPr/>
          </p:nvSpPr>
          <p:spPr bwMode="auto">
            <a:xfrm>
              <a:off x="4800967" y="3695799"/>
              <a:ext cx="126781" cy="485804"/>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nvGrpSpPr>
            <p:cNvPr id="49" name="Group 6">
              <a:extLst>
                <a:ext uri="{FF2B5EF4-FFF2-40B4-BE49-F238E27FC236}">
                  <a16:creationId xmlns:a16="http://schemas.microsoft.com/office/drawing/2014/main" id="{B6F52E6F-E213-42A0-AE06-6BE18E6D0BD1}"/>
                </a:ext>
              </a:extLst>
            </p:cNvPr>
            <p:cNvGrpSpPr/>
            <p:nvPr/>
          </p:nvGrpSpPr>
          <p:grpSpPr>
            <a:xfrm>
              <a:off x="3784479" y="941411"/>
              <a:ext cx="1760338" cy="2991111"/>
              <a:chOff x="4892675" y="1532964"/>
              <a:chExt cx="2490788" cy="4232276"/>
            </a:xfrm>
          </p:grpSpPr>
          <p:sp>
            <p:nvSpPr>
              <p:cNvPr id="50" name="îṥļîḑé-Rectangle 7">
                <a:extLst>
                  <a:ext uri="{FF2B5EF4-FFF2-40B4-BE49-F238E27FC236}">
                    <a16:creationId xmlns:a16="http://schemas.microsoft.com/office/drawing/2014/main" id="{FE4B3294-7CC7-4645-B178-41F7ED28AB1D}"/>
                  </a:ext>
                </a:extLst>
              </p:cNvPr>
              <p:cNvSpPr>
                <a:spLocks/>
              </p:cNvSpPr>
              <p:nvPr/>
            </p:nvSpPr>
            <p:spPr bwMode="auto">
              <a:xfrm>
                <a:off x="5783263" y="5054039"/>
                <a:ext cx="709613" cy="236538"/>
              </a:xfrm>
              <a:prstGeom prst="rect">
                <a:avLst/>
              </a:pr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1" name="îṥļîḑé-Rectangle 8">
                <a:extLst>
                  <a:ext uri="{FF2B5EF4-FFF2-40B4-BE49-F238E27FC236}">
                    <a16:creationId xmlns:a16="http://schemas.microsoft.com/office/drawing/2014/main" id="{6C4F09A9-D9E7-4855-9718-9F99F0A439D9}"/>
                  </a:ext>
                </a:extLst>
              </p:cNvPr>
              <p:cNvSpPr>
                <a:spLocks/>
              </p:cNvSpPr>
              <p:nvPr/>
            </p:nvSpPr>
            <p:spPr bwMode="auto">
              <a:xfrm>
                <a:off x="5783263" y="5054039"/>
                <a:ext cx="355600" cy="236538"/>
              </a:xfrm>
              <a:prstGeom prst="rect">
                <a:avLst/>
              </a:prstGeom>
              <a:solidFill>
                <a:sysClr val="window" lastClr="FFFFFF">
                  <a:lumMod val="9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2" name="îṥļîḑé-Freeform: Shape 9">
                <a:extLst>
                  <a:ext uri="{FF2B5EF4-FFF2-40B4-BE49-F238E27FC236}">
                    <a16:creationId xmlns:a16="http://schemas.microsoft.com/office/drawing/2014/main" id="{AD42D306-2C3A-4276-8F8B-B5581CCF3BCE}"/>
                  </a:ext>
                </a:extLst>
              </p:cNvPr>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3" name="îṥļîḑé-Freeform: Shape 10">
                <a:extLst>
                  <a:ext uri="{FF2B5EF4-FFF2-40B4-BE49-F238E27FC236}">
                    <a16:creationId xmlns:a16="http://schemas.microsoft.com/office/drawing/2014/main" id="{4468EC02-C2B0-4479-9D53-12159FB2C78E}"/>
                  </a:ext>
                </a:extLst>
              </p:cNvPr>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4" name="îṥļîḑé-Freeform: Shape 11">
                <a:extLst>
                  <a:ext uri="{FF2B5EF4-FFF2-40B4-BE49-F238E27FC236}">
                    <a16:creationId xmlns:a16="http://schemas.microsoft.com/office/drawing/2014/main" id="{8C1CF87B-8C5C-4020-97FE-C4BEDEF68E5A}"/>
                  </a:ext>
                </a:extLst>
              </p:cNvPr>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rgbClr val="BE8BE2">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5" name="îṥļîḑé-Freeform: Shape 12">
                <a:extLst>
                  <a:ext uri="{FF2B5EF4-FFF2-40B4-BE49-F238E27FC236}">
                    <a16:creationId xmlns:a16="http://schemas.microsoft.com/office/drawing/2014/main" id="{5D1A28F1-DE3F-48F1-8339-E15B67FB0D6C}"/>
                  </a:ext>
                </a:extLst>
              </p:cNvPr>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rgbClr val="BE8BE2"/>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6" name="îṥļîḑé-Freeform: Shape 13">
                <a:extLst>
                  <a:ext uri="{FF2B5EF4-FFF2-40B4-BE49-F238E27FC236}">
                    <a16:creationId xmlns:a16="http://schemas.microsoft.com/office/drawing/2014/main" id="{82B99E44-1836-4519-A032-092E9D257E1B}"/>
                  </a:ext>
                </a:extLst>
              </p:cNvPr>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rgbClr val="85C2F8">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7" name="îṥļîḑé-Freeform: Shape 14">
                <a:extLst>
                  <a:ext uri="{FF2B5EF4-FFF2-40B4-BE49-F238E27FC236}">
                    <a16:creationId xmlns:a16="http://schemas.microsoft.com/office/drawing/2014/main" id="{92E25772-6568-4295-B23B-95A838D16001}"/>
                  </a:ext>
                </a:extLst>
              </p:cNvPr>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rgbClr val="85C2F8"/>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8" name="îṥļîḑé-Freeform: Shape 15">
                <a:extLst>
                  <a:ext uri="{FF2B5EF4-FFF2-40B4-BE49-F238E27FC236}">
                    <a16:creationId xmlns:a16="http://schemas.microsoft.com/office/drawing/2014/main" id="{8CE72536-6F9E-4058-933A-C194A42C575A}"/>
                  </a:ext>
                </a:extLst>
              </p:cNvPr>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9" name="îṥļîḑé-Freeform: Shape 16">
                <a:extLst>
                  <a:ext uri="{FF2B5EF4-FFF2-40B4-BE49-F238E27FC236}">
                    <a16:creationId xmlns:a16="http://schemas.microsoft.com/office/drawing/2014/main" id="{CF809F70-FC16-491B-B3F9-95BE659E059E}"/>
                  </a:ext>
                </a:extLst>
              </p:cNvPr>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grpSp>
      <p:sp>
        <p:nvSpPr>
          <p:cNvPr id="60" name="Oval 59">
            <a:extLst>
              <a:ext uri="{FF2B5EF4-FFF2-40B4-BE49-F238E27FC236}">
                <a16:creationId xmlns:a16="http://schemas.microsoft.com/office/drawing/2014/main" id="{3542FA30-417E-4143-81E4-A6191FDB7A77}"/>
              </a:ext>
            </a:extLst>
          </p:cNvPr>
          <p:cNvSpPr/>
          <p:nvPr/>
        </p:nvSpPr>
        <p:spPr>
          <a:xfrm>
            <a:off x="1078998" y="2237504"/>
            <a:ext cx="1508385" cy="14356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dirty="0" err="1" smtClean="0">
                <a:solidFill>
                  <a:srgbClr val="FF0000"/>
                </a:solidFill>
                <a:latin typeface="Times New Roman" panose="02020603050405020304" pitchFamily="18" charset="0"/>
                <a:cs typeface="Times New Roman" panose="02020603050405020304" pitchFamily="18" charset="0"/>
              </a:rPr>
              <a:t>Đặc</a:t>
            </a:r>
            <a:r>
              <a:rPr lang="en-SG" sz="3000" b="1" dirty="0" smtClean="0">
                <a:solidFill>
                  <a:srgbClr val="FF0000"/>
                </a:solidFill>
                <a:latin typeface="Times New Roman" panose="02020603050405020304" pitchFamily="18" charset="0"/>
                <a:cs typeface="Times New Roman" panose="02020603050405020304" pitchFamily="18" charset="0"/>
              </a:rPr>
              <a:t> </a:t>
            </a:r>
            <a:r>
              <a:rPr lang="en-SG" sz="3000" b="1" dirty="0" err="1" smtClean="0">
                <a:solidFill>
                  <a:srgbClr val="FF0000"/>
                </a:solidFill>
                <a:latin typeface="Times New Roman" panose="02020603050405020304" pitchFamily="18" charset="0"/>
                <a:cs typeface="Times New Roman" panose="02020603050405020304" pitchFamily="18" charset="0"/>
              </a:rPr>
              <a:t>điểm</a:t>
            </a:r>
            <a:endParaRPr kumimoji="0" lang="en-SG"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26"/>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317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23" grpId="0" animBg="1"/>
      <p:bldP spid="26" grpId="0"/>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18" name="Rectangle 7"/>
          <p:cNvSpPr>
            <a:spLocks noChangeArrowheads="1"/>
          </p:cNvSpPr>
          <p:nvPr/>
        </p:nvSpPr>
        <p:spPr bwMode="auto">
          <a:xfrm>
            <a:off x="4656867" y="4057650"/>
            <a:ext cx="7038218" cy="2023989"/>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721436" y="1571323"/>
            <a:ext cx="6973649" cy="174127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381152" y="4023596"/>
            <a:ext cx="2056919" cy="2079842"/>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104422" y="1951734"/>
            <a:ext cx="6487214" cy="952060"/>
          </a:xfrm>
          <a:prstGeom prst="rect">
            <a:avLst/>
          </a:prstGeom>
        </p:spPr>
        <p:txBody>
          <a:bodyPr wrap="square" lIns="89414" tIns="44706" rIns="89414" bIns="44706" anchor="ctr">
            <a:spAutoFit/>
          </a:bodyPr>
          <a:lstStyle/>
          <a:p>
            <a:pPr algn="just">
              <a:defRPr/>
            </a:pPr>
            <a:r>
              <a:rPr lang="pt-BR" sz="2800" dirty="0">
                <a:latin typeface="Times New Roman" panose="02020603050405020304" pitchFamily="18" charset="0"/>
                <a:cs typeface="Times New Roman" panose="02020603050405020304" pitchFamily="18" charset="0"/>
              </a:rPr>
              <a:t>Góp phần quan trọng trong xoá nạn mù chữ cho đồng bào ta sau CMT8.1945.</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273405" y="1366982"/>
            <a:ext cx="1879346" cy="2121563"/>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6" name="矩形 18"/>
          <p:cNvSpPr/>
          <p:nvPr/>
        </p:nvSpPr>
        <p:spPr>
          <a:xfrm>
            <a:off x="5438071" y="4222035"/>
            <a:ext cx="6289089" cy="1382947"/>
          </a:xfrm>
          <a:prstGeom prst="rect">
            <a:avLst/>
          </a:prstGeom>
        </p:spPr>
        <p:txBody>
          <a:bodyPr wrap="square" lIns="89414" tIns="44706" rIns="89414" bIns="44706" anchor="ctr">
            <a:spAutoFit/>
          </a:bodyPr>
          <a:lstStyle/>
          <a:p>
            <a:pPr algn="just"/>
            <a:r>
              <a:rPr lang="pt-BR" sz="2800" dirty="0">
                <a:latin typeface="Times New Roman" panose="02020603050405020304" pitchFamily="18" charset="0"/>
                <a:cs typeface="Times New Roman" panose="02020603050405020304" pitchFamily="18" charset="0"/>
              </a:rPr>
              <a:t>Được chọn là chữ viết chính thống của dân tộc Việt Nam từ sau CMT8.1945 đến nay.</a:t>
            </a:r>
            <a:endParaRPr lang="en-US" sz="2800" dirty="0">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5FD8C6BD-EA60-4DF2-A8DB-33B70553AA4F}"/>
              </a:ext>
            </a:extLst>
          </p:cNvPr>
          <p:cNvGrpSpPr/>
          <p:nvPr/>
        </p:nvGrpSpPr>
        <p:grpSpPr>
          <a:xfrm>
            <a:off x="298981" y="1083371"/>
            <a:ext cx="3082171" cy="5212432"/>
            <a:chOff x="3784479" y="941411"/>
            <a:chExt cx="1760338" cy="3563314"/>
          </a:xfrm>
        </p:grpSpPr>
        <p:sp>
          <p:nvSpPr>
            <p:cNvPr id="46" name="îṥļîḑé-Freeform: Shape 3">
              <a:extLst>
                <a:ext uri="{FF2B5EF4-FFF2-40B4-BE49-F238E27FC236}">
                  <a16:creationId xmlns:a16="http://schemas.microsoft.com/office/drawing/2014/main" id="{118205E4-0ABE-4EE9-8812-36A0A68051FE}"/>
                </a:ext>
              </a:extLst>
            </p:cNvPr>
            <p:cNvSpPr>
              <a:spLocks/>
            </p:cNvSpPr>
            <p:nvPr/>
          </p:nvSpPr>
          <p:spPr bwMode="auto">
            <a:xfrm>
              <a:off x="4406040" y="3631848"/>
              <a:ext cx="126781" cy="488048"/>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7" name="îṥļîḑé-Freeform: Shape 4">
              <a:extLst>
                <a:ext uri="{FF2B5EF4-FFF2-40B4-BE49-F238E27FC236}">
                  <a16:creationId xmlns:a16="http://schemas.microsoft.com/office/drawing/2014/main" id="{89D8C831-59AD-4615-B0B3-9DFFB8569BAF}"/>
                </a:ext>
              </a:extLst>
            </p:cNvPr>
            <p:cNvSpPr>
              <a:spLocks/>
            </p:cNvSpPr>
            <p:nvPr/>
          </p:nvSpPr>
          <p:spPr bwMode="auto">
            <a:xfrm>
              <a:off x="4599014" y="4016677"/>
              <a:ext cx="125658" cy="488048"/>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8" name="îṥļîḑé-Freeform: Shape 5">
              <a:extLst>
                <a:ext uri="{FF2B5EF4-FFF2-40B4-BE49-F238E27FC236}">
                  <a16:creationId xmlns:a16="http://schemas.microsoft.com/office/drawing/2014/main" id="{C953DCB6-B0D9-4B43-82E0-72466FA88FBC}"/>
                </a:ext>
              </a:extLst>
            </p:cNvPr>
            <p:cNvSpPr>
              <a:spLocks/>
            </p:cNvSpPr>
            <p:nvPr/>
          </p:nvSpPr>
          <p:spPr bwMode="auto">
            <a:xfrm>
              <a:off x="4800967" y="3695799"/>
              <a:ext cx="126781" cy="485804"/>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nvGrpSpPr>
            <p:cNvPr id="49" name="Group 6">
              <a:extLst>
                <a:ext uri="{FF2B5EF4-FFF2-40B4-BE49-F238E27FC236}">
                  <a16:creationId xmlns:a16="http://schemas.microsoft.com/office/drawing/2014/main" id="{B6F52E6F-E213-42A0-AE06-6BE18E6D0BD1}"/>
                </a:ext>
              </a:extLst>
            </p:cNvPr>
            <p:cNvGrpSpPr/>
            <p:nvPr/>
          </p:nvGrpSpPr>
          <p:grpSpPr>
            <a:xfrm>
              <a:off x="3784479" y="941411"/>
              <a:ext cx="1760338" cy="2991111"/>
              <a:chOff x="4892675" y="1532964"/>
              <a:chExt cx="2490788" cy="4232276"/>
            </a:xfrm>
          </p:grpSpPr>
          <p:sp>
            <p:nvSpPr>
              <p:cNvPr id="50" name="îṥļîḑé-Rectangle 7">
                <a:extLst>
                  <a:ext uri="{FF2B5EF4-FFF2-40B4-BE49-F238E27FC236}">
                    <a16:creationId xmlns:a16="http://schemas.microsoft.com/office/drawing/2014/main" id="{FE4B3294-7CC7-4645-B178-41F7ED28AB1D}"/>
                  </a:ext>
                </a:extLst>
              </p:cNvPr>
              <p:cNvSpPr>
                <a:spLocks/>
              </p:cNvSpPr>
              <p:nvPr/>
            </p:nvSpPr>
            <p:spPr bwMode="auto">
              <a:xfrm>
                <a:off x="5783263" y="5054039"/>
                <a:ext cx="709613" cy="236538"/>
              </a:xfrm>
              <a:prstGeom prst="rect">
                <a:avLst/>
              </a:pr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1" name="îṥļîḑé-Rectangle 8">
                <a:extLst>
                  <a:ext uri="{FF2B5EF4-FFF2-40B4-BE49-F238E27FC236}">
                    <a16:creationId xmlns:a16="http://schemas.microsoft.com/office/drawing/2014/main" id="{6C4F09A9-D9E7-4855-9718-9F99F0A439D9}"/>
                  </a:ext>
                </a:extLst>
              </p:cNvPr>
              <p:cNvSpPr>
                <a:spLocks/>
              </p:cNvSpPr>
              <p:nvPr/>
            </p:nvSpPr>
            <p:spPr bwMode="auto">
              <a:xfrm>
                <a:off x="5783263" y="5054039"/>
                <a:ext cx="355600" cy="236538"/>
              </a:xfrm>
              <a:prstGeom prst="rect">
                <a:avLst/>
              </a:prstGeom>
              <a:solidFill>
                <a:sysClr val="window" lastClr="FFFFFF">
                  <a:lumMod val="9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2" name="îṥļîḑé-Freeform: Shape 9">
                <a:extLst>
                  <a:ext uri="{FF2B5EF4-FFF2-40B4-BE49-F238E27FC236}">
                    <a16:creationId xmlns:a16="http://schemas.microsoft.com/office/drawing/2014/main" id="{AD42D306-2C3A-4276-8F8B-B5581CCF3BCE}"/>
                  </a:ext>
                </a:extLst>
              </p:cNvPr>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3" name="îṥļîḑé-Freeform: Shape 10">
                <a:extLst>
                  <a:ext uri="{FF2B5EF4-FFF2-40B4-BE49-F238E27FC236}">
                    <a16:creationId xmlns:a16="http://schemas.microsoft.com/office/drawing/2014/main" id="{4468EC02-C2B0-4479-9D53-12159FB2C78E}"/>
                  </a:ext>
                </a:extLst>
              </p:cNvPr>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4" name="îṥļîḑé-Freeform: Shape 11">
                <a:extLst>
                  <a:ext uri="{FF2B5EF4-FFF2-40B4-BE49-F238E27FC236}">
                    <a16:creationId xmlns:a16="http://schemas.microsoft.com/office/drawing/2014/main" id="{8C1CF87B-8C5C-4020-97FE-C4BEDEF68E5A}"/>
                  </a:ext>
                </a:extLst>
              </p:cNvPr>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rgbClr val="BE8BE2">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5" name="îṥļîḑé-Freeform: Shape 12">
                <a:extLst>
                  <a:ext uri="{FF2B5EF4-FFF2-40B4-BE49-F238E27FC236}">
                    <a16:creationId xmlns:a16="http://schemas.microsoft.com/office/drawing/2014/main" id="{5D1A28F1-DE3F-48F1-8339-E15B67FB0D6C}"/>
                  </a:ext>
                </a:extLst>
              </p:cNvPr>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rgbClr val="BE8BE2"/>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6" name="îṥļîḑé-Freeform: Shape 13">
                <a:extLst>
                  <a:ext uri="{FF2B5EF4-FFF2-40B4-BE49-F238E27FC236}">
                    <a16:creationId xmlns:a16="http://schemas.microsoft.com/office/drawing/2014/main" id="{82B99E44-1836-4519-A032-092E9D257E1B}"/>
                  </a:ext>
                </a:extLst>
              </p:cNvPr>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rgbClr val="85C2F8">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7" name="îṥļîḑé-Freeform: Shape 14">
                <a:extLst>
                  <a:ext uri="{FF2B5EF4-FFF2-40B4-BE49-F238E27FC236}">
                    <a16:creationId xmlns:a16="http://schemas.microsoft.com/office/drawing/2014/main" id="{92E25772-6568-4295-B23B-95A838D16001}"/>
                  </a:ext>
                </a:extLst>
              </p:cNvPr>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rgbClr val="85C2F8"/>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8" name="îṥļîḑé-Freeform: Shape 15">
                <a:extLst>
                  <a:ext uri="{FF2B5EF4-FFF2-40B4-BE49-F238E27FC236}">
                    <a16:creationId xmlns:a16="http://schemas.microsoft.com/office/drawing/2014/main" id="{8CE72536-6F9E-4058-933A-C194A42C575A}"/>
                  </a:ext>
                </a:extLst>
              </p:cNvPr>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9" name="îṥļîḑé-Freeform: Shape 16">
                <a:extLst>
                  <a:ext uri="{FF2B5EF4-FFF2-40B4-BE49-F238E27FC236}">
                    <a16:creationId xmlns:a16="http://schemas.microsoft.com/office/drawing/2014/main" id="{CF809F70-FC16-491B-B3F9-95BE659E059E}"/>
                  </a:ext>
                </a:extLst>
              </p:cNvPr>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grpSp>
      <p:sp>
        <p:nvSpPr>
          <p:cNvPr id="60" name="Oval 59">
            <a:extLst>
              <a:ext uri="{FF2B5EF4-FFF2-40B4-BE49-F238E27FC236}">
                <a16:creationId xmlns:a16="http://schemas.microsoft.com/office/drawing/2014/main" id="{3542FA30-417E-4143-81E4-A6191FDB7A77}"/>
              </a:ext>
            </a:extLst>
          </p:cNvPr>
          <p:cNvSpPr/>
          <p:nvPr/>
        </p:nvSpPr>
        <p:spPr>
          <a:xfrm>
            <a:off x="968026" y="1877052"/>
            <a:ext cx="1714831" cy="17493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800" b="1" dirty="0" err="1" smtClean="0">
                <a:solidFill>
                  <a:srgbClr val="FF0000"/>
                </a:solidFill>
                <a:latin typeface="Times New Roman" panose="02020603050405020304" pitchFamily="18" charset="0"/>
                <a:cs typeface="Times New Roman" panose="02020603050405020304" pitchFamily="18" charset="0"/>
              </a:rPr>
              <a:t>Thành</a:t>
            </a:r>
            <a:r>
              <a:rPr lang="en-SG" sz="2800" b="1" dirty="0" smtClean="0">
                <a:solidFill>
                  <a:srgbClr val="FF0000"/>
                </a:solidFill>
                <a:latin typeface="Times New Roman" panose="02020603050405020304" pitchFamily="18" charset="0"/>
                <a:cs typeface="Times New Roman" panose="02020603050405020304" pitchFamily="18" charset="0"/>
              </a:rPr>
              <a:t> </a:t>
            </a:r>
            <a:r>
              <a:rPr lang="en-SG" sz="2800" b="1" dirty="0" err="1" smtClean="0">
                <a:solidFill>
                  <a:srgbClr val="FF0000"/>
                </a:solidFill>
                <a:latin typeface="Times New Roman" panose="02020603050405020304" pitchFamily="18" charset="0"/>
                <a:cs typeface="Times New Roman" panose="02020603050405020304" pitchFamily="18" charset="0"/>
              </a:rPr>
              <a:t>tựu</a:t>
            </a:r>
            <a:endParaRPr kumimoji="0" lang="en-SG"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26"/>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945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23" grpId="0" animBg="1"/>
      <p:bldP spid="26" grpId="0"/>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b="10264"/>
          <a:stretch/>
        </p:blipFill>
        <p:spPr>
          <a:xfrm rot="5400000">
            <a:off x="2681586" y="-2678483"/>
            <a:ext cx="6895507" cy="12258679"/>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40161" y="884982"/>
            <a:ext cx="4072448" cy="29238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27440" y="746669"/>
            <a:ext cx="4072448" cy="292381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2816897" y="2108420"/>
            <a:ext cx="6558206" cy="1323439"/>
          </a:xfrm>
          <a:prstGeom prst="rect">
            <a:avLst/>
          </a:prstGeom>
          <a:noFill/>
        </p:spPr>
        <p:txBody>
          <a:bodyPr wrap="none" rtlCol="0">
            <a:spAutoFit/>
          </a:bodyPr>
          <a:lstStyle/>
          <a:p>
            <a:pPr algn="ctr" defTabSz="1097280"/>
            <a:r>
              <a:rPr lang="en-US" altLang="zh-CN" sz="8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THỰC HÀNH</a:t>
            </a:r>
            <a:endParaRPr lang="zh-CN" altLang="en-US" sz="8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71459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648" y="152400"/>
            <a:ext cx="6864703" cy="7715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48025974"/>
              </p:ext>
            </p:extLst>
          </p:nvPr>
        </p:nvGraphicFramePr>
        <p:xfrm>
          <a:off x="1052511" y="2800763"/>
          <a:ext cx="10496552" cy="2560320"/>
        </p:xfrm>
        <a:graphic>
          <a:graphicData uri="http://schemas.openxmlformats.org/drawingml/2006/table">
            <a:tbl>
              <a:tblPr firstRow="1" firstCol="1" bandRow="1">
                <a:tableStyleId>{E8B1032C-EA38-4F05-BA0D-38AFFFC7BED3}</a:tableStyleId>
              </a:tblPr>
              <a:tblGrid>
                <a:gridCol w="5248276">
                  <a:extLst>
                    <a:ext uri="{9D8B030D-6E8A-4147-A177-3AD203B41FA5}">
                      <a16:colId xmlns:a16="http://schemas.microsoft.com/office/drawing/2014/main" val="2431473428"/>
                    </a:ext>
                  </a:extLst>
                </a:gridCol>
                <a:gridCol w="5248276">
                  <a:extLst>
                    <a:ext uri="{9D8B030D-6E8A-4147-A177-3AD203B41FA5}">
                      <a16:colId xmlns:a16="http://schemas.microsoft.com/office/drawing/2014/main" val="744689927"/>
                    </a:ext>
                  </a:extLst>
                </a:gridCol>
              </a:tblGrid>
              <a:tr h="227330">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B. Được dịch hay phiên âm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593597"/>
                  </a:ext>
                </a:extLst>
              </a:tr>
              <a:tr h="449580">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a. Tác phẩm viết bằng chữ Hán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1) Được phiên âm ra chữ quốc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14194"/>
                  </a:ext>
                </a:extLst>
              </a:tr>
              <a:tr h="233680">
                <a:tc rowSpan="2">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2) Được dịch sang tiếng Việt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274153"/>
                  </a:ext>
                </a:extLst>
              </a:tr>
              <a:tr h="233680">
                <a:tc vMerge="1">
                  <a:txBody>
                    <a:bodyPr/>
                    <a:lstStyle/>
                    <a:p>
                      <a:endParaRPr lang="en-US"/>
                    </a:p>
                  </a:txBody>
                  <a:tcPr/>
                </a:tc>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576352"/>
                  </a:ext>
                </a:extLst>
              </a:tr>
            </a:tbl>
          </a:graphicData>
        </a:graphic>
      </p:graphicFrame>
      <p:sp>
        <p:nvSpPr>
          <p:cNvPr id="7" name="Rectangle 6"/>
          <p:cNvSpPr/>
          <p:nvPr/>
        </p:nvSpPr>
        <p:spPr>
          <a:xfrm>
            <a:off x="714375" y="959308"/>
            <a:ext cx="11172825" cy="1366528"/>
          </a:xfrm>
          <a:prstGeom prst="rect">
            <a:avLst/>
          </a:prstGeom>
        </p:spPr>
        <p:txBody>
          <a:bodyPr wrap="square">
            <a:spAutoFit/>
          </a:bodyPr>
          <a:lstStyle/>
          <a:p>
            <a:pPr>
              <a:lnSpc>
                <a:spcPct val="115000"/>
              </a:lnSpc>
              <a:buClr>
                <a:srgbClr val="1F4E79"/>
              </a:buClr>
              <a:tabLst>
                <a:tab pos="1386840"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trang 2</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a:t>
            </a:r>
          </a:p>
          <a:p>
            <a:pPr marL="342900" lvl="0" indent="-342900">
              <a:lnSpc>
                <a:spcPct val="115000"/>
              </a:lnSpc>
              <a:spcAft>
                <a:spcPts val="0"/>
              </a:spcAft>
              <a:buClr>
                <a:srgbClr val="1F4E79"/>
              </a:buClr>
              <a:buFont typeface="+mj-lt"/>
              <a:buAutoNum type="arabicPeriod"/>
              <a:tabLst>
                <a:tab pos="1386840" algn="l"/>
              </a:tabLst>
            </a:pPr>
            <a:endParaRPr lang="en-US" sz="16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44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1550" y="244933"/>
            <a:ext cx="3228975" cy="871008"/>
          </a:xfrm>
          <a:prstGeom prst="rect">
            <a:avLst/>
          </a:prstGeom>
        </p:spPr>
        <p:txBody>
          <a:bodyPr wrap="square">
            <a:spAutoFit/>
          </a:bodyPr>
          <a:lstStyle/>
          <a:p>
            <a:pPr>
              <a:lnSpc>
                <a:spcPct val="115000"/>
              </a:lnSpc>
              <a:buClr>
                <a:srgbClr val="1F4E79"/>
              </a:buClr>
              <a:tabLst>
                <a:tab pos="1386840"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trang 2</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a:p>
            <a:pPr marL="342900" lvl="0" indent="-342900">
              <a:lnSpc>
                <a:spcPct val="115000"/>
              </a:lnSpc>
              <a:spcAft>
                <a:spcPts val="0"/>
              </a:spcAft>
              <a:buClr>
                <a:srgbClr val="1F4E79"/>
              </a:buClr>
              <a:buFont typeface="+mj-lt"/>
              <a:buAutoNum type="arabicPeriod"/>
              <a:tabLst>
                <a:tab pos="1386840" algn="l"/>
              </a:tabLst>
            </a:pPr>
            <a:endParaRPr lang="en-US" sz="16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45733223"/>
              </p:ext>
            </p:extLst>
          </p:nvPr>
        </p:nvGraphicFramePr>
        <p:xfrm>
          <a:off x="719136" y="952913"/>
          <a:ext cx="10496552" cy="2560320"/>
        </p:xfrm>
        <a:graphic>
          <a:graphicData uri="http://schemas.openxmlformats.org/drawingml/2006/table">
            <a:tbl>
              <a:tblPr firstRow="1" firstCol="1" bandRow="1">
                <a:tableStyleId>{E8B1032C-EA38-4F05-BA0D-38AFFFC7BED3}</a:tableStyleId>
              </a:tblPr>
              <a:tblGrid>
                <a:gridCol w="5248276">
                  <a:extLst>
                    <a:ext uri="{9D8B030D-6E8A-4147-A177-3AD203B41FA5}">
                      <a16:colId xmlns:a16="http://schemas.microsoft.com/office/drawing/2014/main" val="2431473428"/>
                    </a:ext>
                  </a:extLst>
                </a:gridCol>
                <a:gridCol w="5248276">
                  <a:extLst>
                    <a:ext uri="{9D8B030D-6E8A-4147-A177-3AD203B41FA5}">
                      <a16:colId xmlns:a16="http://schemas.microsoft.com/office/drawing/2014/main" val="744689927"/>
                    </a:ext>
                  </a:extLst>
                </a:gridCol>
              </a:tblGrid>
              <a:tr h="227330">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B. Được dịch hay phiên âm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593597"/>
                  </a:ext>
                </a:extLst>
              </a:tr>
              <a:tr h="449580">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a. Tác phẩm viết bằng chữ Hán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1) Được phiên âm ra chữ quốc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14194"/>
                  </a:ext>
                </a:extLst>
              </a:tr>
              <a:tr h="233680">
                <a:tc rowSpan="2">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2) Được dịch sang tiếng Việt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274153"/>
                  </a:ext>
                </a:extLst>
              </a:tr>
              <a:tr h="233680">
                <a:tc vMerge="1">
                  <a:txBody>
                    <a:bodyPr/>
                    <a:lstStyle/>
                    <a:p>
                      <a:endParaRPr lang="en-US"/>
                    </a:p>
                  </a:txBody>
                  <a:tcPr/>
                </a:tc>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576352"/>
                  </a:ext>
                </a:extLst>
              </a:tr>
            </a:tbl>
          </a:graphicData>
        </a:graphic>
      </p:graphicFrame>
      <p:sp>
        <p:nvSpPr>
          <p:cNvPr id="2" name="Rectangle 1"/>
          <p:cNvSpPr/>
          <p:nvPr/>
        </p:nvSpPr>
        <p:spPr>
          <a:xfrm>
            <a:off x="719136" y="3664441"/>
            <a:ext cx="10496552" cy="2451953"/>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750"/>
              </a:spcAft>
            </a:pP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phù</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1, 2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vay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phiên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41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1550" y="244933"/>
            <a:ext cx="3228975" cy="871008"/>
          </a:xfrm>
          <a:prstGeom prst="rect">
            <a:avLst/>
          </a:prstGeom>
        </p:spPr>
        <p:txBody>
          <a:bodyPr wrap="square">
            <a:spAutoFit/>
          </a:bodyPr>
          <a:lstStyle/>
          <a:p>
            <a:pPr>
              <a:lnSpc>
                <a:spcPct val="115000"/>
              </a:lnSpc>
              <a:buClr>
                <a:srgbClr val="1F4E79"/>
              </a:buClr>
              <a:tabLst>
                <a:tab pos="1386840"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trang 2</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a:p>
            <a:pPr marL="342900" lvl="0" indent="-342900">
              <a:lnSpc>
                <a:spcPct val="115000"/>
              </a:lnSpc>
              <a:spcAft>
                <a:spcPts val="0"/>
              </a:spcAft>
              <a:buClr>
                <a:srgbClr val="1F4E79"/>
              </a:buClr>
              <a:buFont typeface="+mj-lt"/>
              <a:buAutoNum type="arabicPeriod"/>
              <a:tabLst>
                <a:tab pos="1386840" algn="l"/>
              </a:tabLst>
            </a:pPr>
            <a:endParaRPr lang="en-US" sz="16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nvGraphicFramePr>
        <p:xfrm>
          <a:off x="719136" y="952913"/>
          <a:ext cx="10496552" cy="2560320"/>
        </p:xfrm>
        <a:graphic>
          <a:graphicData uri="http://schemas.openxmlformats.org/drawingml/2006/table">
            <a:tbl>
              <a:tblPr firstRow="1" firstCol="1" bandRow="1">
                <a:tableStyleId>{E8B1032C-EA38-4F05-BA0D-38AFFFC7BED3}</a:tableStyleId>
              </a:tblPr>
              <a:tblGrid>
                <a:gridCol w="5248276">
                  <a:extLst>
                    <a:ext uri="{9D8B030D-6E8A-4147-A177-3AD203B41FA5}">
                      <a16:colId xmlns:a16="http://schemas.microsoft.com/office/drawing/2014/main" val="2431473428"/>
                    </a:ext>
                  </a:extLst>
                </a:gridCol>
                <a:gridCol w="5248276">
                  <a:extLst>
                    <a:ext uri="{9D8B030D-6E8A-4147-A177-3AD203B41FA5}">
                      <a16:colId xmlns:a16="http://schemas.microsoft.com/office/drawing/2014/main" val="744689927"/>
                    </a:ext>
                  </a:extLst>
                </a:gridCol>
              </a:tblGrid>
              <a:tr h="227330">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B. Được dịch hay phiên âm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593597"/>
                  </a:ext>
                </a:extLst>
              </a:tr>
              <a:tr h="449580">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a. Tác phẩm viết bằng chữ Hán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1) Được phiên âm ra chữ quốc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14194"/>
                  </a:ext>
                </a:extLst>
              </a:tr>
              <a:tr h="233680">
                <a:tc rowSpan="2">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90170" algn="l"/>
                          <a:tab pos="180340" algn="l"/>
                          <a:tab pos="270510" algn="l"/>
                        </a:tabLst>
                      </a:pPr>
                      <a:r>
                        <a:rPr lang="en-US" sz="2800">
                          <a:effectLst/>
                          <a:latin typeface="Times New Roman" panose="02020603050405020304" pitchFamily="18" charset="0"/>
                          <a:cs typeface="Times New Roman" panose="02020603050405020304" pitchFamily="18" charset="0"/>
                        </a:rPr>
                        <a:t>2) Được dịch sang tiếng Việt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274153"/>
                  </a:ext>
                </a:extLst>
              </a:tr>
              <a:tr h="233680">
                <a:tc vMerge="1">
                  <a:txBody>
                    <a:bodyPr/>
                    <a:lstStyle/>
                    <a:p>
                      <a:endParaRPr lang="en-US"/>
                    </a:p>
                  </a:txBody>
                  <a:tcPr/>
                </a:tc>
                <a:tc>
                  <a:txBody>
                    <a:bodyPr/>
                    <a:lstStyle/>
                    <a:p>
                      <a:pPr algn="just">
                        <a:lnSpc>
                          <a:spcPct val="150000"/>
                        </a:lnSpc>
                        <a:spcAft>
                          <a:spcPts val="0"/>
                        </a:spcAft>
                        <a:tabLst>
                          <a:tab pos="90170" algn="l"/>
                          <a:tab pos="180340" algn="l"/>
                          <a:tab pos="270510" algn="l"/>
                        </a:tabLs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576352"/>
                  </a:ext>
                </a:extLst>
              </a:tr>
            </a:tbl>
          </a:graphicData>
        </a:graphic>
      </p:graphicFrame>
      <p:sp>
        <p:nvSpPr>
          <p:cNvPr id="2" name="Rectangle 1"/>
          <p:cNvSpPr/>
          <p:nvPr/>
        </p:nvSpPr>
        <p:spPr>
          <a:xfrm>
            <a:off x="719136" y="3664441"/>
            <a:ext cx="10496552" cy="2246769"/>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132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0A1F4B-5B6A-4605-95CB-48FBCF6FE852}"/>
              </a:ext>
            </a:extLst>
          </p:cNvPr>
          <p:cNvGrpSpPr/>
          <p:nvPr/>
        </p:nvGrpSpPr>
        <p:grpSpPr>
          <a:xfrm>
            <a:off x="-582277" y="24074"/>
            <a:ext cx="3828390" cy="5612200"/>
            <a:chOff x="803295" y="2132856"/>
            <a:chExt cx="2308774" cy="3493328"/>
          </a:xfrm>
        </p:grpSpPr>
        <p:sp>
          <p:nvSpPr>
            <p:cNvPr id="6" name="Rectangle 5">
              <a:extLst>
                <a:ext uri="{FF2B5EF4-FFF2-40B4-BE49-F238E27FC236}">
                  <a16:creationId xmlns:a16="http://schemas.microsoft.com/office/drawing/2014/main" id="{57A5C10F-B673-4511-96E7-8A4A02E0E85C}"/>
                </a:ext>
              </a:extLst>
            </p:cNvPr>
            <p:cNvSpPr/>
            <p:nvPr/>
          </p:nvSpPr>
          <p:spPr>
            <a:xfrm>
              <a:off x="1392955" y="5004411"/>
              <a:ext cx="1154259" cy="621773"/>
            </a:xfrm>
            <a:prstGeom prst="rect">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ectangle 6">
              <a:extLst>
                <a:ext uri="{FF2B5EF4-FFF2-40B4-BE49-F238E27FC236}">
                  <a16:creationId xmlns:a16="http://schemas.microsoft.com/office/drawing/2014/main" id="{AA2E34EE-65EC-45B2-BAE2-7AEE1BB0CE4E}"/>
                </a:ext>
              </a:extLst>
            </p:cNvPr>
            <p:cNvSpPr/>
            <p:nvPr/>
          </p:nvSpPr>
          <p:spPr>
            <a:xfrm>
              <a:off x="1392015" y="4337453"/>
              <a:ext cx="1154259"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ectangle 7">
              <a:extLst>
                <a:ext uri="{FF2B5EF4-FFF2-40B4-BE49-F238E27FC236}">
                  <a16:creationId xmlns:a16="http://schemas.microsoft.com/office/drawing/2014/main" id="{313991BD-4F50-4096-BE5A-B6639AFC7F3F}"/>
                </a:ext>
              </a:extLst>
            </p:cNvPr>
            <p:cNvSpPr/>
            <p:nvPr/>
          </p:nvSpPr>
          <p:spPr>
            <a:xfrm>
              <a:off x="1391075" y="3672374"/>
              <a:ext cx="1154259" cy="621773"/>
            </a:xfrm>
            <a:prstGeom prst="rect">
              <a:avLst/>
            </a:prstGeom>
            <a:solidFill>
              <a:schemeClr val="accent3"/>
            </a:solidFill>
            <a:ln>
              <a:noFill/>
            </a:ln>
            <a:scene3d>
              <a:camera prst="isometricLeftDown">
                <a:rot lat="900002" lon="2700000" rev="0"/>
              </a:camera>
              <a:lightRig rig="balanced" dir="t"/>
            </a:scene3d>
            <a:sp3d extrusionH="36195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Up Arrow 6">
              <a:extLst>
                <a:ext uri="{FF2B5EF4-FFF2-40B4-BE49-F238E27FC236}">
                  <a16:creationId xmlns:a16="http://schemas.microsoft.com/office/drawing/2014/main" id="{12983DBF-AAF9-4F9E-BD4D-E120C0664CF9}"/>
                </a:ext>
              </a:extLst>
            </p:cNvPr>
            <p:cNvSpPr/>
            <p:nvPr/>
          </p:nvSpPr>
          <p:spPr>
            <a:xfrm>
              <a:off x="803295" y="2132856"/>
              <a:ext cx="2308774" cy="1515597"/>
            </a:xfrm>
            <a:prstGeom prst="upArrow">
              <a:avLst>
                <a:gd name="adj1" fmla="val 50000"/>
                <a:gd name="adj2" fmla="val 52264"/>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0" name="Rectangle 9"/>
          <p:cNvSpPr/>
          <p:nvPr/>
        </p:nvSpPr>
        <p:spPr>
          <a:xfrm>
            <a:off x="3346683" y="-4906"/>
            <a:ext cx="8130761" cy="1015663"/>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Bài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tập</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trang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smtClean="0">
                <a:solidFill>
                  <a:srgbClr val="FF0000"/>
                </a:solidFill>
                <a:latin typeface="Times New Roman" panose="02020603050405020304" pitchFamily="18" charset="0"/>
                <a:ea typeface="Times New Roman" panose="02020603050405020304" pitchFamily="18" charset="0"/>
              </a:rPr>
              <a:t>21: </a:t>
            </a:r>
            <a:r>
              <a:rPr lang="vi-VN" sz="2800" b="1" dirty="0" smtClean="0">
                <a:solidFill>
                  <a:srgbClr val="FF0000"/>
                </a:solidFill>
                <a:latin typeface="+mj-lt"/>
              </a:rPr>
              <a:t>Hãy </a:t>
            </a:r>
            <a:r>
              <a:rPr lang="vi-VN" sz="2800" b="1" dirty="0">
                <a:solidFill>
                  <a:srgbClr val="FF0000"/>
                </a:solidFill>
                <a:latin typeface="+mj-lt"/>
              </a:rPr>
              <a:t>tìm thêm một số ví dụ về các trường hợp sau trong chữ Quốc </a:t>
            </a:r>
            <a:r>
              <a:rPr lang="vi-VN" sz="2800" b="1" dirty="0" smtClean="0">
                <a:solidFill>
                  <a:srgbClr val="FF0000"/>
                </a:solidFill>
                <a:latin typeface="+mj-lt"/>
              </a:rPr>
              <a:t>ngữ</a:t>
            </a:r>
            <a:endParaRPr lang="en-US" sz="2800" b="1" dirty="0">
              <a:solidFill>
                <a:srgbClr val="FF0000"/>
              </a:solidFill>
              <a:latin typeface="+mj-lt"/>
            </a:endParaRPr>
          </a:p>
        </p:txBody>
      </p:sp>
      <p:grpSp>
        <p:nvGrpSpPr>
          <p:cNvPr id="17" name="组合 14"/>
          <p:cNvGrpSpPr/>
          <p:nvPr/>
        </p:nvGrpSpPr>
        <p:grpSpPr>
          <a:xfrm>
            <a:off x="3427994" y="1302415"/>
            <a:ext cx="757238" cy="755650"/>
            <a:chOff x="0" y="0"/>
            <a:chExt cx="756000" cy="756000"/>
          </a:xfrm>
          <a:noFill/>
        </p:grpSpPr>
        <p:sp>
          <p:nvSpPr>
            <p:cNvPr id="18" name="椭圆 47"/>
            <p:cNvSpPr/>
            <p:nvPr/>
          </p:nvSpPr>
          <p:spPr>
            <a:xfrm>
              <a:off x="0" y="0"/>
              <a:ext cx="756000" cy="756000"/>
            </a:xfrm>
            <a:prstGeom prst="ellipse">
              <a:avLst/>
            </a:prstGeom>
            <a:grpFill/>
            <a:ln w="9525">
              <a:solidFill>
                <a:srgbClr val="C00000"/>
              </a:solidFill>
            </a:ln>
          </p:spPr>
          <p:txBody>
            <a:bodyPr anchor="ctr"/>
            <a:lstStyle/>
            <a:p>
              <a:pPr lvl="0" algn="ctr" eaLnBrk="1" hangingPunct="1">
                <a:buNone/>
              </a:pPr>
              <a:endParaRPr lang="zh-CN" altLang="zh-CN" dirty="0">
                <a:solidFill>
                  <a:srgbClr val="FFFFFF"/>
                </a:solidFill>
                <a:latin typeface="宋体" pitchFamily="2" charset="-122"/>
                <a:ea typeface="宋体" pitchFamily="2" charset="-122"/>
                <a:sym typeface="宋体" pitchFamily="2" charset="-122"/>
              </a:endParaRPr>
            </a:p>
          </p:txBody>
        </p:sp>
        <p:grpSp>
          <p:nvGrpSpPr>
            <p:cNvPr id="19" name="组合 48"/>
            <p:cNvGrpSpPr/>
            <p:nvPr/>
          </p:nvGrpSpPr>
          <p:grpSpPr>
            <a:xfrm>
              <a:off x="153000" y="136763"/>
              <a:ext cx="450000" cy="434596"/>
              <a:chOff x="0" y="0"/>
              <a:chExt cx="583915" cy="496874"/>
            </a:xfrm>
            <a:grpFill/>
          </p:grpSpPr>
          <p:sp>
            <p:nvSpPr>
              <p:cNvPr id="20" name="Freeform 159"/>
              <p:cNvSpPr/>
              <p:nvPr/>
            </p:nvSpPr>
            <p:spPr>
              <a:xfrm>
                <a:off x="61656" y="94297"/>
                <a:ext cx="460603" cy="402577"/>
              </a:xfrm>
              <a:custGeom>
                <a:avLst/>
                <a:gdLst>
                  <a:gd name="txL" fmla="*/ 0 w 54"/>
                  <a:gd name="txT" fmla="*/ 0 h 47"/>
                  <a:gd name="txR" fmla="*/ 54 w 54"/>
                  <a:gd name="txB" fmla="*/ 47 h 47"/>
                </a:gdLst>
                <a:ahLst/>
                <a:cxnLst>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grpFill/>
              <a:ln w="9525">
                <a:solidFill>
                  <a:srgbClr val="C00000"/>
                </a:solidFill>
              </a:ln>
            </p:spPr>
            <p:txBody>
              <a:bodyPr/>
              <a:lstStyle/>
              <a:p>
                <a:endParaRPr lang="zh-CN" altLang="en-US"/>
              </a:p>
            </p:txBody>
          </p:sp>
          <p:sp>
            <p:nvSpPr>
              <p:cNvPr id="21" name="Freeform 160"/>
              <p:cNvSpPr/>
              <p:nvPr/>
            </p:nvSpPr>
            <p:spPr>
              <a:xfrm>
                <a:off x="0" y="0"/>
                <a:ext cx="583915" cy="224863"/>
              </a:xfrm>
              <a:custGeom>
                <a:avLst/>
                <a:gdLst>
                  <a:gd name="txL" fmla="*/ 0 w 68"/>
                  <a:gd name="txT" fmla="*/ 0 h 26"/>
                  <a:gd name="txR" fmla="*/ 68 w 68"/>
                  <a:gd name="txB" fmla="*/ 26 h 26"/>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grpFill/>
              <a:ln w="9525">
                <a:solidFill>
                  <a:srgbClr val="C00000"/>
                </a:solidFill>
              </a:ln>
            </p:spPr>
            <p:txBody>
              <a:bodyPr/>
              <a:lstStyle/>
              <a:p>
                <a:endParaRPr lang="zh-CN" altLang="en-US"/>
              </a:p>
            </p:txBody>
          </p:sp>
        </p:grpSp>
      </p:grpSp>
      <p:grpSp>
        <p:nvGrpSpPr>
          <p:cNvPr id="22" name="组合 12"/>
          <p:cNvGrpSpPr/>
          <p:nvPr/>
        </p:nvGrpSpPr>
        <p:grpSpPr>
          <a:xfrm>
            <a:off x="3302837" y="4224686"/>
            <a:ext cx="757238" cy="757237"/>
            <a:chOff x="0" y="0"/>
            <a:chExt cx="756000" cy="756000"/>
          </a:xfrm>
          <a:noFill/>
        </p:grpSpPr>
        <p:sp>
          <p:nvSpPr>
            <p:cNvPr id="23" name="椭圆 53"/>
            <p:cNvSpPr/>
            <p:nvPr/>
          </p:nvSpPr>
          <p:spPr>
            <a:xfrm>
              <a:off x="0" y="0"/>
              <a:ext cx="756000" cy="756000"/>
            </a:xfrm>
            <a:prstGeom prst="ellipse">
              <a:avLst/>
            </a:prstGeom>
            <a:grpFill/>
            <a:ln w="9525">
              <a:solidFill>
                <a:srgbClr val="C00000"/>
              </a:solidFill>
            </a:ln>
          </p:spPr>
          <p:txBody>
            <a:bodyPr anchor="ctr"/>
            <a:lstStyle/>
            <a:p>
              <a:pPr lvl="0" algn="ctr" eaLnBrk="1" hangingPunct="1">
                <a:buNone/>
              </a:pPr>
              <a:endParaRPr lang="zh-CN" altLang="zh-CN" dirty="0">
                <a:solidFill>
                  <a:srgbClr val="FFFFFF"/>
                </a:solidFill>
                <a:latin typeface="宋体" pitchFamily="2" charset="-122"/>
                <a:ea typeface="宋体" pitchFamily="2" charset="-122"/>
                <a:sym typeface="宋体" pitchFamily="2" charset="-122"/>
              </a:endParaRPr>
            </a:p>
          </p:txBody>
        </p:sp>
        <p:sp>
          <p:nvSpPr>
            <p:cNvPr id="24" name="Freeform 277"/>
            <p:cNvSpPr>
              <a:spLocks noEditPoints="1"/>
            </p:cNvSpPr>
            <p:nvPr/>
          </p:nvSpPr>
          <p:spPr>
            <a:xfrm>
              <a:off x="190444" y="121807"/>
              <a:ext cx="383972" cy="455826"/>
            </a:xfrm>
            <a:custGeom>
              <a:avLst/>
              <a:gdLst>
                <a:gd name="txL" fmla="*/ 0 w 72"/>
                <a:gd name="txT" fmla="*/ 0 h 86"/>
                <a:gd name="txR" fmla="*/ 72 w 72"/>
                <a:gd name="txB" fmla="*/ 86 h 86"/>
              </a:gdLst>
              <a:ahLst/>
              <a:cxnLst>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grpFill/>
            <a:ln w="9525">
              <a:solidFill>
                <a:srgbClr val="C00000"/>
              </a:solidFill>
            </a:ln>
          </p:spPr>
          <p:txBody>
            <a:bodyPr/>
            <a:lstStyle/>
            <a:p>
              <a:endParaRPr lang="zh-CN" altLang="en-US"/>
            </a:p>
          </p:txBody>
        </p:sp>
      </p:grpSp>
      <p:grpSp>
        <p:nvGrpSpPr>
          <p:cNvPr id="25" name="组合 13"/>
          <p:cNvGrpSpPr/>
          <p:nvPr/>
        </p:nvGrpSpPr>
        <p:grpSpPr>
          <a:xfrm>
            <a:off x="3346683" y="2893749"/>
            <a:ext cx="757238" cy="755650"/>
            <a:chOff x="0" y="0"/>
            <a:chExt cx="756000" cy="756000"/>
          </a:xfrm>
          <a:noFill/>
        </p:grpSpPr>
        <p:sp>
          <p:nvSpPr>
            <p:cNvPr id="26" name="椭圆 57"/>
            <p:cNvSpPr/>
            <p:nvPr/>
          </p:nvSpPr>
          <p:spPr>
            <a:xfrm>
              <a:off x="0" y="0"/>
              <a:ext cx="756000" cy="756000"/>
            </a:xfrm>
            <a:prstGeom prst="ellipse">
              <a:avLst/>
            </a:prstGeom>
            <a:grpFill/>
            <a:ln w="9525">
              <a:solidFill>
                <a:schemeClr val="tx2">
                  <a:lumMod val="50000"/>
                </a:schemeClr>
              </a:solidFill>
            </a:ln>
          </p:spPr>
          <p:txBody>
            <a:bodyPr anchor="ctr"/>
            <a:lstStyle/>
            <a:p>
              <a:pPr lvl="0" algn="ctr" eaLnBrk="1" hangingPunct="1">
                <a:buNone/>
              </a:pPr>
              <a:endParaRPr lang="zh-CN" altLang="zh-CN" dirty="0">
                <a:solidFill>
                  <a:srgbClr val="FFFFFF"/>
                </a:solidFill>
                <a:latin typeface="宋体" pitchFamily="2" charset="-122"/>
                <a:ea typeface="宋体" pitchFamily="2" charset="-122"/>
                <a:sym typeface="宋体" pitchFamily="2" charset="-122"/>
              </a:endParaRPr>
            </a:p>
          </p:txBody>
        </p:sp>
        <p:grpSp>
          <p:nvGrpSpPr>
            <p:cNvPr id="27" name="Group 92"/>
            <p:cNvGrpSpPr/>
            <p:nvPr/>
          </p:nvGrpSpPr>
          <p:grpSpPr>
            <a:xfrm>
              <a:off x="153436" y="230209"/>
              <a:ext cx="474528" cy="295582"/>
              <a:chOff x="0" y="0"/>
              <a:chExt cx="471488" cy="293688"/>
            </a:xfrm>
            <a:grpFill/>
          </p:grpSpPr>
          <p:sp>
            <p:nvSpPr>
              <p:cNvPr id="28" name="Freeform 8"/>
              <p:cNvSpPr>
                <a:spLocks noEditPoints="1"/>
              </p:cNvSpPr>
              <p:nvPr/>
            </p:nvSpPr>
            <p:spPr>
              <a:xfrm>
                <a:off x="0" y="0"/>
                <a:ext cx="471488" cy="293688"/>
              </a:xfrm>
              <a:custGeom>
                <a:avLst/>
                <a:gdLst>
                  <a:gd name="txL" fmla="*/ 0 w 125"/>
                  <a:gd name="txT" fmla="*/ 0 h 78"/>
                  <a:gd name="txR" fmla="*/ 125 w 125"/>
                  <a:gd name="txB" fmla="*/ 78 h 78"/>
                </a:gdLst>
                <a:ahLst/>
                <a:cxnLst>
                  <a:cxn ang="0">
                    <a:pos x="2147483646" y="2147483646"/>
                  </a:cxn>
                  <a:cxn ang="0">
                    <a:pos x="2147483646" y="0"/>
                  </a:cxn>
                  <a:cxn ang="0">
                    <a:pos x="0" y="0"/>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a:solidFill>
                  <a:schemeClr val="tx2">
                    <a:lumMod val="50000"/>
                  </a:schemeClr>
                </a:solidFill>
              </a:ln>
            </p:spPr>
            <p:txBody>
              <a:bodyPr/>
              <a:lstStyle/>
              <a:p>
                <a:endParaRPr lang="zh-CN" altLang="en-US" dirty="0"/>
              </a:p>
            </p:txBody>
          </p:sp>
          <p:sp>
            <p:nvSpPr>
              <p:cNvPr id="29" name="Rectangle 9"/>
              <p:cNvSpPr/>
              <p:nvPr/>
            </p:nvSpPr>
            <p:spPr>
              <a:xfrm>
                <a:off x="63500" y="63500"/>
                <a:ext cx="90488" cy="166688"/>
              </a:xfrm>
              <a:prstGeom prst="rect">
                <a:avLst/>
              </a:prstGeom>
              <a:grpFill/>
              <a:ln w="9525">
                <a:solidFill>
                  <a:schemeClr val="tx2">
                    <a:lumMod val="50000"/>
                  </a:schemeClr>
                </a:solidFill>
                <a:miter/>
              </a:ln>
            </p:spPr>
            <p:txBody>
              <a:bodyPr lIns="121920" tIns="60960" rIns="121920" bIns="60960"/>
              <a:lstStyle/>
              <a:p>
                <a:pPr lvl="0" eaLnBrk="1" hangingPunct="1">
                  <a:buNone/>
                </a:pPr>
                <a:endParaRPr lang="zh-CN" altLang="zh-CN" sz="2500" dirty="0">
                  <a:solidFill>
                    <a:srgbClr val="000000"/>
                  </a:solidFill>
                  <a:latin typeface="Calibri" pitchFamily="34" charset="0"/>
                  <a:ea typeface="宋体" pitchFamily="2" charset="-122"/>
                  <a:sym typeface="Calibri" pitchFamily="34" charset="0"/>
                </a:endParaRPr>
              </a:p>
            </p:txBody>
          </p:sp>
          <p:sp>
            <p:nvSpPr>
              <p:cNvPr id="30" name="Rectangle 10"/>
              <p:cNvSpPr/>
              <p:nvPr/>
            </p:nvSpPr>
            <p:spPr>
              <a:xfrm>
                <a:off x="169862" y="63500"/>
                <a:ext cx="85725" cy="166688"/>
              </a:xfrm>
              <a:prstGeom prst="rect">
                <a:avLst/>
              </a:prstGeom>
              <a:grpFill/>
              <a:ln w="9525">
                <a:solidFill>
                  <a:schemeClr val="tx2">
                    <a:lumMod val="50000"/>
                  </a:schemeClr>
                </a:solidFill>
                <a:miter/>
              </a:ln>
            </p:spPr>
            <p:txBody>
              <a:bodyPr lIns="121920" tIns="60960" rIns="121920" bIns="60960"/>
              <a:lstStyle/>
              <a:p>
                <a:pPr lvl="0" eaLnBrk="1" hangingPunct="1">
                  <a:buNone/>
                </a:pPr>
                <a:endParaRPr lang="zh-CN" altLang="zh-CN" sz="2500" dirty="0">
                  <a:solidFill>
                    <a:srgbClr val="000000"/>
                  </a:solidFill>
                  <a:latin typeface="Calibri" pitchFamily="34" charset="0"/>
                  <a:ea typeface="宋体" pitchFamily="2" charset="-122"/>
                  <a:sym typeface="Calibri" pitchFamily="34" charset="0"/>
                </a:endParaRPr>
              </a:p>
            </p:txBody>
          </p:sp>
        </p:grpSp>
      </p:grpSp>
      <p:sp>
        <p:nvSpPr>
          <p:cNvPr id="31" name="Rectangle 30"/>
          <p:cNvSpPr/>
          <p:nvPr/>
        </p:nvSpPr>
        <p:spPr>
          <a:xfrm>
            <a:off x="4469549" y="1374366"/>
            <a:ext cx="7542778" cy="1384995"/>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Chia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32" name="Rectangle 31"/>
          <p:cNvSpPr/>
          <p:nvPr/>
        </p:nvSpPr>
        <p:spPr>
          <a:xfrm>
            <a:off x="4216604" y="3023566"/>
            <a:ext cx="7795723"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lượt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endParaRPr lang="en-US" sz="2800" dirty="0"/>
          </a:p>
        </p:txBody>
      </p:sp>
      <p:sp>
        <p:nvSpPr>
          <p:cNvPr id="33" name="Rectangle 32"/>
          <p:cNvSpPr/>
          <p:nvPr/>
        </p:nvSpPr>
        <p:spPr>
          <a:xfrm>
            <a:off x="4426562" y="4226551"/>
            <a:ext cx="7722452" cy="954107"/>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Ở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phút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a:t>
            </a:r>
            <a:endParaRPr lang="en-US" sz="2800" dirty="0"/>
          </a:p>
        </p:txBody>
      </p:sp>
      <p:grpSp>
        <p:nvGrpSpPr>
          <p:cNvPr id="34" name="组合 12"/>
          <p:cNvGrpSpPr/>
          <p:nvPr/>
        </p:nvGrpSpPr>
        <p:grpSpPr>
          <a:xfrm>
            <a:off x="4552081" y="5817432"/>
            <a:ext cx="757238" cy="757237"/>
            <a:chOff x="0" y="0"/>
            <a:chExt cx="756000" cy="756000"/>
          </a:xfrm>
          <a:noFill/>
        </p:grpSpPr>
        <p:sp>
          <p:nvSpPr>
            <p:cNvPr id="35" name="椭圆 53"/>
            <p:cNvSpPr/>
            <p:nvPr/>
          </p:nvSpPr>
          <p:spPr>
            <a:xfrm>
              <a:off x="0" y="0"/>
              <a:ext cx="756000" cy="756000"/>
            </a:xfrm>
            <a:prstGeom prst="ellipse">
              <a:avLst/>
            </a:prstGeom>
            <a:grpFill/>
            <a:ln w="9525">
              <a:solidFill>
                <a:srgbClr val="C00000"/>
              </a:solidFill>
            </a:ln>
          </p:spPr>
          <p:txBody>
            <a:bodyPr anchor="ctr"/>
            <a:lstStyle/>
            <a:p>
              <a:pPr lvl="0" algn="ctr" eaLnBrk="1" hangingPunct="1">
                <a:buNone/>
              </a:pPr>
              <a:endParaRPr lang="zh-CN" altLang="zh-CN" dirty="0">
                <a:solidFill>
                  <a:srgbClr val="FFFFFF"/>
                </a:solidFill>
                <a:latin typeface="宋体" pitchFamily="2" charset="-122"/>
                <a:ea typeface="宋体" pitchFamily="2" charset="-122"/>
                <a:sym typeface="宋体" pitchFamily="2" charset="-122"/>
              </a:endParaRPr>
            </a:p>
          </p:txBody>
        </p:sp>
        <p:sp>
          <p:nvSpPr>
            <p:cNvPr id="36" name="Freeform 277"/>
            <p:cNvSpPr>
              <a:spLocks noEditPoints="1"/>
            </p:cNvSpPr>
            <p:nvPr/>
          </p:nvSpPr>
          <p:spPr>
            <a:xfrm>
              <a:off x="190444" y="121807"/>
              <a:ext cx="383972" cy="455826"/>
            </a:xfrm>
            <a:custGeom>
              <a:avLst/>
              <a:gdLst>
                <a:gd name="txL" fmla="*/ 0 w 72"/>
                <a:gd name="txT" fmla="*/ 0 h 86"/>
                <a:gd name="txR" fmla="*/ 72 w 72"/>
                <a:gd name="txB" fmla="*/ 86 h 86"/>
              </a:gdLst>
              <a:ahLst/>
              <a:cxnLst>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grpFill/>
            <a:ln w="9525">
              <a:solidFill>
                <a:srgbClr val="C00000"/>
              </a:solidFill>
            </a:ln>
          </p:spPr>
          <p:txBody>
            <a:bodyPr/>
            <a:lstStyle/>
            <a:p>
              <a:endParaRPr lang="zh-CN" altLang="en-US"/>
            </a:p>
          </p:txBody>
        </p:sp>
      </p:grpSp>
      <p:sp>
        <p:nvSpPr>
          <p:cNvPr id="37" name="Rectangle 36"/>
          <p:cNvSpPr/>
          <p:nvPr/>
        </p:nvSpPr>
        <p:spPr>
          <a:xfrm>
            <a:off x="5463940" y="5681687"/>
            <a:ext cx="6548387"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38" name="Rectangle 37"/>
          <p:cNvSpPr/>
          <p:nvPr/>
        </p:nvSpPr>
        <p:spPr>
          <a:xfrm>
            <a:off x="36700" y="5847629"/>
            <a:ext cx="3809633" cy="658642"/>
          </a:xfrm>
          <a:prstGeom prst="rect">
            <a:avLst/>
          </a:prstGeom>
        </p:spPr>
        <p:txBody>
          <a:bodyPr wrap="none">
            <a:spAutoFit/>
          </a:bodyPr>
          <a:lstStyle/>
          <a:p>
            <a:pPr>
              <a:lnSpc>
                <a:spcPct val="115000"/>
              </a:lnSpc>
              <a:spcAft>
                <a:spcPts val="0"/>
              </a:spcAft>
            </a:pPr>
            <a:r>
              <a:rPr lang="nl-NL"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“Tiếp sức đồng đội</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3180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80">
                                          <p:stCondLst>
                                            <p:cond delay="0"/>
                                          </p:stCondLst>
                                        </p:cTn>
                                        <p:tgtEl>
                                          <p:spTgt spid="38"/>
                                        </p:tgtEl>
                                      </p:cBhvr>
                                    </p:animEffect>
                                    <p:anim calcmode="lin" valueType="num">
                                      <p:cBhvr>
                                        <p:cTn id="2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4" dur="26">
                                          <p:stCondLst>
                                            <p:cond delay="650"/>
                                          </p:stCondLst>
                                        </p:cTn>
                                        <p:tgtEl>
                                          <p:spTgt spid="38"/>
                                        </p:tgtEl>
                                      </p:cBhvr>
                                      <p:to x="100000" y="60000"/>
                                    </p:animScale>
                                    <p:animScale>
                                      <p:cBhvr>
                                        <p:cTn id="35" dur="166" decel="50000">
                                          <p:stCondLst>
                                            <p:cond delay="676"/>
                                          </p:stCondLst>
                                        </p:cTn>
                                        <p:tgtEl>
                                          <p:spTgt spid="38"/>
                                        </p:tgtEl>
                                      </p:cBhvr>
                                      <p:to x="100000" y="100000"/>
                                    </p:animScale>
                                    <p:animScale>
                                      <p:cBhvr>
                                        <p:cTn id="36" dur="26">
                                          <p:stCondLst>
                                            <p:cond delay="1312"/>
                                          </p:stCondLst>
                                        </p:cTn>
                                        <p:tgtEl>
                                          <p:spTgt spid="38"/>
                                        </p:tgtEl>
                                      </p:cBhvr>
                                      <p:to x="100000" y="80000"/>
                                    </p:animScale>
                                    <p:animScale>
                                      <p:cBhvr>
                                        <p:cTn id="37" dur="166" decel="50000">
                                          <p:stCondLst>
                                            <p:cond delay="1338"/>
                                          </p:stCondLst>
                                        </p:cTn>
                                        <p:tgtEl>
                                          <p:spTgt spid="38"/>
                                        </p:tgtEl>
                                      </p:cBhvr>
                                      <p:to x="100000" y="100000"/>
                                    </p:animScale>
                                    <p:animScale>
                                      <p:cBhvr>
                                        <p:cTn id="38" dur="26">
                                          <p:stCondLst>
                                            <p:cond delay="1642"/>
                                          </p:stCondLst>
                                        </p:cTn>
                                        <p:tgtEl>
                                          <p:spTgt spid="38"/>
                                        </p:tgtEl>
                                      </p:cBhvr>
                                      <p:to x="100000" y="90000"/>
                                    </p:animScale>
                                    <p:animScale>
                                      <p:cBhvr>
                                        <p:cTn id="39" dur="166" decel="50000">
                                          <p:stCondLst>
                                            <p:cond delay="1668"/>
                                          </p:stCondLst>
                                        </p:cTn>
                                        <p:tgtEl>
                                          <p:spTgt spid="38"/>
                                        </p:tgtEl>
                                      </p:cBhvr>
                                      <p:to x="100000" y="100000"/>
                                    </p:animScale>
                                    <p:animScale>
                                      <p:cBhvr>
                                        <p:cTn id="40" dur="26">
                                          <p:stCondLst>
                                            <p:cond delay="1808"/>
                                          </p:stCondLst>
                                        </p:cTn>
                                        <p:tgtEl>
                                          <p:spTgt spid="38"/>
                                        </p:tgtEl>
                                      </p:cBhvr>
                                      <p:to x="100000" y="95000"/>
                                    </p:animScale>
                                    <p:animScale>
                                      <p:cBhvr>
                                        <p:cTn id="41" dur="166" decel="50000">
                                          <p:stCondLst>
                                            <p:cond delay="1834"/>
                                          </p:stCondLst>
                                        </p:cTn>
                                        <p:tgtEl>
                                          <p:spTgt spid="3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anim calcmode="lin" valueType="num">
                                      <p:cBhvr>
                                        <p:cTn id="68" dur="1000" fill="hold"/>
                                        <p:tgtEl>
                                          <p:spTgt spid="33"/>
                                        </p:tgtEl>
                                        <p:attrNameLst>
                                          <p:attrName>ppt_x</p:attrName>
                                        </p:attrNameLst>
                                      </p:cBhvr>
                                      <p:tavLst>
                                        <p:tav tm="0">
                                          <p:val>
                                            <p:strVal val="#ppt_x"/>
                                          </p:val>
                                        </p:tav>
                                        <p:tav tm="100000">
                                          <p:val>
                                            <p:strVal val="#ppt_x"/>
                                          </p:val>
                                        </p:tav>
                                      </p:tavLst>
                                    </p:anim>
                                    <p:anim calcmode="lin" valueType="num">
                                      <p:cBhvr>
                                        <p:cTn id="69" dur="1000" fill="hold"/>
                                        <p:tgtEl>
                                          <p:spTgt spid="3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p:bldP spid="32" grpId="0"/>
      <p:bldP spid="33"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3424" y="1217553"/>
            <a:ext cx="11191876" cy="4719241"/>
          </a:xfrm>
          <a:prstGeom prst="rect">
            <a:avLst/>
          </a:prstGeom>
        </p:spPr>
        <p:txBody>
          <a:bodyPr wrap="square">
            <a:spAutoFit/>
          </a:bodyPr>
          <a:lstStyle/>
          <a:p>
            <a:pPr algn="just">
              <a:lnSpc>
                <a:spcPct val="150000"/>
              </a:lnSpc>
              <a:spcAft>
                <a:spcPts val="750"/>
              </a:spcAft>
            </a:pPr>
            <a:r>
              <a:rPr lang="vi-VN" sz="2800" b="1" dirty="0">
                <a:latin typeface="Times New Roman" panose="02020603050405020304" pitchFamily="18" charset="0"/>
                <a:ea typeface="Times New Roman" panose="02020603050405020304" pitchFamily="18" charset="0"/>
              </a:rPr>
              <a:t>- Lượt chơi thứ nhất: </a:t>
            </a:r>
            <a:r>
              <a:rPr lang="en-US" sz="2800" dirty="0">
                <a:latin typeface="Times New Roman" panose="02020603050405020304" pitchFamily="18" charset="0"/>
                <a:ea typeface="Times New Roman" panose="02020603050405020304" pitchFamily="18" charset="0"/>
              </a:rPr>
              <a:t>T</a:t>
            </a:r>
            <a:r>
              <a:rPr lang="vi-VN" sz="2800" dirty="0">
                <a:solidFill>
                  <a:srgbClr val="333333"/>
                </a:solidFill>
                <a:latin typeface="Times New Roman" panose="02020603050405020304" pitchFamily="18" charset="0"/>
                <a:ea typeface="Times New Roman" panose="02020603050405020304" pitchFamily="18" charset="0"/>
              </a:rPr>
              <a:t>rong chữ Quốc ngữ </a:t>
            </a:r>
            <a:r>
              <a:rPr lang="en-US" sz="2800" dirty="0">
                <a:solidFill>
                  <a:srgbClr val="333333"/>
                </a:solidFill>
                <a:latin typeface="Times New Roman" panose="02020603050405020304" pitchFamily="18" charset="0"/>
                <a:ea typeface="Times New Roman" panose="02020603050405020304" pitchFamily="18" charset="0"/>
              </a:rPr>
              <a:t>t</a:t>
            </a:r>
            <a:r>
              <a:rPr lang="vi-VN" sz="2800" dirty="0">
                <a:solidFill>
                  <a:srgbClr val="333333"/>
                </a:solidFill>
                <a:latin typeface="Times New Roman" panose="02020603050405020304" pitchFamily="18" charset="0"/>
                <a:ea typeface="Times New Roman" panose="02020603050405020304" pitchFamily="18" charset="0"/>
              </a:rPr>
              <a:t>rường hợp dùng nhiều chữ cái khác nhau để ghi cùng một âm. Ví dụ, ghi âm /k/ bằng các chữ c, k, q.....</a:t>
            </a:r>
            <a:endParaRPr lang="en-US" sz="2800" dirty="0" smtClean="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rong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/ă/....</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rong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ng,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53139" y="304800"/>
            <a:ext cx="4857336" cy="769441"/>
          </a:xfrm>
          <a:prstGeom prst="rect">
            <a:avLst/>
          </a:prstGeom>
          <a:noFill/>
        </p:spPr>
        <p:txBody>
          <a:bodyPr wrap="square" rtlCol="0">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CÁC LƯỢT CHƠI</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685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22222" r="22222"/>
          <a:stretch>
            <a:fillRect/>
          </a:stretch>
        </p:blipFill>
        <p:spPr>
          <a:xfrm>
            <a:off x="0" y="-8880"/>
            <a:ext cx="12192000" cy="6858000"/>
          </a:xfrm>
          <a:prstGeom prst="rect">
            <a:avLst/>
          </a:prstGeom>
        </p:spPr>
      </p:pic>
      <p:pic>
        <p:nvPicPr>
          <p:cNvPr id="102" name="图片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1781175"/>
            <a:ext cx="4800600" cy="3600450"/>
          </a:xfrm>
          <a:prstGeom prst="rect">
            <a:avLst/>
          </a:prstGeom>
        </p:spPr>
      </p:pic>
      <p:sp>
        <p:nvSpPr>
          <p:cNvPr id="13" name="TextBox 12"/>
          <p:cNvSpPr txBox="1"/>
          <p:nvPr/>
        </p:nvSpPr>
        <p:spPr>
          <a:xfrm>
            <a:off x="1986116" y="1423112"/>
            <a:ext cx="8219768" cy="3516357"/>
          </a:xfrm>
          <a:prstGeom prst="rect">
            <a:avLst/>
          </a:prstGeom>
          <a:noFill/>
        </p:spPr>
        <p:txBody>
          <a:bodyPr wrap="square" lIns="68589" tIns="34295" rIns="68589" bIns="34295" rtlCol="0">
            <a:spAutoFit/>
          </a:bodyPr>
          <a:lstStyle/>
          <a:p>
            <a:pPr algn="ctr"/>
            <a:r>
              <a:rPr lang="en-US" sz="4400" dirty="0" smtClean="0">
                <a:latin typeface="Times New Roman" panose="02020603050405020304" pitchFamily="18" charset="0"/>
                <a:cs typeface="Times New Roman" panose="02020603050405020304" pitchFamily="18" charset="0"/>
              </a:rPr>
              <a:t>THỰC HÀNH TIẾNG VIỆT</a:t>
            </a:r>
          </a:p>
          <a:p>
            <a:pPr algn="ctr"/>
            <a:r>
              <a:rPr lang="en-US" sz="6000" b="1" dirty="0" smtClean="0">
                <a:solidFill>
                  <a:srgbClr val="FF0000"/>
                </a:solidFill>
                <a:latin typeface="Times New Roman" panose="02020603050405020304" pitchFamily="18" charset="0"/>
                <a:cs typeface="Times New Roman" panose="02020603050405020304" pitchFamily="18" charset="0"/>
              </a:rPr>
              <a:t>MỘT SỐ HIỂU BIẾT VỀ CHỮ NÔM VÀ CHỮ QUỐC NGỮ</a:t>
            </a:r>
            <a:endParaRPr lang="zh-CN" altLang="en-US" sz="6000" b="1" dirty="0">
              <a:solidFill>
                <a:srgbClr val="FF0000"/>
              </a:solidFill>
              <a:latin typeface="Times New Roman" panose="02020603050405020304" pitchFamily="18" charset="0"/>
              <a:ea typeface="黑体" panose="02010609060101010101" charset="-122"/>
              <a:cs typeface="Times New Roman" panose="02020603050405020304" pitchFamily="18" charset="0"/>
            </a:endParaRPr>
          </a:p>
        </p:txBody>
      </p:sp>
    </p:spTree>
    <p:extLst>
      <p:ext uri="{BB962C8B-B14F-4D97-AF65-F5344CB8AC3E}">
        <p14:creationId xmlns:p14="http://schemas.microsoft.com/office/powerpoint/2010/main" val="410160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1" presetClass="entr" presetSubtype="0" fill="hold" nodeType="withEffect">
                                  <p:stCondLst>
                                    <p:cond delay="3400"/>
                                  </p:stCondLst>
                                  <p:childTnLst>
                                    <p:set>
                                      <p:cBhvr>
                                        <p:cTn id="9" dur="100">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3548" y="496263"/>
            <a:ext cx="10247243" cy="4616648"/>
          </a:xfrm>
          <a:prstGeom prst="rect">
            <a:avLst/>
          </a:prstGeom>
        </p:spPr>
        <p:txBody>
          <a:bodyPr wrap="square">
            <a:spAutoFit/>
          </a:bodyPr>
          <a:lstStyle/>
          <a:p>
            <a:pPr algn="ctr">
              <a:lnSpc>
                <a:spcPct val="150000"/>
              </a:lnSpc>
              <a:spcAft>
                <a:spcPts val="0"/>
              </a:spcAft>
              <a:tabLst>
                <a:tab pos="1386840" algn="l"/>
              </a:tabLs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21: </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tìm thêm một số ví dụ về các trường hợp sau trong chữ Quốc ngữ:</a:t>
            </a:r>
            <a:endParaRPr lang="en-US"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 k, q.....:</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/c/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c, k, c</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/q/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q, k, c</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/z/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r, 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8620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4704" y="496263"/>
            <a:ext cx="10465905" cy="4616648"/>
          </a:xfrm>
          <a:prstGeom prst="rect">
            <a:avLst/>
          </a:prstGeom>
        </p:spPr>
        <p:txBody>
          <a:bodyPr wrap="square">
            <a:spAutoFit/>
          </a:bodyPr>
          <a:lstStyle/>
          <a:p>
            <a:pPr algn="ctr">
              <a:lnSpc>
                <a:spcPct val="150000"/>
              </a:lnSpc>
              <a:spcAft>
                <a:spcPts val="0"/>
              </a:spcAft>
              <a:tabLst>
                <a:tab pos="1386840" algn="l"/>
              </a:tabLs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21: </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tìm thêm một số ví dụ về các trường hợp sau trong chữ Quốc ngữ:</a:t>
            </a:r>
            <a:endParaRPr lang="en-US"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/ă/....:</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/â/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/â/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/ơ/.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luân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/thy).</a:t>
            </a:r>
          </a:p>
        </p:txBody>
      </p:sp>
    </p:spTree>
    <p:extLst>
      <p:ext uri="{BB962C8B-B14F-4D97-AF65-F5344CB8AC3E}">
        <p14:creationId xmlns:p14="http://schemas.microsoft.com/office/powerpoint/2010/main" val="3589065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3548" y="496263"/>
            <a:ext cx="10833652" cy="3323987"/>
          </a:xfrm>
          <a:prstGeom prst="rect">
            <a:avLst/>
          </a:prstGeom>
        </p:spPr>
        <p:txBody>
          <a:bodyPr wrap="square">
            <a:spAutoFit/>
          </a:bodyPr>
          <a:lstStyle/>
          <a:p>
            <a:pPr algn="ctr">
              <a:lnSpc>
                <a:spcPct val="150000"/>
              </a:lnSpc>
              <a:spcAft>
                <a:spcPts val="0"/>
              </a:spcAft>
              <a:tabLst>
                <a:tab pos="1386840" algn="l"/>
              </a:tabLs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21: </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tìm thêm một số ví dụ về các trường hợp sau trong chữ Quốc ngữ:</a:t>
            </a:r>
            <a:endParaRPr lang="en-US" sz="2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dirty="0">
                <a:latin typeface="Times New Roman" panose="02020603050405020304" pitchFamily="18" charset="0"/>
                <a:cs typeface="Times New Roman" panose="02020603050405020304" pitchFamily="18" charset="0"/>
              </a:rPr>
              <a:t>, ng, </a:t>
            </a:r>
            <a:r>
              <a:rPr lang="en-US" sz="2800" dirty="0" err="1">
                <a:latin typeface="Times New Roman" panose="02020603050405020304" pitchFamily="18" charset="0"/>
                <a:cs typeface="Times New Roman" panose="02020603050405020304" pitchFamily="18" charset="0"/>
              </a:rPr>
              <a:t>kh</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t>
            </a:r>
            <a:r>
              <a:rPr lang="en-US" sz="2800" dirty="0">
                <a:latin typeface="Times New Roman" panose="02020603050405020304" pitchFamily="18" charset="0"/>
                <a:cs typeface="Times New Roman" panose="02020603050405020304" pitchFamily="18" charset="0"/>
              </a:rPr>
              <a:t>, ng, </a:t>
            </a:r>
            <a:r>
              <a:rPr lang="en-US" sz="2800" dirty="0" err="1">
                <a:latin typeface="Times New Roman" panose="02020603050405020304" pitchFamily="18" charset="0"/>
                <a:cs typeface="Times New Roman" panose="02020603050405020304" pitchFamily="18" charset="0"/>
              </a:rPr>
              <a:t>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ngh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148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b="10264"/>
          <a:stretch/>
        </p:blipFill>
        <p:spPr>
          <a:xfrm rot="5400000">
            <a:off x="2681586" y="-2678483"/>
            <a:ext cx="6895507" cy="12258679"/>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40161" y="884982"/>
            <a:ext cx="4072448" cy="29238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27440" y="746669"/>
            <a:ext cx="4072448" cy="292381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2435172" y="1715990"/>
            <a:ext cx="7311617" cy="1631216"/>
          </a:xfrm>
          <a:prstGeom prst="rect">
            <a:avLst/>
          </a:prstGeom>
          <a:noFill/>
        </p:spPr>
        <p:txBody>
          <a:bodyPr wrap="none" rtlCol="0">
            <a:spAutoFit/>
          </a:bodyPr>
          <a:lstStyle/>
          <a:p>
            <a:pPr algn="ctr" defTabSz="1097280"/>
            <a:r>
              <a:rPr lang="en-US" altLang="zh-CN" sz="10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VẬN DỤNG </a:t>
            </a:r>
            <a:endParaRPr lang="zh-CN" altLang="en-US" sz="10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97502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017" y="508905"/>
            <a:ext cx="10764078" cy="5909310"/>
          </a:xfrm>
          <a:prstGeom prst="rect">
            <a:avLst/>
          </a:prstGeom>
        </p:spPr>
        <p:txBody>
          <a:bodyPr wrap="square">
            <a:spAutoFit/>
          </a:bodyPr>
          <a:lstStyle/>
          <a:p>
            <a:pPr algn="just">
              <a:lnSpc>
                <a:spcPct val="150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21.</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6 – 8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khoa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khoa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3822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017" y="508905"/>
            <a:ext cx="10764078" cy="5909310"/>
          </a:xfrm>
          <a:prstGeom prst="rect">
            <a:avLst/>
          </a:prstGeom>
        </p:spPr>
        <p:txBody>
          <a:bodyPr wrap="square">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21</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Hình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thức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đoạn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văn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khoảng</a:t>
            </a:r>
            <a:r>
              <a:rPr lang="fr-FR" sz="2800" b="1" dirty="0">
                <a:latin typeface="Times New Roman" panose="02020603050405020304" pitchFamily="18" charset="0"/>
                <a:cs typeface="Times New Roman" panose="02020603050405020304" pitchFamily="18" charset="0"/>
              </a:rPr>
              <a:t> 6- 8 </a:t>
            </a:r>
            <a:r>
              <a:rPr lang="fr-FR" sz="2800" b="1" dirty="0" err="1">
                <a:latin typeface="Times New Roman" panose="02020603050405020304" pitchFamily="18" charset="0"/>
                <a:cs typeface="Times New Roman" panose="02020603050405020304" pitchFamily="18" charset="0"/>
              </a:rPr>
              <a:t>dòng</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Nội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dung</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29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thạo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716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017" y="508905"/>
            <a:ext cx="11360426" cy="5909310"/>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thạo</a:t>
            </a:r>
            <a:r>
              <a:rPr lang="en-US" sz="2800" i="1"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7184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6835" y="298174"/>
            <a:ext cx="11181521" cy="6211955"/>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800" b="1" dirty="0">
                <a:solidFill>
                  <a:srgbClr val="FF0000"/>
                </a:solidFill>
                <a:latin typeface="Times New Roman" panose="02020603050405020304" pitchFamily="18" charset="0"/>
                <a:cs typeface="Times New Roman" panose="02020603050405020304" pitchFamily="18" charset="0"/>
              </a:rPr>
              <a:t>PHIẾU CHỈNH SỬA BÀI VIẾT</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vi-VN" sz="2800" b="1" dirty="0">
                <a:latin typeface="Times New Roman" panose="02020603050405020304" pitchFamily="18" charset="0"/>
                <a:cs typeface="Times New Roman" panose="02020603050405020304" pitchFamily="18" charset="0"/>
              </a:rPr>
              <a:t>Nhiệm vụ: Hãy đọc bài viết của mình và hoàn chỉnh bài viết bằng cách trả lời các câu hỏi sau:</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1. Bài viết  đảm bảo hình thức đoạn văn chưa?</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smtClean="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Nội dung đã đảm bảo các ý chưa? Nếu chưa cần bổ sung những ý nào?</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smtClean="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Bài viết có sai chính tả không? Nếu có em sửa chữa như thế nào?</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smtClean="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Đoạn văn viết 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những thuận lợi trong việc học chữ Quốc ngữ và sử dụng chữ Quốc ngữ để viết các tên riêng nước ngoài, các thuật ngữ khoa học có nguồn gốc nước ngoài hay chưa? </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Nếu chưa, hãy khắc phục.</a:t>
            </a:r>
            <a:endParaRPr lang="en-US" sz="2800" dirty="0">
              <a:latin typeface="Times New Roman" panose="02020603050405020304" pitchFamily="18" charset="0"/>
              <a:cs typeface="Times New Roman" panose="02020603050405020304" pitchFamily="18" charset="0"/>
            </a:endParaRPr>
          </a:p>
        </p:txBody>
      </p:sp>
      <p:pic>
        <p:nvPicPr>
          <p:cNvPr id="5" name="图片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004" y="-87423"/>
            <a:ext cx="4841996" cy="233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0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230949" cy="6858000"/>
          </a:xfrm>
        </p:spPr>
      </p:pic>
    </p:spTree>
    <p:extLst>
      <p:ext uri="{BB962C8B-B14F-4D97-AF65-F5344CB8AC3E}">
        <p14:creationId xmlns:p14="http://schemas.microsoft.com/office/powerpoint/2010/main" val="1787510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b="10264"/>
          <a:stretch/>
        </p:blipFill>
        <p:spPr>
          <a:xfrm rot="5400000">
            <a:off x="2681586" y="-2678483"/>
            <a:ext cx="6895507" cy="12258679"/>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40161" y="884982"/>
            <a:ext cx="4072448" cy="29238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27440" y="746669"/>
            <a:ext cx="4072448" cy="292381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2725567" y="2039263"/>
            <a:ext cx="6569427" cy="1323439"/>
          </a:xfrm>
          <a:prstGeom prst="rect">
            <a:avLst/>
          </a:prstGeom>
          <a:noFill/>
        </p:spPr>
        <p:txBody>
          <a:bodyPr wrap="none" rtlCol="0">
            <a:spAutoFit/>
          </a:bodyPr>
          <a:lstStyle/>
          <a:p>
            <a:pPr algn="ctr" defTabSz="1097280"/>
            <a:r>
              <a:rPr lang="en-US" altLang="zh-CN" sz="8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KHỞI ĐỘNG </a:t>
            </a:r>
            <a:endParaRPr lang="zh-CN" altLang="en-US" sz="8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925743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35406972"/>
              </p:ext>
            </p:extLst>
          </p:nvPr>
        </p:nvGraphicFramePr>
        <p:xfrm>
          <a:off x="438727" y="1382973"/>
          <a:ext cx="11314546" cy="4907280"/>
        </p:xfrm>
        <a:graphic>
          <a:graphicData uri="http://schemas.openxmlformats.org/drawingml/2006/table">
            <a:tbl>
              <a:tblPr firstRow="1" firstCol="1" bandRow="1">
                <a:tableStyleId>{5DA37D80-6434-44D0-A028-1B22A696006F}</a:tableStyleId>
              </a:tblPr>
              <a:tblGrid>
                <a:gridCol w="3714905">
                  <a:extLst>
                    <a:ext uri="{9D8B030D-6E8A-4147-A177-3AD203B41FA5}">
                      <a16:colId xmlns:a16="http://schemas.microsoft.com/office/drawing/2014/main" val="4158092053"/>
                    </a:ext>
                  </a:extLst>
                </a:gridCol>
                <a:gridCol w="3716030">
                  <a:extLst>
                    <a:ext uri="{9D8B030D-6E8A-4147-A177-3AD203B41FA5}">
                      <a16:colId xmlns:a16="http://schemas.microsoft.com/office/drawing/2014/main" val="4089400970"/>
                    </a:ext>
                  </a:extLst>
                </a:gridCol>
                <a:gridCol w="3883611">
                  <a:extLst>
                    <a:ext uri="{9D8B030D-6E8A-4147-A177-3AD203B41FA5}">
                      <a16:colId xmlns:a16="http://schemas.microsoft.com/office/drawing/2014/main" val="1854327356"/>
                    </a:ext>
                  </a:extLst>
                </a:gridCol>
              </a:tblGrid>
              <a:tr h="0">
                <a:tc gridSpan="3">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phẩm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sau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phẩm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viết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bằng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chữ</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Hán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phẩm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viết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bằng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chữ</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Nôm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phẩm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viết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bằng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chữ</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Quốc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ngữ</a:t>
                      </a:r>
                      <a:r>
                        <a:rPr lang="en-US" sz="2800" b="1"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Sông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núi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Nam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khuyết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danh</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Hịch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tướng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sĩ</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Trần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Quốc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Tuấn</a:t>
                      </a:r>
                      <a:r>
                        <a:rPr lang="en-US" sz="2800" b="0" dirty="0">
                          <a:effectLst/>
                          <a:latin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Quốc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âm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Trãi</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Kiều</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Du), </a:t>
                      </a:r>
                      <a:r>
                        <a:rPr lang="en-US" sz="2800" b="1" dirty="0" err="1">
                          <a:effectLst/>
                          <a:latin typeface="Times New Roman" panose="02020603050405020304" pitchFamily="18" charset="0"/>
                          <a:cs typeface="Times New Roman" panose="02020603050405020304" pitchFamily="18" charset="0"/>
                        </a:rPr>
                        <a:t>Truyện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Lục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Tiên</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Đình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Chiểu</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Tuyên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ngôn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lập</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Hồ</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Chí</a:t>
                      </a:r>
                      <a:r>
                        <a:rPr lang="en-US" sz="2800" b="0" dirty="0">
                          <a:effectLst/>
                          <a:latin typeface="Times New Roman" panose="02020603050405020304" pitchFamily="18" charset="0"/>
                          <a:cs typeface="Times New Roman" panose="02020603050405020304" pitchFamily="18" charset="0"/>
                        </a:rPr>
                        <a:t> Minh),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tù</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Hồ</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Chí</a:t>
                      </a:r>
                      <a:r>
                        <a:rPr lang="en-US" sz="2800" b="0" dirty="0">
                          <a:effectLst/>
                          <a:latin typeface="Times New Roman" panose="02020603050405020304" pitchFamily="18" charset="0"/>
                          <a:cs typeface="Times New Roman" panose="02020603050405020304" pitchFamily="18" charset="0"/>
                        </a:rPr>
                        <a:t> Minh), </a:t>
                      </a:r>
                      <a:r>
                        <a:rPr lang="en-US" sz="2800" b="1" dirty="0" err="1">
                          <a:effectLst/>
                          <a:latin typeface="Times New Roman" panose="02020603050405020304" pitchFamily="18" charset="0"/>
                          <a:cs typeface="Times New Roman" panose="02020603050405020304" pitchFamily="18" charset="0"/>
                        </a:rPr>
                        <a:t>Tắt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đèn</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Tố</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Hạc</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(Nam Cao), </a:t>
                      </a:r>
                      <a:r>
                        <a:rPr lang="en-US" sz="2800" b="1" dirty="0" err="1">
                          <a:effectLst/>
                          <a:latin typeface="Times New Roman" panose="02020603050405020304" pitchFamily="18" charset="0"/>
                          <a:cs typeface="Times New Roman" panose="02020603050405020304" pitchFamily="18" charset="0"/>
                        </a:rPr>
                        <a:t>Dế</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Mèn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kí</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Tô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Hoài</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9477318"/>
                  </a:ext>
                </a:extLst>
              </a:tr>
              <a:tr h="0">
                <a:tc>
                  <a:txBody>
                    <a:bodyPr/>
                    <a:lstStyle/>
                    <a:p>
                      <a:pPr algn="ctr">
                        <a:lnSpc>
                          <a:spcPct val="115000"/>
                        </a:lnSpc>
                        <a:spcAft>
                          <a:spcPts val="0"/>
                        </a:spcAft>
                      </a:pPr>
                      <a:r>
                        <a:rPr lang="en-US" sz="2800" b="0">
                          <a:effectLst/>
                          <a:latin typeface="Times New Roman" panose="02020603050405020304" pitchFamily="18" charset="0"/>
                          <a:cs typeface="Times New Roman" panose="02020603050405020304" pitchFamily="18" charset="0"/>
                        </a:rPr>
                        <a:t>Chữ Hán</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b="0">
                          <a:effectLst/>
                          <a:latin typeface="Times New Roman" panose="02020603050405020304" pitchFamily="18" charset="0"/>
                          <a:cs typeface="Times New Roman" panose="02020603050405020304" pitchFamily="18" charset="0"/>
                        </a:rPr>
                        <a:t>Chữ Nôm</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b="0">
                          <a:effectLst/>
                          <a:latin typeface="Times New Roman" panose="02020603050405020304" pitchFamily="18" charset="0"/>
                          <a:cs typeface="Times New Roman" panose="02020603050405020304" pitchFamily="18" charset="0"/>
                        </a:rPr>
                        <a:t>Chữ Quốc ngữ</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979088"/>
                  </a:ext>
                </a:extLst>
              </a:tr>
              <a:tr h="0">
                <a:tc>
                  <a:txBody>
                    <a:bodyPr/>
                    <a:lstStyle/>
                    <a:p>
                      <a:pPr algn="just">
                        <a:lnSpc>
                          <a:spcPct val="115000"/>
                        </a:lnSpc>
                        <a:spcAft>
                          <a:spcPts val="0"/>
                        </a:spcAft>
                      </a:pPr>
                      <a:r>
                        <a:rPr lang="en-US" sz="2800" b="0" dirty="0" smtClean="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b="0" dirty="0" smtClean="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b="0" dirty="0" smtClean="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5617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262" y="244457"/>
            <a:ext cx="3511730" cy="799252"/>
          </a:xfrm>
          <a:prstGeom prst="rect">
            <a:avLst/>
          </a:prstGeom>
        </p:spPr>
      </p:pic>
    </p:spTree>
    <p:extLst>
      <p:ext uri="{BB962C8B-B14F-4D97-AF65-F5344CB8AC3E}">
        <p14:creationId xmlns:p14="http://schemas.microsoft.com/office/powerpoint/2010/main" val="2314737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7223920"/>
              </p:ext>
            </p:extLst>
          </p:nvPr>
        </p:nvGraphicFramePr>
        <p:xfrm>
          <a:off x="318655" y="975360"/>
          <a:ext cx="11314546" cy="5398008"/>
        </p:xfrm>
        <a:graphic>
          <a:graphicData uri="http://schemas.openxmlformats.org/drawingml/2006/table">
            <a:tbl>
              <a:tblPr firstRow="1" firstCol="1" bandRow="1">
                <a:tableStyleId>{5DA37D80-6434-44D0-A028-1B22A696006F}</a:tableStyleId>
              </a:tblPr>
              <a:tblGrid>
                <a:gridCol w="3714905">
                  <a:extLst>
                    <a:ext uri="{9D8B030D-6E8A-4147-A177-3AD203B41FA5}">
                      <a16:colId xmlns:a16="http://schemas.microsoft.com/office/drawing/2014/main" val="4158092053"/>
                    </a:ext>
                  </a:extLst>
                </a:gridCol>
                <a:gridCol w="3716030">
                  <a:extLst>
                    <a:ext uri="{9D8B030D-6E8A-4147-A177-3AD203B41FA5}">
                      <a16:colId xmlns:a16="http://schemas.microsoft.com/office/drawing/2014/main" val="4089400970"/>
                    </a:ext>
                  </a:extLst>
                </a:gridCol>
                <a:gridCol w="3883611">
                  <a:extLst>
                    <a:ext uri="{9D8B030D-6E8A-4147-A177-3AD203B41FA5}">
                      <a16:colId xmlns:a16="http://schemas.microsoft.com/office/drawing/2014/main" val="1854327356"/>
                    </a:ext>
                  </a:extLst>
                </a:gridCol>
              </a:tblGrid>
              <a:tr h="0">
                <a:tc gridSpan="3">
                  <a:txBody>
                    <a:bodyPr/>
                    <a:lstStyle/>
                    <a:p>
                      <a:pPr algn="just">
                        <a:lnSpc>
                          <a:spcPct val="115000"/>
                        </a:lnSpc>
                        <a:spcAft>
                          <a:spcPts val="0"/>
                        </a:spcAft>
                      </a:pPr>
                      <a:r>
                        <a:rPr lang="en-US" sz="2800" b="1" dirty="0" err="1" smtClean="0">
                          <a:effectLst/>
                          <a:latin typeface="Times New Roman" panose="02020603050405020304" pitchFamily="18" charset="0"/>
                          <a:cs typeface="Times New Roman" panose="02020603050405020304" pitchFamily="18" charset="0"/>
                        </a:rPr>
                        <a:t>Sông</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núi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Nam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khuyết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danh</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Hịch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tướng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sĩ</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Trần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Quốc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Tuấn</a:t>
                      </a:r>
                      <a:r>
                        <a:rPr lang="en-US" sz="2800" b="0" dirty="0">
                          <a:effectLst/>
                          <a:latin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Quốc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âm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Trãi</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Kiều</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Du), </a:t>
                      </a:r>
                      <a:r>
                        <a:rPr lang="en-US" sz="2800" b="1" dirty="0" err="1">
                          <a:effectLst/>
                          <a:latin typeface="Times New Roman" panose="02020603050405020304" pitchFamily="18" charset="0"/>
                          <a:cs typeface="Times New Roman" panose="02020603050405020304" pitchFamily="18" charset="0"/>
                        </a:rPr>
                        <a:t>Truyện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Lục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Tiên</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Nguyễn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Đình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Chiểu</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Tuyên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ngôn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lập</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Hồ</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Chí</a:t>
                      </a:r>
                      <a:r>
                        <a:rPr lang="en-US" sz="2800" b="0" dirty="0">
                          <a:effectLst/>
                          <a:latin typeface="Times New Roman" panose="02020603050405020304" pitchFamily="18" charset="0"/>
                          <a:cs typeface="Times New Roman" panose="02020603050405020304" pitchFamily="18" charset="0"/>
                        </a:rPr>
                        <a:t> Minh),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tù</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Hồ</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Chí</a:t>
                      </a:r>
                      <a:r>
                        <a:rPr lang="en-US" sz="2800" b="0" dirty="0">
                          <a:effectLst/>
                          <a:latin typeface="Times New Roman" panose="02020603050405020304" pitchFamily="18" charset="0"/>
                          <a:cs typeface="Times New Roman" panose="02020603050405020304" pitchFamily="18" charset="0"/>
                        </a:rPr>
                        <a:t> Minh), </a:t>
                      </a:r>
                      <a:r>
                        <a:rPr lang="en-US" sz="2800" b="1" dirty="0" err="1">
                          <a:effectLst/>
                          <a:latin typeface="Times New Roman" panose="02020603050405020304" pitchFamily="18" charset="0"/>
                          <a:cs typeface="Times New Roman" panose="02020603050405020304" pitchFamily="18" charset="0"/>
                        </a:rPr>
                        <a:t>Tắt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đèn</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Ngô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Tố</a:t>
                      </a:r>
                      <a:r>
                        <a:rPr lang="en-US" sz="2800" b="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Hạc</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(Nam Cao), </a:t>
                      </a:r>
                      <a:r>
                        <a:rPr lang="en-US" sz="2800" b="1" dirty="0" err="1">
                          <a:effectLst/>
                          <a:latin typeface="Times New Roman" panose="02020603050405020304" pitchFamily="18" charset="0"/>
                          <a:cs typeface="Times New Roman" panose="02020603050405020304" pitchFamily="18" charset="0"/>
                        </a:rPr>
                        <a:t>Dế</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Mèn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kí</a:t>
                      </a:r>
                      <a:r>
                        <a:rPr lang="en-US" sz="2800" b="1" dirty="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a:t>
                      </a:r>
                      <a:r>
                        <a:rPr lang="en-US" sz="2800" b="0" dirty="0" err="1">
                          <a:effectLst/>
                          <a:latin typeface="Times New Roman" panose="02020603050405020304" pitchFamily="18" charset="0"/>
                          <a:cs typeface="Times New Roman" panose="02020603050405020304" pitchFamily="18" charset="0"/>
                        </a:rPr>
                        <a:t>Tô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Hoài</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9477318"/>
                  </a:ext>
                </a:extLst>
              </a:tr>
              <a:tr h="0">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Chữ Hán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Chữ Nôm</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Chữ</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Quốc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ngữ</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979088"/>
                  </a:ext>
                </a:extLst>
              </a:tr>
              <a:tr h="0">
                <a:tc>
                  <a:txBody>
                    <a:bodyPr/>
                    <a:lstStyle/>
                    <a:p>
                      <a:pPr algn="just">
                        <a:lnSpc>
                          <a:spcPct val="115000"/>
                        </a:lnSpc>
                        <a:spcAft>
                          <a:spcPts val="0"/>
                        </a:spcAft>
                      </a:pP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Sông</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núi</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Nam</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khuyết</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danh</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Hịch</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tướng</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sĩ</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Trần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Quốc</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Tuấn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Nhật</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kí</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1" kern="1200" dirty="0" err="1" smtClean="0">
                          <a:solidFill>
                            <a:schemeClr val="tx1"/>
                          </a:solidFill>
                          <a:effectLst/>
                          <a:latin typeface="Times New Roman" panose="02020603050405020304" pitchFamily="18" charset="0"/>
                          <a:ea typeface="+mn-ea"/>
                          <a:cs typeface="Times New Roman" panose="02020603050405020304" pitchFamily="18" charset="0"/>
                        </a:rPr>
                        <a:t>tù</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Hồ</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Chí</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Minh).</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Quốc</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âm</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thi</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tập</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Nguyễn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Trãi</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Truyện</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Kiều</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Nguyễn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Du),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Truyện</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Lục</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Vân</a:t>
                      </a:r>
                      <a:r>
                        <a:rPr lang="en-US" sz="28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i="1" kern="1200" dirty="0" err="1" smtClean="0">
                          <a:solidFill>
                            <a:schemeClr val="tx1"/>
                          </a:solidFill>
                          <a:effectLst/>
                          <a:latin typeface="Times New Roman" panose="02020603050405020304" pitchFamily="18" charset="0"/>
                          <a:ea typeface="+mn-ea"/>
                          <a:cs typeface="Times New Roman" panose="02020603050405020304" pitchFamily="18" charset="0"/>
                        </a:rPr>
                        <a:t>Tiên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Nguyễn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Đình</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Chiểu</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(Nam Cao),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5617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662" y="155173"/>
            <a:ext cx="3511730" cy="799252"/>
          </a:xfrm>
          <a:prstGeom prst="rect">
            <a:avLst/>
          </a:prstGeom>
        </p:spPr>
      </p:pic>
    </p:spTree>
    <p:extLst>
      <p:ext uri="{BB962C8B-B14F-4D97-AF65-F5344CB8AC3E}">
        <p14:creationId xmlns:p14="http://schemas.microsoft.com/office/powerpoint/2010/main" val="365539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b="10264"/>
          <a:stretch/>
        </p:blipFill>
        <p:spPr>
          <a:xfrm rot="5400000">
            <a:off x="2681586" y="-2678483"/>
            <a:ext cx="6895507" cy="12258679"/>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40161" y="884982"/>
            <a:ext cx="4072448" cy="29238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27440" y="746669"/>
            <a:ext cx="4072448" cy="292381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2684439" y="1715990"/>
            <a:ext cx="6813084" cy="3170099"/>
          </a:xfrm>
          <a:prstGeom prst="rect">
            <a:avLst/>
          </a:prstGeom>
          <a:noFill/>
        </p:spPr>
        <p:txBody>
          <a:bodyPr wrap="none" rtlCol="0">
            <a:spAutoFit/>
          </a:bodyPr>
          <a:lstStyle/>
          <a:p>
            <a:pPr algn="ctr" defTabSz="1097280"/>
            <a:r>
              <a:rPr lang="en-US" altLang="zh-CN" sz="10000" b="1"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Hình</a:t>
            </a:r>
            <a:r>
              <a:rPr lang="en-US" altLang="zh-CN" sz="10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10000" b="1"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thành</a:t>
            </a:r>
            <a:r>
              <a:rPr lang="en-US" altLang="zh-CN" sz="10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 </a:t>
            </a:r>
          </a:p>
          <a:p>
            <a:pPr algn="ctr" defTabSz="1097280"/>
            <a:r>
              <a:rPr lang="en-US" altLang="zh-CN" sz="10000" b="1"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10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10000" b="1"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10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rPr>
              <a:t> </a:t>
            </a:r>
            <a:endParaRPr lang="zh-CN" altLang="en-US" sz="10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730543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5" name="Rectangle 4"/>
          <p:cNvSpPr/>
          <p:nvPr/>
        </p:nvSpPr>
        <p:spPr>
          <a:xfrm>
            <a:off x="2712359" y="254624"/>
            <a:ext cx="7210628" cy="648383"/>
          </a:xfrm>
          <a:prstGeom prst="rect">
            <a:avLst/>
          </a:prstGeom>
        </p:spPr>
        <p:txBody>
          <a:bodyPr wrap="none">
            <a:spAutoFit/>
          </a:bodyPr>
          <a:lstStyle/>
          <a:p>
            <a:pPr algn="just">
              <a:lnSpc>
                <a:spcPct val="115000"/>
              </a:lnSpc>
              <a:spcAft>
                <a:spcPts val="0"/>
              </a:spcAft>
            </a:pPr>
            <a:r>
              <a:rPr lang="de-DE" sz="3600" b="1" dirty="0" smtClean="0">
                <a:solidFill>
                  <a:srgbClr val="FF0000"/>
                </a:solidFill>
                <a:latin typeface="#9Slide03 Bebas Neue Bold" panose="020B0606020202050201" pitchFamily="34" charset="0"/>
                <a:ea typeface="Times New Roman" panose="02020603050405020304" pitchFamily="18" charset="0"/>
                <a:cs typeface="Times New Roman" panose="02020603050405020304" pitchFamily="18" charset="0"/>
              </a:rPr>
              <a:t>I. </a:t>
            </a:r>
            <a:r>
              <a:rPr lang="nl-NL" sz="3600" b="1" dirty="0" smtClean="0">
                <a:solidFill>
                  <a:srgbClr val="FF0000"/>
                </a:solidFill>
                <a:latin typeface="#9Slide03 Bebas Neue Bold" panose="020B0606020202050201" pitchFamily="34" charset="0"/>
                <a:ea typeface="Times New Roman" panose="02020603050405020304" pitchFamily="18" charset="0"/>
                <a:cs typeface="Times New Roman" panose="02020603050405020304" pitchFamily="18" charset="0"/>
              </a:rPr>
              <a:t>MỘT SỐ HIỂU BIẾT VỀ CHỮ NÔM VÀ CHỮ QUỐC NGỮ:</a:t>
            </a:r>
            <a:endParaRPr lang="en-US" sz="3600" dirty="0">
              <a:solidFill>
                <a:srgbClr val="FF0000"/>
              </a:solidFill>
              <a:effectLst/>
              <a:latin typeface="#9Slide03 Bebas Neue Bold" panose="020B0606020202050201"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66870791"/>
              </p:ext>
            </p:extLst>
          </p:nvPr>
        </p:nvGraphicFramePr>
        <p:xfrm>
          <a:off x="2216728" y="2865429"/>
          <a:ext cx="8829963" cy="2804160"/>
        </p:xfrm>
        <a:graphic>
          <a:graphicData uri="http://schemas.openxmlformats.org/drawingml/2006/table">
            <a:tbl>
              <a:tblPr firstRow="1" firstCol="1" bandRow="1">
                <a:tableStyleId>{5DA37D80-6434-44D0-A028-1B22A696006F}</a:tableStyleId>
              </a:tblPr>
              <a:tblGrid>
                <a:gridCol w="2207048">
                  <a:extLst>
                    <a:ext uri="{9D8B030D-6E8A-4147-A177-3AD203B41FA5}">
                      <a16:colId xmlns:a16="http://schemas.microsoft.com/office/drawing/2014/main" val="3806334071"/>
                    </a:ext>
                  </a:extLst>
                </a:gridCol>
                <a:gridCol w="2207048">
                  <a:extLst>
                    <a:ext uri="{9D8B030D-6E8A-4147-A177-3AD203B41FA5}">
                      <a16:colId xmlns:a16="http://schemas.microsoft.com/office/drawing/2014/main" val="2076167249"/>
                    </a:ext>
                  </a:extLst>
                </a:gridCol>
                <a:gridCol w="2207048">
                  <a:extLst>
                    <a:ext uri="{9D8B030D-6E8A-4147-A177-3AD203B41FA5}">
                      <a16:colId xmlns:a16="http://schemas.microsoft.com/office/drawing/2014/main" val="408008755"/>
                    </a:ext>
                  </a:extLst>
                </a:gridCol>
                <a:gridCol w="2208819">
                  <a:extLst>
                    <a:ext uri="{9D8B030D-6E8A-4147-A177-3AD203B41FA5}">
                      <a16:colId xmlns:a16="http://schemas.microsoft.com/office/drawing/2014/main" val="559179380"/>
                    </a:ext>
                  </a:extLst>
                </a:gridCol>
              </a:tblGrid>
              <a:tr h="0">
                <a:tc gridSpan="4">
                  <a:txBody>
                    <a:bodyPr/>
                    <a:lstStyle/>
                    <a:p>
                      <a:pPr algn="ctr">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PHIẾU HỌC TẬP SỐ 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1214764"/>
                  </a:ext>
                </a:extLst>
              </a:tr>
              <a:tr h="0">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Chữ</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Bối cảnh, xuất xứ</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Đặc điểm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Thành tựu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800076"/>
                  </a:ext>
                </a:extLst>
              </a:tr>
              <a:tr h="0">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Nôm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906257"/>
                  </a:ext>
                </a:extLst>
              </a:tr>
              <a:tr h="0">
                <a:tc>
                  <a:txBody>
                    <a:bodyPr/>
                    <a:lstStyle/>
                    <a:p>
                      <a:pPr algn="just">
                        <a:lnSpc>
                          <a:spcPct val="115000"/>
                        </a:lnSpc>
                        <a:spcAft>
                          <a:spcPts val="0"/>
                        </a:spcAft>
                        <a:tabLst>
                          <a:tab pos="1386840" algn="l"/>
                        </a:tabLst>
                      </a:pPr>
                      <a:r>
                        <a:rPr lang="pt-BR" sz="3200">
                          <a:effectLst/>
                          <a:latin typeface="Times New Roman" panose="02020603050405020304" pitchFamily="18" charset="0"/>
                          <a:cs typeface="Times New Roman" panose="02020603050405020304" pitchFamily="18" charset="0"/>
                        </a:rPr>
                        <a:t>Quốc ngữ</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tabLst>
                          <a:tab pos="1386840" algn="l"/>
                        </a:tabLst>
                      </a:pPr>
                      <a:r>
                        <a:rPr lang="pt-BR" sz="3200" dirty="0">
                          <a:effectLst/>
                          <a:latin typeface="Times New Roman" panose="02020603050405020304" pitchFamily="18" charset="0"/>
                          <a:cs typeface="Times New Roman" panose="02020603050405020304" pitchFamily="18" charset="0"/>
                        </a:rPr>
                        <a:t> </a:t>
                      </a:r>
                      <a:r>
                        <a:rPr lang="pt-BR"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045742"/>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822" y="1477818"/>
            <a:ext cx="5747045" cy="812800"/>
          </a:xfrm>
          <a:prstGeom prst="rect">
            <a:avLst/>
          </a:prstGeom>
        </p:spPr>
      </p:pic>
    </p:spTree>
    <p:extLst>
      <p:ext uri="{BB962C8B-B14F-4D97-AF65-F5344CB8AC3E}">
        <p14:creationId xmlns:p14="http://schemas.microsoft.com/office/powerpoint/2010/main" val="274297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5" name="Rectangle 4"/>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手机">
            <a:extLst>
              <a:ext uri="{FF2B5EF4-FFF2-40B4-BE49-F238E27FC236}">
                <a16:creationId xmlns:a16="http://schemas.microsoft.com/office/drawing/2014/main" id="{E8B4651C-80CB-4B31-A5E5-AC25BB65DF08}"/>
              </a:ext>
            </a:extLst>
          </p:cNvPr>
          <p:cNvSpPr/>
          <p:nvPr/>
        </p:nvSpPr>
        <p:spPr bwMode="auto">
          <a:xfrm>
            <a:off x="1140775" y="2088287"/>
            <a:ext cx="2088342" cy="2768196"/>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rgbClr val="A8D28D"/>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2160" dirty="0">
              <a:solidFill>
                <a:srgbClr val="FFFFFF"/>
              </a:solidFill>
            </a:endParaRPr>
          </a:p>
        </p:txBody>
      </p:sp>
      <p:sp>
        <p:nvSpPr>
          <p:cNvPr id="2" name="Rectangle 1"/>
          <p:cNvSpPr/>
          <p:nvPr/>
        </p:nvSpPr>
        <p:spPr>
          <a:xfrm>
            <a:off x="1140775" y="2689446"/>
            <a:ext cx="2026517" cy="1565878"/>
          </a:xfrm>
          <a:prstGeom prst="rect">
            <a:avLst/>
          </a:prstGeom>
        </p:spPr>
        <p:txBody>
          <a:bodyPr wrap="none">
            <a:spAutoFit/>
          </a:bodyPr>
          <a:lstStyle/>
          <a:p>
            <a:pPr marL="741680" indent="-742950" algn="ctr">
              <a:lnSpc>
                <a:spcPct val="115000"/>
              </a:lnSpc>
              <a:spcAft>
                <a:spcPts val="800"/>
              </a:spcAft>
              <a:buAutoNum type="alphaLcPeriod"/>
            </a:pPr>
            <a:r>
              <a:rPr lang="de-DE" sz="4000" b="1" dirty="0" smtClean="0">
                <a:solidFill>
                  <a:srgbClr val="2E74B5"/>
                </a:solidFill>
                <a:latin typeface="Times New Roman" panose="02020603050405020304" pitchFamily="18" charset="0"/>
                <a:ea typeface="Calibri" panose="020F0502020204030204" pitchFamily="34" charset="0"/>
                <a:cs typeface="Times New Roman" panose="02020603050405020304" pitchFamily="18" charset="0"/>
              </a:rPr>
              <a:t>Chữ </a:t>
            </a:r>
          </a:p>
          <a:p>
            <a:pPr algn="ctr">
              <a:lnSpc>
                <a:spcPct val="115000"/>
              </a:lnSpc>
              <a:spcAft>
                <a:spcPts val="800"/>
              </a:spcAft>
            </a:pPr>
            <a:r>
              <a:rPr lang="de-DE" sz="4000" b="1" dirty="0" smtClean="0">
                <a:solidFill>
                  <a:srgbClr val="2E74B5"/>
                </a:solidFill>
                <a:latin typeface="Times New Roman" panose="02020603050405020304" pitchFamily="18" charset="0"/>
                <a:ea typeface="Calibri" panose="020F0502020204030204" pitchFamily="34" charset="0"/>
                <a:cs typeface="Times New Roman" panose="02020603050405020304" pitchFamily="18" charset="0"/>
              </a:rPr>
              <a:t>Nôm</a:t>
            </a:r>
            <a:r>
              <a:rPr lang="de-DE" sz="4000" b="1" dirty="0">
                <a:solidFill>
                  <a:srgbClr val="2E74B5"/>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7"/>
          <p:cNvSpPr>
            <a:spLocks noChangeArrowheads="1"/>
          </p:cNvSpPr>
          <p:nvPr/>
        </p:nvSpPr>
        <p:spPr bwMode="auto">
          <a:xfrm>
            <a:off x="4900547" y="4304771"/>
            <a:ext cx="6741731"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19" name="Rectangle 6"/>
          <p:cNvSpPr>
            <a:spLocks noChangeArrowheads="1"/>
          </p:cNvSpPr>
          <p:nvPr/>
        </p:nvSpPr>
        <p:spPr bwMode="auto">
          <a:xfrm>
            <a:off x="4429979" y="2758920"/>
            <a:ext cx="7244570" cy="980646"/>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932818" y="1238515"/>
            <a:ext cx="6662145"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859245" y="4032038"/>
            <a:ext cx="1440347" cy="1486074"/>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364133" y="1132867"/>
            <a:ext cx="6153611" cy="1198281"/>
          </a:xfrm>
          <a:prstGeom prst="rect">
            <a:avLst/>
          </a:prstGeom>
        </p:spPr>
        <p:txBody>
          <a:bodyPr wrap="square" lIns="89414" tIns="44706" rIns="89414" bIns="44706" anchor="ctr">
            <a:spAutoFit/>
          </a:bodyPr>
          <a:lstStyle/>
          <a:p>
            <a:pPr algn="just">
              <a:defRPr/>
            </a:pPr>
            <a:r>
              <a:rPr lang="vi-VN" sz="2400" b="1" dirty="0">
                <a:latin typeface="Times New Roman" panose="02020603050405020304" pitchFamily="18" charset="0"/>
                <a:cs typeface="Times New Roman" panose="02020603050405020304" pitchFamily="18" charset="0"/>
              </a:rPr>
              <a:t>Bối cảnh ra </a:t>
            </a:r>
            <a:r>
              <a:rPr lang="vi-VN" sz="2400" b="1" dirty="0" smtClean="0">
                <a:latin typeface="Times New Roman" panose="02020603050405020304" pitchFamily="18" charset="0"/>
                <a:cs typeface="Times New Roman" panose="02020603050405020304" pitchFamily="18" charset="0"/>
              </a:rPr>
              <a:t>đời: </a:t>
            </a:r>
            <a:r>
              <a:rPr lang="vi-VN" sz="2400" dirty="0">
                <a:latin typeface="Times New Roman" panose="02020603050405020304" pitchFamily="18" charset="0"/>
                <a:cs typeface="Times New Roman" panose="02020603050405020304" pitchFamily="18" charset="0"/>
              </a:rPr>
              <a:t>Việt Nam bị phương Bắc đô hộ suốt 1000 năm và phải dùng chữ Hán làm chữ viết chính thống.</a:t>
            </a:r>
            <a:endParaRPr lang="en-US" sz="24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891516" y="1047093"/>
            <a:ext cx="1440347" cy="1486074"/>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4" name="Oval 38"/>
          <p:cNvSpPr>
            <a:spLocks noChangeArrowheads="1"/>
          </p:cNvSpPr>
          <p:nvPr/>
        </p:nvSpPr>
        <p:spPr bwMode="auto">
          <a:xfrm>
            <a:off x="3891516" y="2519770"/>
            <a:ext cx="1440347" cy="1486074"/>
          </a:xfrm>
          <a:prstGeom prst="ellipse">
            <a:avLst/>
          </a:prstGeom>
          <a:solidFill>
            <a:srgbClr val="FDBDC7"/>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5" name="矩形 15"/>
          <p:cNvSpPr/>
          <p:nvPr/>
        </p:nvSpPr>
        <p:spPr>
          <a:xfrm>
            <a:off x="5299592" y="2763296"/>
            <a:ext cx="6295370" cy="828949"/>
          </a:xfrm>
          <a:prstGeom prst="rect">
            <a:avLst/>
          </a:prstGeom>
        </p:spPr>
        <p:txBody>
          <a:bodyPr wrap="square" lIns="89414" tIns="44706" rIns="89414" bIns="44706" anchor="ctr">
            <a:spAutoFit/>
          </a:bodyPr>
          <a:lstStyle/>
          <a:p>
            <a:pPr algn="just" defTabSz="608767">
              <a:defRPr/>
            </a:pPr>
            <a:r>
              <a:rPr lang="vi-VN" sz="2400" b="1" dirty="0">
                <a:latin typeface="Times New Roman" panose="02020603050405020304" pitchFamily="18" charset="0"/>
                <a:cs typeface="Times New Roman" panose="02020603050405020304" pitchFamily="18" charset="0"/>
              </a:rPr>
              <a:t>Quá trình đấu </a:t>
            </a:r>
            <a:r>
              <a:rPr lang="vi-VN" sz="2400" b="1" dirty="0" smtClean="0">
                <a:latin typeface="Times New Roman" panose="02020603050405020304" pitchFamily="18" charset="0"/>
                <a:cs typeface="Times New Roman" panose="02020603050405020304" pitchFamily="18" charset="0"/>
              </a:rPr>
              <a:t>tranh: </a:t>
            </a:r>
            <a:r>
              <a:rPr lang="vi-VN" sz="2400" dirty="0">
                <a:latin typeface="Times New Roman" panose="02020603050405020304" pitchFamily="18" charset="0"/>
                <a:cs typeface="Times New Roman" panose="02020603050405020304" pitchFamily="18" charset="0"/>
              </a:rPr>
              <a:t>Người Việt đấu tranh giành độc lập về chủ quyền, chính trị và văn hóa</a:t>
            </a:r>
            <a:endParaRPr lang="zh-CN" altLang="en-US" sz="2400" dirty="0">
              <a:solidFill>
                <a:prstClr val="black">
                  <a:lumMod val="50000"/>
                  <a:lumOff val="50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矩形 18"/>
          <p:cNvSpPr/>
          <p:nvPr/>
        </p:nvSpPr>
        <p:spPr>
          <a:xfrm>
            <a:off x="5364133" y="4413510"/>
            <a:ext cx="6230829" cy="828949"/>
          </a:xfrm>
          <a:prstGeom prst="rect">
            <a:avLst/>
          </a:prstGeom>
        </p:spPr>
        <p:txBody>
          <a:bodyPr wrap="square" lIns="89414" tIns="44706" rIns="89414" bIns="44706" anchor="ctr">
            <a:spAutoFit/>
          </a:bodyPr>
          <a:lstStyle/>
          <a:p>
            <a:pPr algn="just">
              <a:defRPr/>
            </a:pPr>
            <a:r>
              <a:rPr lang="vi-VN" sz="2400" b="1" dirty="0">
                <a:latin typeface="Times New Roman" panose="02020603050405020304" pitchFamily="18" charset="0"/>
                <a:cs typeface="Times New Roman" panose="02020603050405020304" pitchFamily="18" charset="0"/>
              </a:rPr>
              <a:t>Sự hình thành chữ </a:t>
            </a:r>
            <a:r>
              <a:rPr lang="vi-VN" sz="2400" b="1" dirty="0" smtClean="0">
                <a:latin typeface="Times New Roman" panose="02020603050405020304" pitchFamily="18" charset="0"/>
                <a:cs typeface="Times New Roman" panose="02020603050405020304" pitchFamily="18" charset="0"/>
              </a:rPr>
              <a:t>Nôm: </a:t>
            </a:r>
            <a:r>
              <a:rPr lang="vi-VN" sz="2400" dirty="0">
                <a:latin typeface="Times New Roman" panose="02020603050405020304" pitchFamily="18" charset="0"/>
                <a:cs typeface="Times New Roman" panose="02020603050405020304" pitchFamily="18" charset="0"/>
              </a:rPr>
              <a:t>Chữ Nôm được sáng tạo từ khoảng thế kỷ VIII đến thế kỷ IX.</a:t>
            </a:r>
            <a:endParaRPr lang="en-US" sz="24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7" name="Rectangle 7"/>
          <p:cNvSpPr>
            <a:spLocks noChangeArrowheads="1"/>
          </p:cNvSpPr>
          <p:nvPr/>
        </p:nvSpPr>
        <p:spPr bwMode="auto">
          <a:xfrm>
            <a:off x="4932818" y="5749848"/>
            <a:ext cx="6741731" cy="98698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8" name="Oval 38"/>
          <p:cNvSpPr>
            <a:spLocks noChangeArrowheads="1"/>
          </p:cNvSpPr>
          <p:nvPr/>
        </p:nvSpPr>
        <p:spPr bwMode="auto">
          <a:xfrm>
            <a:off x="3891516" y="5477115"/>
            <a:ext cx="1440347" cy="1486074"/>
          </a:xfrm>
          <a:prstGeom prst="ellipse">
            <a:avLst/>
          </a:prstGeom>
          <a:solidFill>
            <a:schemeClr val="accent2"/>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9" name="矩形 18"/>
          <p:cNvSpPr/>
          <p:nvPr/>
        </p:nvSpPr>
        <p:spPr>
          <a:xfrm>
            <a:off x="5364134" y="5858587"/>
            <a:ext cx="6230829" cy="828949"/>
          </a:xfrm>
          <a:prstGeom prst="rect">
            <a:avLst/>
          </a:prstGeom>
        </p:spPr>
        <p:txBody>
          <a:bodyPr wrap="square" lIns="89414" tIns="44706" rIns="89414" bIns="44706" anchor="ctr">
            <a:spAutoFit/>
          </a:bodyPr>
          <a:lstStyle/>
          <a:p>
            <a:pPr algn="just">
              <a:defRPr/>
            </a:pPr>
            <a:r>
              <a:rPr lang="vi-VN" sz="2400" b="1" dirty="0">
                <a:latin typeface="Times New Roman" panose="02020603050405020304" pitchFamily="18" charset="0"/>
                <a:cs typeface="Times New Roman" panose="02020603050405020304" pitchFamily="18" charset="0"/>
              </a:rPr>
              <a:t>Hoàn thiện chữ </a:t>
            </a:r>
            <a:r>
              <a:rPr lang="vi-VN" sz="2400" b="1" dirty="0" smtClean="0">
                <a:latin typeface="Times New Roman" panose="02020603050405020304" pitchFamily="18" charset="0"/>
                <a:cs typeface="Times New Roman" panose="02020603050405020304" pitchFamily="18" charset="0"/>
              </a:rPr>
              <a:t>Nôm</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Chữ Nôm được hoàn thiện vào cuối thế kỷ X đến thế kỷ XII.</a:t>
            </a:r>
            <a:endParaRPr lang="en-US" sz="2400" b="1" dirty="0">
              <a:solidFill>
                <a:srgbClr val="44546A">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228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8" grpId="0" animBg="1"/>
      <p:bldP spid="19" grpId="0" animBg="1"/>
      <p:bldP spid="20" grpId="0" animBg="1"/>
      <p:bldP spid="21" grpId="0" animBg="1"/>
      <p:bldP spid="22" grpId="0"/>
      <p:bldP spid="23" grpId="0" animBg="1"/>
      <p:bldP spid="24" grpId="0" animBg="1"/>
      <p:bldP spid="25" grpId="0"/>
      <p:bldP spid="26" grpId="0"/>
      <p:bldP spid="27" grpId="0" animBg="1"/>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5695"/>
            <a:ext cx="3990109" cy="6005945"/>
          </a:xfrm>
        </p:spPr>
      </p:pic>
      <p:sp>
        <p:nvSpPr>
          <p:cNvPr id="18" name="Rectangle 7"/>
          <p:cNvSpPr>
            <a:spLocks noChangeArrowheads="1"/>
          </p:cNvSpPr>
          <p:nvPr/>
        </p:nvSpPr>
        <p:spPr bwMode="auto">
          <a:xfrm>
            <a:off x="4900547" y="3745381"/>
            <a:ext cx="6741731" cy="1546376"/>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0" name="Rectangle 19"/>
          <p:cNvSpPr>
            <a:spLocks noChangeArrowheads="1"/>
          </p:cNvSpPr>
          <p:nvPr/>
        </p:nvSpPr>
        <p:spPr bwMode="auto">
          <a:xfrm>
            <a:off x="4721436" y="1571323"/>
            <a:ext cx="6662145" cy="1741275"/>
          </a:xfrm>
          <a:prstGeom prst="rect">
            <a:avLst/>
          </a:prstGeom>
          <a:solidFill>
            <a:srgbClr val="FDBDC7">
              <a:alpha val="24000"/>
            </a:srgbClr>
          </a:solidFill>
          <a:ln w="9525">
            <a:solidFill>
              <a:srgbClr val="EAEAEA"/>
            </a:solidFill>
            <a:miter lim="800000"/>
          </a:ln>
        </p:spPr>
        <p:txBody>
          <a:bodyPr wrap="none" lIns="89414" tIns="44706" rIns="89414" bIns="44706"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dirty="0">
              <a:ln>
                <a:noFill/>
              </a:ln>
              <a:solidFill>
                <a:sysClr val="windowText" lastClr="000000"/>
              </a:solidFill>
              <a:effectLst/>
              <a:uLnTx/>
              <a:uFillTx/>
              <a:latin typeface="Arial"/>
              <a:ea typeface="微软雅黑" panose="020B0503020204020204" pitchFamily="34" charset="-122"/>
            </a:endParaRPr>
          </a:p>
        </p:txBody>
      </p:sp>
      <p:sp>
        <p:nvSpPr>
          <p:cNvPr id="21" name="Oval 38"/>
          <p:cNvSpPr>
            <a:spLocks noChangeArrowheads="1"/>
          </p:cNvSpPr>
          <p:nvPr/>
        </p:nvSpPr>
        <p:spPr bwMode="auto">
          <a:xfrm>
            <a:off x="3840745" y="3702709"/>
            <a:ext cx="1597326" cy="1589049"/>
          </a:xfrm>
          <a:prstGeom prst="ellipse">
            <a:avLst/>
          </a:prstGeom>
          <a:solidFill>
            <a:srgbClr val="96E5D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2" name="矩形 12"/>
          <p:cNvSpPr/>
          <p:nvPr/>
        </p:nvSpPr>
        <p:spPr>
          <a:xfrm>
            <a:off x="5104422" y="1520846"/>
            <a:ext cx="6153611" cy="1813834"/>
          </a:xfrm>
          <a:prstGeom prst="rect">
            <a:avLst/>
          </a:prstGeom>
        </p:spPr>
        <p:txBody>
          <a:bodyPr wrap="square" lIns="89414" tIns="44706" rIns="89414" bIns="44706" anchor="ctr">
            <a:spAutoFit/>
          </a:bodyPr>
          <a:lstStyle/>
          <a:p>
            <a:pPr algn="just">
              <a:defRPr/>
            </a:pPr>
            <a:r>
              <a:rPr lang="pt-BR" sz="2800" dirty="0">
                <a:latin typeface="Times New Roman" panose="02020603050405020304" pitchFamily="18" charset="0"/>
                <a:cs typeface="Times New Roman" panose="02020603050405020304" pitchFamily="18" charset="0"/>
              </a:rPr>
              <a:t>Về cách cấu tạo: chữ Nôm gồm một số chữ mượn y nguyên chữ Hán nhưng phần lớn là những chữ do người Việt tạo ra trên cơ sở chữ Hán.</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3" name="Oval 38"/>
          <p:cNvSpPr>
            <a:spLocks noChangeArrowheads="1"/>
          </p:cNvSpPr>
          <p:nvPr/>
        </p:nvSpPr>
        <p:spPr bwMode="auto">
          <a:xfrm>
            <a:off x="3273405" y="1366982"/>
            <a:ext cx="1879346" cy="2121563"/>
          </a:xfrm>
          <a:prstGeom prst="ellipse">
            <a:avLst/>
          </a:prstGeom>
          <a:solidFill>
            <a:srgbClr val="85C2F8"/>
          </a:solidFill>
          <a:ln w="19050">
            <a:noFill/>
            <a:round/>
          </a:ln>
        </p:spPr>
        <p:txBody>
          <a:bodyPr wrap="none" lIns="89414" tIns="44706" rIns="89414" bIns="44706"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99" b="0" i="0" u="none" strike="noStrike" kern="0" cap="none" spc="0" normalizeH="0" baseline="0" noProof="0" dirty="0">
              <a:ln>
                <a:noFill/>
              </a:ln>
              <a:solidFill>
                <a:prstClr val="white"/>
              </a:solidFill>
              <a:effectLst/>
              <a:uLnTx/>
              <a:uFillTx/>
              <a:latin typeface="Arial"/>
              <a:ea typeface="微软雅黑" panose="020B0503020204020204" pitchFamily="34" charset="-122"/>
            </a:endParaRPr>
          </a:p>
        </p:txBody>
      </p:sp>
      <p:sp>
        <p:nvSpPr>
          <p:cNvPr id="26" name="矩形 18"/>
          <p:cNvSpPr/>
          <p:nvPr/>
        </p:nvSpPr>
        <p:spPr>
          <a:xfrm>
            <a:off x="5532582" y="3919359"/>
            <a:ext cx="6024159" cy="952060"/>
          </a:xfrm>
          <a:prstGeom prst="rect">
            <a:avLst/>
          </a:prstGeom>
        </p:spPr>
        <p:txBody>
          <a:bodyPr wrap="square" lIns="89414" tIns="44706" rIns="89414" bIns="44706" anchor="ctr">
            <a:spAutoFit/>
          </a:bodyPr>
          <a:lstStyle/>
          <a:p>
            <a:pPr algn="just">
              <a:defRPr/>
            </a:pPr>
            <a:r>
              <a:rPr lang="pt-BR" sz="2800" dirty="0">
                <a:latin typeface="Times New Roman" panose="02020603050405020304" pitchFamily="18" charset="0"/>
                <a:cs typeface="Times New Roman" panose="02020603050405020304" pitchFamily="18" charset="0"/>
              </a:rPr>
              <a:t>H</a:t>
            </a:r>
            <a:r>
              <a:rPr lang="pt-BR" sz="2800" dirty="0" smtClean="0">
                <a:latin typeface="Times New Roman" panose="02020603050405020304" pitchFamily="18" charset="0"/>
                <a:cs typeface="Times New Roman" panose="02020603050405020304" pitchFamily="18" charset="0"/>
              </a:rPr>
              <a:t>ạn </a:t>
            </a:r>
            <a:r>
              <a:rPr lang="pt-BR" sz="2800" dirty="0">
                <a:latin typeface="Times New Roman" panose="02020603050405020304" pitchFamily="18" charset="0"/>
                <a:cs typeface="Times New Roman" panose="02020603050405020304" pitchFamily="18" charset="0"/>
              </a:rPr>
              <a:t>chế lớn nhất là khó học vì phải biết chữ Hán mới học được.</a:t>
            </a:r>
            <a:endParaRPr lang="en-US" sz="2800" b="1" dirty="0">
              <a:solidFill>
                <a:srgbClr val="44546A">
                  <a:lumMod val="50000"/>
                </a:srgbClr>
              </a:solidFill>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5FD8C6BD-EA60-4DF2-A8DB-33B70553AA4F}"/>
              </a:ext>
            </a:extLst>
          </p:cNvPr>
          <p:cNvGrpSpPr/>
          <p:nvPr/>
        </p:nvGrpSpPr>
        <p:grpSpPr>
          <a:xfrm>
            <a:off x="298981" y="1083371"/>
            <a:ext cx="3082171" cy="5212432"/>
            <a:chOff x="3784479" y="941411"/>
            <a:chExt cx="1760338" cy="3563314"/>
          </a:xfrm>
        </p:grpSpPr>
        <p:sp>
          <p:nvSpPr>
            <p:cNvPr id="46" name="îṥļîḑé-Freeform: Shape 3">
              <a:extLst>
                <a:ext uri="{FF2B5EF4-FFF2-40B4-BE49-F238E27FC236}">
                  <a16:creationId xmlns:a16="http://schemas.microsoft.com/office/drawing/2014/main" id="{118205E4-0ABE-4EE9-8812-36A0A68051FE}"/>
                </a:ext>
              </a:extLst>
            </p:cNvPr>
            <p:cNvSpPr>
              <a:spLocks/>
            </p:cNvSpPr>
            <p:nvPr/>
          </p:nvSpPr>
          <p:spPr bwMode="auto">
            <a:xfrm>
              <a:off x="4406040" y="3631848"/>
              <a:ext cx="126781" cy="488048"/>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7" name="îṥļîḑé-Freeform: Shape 4">
              <a:extLst>
                <a:ext uri="{FF2B5EF4-FFF2-40B4-BE49-F238E27FC236}">
                  <a16:creationId xmlns:a16="http://schemas.microsoft.com/office/drawing/2014/main" id="{89D8C831-59AD-4615-B0B3-9DFFB8569BAF}"/>
                </a:ext>
              </a:extLst>
            </p:cNvPr>
            <p:cNvSpPr>
              <a:spLocks/>
            </p:cNvSpPr>
            <p:nvPr/>
          </p:nvSpPr>
          <p:spPr bwMode="auto">
            <a:xfrm>
              <a:off x="4599014" y="4016677"/>
              <a:ext cx="125658" cy="488048"/>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48" name="îṥļîḑé-Freeform: Shape 5">
              <a:extLst>
                <a:ext uri="{FF2B5EF4-FFF2-40B4-BE49-F238E27FC236}">
                  <a16:creationId xmlns:a16="http://schemas.microsoft.com/office/drawing/2014/main" id="{C953DCB6-B0D9-4B43-82E0-72466FA88FBC}"/>
                </a:ext>
              </a:extLst>
            </p:cNvPr>
            <p:cNvSpPr>
              <a:spLocks/>
            </p:cNvSpPr>
            <p:nvPr/>
          </p:nvSpPr>
          <p:spPr bwMode="auto">
            <a:xfrm>
              <a:off x="4800967" y="3695799"/>
              <a:ext cx="126781" cy="485804"/>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nvGrpSpPr>
            <p:cNvPr id="49" name="Group 6">
              <a:extLst>
                <a:ext uri="{FF2B5EF4-FFF2-40B4-BE49-F238E27FC236}">
                  <a16:creationId xmlns:a16="http://schemas.microsoft.com/office/drawing/2014/main" id="{B6F52E6F-E213-42A0-AE06-6BE18E6D0BD1}"/>
                </a:ext>
              </a:extLst>
            </p:cNvPr>
            <p:cNvGrpSpPr/>
            <p:nvPr/>
          </p:nvGrpSpPr>
          <p:grpSpPr>
            <a:xfrm>
              <a:off x="3784479" y="941411"/>
              <a:ext cx="1760338" cy="2991111"/>
              <a:chOff x="4892675" y="1532964"/>
              <a:chExt cx="2490788" cy="4232276"/>
            </a:xfrm>
          </p:grpSpPr>
          <p:sp>
            <p:nvSpPr>
              <p:cNvPr id="50" name="îṥļîḑé-Rectangle 7">
                <a:extLst>
                  <a:ext uri="{FF2B5EF4-FFF2-40B4-BE49-F238E27FC236}">
                    <a16:creationId xmlns:a16="http://schemas.microsoft.com/office/drawing/2014/main" id="{FE4B3294-7CC7-4645-B178-41F7ED28AB1D}"/>
                  </a:ext>
                </a:extLst>
              </p:cNvPr>
              <p:cNvSpPr>
                <a:spLocks/>
              </p:cNvSpPr>
              <p:nvPr/>
            </p:nvSpPr>
            <p:spPr bwMode="auto">
              <a:xfrm>
                <a:off x="5783263" y="5054039"/>
                <a:ext cx="709613" cy="236538"/>
              </a:xfrm>
              <a:prstGeom prst="rect">
                <a:avLst/>
              </a:pr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1" name="îṥļîḑé-Rectangle 8">
                <a:extLst>
                  <a:ext uri="{FF2B5EF4-FFF2-40B4-BE49-F238E27FC236}">
                    <a16:creationId xmlns:a16="http://schemas.microsoft.com/office/drawing/2014/main" id="{6C4F09A9-D9E7-4855-9718-9F99F0A439D9}"/>
                  </a:ext>
                </a:extLst>
              </p:cNvPr>
              <p:cNvSpPr>
                <a:spLocks/>
              </p:cNvSpPr>
              <p:nvPr/>
            </p:nvSpPr>
            <p:spPr bwMode="auto">
              <a:xfrm>
                <a:off x="5783263" y="5054039"/>
                <a:ext cx="355600" cy="236538"/>
              </a:xfrm>
              <a:prstGeom prst="rect">
                <a:avLst/>
              </a:prstGeom>
              <a:solidFill>
                <a:sysClr val="window" lastClr="FFFFFF">
                  <a:lumMod val="9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2" name="îṥļîḑé-Freeform: Shape 9">
                <a:extLst>
                  <a:ext uri="{FF2B5EF4-FFF2-40B4-BE49-F238E27FC236}">
                    <a16:creationId xmlns:a16="http://schemas.microsoft.com/office/drawing/2014/main" id="{AD42D306-2C3A-4276-8F8B-B5581CCF3BCE}"/>
                  </a:ext>
                </a:extLst>
              </p:cNvPr>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3" name="îṥļîḑé-Freeform: Shape 10">
                <a:extLst>
                  <a:ext uri="{FF2B5EF4-FFF2-40B4-BE49-F238E27FC236}">
                    <a16:creationId xmlns:a16="http://schemas.microsoft.com/office/drawing/2014/main" id="{4468EC02-C2B0-4479-9D53-12159FB2C78E}"/>
                  </a:ext>
                </a:extLst>
              </p:cNvPr>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4" name="îṥļîḑé-Freeform: Shape 11">
                <a:extLst>
                  <a:ext uri="{FF2B5EF4-FFF2-40B4-BE49-F238E27FC236}">
                    <a16:creationId xmlns:a16="http://schemas.microsoft.com/office/drawing/2014/main" id="{8C1CF87B-8C5C-4020-97FE-C4BEDEF68E5A}"/>
                  </a:ext>
                </a:extLst>
              </p:cNvPr>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rgbClr val="BE8BE2">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5" name="îṥļîḑé-Freeform: Shape 12">
                <a:extLst>
                  <a:ext uri="{FF2B5EF4-FFF2-40B4-BE49-F238E27FC236}">
                    <a16:creationId xmlns:a16="http://schemas.microsoft.com/office/drawing/2014/main" id="{5D1A28F1-DE3F-48F1-8339-E15B67FB0D6C}"/>
                  </a:ext>
                </a:extLst>
              </p:cNvPr>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rgbClr val="BE8BE2"/>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6" name="îṥļîḑé-Freeform: Shape 13">
                <a:extLst>
                  <a:ext uri="{FF2B5EF4-FFF2-40B4-BE49-F238E27FC236}">
                    <a16:creationId xmlns:a16="http://schemas.microsoft.com/office/drawing/2014/main" id="{82B99E44-1836-4519-A032-092E9D257E1B}"/>
                  </a:ext>
                </a:extLst>
              </p:cNvPr>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rgbClr val="85C2F8">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7" name="îṥļîḑé-Freeform: Shape 14">
                <a:extLst>
                  <a:ext uri="{FF2B5EF4-FFF2-40B4-BE49-F238E27FC236}">
                    <a16:creationId xmlns:a16="http://schemas.microsoft.com/office/drawing/2014/main" id="{92E25772-6568-4295-B23B-95A838D16001}"/>
                  </a:ext>
                </a:extLst>
              </p:cNvPr>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rgbClr val="85C2F8"/>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8" name="îṥļîḑé-Freeform: Shape 15">
                <a:extLst>
                  <a:ext uri="{FF2B5EF4-FFF2-40B4-BE49-F238E27FC236}">
                    <a16:creationId xmlns:a16="http://schemas.microsoft.com/office/drawing/2014/main" id="{8CE72536-6F9E-4058-933A-C194A42C575A}"/>
                  </a:ext>
                </a:extLst>
              </p:cNvPr>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rgbClr val="FEE680">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sp>
            <p:nvSpPr>
              <p:cNvPr id="59" name="îṥļîḑé-Freeform: Shape 16">
                <a:extLst>
                  <a:ext uri="{FF2B5EF4-FFF2-40B4-BE49-F238E27FC236}">
                    <a16:creationId xmlns:a16="http://schemas.microsoft.com/office/drawing/2014/main" id="{CF809F70-FC16-491B-B3F9-95BE659E059E}"/>
                  </a:ext>
                </a:extLst>
              </p:cNvPr>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rgbClr val="FEE680"/>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399" b="0" i="0" u="none" strike="noStrike" kern="0" cap="none" spc="0" normalizeH="0" baseline="0" noProof="0">
                  <a:ln>
                    <a:noFill/>
                  </a:ln>
                  <a:solidFill>
                    <a:prstClr val="black"/>
                  </a:solidFill>
                  <a:effectLst/>
                  <a:uLnTx/>
                  <a:uFillTx/>
                  <a:latin typeface="Arial"/>
                  <a:cs typeface="+mn-ea"/>
                  <a:sym typeface="+mn-lt"/>
                </a:endParaRPr>
              </a:p>
            </p:txBody>
          </p:sp>
        </p:grpSp>
      </p:grpSp>
      <p:sp>
        <p:nvSpPr>
          <p:cNvPr id="60" name="Oval 59">
            <a:extLst>
              <a:ext uri="{FF2B5EF4-FFF2-40B4-BE49-F238E27FC236}">
                <a16:creationId xmlns:a16="http://schemas.microsoft.com/office/drawing/2014/main" id="{3542FA30-417E-4143-81E4-A6191FDB7A77}"/>
              </a:ext>
            </a:extLst>
          </p:cNvPr>
          <p:cNvSpPr/>
          <p:nvPr/>
        </p:nvSpPr>
        <p:spPr>
          <a:xfrm>
            <a:off x="1078998" y="2237504"/>
            <a:ext cx="1508385" cy="14356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dirty="0" err="1" smtClean="0">
                <a:solidFill>
                  <a:srgbClr val="FF0000"/>
                </a:solidFill>
                <a:latin typeface="Times New Roman" panose="02020603050405020304" pitchFamily="18" charset="0"/>
                <a:cs typeface="Times New Roman" panose="02020603050405020304" pitchFamily="18" charset="0"/>
              </a:rPr>
              <a:t>Đặc</a:t>
            </a:r>
            <a:r>
              <a:rPr lang="en-SG" sz="3000" b="1" dirty="0" smtClean="0">
                <a:solidFill>
                  <a:srgbClr val="FF0000"/>
                </a:solidFill>
                <a:latin typeface="Times New Roman" panose="02020603050405020304" pitchFamily="18" charset="0"/>
                <a:cs typeface="Times New Roman" panose="02020603050405020304" pitchFamily="18" charset="0"/>
              </a:rPr>
              <a:t> </a:t>
            </a:r>
            <a:r>
              <a:rPr lang="en-SG" sz="3000" b="1" dirty="0" err="1" smtClean="0">
                <a:solidFill>
                  <a:srgbClr val="FF0000"/>
                </a:solidFill>
                <a:latin typeface="Times New Roman" panose="02020603050405020304" pitchFamily="18" charset="0"/>
                <a:cs typeface="Times New Roman" panose="02020603050405020304" pitchFamily="18" charset="0"/>
              </a:rPr>
              <a:t>điểm</a:t>
            </a:r>
            <a:endParaRPr kumimoji="0" lang="en-SG"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26"/>
          <p:cNvSpPr/>
          <p:nvPr/>
        </p:nvSpPr>
        <p:spPr>
          <a:xfrm>
            <a:off x="583218" y="254624"/>
            <a:ext cx="11468909" cy="613245"/>
          </a:xfrm>
          <a:prstGeom prst="rect">
            <a:avLst/>
          </a:prstGeom>
        </p:spPr>
        <p:txBody>
          <a:bodyPr wrap="none">
            <a:spAutoFit/>
          </a:bodyPr>
          <a:lstStyle/>
          <a:p>
            <a:pPr algn="just">
              <a:lnSpc>
                <a:spcPct val="115000"/>
              </a:lnSpc>
              <a:spcAft>
                <a:spcPts val="0"/>
              </a:spcAft>
            </a:pPr>
            <a:r>
              <a:rPr lang="de-DE"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nl-NL"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HIỂU BIẾT VỀ CHỮ NÔM VÀ CHỮ QUỐC NGỮ:</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544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23" grpId="0" animBg="1"/>
      <p:bldP spid="26" grpId="0"/>
      <p:bldP spid="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2140</Words>
  <Application>Microsoft Office PowerPoint</Application>
  <PresentationFormat>Widescreen</PresentationFormat>
  <Paragraphs>150</Paragraphs>
  <Slides>28</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Malgun Gothic</vt:lpstr>
      <vt:lpstr>Microsoft YaHei</vt:lpstr>
      <vt:lpstr>SimSun</vt:lpstr>
      <vt:lpstr>#9Slide03 Bebas Neue Bold</vt:lpstr>
      <vt:lpstr>Arial</vt:lpstr>
      <vt:lpstr>Calibri</vt:lpstr>
      <vt:lpstr>Calibri Light</vt:lpstr>
      <vt:lpstr>等线</vt:lpstr>
      <vt:lpstr>黑体</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cp:revision>
  <dcterms:created xsi:type="dcterms:W3CDTF">2024-06-02T11:28:02Z</dcterms:created>
  <dcterms:modified xsi:type="dcterms:W3CDTF">2024-06-12T13:54:31Z</dcterms:modified>
</cp:coreProperties>
</file>