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6" r:id="rId3"/>
    <p:sldId id="260" r:id="rId4"/>
    <p:sldId id="274" r:id="rId5"/>
    <p:sldId id="273" r:id="rId6"/>
    <p:sldId id="261"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300" r:id="rId22"/>
    <p:sldId id="289" r:id="rId23"/>
    <p:sldId id="290" r:id="rId24"/>
    <p:sldId id="262" r:id="rId25"/>
    <p:sldId id="265" r:id="rId26"/>
    <p:sldId id="266" r:id="rId27"/>
    <p:sldId id="268" r:id="rId28"/>
    <p:sldId id="263" r:id="rId29"/>
    <p:sldId id="270" r:id="rId30"/>
    <p:sldId id="269" r:id="rId31"/>
    <p:sldId id="271" r:id="rId32"/>
    <p:sldId id="272" r:id="rId33"/>
    <p:sldId id="291" r:id="rId34"/>
    <p:sldId id="292" r:id="rId35"/>
    <p:sldId id="293" r:id="rId36"/>
    <p:sldId id="295" r:id="rId37"/>
    <p:sldId id="294" r:id="rId38"/>
    <p:sldId id="264" r:id="rId39"/>
    <p:sldId id="259" r:id="rId40"/>
    <p:sldId id="296" r:id="rId41"/>
    <p:sldId id="297" r:id="rId42"/>
    <p:sldId id="298" r:id="rId43"/>
    <p:sldId id="299" r:id="rId44"/>
    <p:sldId id="25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4" d="100"/>
          <a:sy n="64" d="100"/>
        </p:scale>
        <p:origin x="74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632A9-2BE0-4AA4-BF38-4C08915DFE89}"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91667-ED34-4933-8A10-5A9515DDC14B}" type="slidenum">
              <a:rPr lang="en-US" smtClean="0"/>
              <a:t>‹#›</a:t>
            </a:fld>
            <a:endParaRPr lang="en-US"/>
          </a:p>
        </p:txBody>
      </p:sp>
    </p:spTree>
    <p:extLst>
      <p:ext uri="{BB962C8B-B14F-4D97-AF65-F5344CB8AC3E}">
        <p14:creationId xmlns:p14="http://schemas.microsoft.com/office/powerpoint/2010/main" val="2691374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95522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74179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6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4BCE34-DBDC-4A24-8BA0-775CC6DA6E9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15322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BCE34-DBDC-4A24-8BA0-775CC6DA6E9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2080526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BCE34-DBDC-4A24-8BA0-775CC6DA6E9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1606211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8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BCE34-DBDC-4A24-8BA0-775CC6DA6E9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278673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4BCE34-DBDC-4A24-8BA0-775CC6DA6E96}"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3773811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4BCE34-DBDC-4A24-8BA0-775CC6DA6E96}"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80994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4BCE34-DBDC-4A24-8BA0-775CC6DA6E96}"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280337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4BCE34-DBDC-4A24-8BA0-775CC6DA6E96}"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168747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BCE34-DBDC-4A24-8BA0-775CC6DA6E96}"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127015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4BCE34-DBDC-4A24-8BA0-775CC6DA6E96}"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423047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4BCE34-DBDC-4A24-8BA0-775CC6DA6E96}"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DA23C-218D-4A14-8F72-08D36267BB20}" type="slidenum">
              <a:rPr lang="en-US" smtClean="0"/>
              <a:t>‹#›</a:t>
            </a:fld>
            <a:endParaRPr lang="en-US"/>
          </a:p>
        </p:txBody>
      </p:sp>
    </p:spTree>
    <p:extLst>
      <p:ext uri="{BB962C8B-B14F-4D97-AF65-F5344CB8AC3E}">
        <p14:creationId xmlns:p14="http://schemas.microsoft.com/office/powerpoint/2010/main" val="2170555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BCE34-DBDC-4A24-8BA0-775CC6DA6E96}" type="datetimeFigureOut">
              <a:rPr lang="en-US" smtClean="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DA23C-218D-4A14-8F72-08D36267BB20}" type="slidenum">
              <a:rPr lang="en-US" smtClean="0"/>
              <a:t>‹#›</a:t>
            </a:fld>
            <a:endParaRPr lang="en-US"/>
          </a:p>
        </p:txBody>
      </p:sp>
    </p:spTree>
    <p:extLst>
      <p:ext uri="{BB962C8B-B14F-4D97-AF65-F5344CB8AC3E}">
        <p14:creationId xmlns:p14="http://schemas.microsoft.com/office/powerpoint/2010/main" val="2944694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6858000"/>
          </a:xfrm>
          <a:blipFill dpi="0" rotWithShape="1">
            <a:blip r:embed="rId2">
              <a:extLst>
                <a:ext uri="{28A0092B-C50C-407E-A947-70E740481C1C}">
                  <a14:useLocalDpi xmlns:a14="http://schemas.microsoft.com/office/drawing/2010/main" val="0"/>
                </a:ext>
              </a:extLst>
            </a:blip>
            <a:srcRect/>
            <a:stretch>
              <a:fillRect/>
            </a:stretch>
          </a:blipFill>
        </p:spPr>
        <p:txBody>
          <a:bodyPr/>
          <a:lstStyle/>
          <a:p>
            <a:endParaRPr lang="en-US" dirty="0"/>
          </a:p>
        </p:txBody>
      </p:sp>
    </p:spTree>
    <p:extLst>
      <p:ext uri="{BB962C8B-B14F-4D97-AF65-F5344CB8AC3E}">
        <p14:creationId xmlns:p14="http://schemas.microsoft.com/office/powerpoint/2010/main" val="284124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A498B3E9-F5EC-4138-886C-1DD33E4B8537}"/>
              </a:ext>
            </a:extLst>
          </p:cNvPr>
          <p:cNvSpPr/>
          <p:nvPr/>
        </p:nvSpPr>
        <p:spPr>
          <a:xfrm>
            <a:off x="5384699" y="389334"/>
            <a:ext cx="5544273" cy="659757"/>
          </a:xfrm>
          <a:prstGeom prst="parallelogram">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0C9C05BE-0AD0-4F12-86C9-D72F098F9C30}"/>
              </a:ext>
            </a:extLst>
          </p:cNvPr>
          <p:cNvSpPr/>
          <p:nvPr/>
        </p:nvSpPr>
        <p:spPr>
          <a:xfrm>
            <a:off x="4641609" y="389334"/>
            <a:ext cx="824114" cy="659757"/>
          </a:xfrm>
          <a:prstGeom prst="parallelogram">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8" name="Parallelogram 7">
            <a:extLst>
              <a:ext uri="{FF2B5EF4-FFF2-40B4-BE49-F238E27FC236}">
                <a16:creationId xmlns:a16="http://schemas.microsoft.com/office/drawing/2014/main" id="{1358CBBE-99D2-48E2-992B-33242AAF7C84}"/>
              </a:ext>
            </a:extLst>
          </p:cNvPr>
          <p:cNvSpPr/>
          <p:nvPr/>
        </p:nvSpPr>
        <p:spPr>
          <a:xfrm>
            <a:off x="3923979" y="389334"/>
            <a:ext cx="824114" cy="659757"/>
          </a:xfrm>
          <a:prstGeom prst="parallelogram">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9" name="Parallelogram 8">
            <a:extLst>
              <a:ext uri="{FF2B5EF4-FFF2-40B4-BE49-F238E27FC236}">
                <a16:creationId xmlns:a16="http://schemas.microsoft.com/office/drawing/2014/main" id="{31E04525-199C-40F8-8471-BA9D0DE704C1}"/>
              </a:ext>
            </a:extLst>
          </p:cNvPr>
          <p:cNvSpPr/>
          <p:nvPr/>
        </p:nvSpPr>
        <p:spPr>
          <a:xfrm>
            <a:off x="3193619" y="389334"/>
            <a:ext cx="824114" cy="659757"/>
          </a:xfrm>
          <a:prstGeom prst="parallelogram">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80E5C2D-BA3B-4C73-B219-CA48677EB60B}"/>
              </a:ext>
            </a:extLst>
          </p:cNvPr>
          <p:cNvSpPr txBox="1"/>
          <p:nvPr/>
        </p:nvSpPr>
        <p:spPr>
          <a:xfrm>
            <a:off x="609601" y="853882"/>
            <a:ext cx="5886574" cy="2554545"/>
          </a:xfrm>
          <a:prstGeom prst="rect">
            <a:avLst/>
          </a:prstGeom>
          <a:noFill/>
        </p:spPr>
        <p:txBody>
          <a:bodyPr wrap="square">
            <a:spAutoFit/>
          </a:bodyPr>
          <a:lstStyle/>
          <a:p>
            <a:pPr fontAlgn="base">
              <a:spcBef>
                <a:spcPct val="0"/>
              </a:spcBef>
              <a:spcAft>
                <a:spcPct val="0"/>
              </a:spcAft>
              <a:defRPr/>
            </a:pPr>
            <a:r>
              <a:rPr lang="en-US" sz="3200" b="1" dirty="0" err="1">
                <a:solidFill>
                  <a:srgbClr val="C00000"/>
                </a:solidFill>
                <a:latin typeface="Times New Roman" pitchFamily="18" charset="0"/>
                <a:cs typeface="Times New Roman" pitchFamily="18" charset="0"/>
              </a:rPr>
              <a:t>Phiên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âm</a:t>
            </a:r>
            <a:r>
              <a:rPr lang="en-US" sz="3200" b="1" dirty="0">
                <a:solidFill>
                  <a:srgbClr val="C00000"/>
                </a:solidFill>
                <a:latin typeface="Times New Roman" pitchFamily="18" charset="0"/>
                <a:cs typeface="Times New Roman" pitchFamily="18" charset="0"/>
              </a:rPr>
              <a:t>:</a:t>
            </a:r>
          </a:p>
          <a:p>
            <a:pPr fontAlgn="base">
              <a:spcBef>
                <a:spcPct val="0"/>
              </a:spcBef>
              <a:spcAft>
                <a:spcPct val="0"/>
              </a:spcAft>
              <a:defRPr/>
            </a:pPr>
            <a:r>
              <a:rPr lang="en-US" sz="3200" b="1"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Đoạt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sáo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Chương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Dương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độ</a:t>
            </a:r>
            <a:endParaRPr lang="en-US" sz="3200" dirty="0">
              <a:solidFill>
                <a:srgbClr val="000000"/>
              </a:solidFill>
              <a:latin typeface="Times New Roman" pitchFamily="18" charset="0"/>
              <a:cs typeface="Times New Roman" pitchFamily="18" charset="0"/>
            </a:endParaRPr>
          </a:p>
          <a:p>
            <a:pPr fontAlgn="base">
              <a:spcBef>
                <a:spcPct val="0"/>
              </a:spcBef>
              <a:spcAft>
                <a:spcPct val="0"/>
              </a:spcAft>
              <a:defRPr/>
            </a:pP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Cầm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Hồ</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Hàm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Tử</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quan</a:t>
            </a:r>
            <a:endParaRPr lang="en-US" sz="3200" dirty="0">
              <a:solidFill>
                <a:srgbClr val="000000"/>
              </a:solidFill>
              <a:latin typeface="Times New Roman" pitchFamily="18" charset="0"/>
              <a:cs typeface="Times New Roman" pitchFamily="18" charset="0"/>
            </a:endParaRPr>
          </a:p>
          <a:p>
            <a:pPr fontAlgn="base">
              <a:spcBef>
                <a:spcPct val="0"/>
              </a:spcBef>
              <a:spcAft>
                <a:spcPct val="0"/>
              </a:spcAft>
              <a:defRPr/>
            </a:pP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trí</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lực</a:t>
            </a:r>
            <a:endParaRPr lang="en-US" sz="3200" dirty="0">
              <a:solidFill>
                <a:srgbClr val="000000"/>
              </a:solidFill>
              <a:latin typeface="Times New Roman" pitchFamily="18" charset="0"/>
              <a:cs typeface="Times New Roman" pitchFamily="18" charset="0"/>
            </a:endParaRPr>
          </a:p>
          <a:p>
            <a:pPr fontAlgn="base">
              <a:spcBef>
                <a:spcPct val="0"/>
              </a:spcBef>
              <a:spcAft>
                <a:spcPct val="0"/>
              </a:spcAft>
              <a:defRPr/>
            </a:pP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Vạn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cổ</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thử</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giang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san</a:t>
            </a:r>
            <a:endParaRPr lang="en-US" sz="3200" b="1" dirty="0">
              <a:solidFill>
                <a:srgbClr val="00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FD0974E8-CF6C-4F69-BF31-41917733428C}"/>
              </a:ext>
            </a:extLst>
          </p:cNvPr>
          <p:cNvSpPr txBox="1"/>
          <p:nvPr/>
        </p:nvSpPr>
        <p:spPr>
          <a:xfrm>
            <a:off x="5666835" y="3449574"/>
            <a:ext cx="6220268" cy="3539430"/>
          </a:xfrm>
          <a:prstGeom prst="rect">
            <a:avLst/>
          </a:prstGeom>
          <a:noFill/>
        </p:spPr>
        <p:txBody>
          <a:bodyPr wrap="square">
            <a:spAutoFit/>
          </a:bodyPr>
          <a:lstStyle/>
          <a:p>
            <a:pPr fontAlgn="base">
              <a:spcBef>
                <a:spcPct val="0"/>
              </a:spcBef>
              <a:spcAft>
                <a:spcPct val="0"/>
              </a:spcAft>
              <a:defRPr/>
            </a:pPr>
            <a:r>
              <a:rPr lang="en-US" sz="3200" b="1" dirty="0" err="1">
                <a:solidFill>
                  <a:srgbClr val="C00000"/>
                </a:solidFill>
                <a:latin typeface="Times New Roman" pitchFamily="18" charset="0"/>
                <a:cs typeface="Times New Roman" pitchFamily="18" charset="0"/>
              </a:rPr>
              <a:t>Dịch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thơ</a:t>
            </a:r>
            <a:r>
              <a:rPr lang="en-US" sz="3200" b="1" dirty="0">
                <a:solidFill>
                  <a:srgbClr val="C00000"/>
                </a:solidFill>
                <a:latin typeface="Times New Roman" pitchFamily="18" charset="0"/>
                <a:cs typeface="Times New Roman" pitchFamily="18" charset="0"/>
              </a:rPr>
              <a:t>:</a:t>
            </a:r>
          </a:p>
          <a:p>
            <a:pPr fontAlgn="base">
              <a:spcBef>
                <a:spcPct val="0"/>
              </a:spcBef>
              <a:spcAft>
                <a:spcPct val="0"/>
              </a:spcAft>
              <a:defRPr/>
            </a:pP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Chương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Dương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cướp</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giáo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giặc</a:t>
            </a:r>
            <a:endParaRPr lang="en-US" sz="3200" dirty="0">
              <a:solidFill>
                <a:srgbClr val="000000"/>
              </a:solidFill>
              <a:latin typeface="Times New Roman" pitchFamily="18" charset="0"/>
              <a:cs typeface="Times New Roman" pitchFamily="18" charset="0"/>
            </a:endParaRPr>
          </a:p>
          <a:p>
            <a:pPr fontAlgn="base">
              <a:spcBef>
                <a:spcPct val="0"/>
              </a:spcBef>
              <a:spcAft>
                <a:spcPct val="0"/>
              </a:spcAft>
              <a:defRPr/>
            </a:pP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Hàm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Tử</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bắt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quân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thù</a:t>
            </a:r>
            <a:endParaRPr lang="en-US" sz="3200" dirty="0">
              <a:solidFill>
                <a:srgbClr val="000000"/>
              </a:solidFill>
              <a:latin typeface="Times New Roman" pitchFamily="18" charset="0"/>
              <a:cs typeface="Times New Roman" pitchFamily="18" charset="0"/>
            </a:endParaRPr>
          </a:p>
          <a:p>
            <a:pPr fontAlgn="base">
              <a:spcBef>
                <a:spcPct val="0"/>
              </a:spcBef>
              <a:spcAft>
                <a:spcPct val="0"/>
              </a:spcAft>
              <a:defRPr/>
            </a:pP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gắng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sức</a:t>
            </a:r>
            <a:endParaRPr lang="en-US" sz="3200" dirty="0">
              <a:solidFill>
                <a:srgbClr val="000000"/>
              </a:solidFill>
              <a:latin typeface="Times New Roman" pitchFamily="18" charset="0"/>
              <a:cs typeface="Times New Roman" pitchFamily="18" charset="0"/>
            </a:endParaRPr>
          </a:p>
          <a:p>
            <a:pPr fontAlgn="base">
              <a:spcBef>
                <a:spcPct val="0"/>
              </a:spcBef>
              <a:spcAft>
                <a:spcPct val="0"/>
              </a:spcAft>
              <a:defRPr/>
            </a:pPr>
            <a:r>
              <a:rPr lang="en-US" sz="3200" dirty="0">
                <a:solidFill>
                  <a:srgbClr val="000000"/>
                </a:solidFill>
                <a:latin typeface="Times New Roman" pitchFamily="18" charset="0"/>
                <a:cs typeface="Times New Roman" pitchFamily="18" charset="0"/>
              </a:rPr>
              <a:t>     Non </a:t>
            </a:r>
            <a:r>
              <a:rPr lang="en-US" sz="3200" dirty="0" err="1">
                <a:solidFill>
                  <a:srgbClr val="000000"/>
                </a:solidFill>
                <a:latin typeface="Times New Roman" pitchFamily="18" charset="0"/>
                <a:cs typeface="Times New Roman" pitchFamily="18" charset="0"/>
              </a:rPr>
              <a:t>nước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ấy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ngàn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thu</a:t>
            </a:r>
            <a:endParaRPr lang="en-US" sz="3200" dirty="0">
              <a:solidFill>
                <a:srgbClr val="000000"/>
              </a:solidFill>
              <a:latin typeface="Times New Roman" pitchFamily="18" charset="0"/>
              <a:cs typeface="Times New Roman" pitchFamily="18" charset="0"/>
            </a:endParaRPr>
          </a:p>
          <a:p>
            <a:pPr fontAlgn="base">
              <a:spcBef>
                <a:spcPct val="0"/>
              </a:spcBef>
              <a:spcAft>
                <a:spcPct val="0"/>
              </a:spcAft>
              <a:defRPr/>
            </a:pPr>
            <a:endParaRPr lang="en-US" sz="3200" b="1" dirty="0">
              <a:solidFill>
                <a:srgbClr val="000000"/>
              </a:solidFill>
              <a:latin typeface="Times New Roman" pitchFamily="18" charset="0"/>
              <a:cs typeface="Times New Roman" pitchFamily="18" charset="0"/>
            </a:endParaRPr>
          </a:p>
          <a:p>
            <a:pPr fontAlgn="base">
              <a:spcBef>
                <a:spcPct val="0"/>
              </a:spcBef>
              <a:spcAft>
                <a:spcPct val="0"/>
              </a:spcAft>
              <a:defRPr/>
            </a:pPr>
            <a:r>
              <a:rPr lang="en-US" sz="3200" b="1" dirty="0">
                <a:solidFill>
                  <a:srgbClr val="000000"/>
                </a:solidFill>
                <a:latin typeface="Times New Roman" pitchFamily="18" charset="0"/>
                <a:cs typeface="Times New Roman" pitchFamily="18" charset="0"/>
              </a:rPr>
              <a:t> </a:t>
            </a:r>
          </a:p>
        </p:txBody>
      </p:sp>
      <p:sp>
        <p:nvSpPr>
          <p:cNvPr id="15" name="Parallelogram 14">
            <a:extLst>
              <a:ext uri="{FF2B5EF4-FFF2-40B4-BE49-F238E27FC236}">
                <a16:creationId xmlns:a16="http://schemas.microsoft.com/office/drawing/2014/main" id="{9F7B7521-9BCB-4CB7-9AD6-E9A4B85473F7}"/>
              </a:ext>
            </a:extLst>
          </p:cNvPr>
          <p:cNvSpPr/>
          <p:nvPr/>
        </p:nvSpPr>
        <p:spPr>
          <a:xfrm>
            <a:off x="1318201" y="6085205"/>
            <a:ext cx="4348634" cy="659757"/>
          </a:xfrm>
          <a:prstGeom prst="parallelogram">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6" name="Parallelogram 15">
            <a:extLst>
              <a:ext uri="{FF2B5EF4-FFF2-40B4-BE49-F238E27FC236}">
                <a16:creationId xmlns:a16="http://schemas.microsoft.com/office/drawing/2014/main" id="{A8ABFCBB-105F-409A-B5CF-197B916D2345}"/>
              </a:ext>
            </a:extLst>
          </p:cNvPr>
          <p:cNvSpPr/>
          <p:nvPr/>
        </p:nvSpPr>
        <p:spPr>
          <a:xfrm>
            <a:off x="7016479" y="6085205"/>
            <a:ext cx="824114" cy="659757"/>
          </a:xfrm>
          <a:prstGeom prst="parallelogram">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7" name="Parallelogram 16">
            <a:extLst>
              <a:ext uri="{FF2B5EF4-FFF2-40B4-BE49-F238E27FC236}">
                <a16:creationId xmlns:a16="http://schemas.microsoft.com/office/drawing/2014/main" id="{D91292F5-2E01-4E54-AEA5-00E8AC1CBA8B}"/>
              </a:ext>
            </a:extLst>
          </p:cNvPr>
          <p:cNvSpPr/>
          <p:nvPr/>
        </p:nvSpPr>
        <p:spPr>
          <a:xfrm>
            <a:off x="6298849" y="6085205"/>
            <a:ext cx="824114" cy="659757"/>
          </a:xfrm>
          <a:prstGeom prst="parallelogram">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8" name="Parallelogram 17">
            <a:extLst>
              <a:ext uri="{FF2B5EF4-FFF2-40B4-BE49-F238E27FC236}">
                <a16:creationId xmlns:a16="http://schemas.microsoft.com/office/drawing/2014/main" id="{74948CA9-A460-4EF7-A761-02F73841F8EF}"/>
              </a:ext>
            </a:extLst>
          </p:cNvPr>
          <p:cNvSpPr/>
          <p:nvPr/>
        </p:nvSpPr>
        <p:spPr>
          <a:xfrm>
            <a:off x="5568489" y="6085205"/>
            <a:ext cx="824114" cy="659757"/>
          </a:xfrm>
          <a:prstGeom prst="parallelogram">
            <a:avLst/>
          </a:prstGeom>
          <a:solidFill>
            <a:srgbClr val="2E75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8137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circle(in)">
                                      <p:cBhvr>
                                        <p:cTn id="10" dur="2000"/>
                                        <p:tgtEl>
                                          <p:spTgt spid="1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circle(in)">
                                      <p:cBhvr>
                                        <p:cTn id="13" dur="2000"/>
                                        <p:tgtEl>
                                          <p:spTgt spid="1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circle(in)">
                                      <p:cBhvr>
                                        <p:cTn id="16" dur="2000"/>
                                        <p:tgtEl>
                                          <p:spTgt spid="1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circle(in)">
                                      <p:cBhvr>
                                        <p:cTn id="19" dur="20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xEl>
                                              <p:pRg st="6" end="6"/>
                                            </p:txEl>
                                          </p:spTgt>
                                        </p:tgtEl>
                                        <p:attrNameLst>
                                          <p:attrName>style.visibility</p:attrName>
                                        </p:attrNameLst>
                                      </p:cBhvr>
                                      <p:to>
                                        <p:strVal val="visible"/>
                                      </p:to>
                                    </p:set>
                                    <p:anim calcmode="lin" valueType="num">
                                      <p:cBhvr additive="base">
                                        <p:cTn id="24"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
                                            <p:txEl>
                                              <p:pRg st="6" end="6"/>
                                            </p:txEl>
                                          </p:spTgt>
                                        </p:tgtEl>
                                        <p:attrNameLst>
                                          <p:attrName>ppt_y</p:attrName>
                                        </p:attrNameLst>
                                      </p:cBhvr>
                                      <p:tavLst>
                                        <p:tav tm="0">
                                          <p:val>
                                            <p:strVal val="1+#ppt_h/2"/>
                                          </p:val>
                                        </p:tav>
                                        <p:tav tm="100000">
                                          <p:val>
                                            <p:strVal val="#ppt_y"/>
                                          </p:val>
                                        </p:tav>
                                      </p:tavLst>
                                    </p:anim>
                                  </p:childTnLst>
                                </p:cTn>
                              </p:par>
                              <p:par>
                                <p:cTn id="26" presetID="6" presetClass="entr" presetSubtype="16" fill="hold"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circle(in)">
                                      <p:cBhvr>
                                        <p:cTn id="28" dur="2000"/>
                                        <p:tgtEl>
                                          <p:spTgt spid="14">
                                            <p:txEl>
                                              <p:pRg st="0" end="0"/>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circle(in)">
                                      <p:cBhvr>
                                        <p:cTn id="31" dur="2000"/>
                                        <p:tgtEl>
                                          <p:spTgt spid="14">
                                            <p:txEl>
                                              <p:pRg st="1" end="1"/>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circle(in)">
                                      <p:cBhvr>
                                        <p:cTn id="34" dur="2000"/>
                                        <p:tgtEl>
                                          <p:spTgt spid="14">
                                            <p:txEl>
                                              <p:pRg st="2" end="2"/>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circle(in)">
                                      <p:cBhvr>
                                        <p:cTn id="37" dur="2000"/>
                                        <p:tgtEl>
                                          <p:spTgt spid="14">
                                            <p:txEl>
                                              <p:pRg st="3" end="3"/>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circle(in)">
                                      <p:cBhvr>
                                        <p:cTn id="40"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21482" y="365125"/>
            <a:ext cx="4835709" cy="2966624"/>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6858985" y="421792"/>
            <a:ext cx="4811533" cy="3007208"/>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334618" y="4346433"/>
            <a:ext cx="5161721" cy="1578894"/>
          </a:xfrm>
          <a:prstGeom prst="rect">
            <a:avLst/>
          </a:prstGeom>
          <a:solidFill>
            <a:schemeClr val="accent1">
              <a:lumMod val="20000"/>
              <a:lumOff val="80000"/>
            </a:schemeClr>
          </a:solidFill>
        </p:spPr>
        <p:txBody>
          <a:bodyPr wrap="square">
            <a:spAutoFit/>
          </a:bodyPr>
          <a:lstStyle/>
          <a:p>
            <a:pPr lvl="0" algn="just">
              <a:lnSpc>
                <a:spcPct val="115000"/>
              </a:lnSpc>
              <a:spcAft>
                <a:spcPts val="0"/>
              </a:spcAft>
              <a:buSzPts val="1400"/>
              <a:tabLst>
                <a:tab pos="1386840" algn="l"/>
              </a:tabLst>
            </a:pPr>
            <a:r>
              <a:rPr lang="en-US" sz="2800" dirty="0" err="1">
                <a:solidFill>
                  <a:srgbClr val="0D0D0D"/>
                </a:solidFill>
                <a:latin typeface="Times New Roman" panose="02020603050405020304" pitchFamily="18" charset="0"/>
                <a:ea typeface="MS Mincho"/>
              </a:rPr>
              <a:t>Chương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nằm</a:t>
            </a:r>
            <a:r>
              <a:rPr lang="en-US" sz="2800" dirty="0">
                <a:solidFill>
                  <a:srgbClr val="0D0D0D"/>
                </a:solidFill>
                <a:latin typeface="Times New Roman" panose="02020603050405020304" pitchFamily="18" charset="0"/>
                <a:ea typeface="MS Mincho"/>
              </a:rPr>
              <a:t> ở </a:t>
            </a:r>
            <a:r>
              <a:rPr lang="en-US" sz="2800" dirty="0" err="1">
                <a:solidFill>
                  <a:srgbClr val="0D0D0D"/>
                </a:solidFill>
                <a:latin typeface="Times New Roman" panose="02020603050405020304" pitchFamily="18" charset="0"/>
                <a:ea typeface="MS Mincho"/>
              </a:rPr>
              <a:t>hữu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Hồng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thuộc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858985" y="4346433"/>
            <a:ext cx="4889067" cy="1578894"/>
          </a:xfrm>
          <a:prstGeom prst="rect">
            <a:avLst/>
          </a:prstGeom>
          <a:solidFill>
            <a:schemeClr val="accent1">
              <a:lumMod val="20000"/>
              <a:lumOff val="80000"/>
            </a:schemeClr>
          </a:solidFill>
        </p:spPr>
        <p:txBody>
          <a:bodyPr wrap="square">
            <a:spAutoFit/>
          </a:bodyPr>
          <a:lstStyle/>
          <a:p>
            <a:pPr lvl="0" algn="just">
              <a:lnSpc>
                <a:spcPct val="115000"/>
              </a:lnSpc>
              <a:spcAft>
                <a:spcPts val="0"/>
              </a:spcAft>
              <a:buSzPts val="1400"/>
              <a:tabLst>
                <a:tab pos="1386840" algn="l"/>
              </a:tabLst>
            </a:pPr>
            <a:r>
              <a:rPr lang="en-US" sz="2800" dirty="0" err="1">
                <a:solidFill>
                  <a:srgbClr val="0D0D0D"/>
                </a:solidFill>
                <a:latin typeface="Times New Roman" panose="02020603050405020304" pitchFamily="18" charset="0"/>
                <a:ea typeface="MS Mincho"/>
              </a:rPr>
              <a:t>Hàm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Địa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nằm</a:t>
            </a:r>
            <a:r>
              <a:rPr lang="en-US" sz="2800" dirty="0">
                <a:solidFill>
                  <a:srgbClr val="0D0D0D"/>
                </a:solidFill>
                <a:latin typeface="Times New Roman" panose="02020603050405020304" pitchFamily="18" charset="0"/>
                <a:ea typeface="MS Mincho"/>
              </a:rPr>
              <a:t> ở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Hồng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thuộc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Hưng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Yên</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155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3177209" cy="678484"/>
          </a:xfrm>
          <a:solidFill>
            <a:schemeClr val="accent1">
              <a:lumMod val="20000"/>
              <a:lumOff val="80000"/>
            </a:schemeClr>
          </a:solidFill>
        </p:spPr>
        <p:txBody>
          <a:bodyPr>
            <a:noAutofit/>
          </a:bodyPr>
          <a:lstStyle/>
          <a:p>
            <a:r>
              <a:rPr lang="vi-VN" b="1" dirty="0"/>
              <a:t>2. Văn bản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 y="1690689"/>
            <a:ext cx="12091780" cy="5024196"/>
          </a:xfrm>
        </p:spPr>
      </p:pic>
      <p:sp>
        <p:nvSpPr>
          <p:cNvPr id="5" name="Rectangle 4"/>
          <p:cNvSpPr/>
          <p:nvPr/>
        </p:nvSpPr>
        <p:spPr>
          <a:xfrm>
            <a:off x="1243046" y="1043610"/>
            <a:ext cx="3367204" cy="658642"/>
          </a:xfrm>
          <a:prstGeom prst="rect">
            <a:avLst/>
          </a:prstGeom>
        </p:spPr>
        <p:txBody>
          <a:bodyPr wrap="none">
            <a:spAutoFit/>
          </a:bodyPr>
          <a:lstStyle/>
          <a:p>
            <a:pPr>
              <a:lnSpc>
                <a:spcPct val="115000"/>
              </a:lnSpc>
              <a:spcAft>
                <a:spcPts val="0"/>
              </a:spcAft>
              <a:tabLst>
                <a:tab pos="1386840" algn="l"/>
              </a:tabLst>
            </a:pPr>
            <a:r>
              <a:rPr lang="en-US" sz="3200" b="1" dirty="0" smtClean="0">
                <a:latin typeface="Times New Roman" panose="02020603050405020304" pitchFamily="18" charset="0"/>
                <a:cs typeface="Times New Roman" panose="02020603050405020304" pitchFamily="18" charset="0"/>
              </a:rPr>
              <a:t>b</a:t>
            </a:r>
            <a:r>
              <a:rPr lang="vi-VN"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811117" y="2413337"/>
            <a:ext cx="6569765" cy="1953868"/>
          </a:xfrm>
          <a:prstGeom prst="rect">
            <a:avLst/>
          </a:prstGeom>
        </p:spPr>
        <p:txBody>
          <a:bodyPr wrap="square">
            <a:spAutoFit/>
          </a:bodyPr>
          <a:lstStyle/>
          <a:p>
            <a:pPr algn="just">
              <a:lnSpc>
                <a:spcPct val="150000"/>
              </a:lnSpc>
            </a:pPr>
            <a:r>
              <a:rPr lang="en-US" sz="2800" dirty="0" err="1">
                <a:solidFill>
                  <a:schemeClr val="accent5">
                    <a:lumMod val="75000"/>
                  </a:schemeClr>
                </a:solidFill>
                <a:latin typeface="Times New Roman" panose="02020603050405020304" pitchFamily="18" charset="0"/>
                <a:cs typeface="Times New Roman" panose="02020603050405020304" pitchFamily="18" charset="0"/>
              </a:rPr>
              <a:t>Nêu</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hoàn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cảnh</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sáng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tác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chữ</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viết</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thể</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thơ</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nhận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diện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thể</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thơ</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chủ</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đề</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và</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bố</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cục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của</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bài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thơ</a:t>
            </a:r>
            <a:r>
              <a:rPr lang="en-US" sz="2800" dirty="0">
                <a:solidFill>
                  <a:schemeClr val="accent5">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498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5094" y="779255"/>
            <a:ext cx="10601741" cy="2074414"/>
          </a:xfrm>
          <a:prstGeom prst="rect">
            <a:avLst/>
          </a:prstGeom>
        </p:spPr>
        <p:txBody>
          <a:bodyPr wrap="square">
            <a:spAutoFit/>
          </a:bodyPr>
          <a:lstStyle/>
          <a:p>
            <a:pPr algn="just">
              <a:lnSpc>
                <a:spcPct val="115000"/>
              </a:lnSpc>
              <a:spcAft>
                <a:spcPts val="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vua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Thăng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Thăng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Long (1285).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345093" y="170792"/>
            <a:ext cx="3094052" cy="556434"/>
          </a:xfrm>
          <a:prstGeom prst="rect">
            <a:avLst/>
          </a:prstGeom>
        </p:spPr>
        <p:txBody>
          <a:bodyPr wrap="none">
            <a:spAutoFit/>
          </a:bodyPr>
          <a:lstStyle/>
          <a:p>
            <a:pPr algn="just">
              <a:lnSpc>
                <a:spcPct val="115000"/>
              </a:lnSpc>
              <a:spcAft>
                <a:spcPts val="0"/>
              </a:spcAft>
            </a:pPr>
            <a:r>
              <a:rPr lang="vi-VN" sz="2800" b="1" dirty="0">
                <a:solidFill>
                  <a:srgbClr val="FF0000"/>
                </a:solidFill>
                <a:latin typeface="Times New Roman" panose="02020603050405020304" pitchFamily="18" charset="0"/>
                <a:ea typeface="MS Mincho"/>
                <a:cs typeface="Times New Roman" panose="02020603050405020304" pitchFamily="18" charset="0"/>
              </a:rPr>
              <a:t>b. Tìm hiểu chung:</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54EE409-14C7-244C-A30D-07288CB1331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9" b="93778" l="4889" r="92000">
                        <a14:foregroundMark x1="54222" y1="12000" x2="47111" y2="9333"/>
                        <a14:foregroundMark x1="87111" y1="41778" x2="92000" y2="48444"/>
                        <a14:foregroundMark x1="4889" y1="45333" x2="10222" y2="48000"/>
                        <a14:foregroundMark x1="11111" y1="61333" x2="18667" y2="76444"/>
                        <a14:foregroundMark x1="18667" y1="76444" x2="52444" y2="93778"/>
                        <a14:foregroundMark x1="52444" y1="93778" x2="72000" y2="88889"/>
                        <a14:foregroundMark x1="72000" y1="88889" x2="79556" y2="78222"/>
                        <a14:foregroundMark x1="83556" y1="77778" x2="74667" y2="87556"/>
                        <a14:foregroundMark x1="10667" y1="75111" x2="24000" y2="85778"/>
                        <a14:foregroundMark x1="24000" y1="85778" x2="28444" y2="88000"/>
                      </a14:backgroundRemoval>
                    </a14:imgEffect>
                  </a14:imgLayer>
                </a14:imgProps>
              </a:ext>
            </a:extLst>
          </a:blip>
          <a:stretch>
            <a:fillRect/>
          </a:stretch>
        </p:blipFill>
        <p:spPr>
          <a:xfrm>
            <a:off x="318692" y="827492"/>
            <a:ext cx="869876" cy="869876"/>
          </a:xfrm>
          <a:prstGeom prst="rect">
            <a:avLst/>
          </a:prstGeom>
        </p:spPr>
      </p:pic>
      <p:pic>
        <p:nvPicPr>
          <p:cNvPr id="7" name="Picture 6">
            <a:extLst>
              <a:ext uri="{FF2B5EF4-FFF2-40B4-BE49-F238E27FC236}">
                <a16:creationId xmlns:a16="http://schemas.microsoft.com/office/drawing/2014/main" id="{254EE409-14C7-244C-A30D-07288CB1331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9" b="93778" l="4889" r="92000">
                        <a14:foregroundMark x1="54222" y1="12000" x2="47111" y2="9333"/>
                        <a14:foregroundMark x1="87111" y1="41778" x2="92000" y2="48444"/>
                        <a14:foregroundMark x1="4889" y1="45333" x2="10222" y2="48000"/>
                        <a14:foregroundMark x1="11111" y1="61333" x2="18667" y2="76444"/>
                        <a14:foregroundMark x1="18667" y1="76444" x2="52444" y2="93778"/>
                        <a14:foregroundMark x1="52444" y1="93778" x2="72000" y2="88889"/>
                        <a14:foregroundMark x1="72000" y1="88889" x2="79556" y2="78222"/>
                        <a14:foregroundMark x1="83556" y1="77778" x2="74667" y2="87556"/>
                        <a14:foregroundMark x1="10667" y1="75111" x2="24000" y2="85778"/>
                        <a14:foregroundMark x1="24000" y1="85778" x2="28444" y2="88000"/>
                      </a14:backgroundRemoval>
                    </a14:imgEffect>
                  </a14:imgLayer>
                </a14:imgProps>
              </a:ext>
            </a:extLst>
          </a:blip>
          <a:stretch>
            <a:fillRect/>
          </a:stretch>
        </p:blipFill>
        <p:spPr>
          <a:xfrm>
            <a:off x="240429" y="2852511"/>
            <a:ext cx="869876" cy="869876"/>
          </a:xfrm>
          <a:prstGeom prst="rect">
            <a:avLst/>
          </a:prstGeom>
        </p:spPr>
      </p:pic>
      <p:sp>
        <p:nvSpPr>
          <p:cNvPr id="8" name="Rectangle 7"/>
          <p:cNvSpPr/>
          <p:nvPr/>
        </p:nvSpPr>
        <p:spPr>
          <a:xfrm>
            <a:off x="1110305" y="3025839"/>
            <a:ext cx="2916183"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Calibri" panose="020F0502020204030204" pitchFamily="34" charset="0"/>
              </a:rPr>
              <a:t>Chữ</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Hán</a:t>
            </a:r>
            <a:endParaRPr lang="en-US" sz="2800" dirty="0"/>
          </a:p>
        </p:txBody>
      </p:sp>
      <p:pic>
        <p:nvPicPr>
          <p:cNvPr id="9" name="Picture 8">
            <a:extLst>
              <a:ext uri="{FF2B5EF4-FFF2-40B4-BE49-F238E27FC236}">
                <a16:creationId xmlns:a16="http://schemas.microsoft.com/office/drawing/2014/main" id="{254EE409-14C7-244C-A30D-07288CB1331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9" b="93778" l="4889" r="92000">
                        <a14:foregroundMark x1="54222" y1="12000" x2="47111" y2="9333"/>
                        <a14:foregroundMark x1="87111" y1="41778" x2="92000" y2="48444"/>
                        <a14:foregroundMark x1="4889" y1="45333" x2="10222" y2="48000"/>
                        <a14:foregroundMark x1="11111" y1="61333" x2="18667" y2="76444"/>
                        <a14:foregroundMark x1="18667" y1="76444" x2="52444" y2="93778"/>
                        <a14:foregroundMark x1="52444" y1="93778" x2="72000" y2="88889"/>
                        <a14:foregroundMark x1="72000" y1="88889" x2="79556" y2="78222"/>
                        <a14:foregroundMark x1="83556" y1="77778" x2="74667" y2="87556"/>
                        <a14:foregroundMark x1="10667" y1="75111" x2="24000" y2="85778"/>
                        <a14:foregroundMark x1="24000" y1="85778" x2="28444" y2="88000"/>
                      </a14:backgroundRemoval>
                    </a14:imgEffect>
                  </a14:imgLayer>
                </a14:imgProps>
              </a:ext>
            </a:extLst>
          </a:blip>
          <a:stretch>
            <a:fillRect/>
          </a:stretch>
        </p:blipFill>
        <p:spPr>
          <a:xfrm>
            <a:off x="240429" y="3889718"/>
            <a:ext cx="869876" cy="869876"/>
          </a:xfrm>
          <a:prstGeom prst="rect">
            <a:avLst/>
          </a:prstGeom>
        </p:spPr>
      </p:pic>
      <p:sp>
        <p:nvSpPr>
          <p:cNvPr id="10" name="Rectangle 9"/>
          <p:cNvSpPr/>
          <p:nvPr/>
        </p:nvSpPr>
        <p:spPr>
          <a:xfrm>
            <a:off x="1188568" y="3889718"/>
            <a:ext cx="10758267" cy="2996461"/>
          </a:xfrm>
          <a:prstGeom prst="rect">
            <a:avLst/>
          </a:prstGeom>
        </p:spPr>
        <p:txBody>
          <a:bodyPr wrap="square">
            <a:spAutoFit/>
          </a:bodyPr>
          <a:lstStyle/>
          <a:p>
            <a:pPr>
              <a:lnSpc>
                <a:spcPct val="115000"/>
              </a:lnSpc>
              <a:spcAft>
                <a:spcPts val="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 1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800" dirty="0" smtClean="0">
                <a:latin typeface="Calibri" panose="020F0502020204030204" pitchFamily="34"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5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2,4.</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đúc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354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A498B3E9-F5EC-4138-886C-1DD33E4B8537}"/>
              </a:ext>
            </a:extLst>
          </p:cNvPr>
          <p:cNvSpPr/>
          <p:nvPr/>
        </p:nvSpPr>
        <p:spPr>
          <a:xfrm>
            <a:off x="5384699" y="389334"/>
            <a:ext cx="5544273" cy="659757"/>
          </a:xfrm>
          <a:prstGeom prst="parallelogram">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latin typeface="Times New Roman" panose="02020603050405020304" pitchFamily="18" charset="0"/>
                <a:cs typeface="Times New Roman" panose="02020603050405020304" pitchFamily="18" charset="0"/>
              </a:rPr>
              <a:t>BỐ CỤC: 2 </a:t>
            </a:r>
            <a:r>
              <a:rPr lang="en-US" sz="2800" b="1" dirty="0" err="1" smtClean="0">
                <a:latin typeface="Times New Roman" panose="02020603050405020304" pitchFamily="18" charset="0"/>
                <a:cs typeface="Times New Roman" panose="02020603050405020304" pitchFamily="18" charset="0"/>
              </a:rPr>
              <a:t>phần</a:t>
            </a:r>
            <a:endParaRPr lang="en-US" sz="2800" b="1"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0C9C05BE-0AD0-4F12-86C9-D72F098F9C30}"/>
              </a:ext>
            </a:extLst>
          </p:cNvPr>
          <p:cNvSpPr/>
          <p:nvPr/>
        </p:nvSpPr>
        <p:spPr>
          <a:xfrm>
            <a:off x="4641609" y="389334"/>
            <a:ext cx="824114" cy="659757"/>
          </a:xfrm>
          <a:prstGeom prst="parallelogram">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8" name="Parallelogram 7">
            <a:extLst>
              <a:ext uri="{FF2B5EF4-FFF2-40B4-BE49-F238E27FC236}">
                <a16:creationId xmlns:a16="http://schemas.microsoft.com/office/drawing/2014/main" id="{1358CBBE-99D2-48E2-992B-33242AAF7C84}"/>
              </a:ext>
            </a:extLst>
          </p:cNvPr>
          <p:cNvSpPr/>
          <p:nvPr/>
        </p:nvSpPr>
        <p:spPr>
          <a:xfrm>
            <a:off x="3923979" y="389334"/>
            <a:ext cx="824114" cy="659757"/>
          </a:xfrm>
          <a:prstGeom prst="parallelogram">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9" name="Parallelogram 8">
            <a:extLst>
              <a:ext uri="{FF2B5EF4-FFF2-40B4-BE49-F238E27FC236}">
                <a16:creationId xmlns:a16="http://schemas.microsoft.com/office/drawing/2014/main" id="{31E04525-199C-40F8-8471-BA9D0DE704C1}"/>
              </a:ext>
            </a:extLst>
          </p:cNvPr>
          <p:cNvSpPr/>
          <p:nvPr/>
        </p:nvSpPr>
        <p:spPr>
          <a:xfrm>
            <a:off x="3193619" y="389334"/>
            <a:ext cx="824114" cy="659757"/>
          </a:xfrm>
          <a:prstGeom prst="parallelogram">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80E5C2D-BA3B-4C73-B219-CA48677EB60B}"/>
              </a:ext>
            </a:extLst>
          </p:cNvPr>
          <p:cNvSpPr txBox="1"/>
          <p:nvPr/>
        </p:nvSpPr>
        <p:spPr>
          <a:xfrm>
            <a:off x="3235951" y="2351782"/>
            <a:ext cx="5886574" cy="1077218"/>
          </a:xfrm>
          <a:prstGeom prst="rect">
            <a:avLst/>
          </a:prstGeom>
          <a:noFill/>
        </p:spPr>
        <p:txBody>
          <a:bodyPr wrap="square">
            <a:spAutoFit/>
          </a:bodyPr>
          <a:lstStyle/>
          <a:p>
            <a:pPr fontAlgn="base">
              <a:spcBef>
                <a:spcPct val="0"/>
              </a:spcBef>
              <a:spcAft>
                <a:spcPct val="0"/>
              </a:spcAft>
              <a:defRPr/>
            </a:pPr>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endParaRPr lang="en-US" sz="3200" b="1" dirty="0">
              <a:solidFill>
                <a:srgbClr val="00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FD0974E8-CF6C-4F69-BF31-41917733428C}"/>
              </a:ext>
            </a:extLst>
          </p:cNvPr>
          <p:cNvSpPr txBox="1"/>
          <p:nvPr/>
        </p:nvSpPr>
        <p:spPr>
          <a:xfrm>
            <a:off x="3188715" y="4105556"/>
            <a:ext cx="6220268" cy="1569660"/>
          </a:xfrm>
          <a:prstGeom prst="rect">
            <a:avLst/>
          </a:prstGeom>
          <a:noFill/>
        </p:spPr>
        <p:txBody>
          <a:bodyPr wrap="square">
            <a:spAutoFit/>
          </a:bodyPr>
          <a:lstStyle/>
          <a:p>
            <a:pPr fontAlgn="base">
              <a:spcBef>
                <a:spcPct val="0"/>
              </a:spcBef>
              <a:spcAft>
                <a:spcPct val="0"/>
              </a:spcAft>
              <a:defRPr/>
            </a:pPr>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ta.</a:t>
            </a:r>
            <a:endParaRPr lang="en-US" sz="3200" b="1" dirty="0">
              <a:solidFill>
                <a:srgbClr val="000000"/>
              </a:solidFill>
              <a:latin typeface="Times New Roman" pitchFamily="18" charset="0"/>
              <a:cs typeface="Times New Roman" pitchFamily="18" charset="0"/>
            </a:endParaRPr>
          </a:p>
          <a:p>
            <a:pPr fontAlgn="base">
              <a:spcBef>
                <a:spcPct val="0"/>
              </a:spcBef>
              <a:spcAft>
                <a:spcPct val="0"/>
              </a:spcAft>
              <a:defRPr/>
            </a:pPr>
            <a:r>
              <a:rPr lang="en-US" sz="3200" b="1" dirty="0">
                <a:solidFill>
                  <a:srgbClr val="000000"/>
                </a:solidFill>
                <a:latin typeface="Times New Roman" pitchFamily="18" charset="0"/>
                <a:cs typeface="Times New Roman" pitchFamily="18" charset="0"/>
              </a:rPr>
              <a:t> </a:t>
            </a:r>
          </a:p>
        </p:txBody>
      </p:sp>
      <p:sp>
        <p:nvSpPr>
          <p:cNvPr id="15" name="Parallelogram 14">
            <a:extLst>
              <a:ext uri="{FF2B5EF4-FFF2-40B4-BE49-F238E27FC236}">
                <a16:creationId xmlns:a16="http://schemas.microsoft.com/office/drawing/2014/main" id="{9F7B7521-9BCB-4CB7-9AD6-E9A4B85473F7}"/>
              </a:ext>
            </a:extLst>
          </p:cNvPr>
          <p:cNvSpPr/>
          <p:nvPr/>
        </p:nvSpPr>
        <p:spPr>
          <a:xfrm>
            <a:off x="1318201" y="6085205"/>
            <a:ext cx="4348634" cy="659757"/>
          </a:xfrm>
          <a:prstGeom prst="parallelogram">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6" name="Parallelogram 15">
            <a:extLst>
              <a:ext uri="{FF2B5EF4-FFF2-40B4-BE49-F238E27FC236}">
                <a16:creationId xmlns:a16="http://schemas.microsoft.com/office/drawing/2014/main" id="{A8ABFCBB-105F-409A-B5CF-197B916D2345}"/>
              </a:ext>
            </a:extLst>
          </p:cNvPr>
          <p:cNvSpPr/>
          <p:nvPr/>
        </p:nvSpPr>
        <p:spPr>
          <a:xfrm>
            <a:off x="7016479" y="6085205"/>
            <a:ext cx="824114" cy="659757"/>
          </a:xfrm>
          <a:prstGeom prst="parallelogram">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7" name="Parallelogram 16">
            <a:extLst>
              <a:ext uri="{FF2B5EF4-FFF2-40B4-BE49-F238E27FC236}">
                <a16:creationId xmlns:a16="http://schemas.microsoft.com/office/drawing/2014/main" id="{D91292F5-2E01-4E54-AEA5-00E8AC1CBA8B}"/>
              </a:ext>
            </a:extLst>
          </p:cNvPr>
          <p:cNvSpPr/>
          <p:nvPr/>
        </p:nvSpPr>
        <p:spPr>
          <a:xfrm>
            <a:off x="6298849" y="6085205"/>
            <a:ext cx="824114" cy="659757"/>
          </a:xfrm>
          <a:prstGeom prst="parallelogram">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8" name="Parallelogram 17">
            <a:extLst>
              <a:ext uri="{FF2B5EF4-FFF2-40B4-BE49-F238E27FC236}">
                <a16:creationId xmlns:a16="http://schemas.microsoft.com/office/drawing/2014/main" id="{74948CA9-A460-4EF7-A761-02F73841F8EF}"/>
              </a:ext>
            </a:extLst>
          </p:cNvPr>
          <p:cNvSpPr/>
          <p:nvPr/>
        </p:nvSpPr>
        <p:spPr>
          <a:xfrm>
            <a:off x="5568489" y="6085205"/>
            <a:ext cx="824114" cy="659757"/>
          </a:xfrm>
          <a:prstGeom prst="parallelogram">
            <a:avLst/>
          </a:prstGeom>
          <a:solidFill>
            <a:srgbClr val="2E75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2" name="Freeform 142">
            <a:extLst>
              <a:ext uri="{FF2B5EF4-FFF2-40B4-BE49-F238E27FC236}">
                <a16:creationId xmlns:a16="http://schemas.microsoft.com/office/drawing/2014/main" id="{829E7A7B-920C-4935-971F-DF93BF0693AF}"/>
              </a:ext>
            </a:extLst>
          </p:cNvPr>
          <p:cNvSpPr>
            <a:spLocks noEditPoints="1"/>
          </p:cNvSpPr>
          <p:nvPr/>
        </p:nvSpPr>
        <p:spPr bwMode="auto">
          <a:xfrm>
            <a:off x="2277990" y="2351782"/>
            <a:ext cx="673932" cy="699997"/>
          </a:xfrm>
          <a:custGeom>
            <a:avLst/>
            <a:gdLst>
              <a:gd name="T0" fmla="*/ 68 w 113"/>
              <a:gd name="T1" fmla="*/ 54 h 108"/>
              <a:gd name="T2" fmla="*/ 45 w 113"/>
              <a:gd name="T3" fmla="*/ 54 h 108"/>
              <a:gd name="T4" fmla="*/ 48 w 113"/>
              <a:gd name="T5" fmla="*/ 32 h 108"/>
              <a:gd name="T6" fmla="*/ 0 w 113"/>
              <a:gd name="T7" fmla="*/ 54 h 108"/>
              <a:gd name="T8" fmla="*/ 17 w 113"/>
              <a:gd name="T9" fmla="*/ 93 h 108"/>
              <a:gd name="T10" fmla="*/ 62 w 113"/>
              <a:gd name="T11" fmla="*/ 78 h 108"/>
              <a:gd name="T12" fmla="*/ 38 w 113"/>
              <a:gd name="T13" fmla="*/ 84 h 108"/>
              <a:gd name="T14" fmla="*/ 26 w 113"/>
              <a:gd name="T15" fmla="*/ 73 h 108"/>
              <a:gd name="T16" fmla="*/ 57 w 113"/>
              <a:gd name="T17" fmla="*/ 76 h 108"/>
              <a:gd name="T18" fmla="*/ 79 w 113"/>
              <a:gd name="T19" fmla="*/ 82 h 108"/>
              <a:gd name="T20" fmla="*/ 64 w 113"/>
              <a:gd name="T21" fmla="*/ 89 h 108"/>
              <a:gd name="T22" fmla="*/ 52 w 113"/>
              <a:gd name="T23" fmla="*/ 89 h 108"/>
              <a:gd name="T24" fmla="*/ 80 w 113"/>
              <a:gd name="T25" fmla="*/ 105 h 108"/>
              <a:gd name="T26" fmla="*/ 86 w 113"/>
              <a:gd name="T27" fmla="*/ 73 h 108"/>
              <a:gd name="T28" fmla="*/ 113 w 113"/>
              <a:gd name="T29" fmla="*/ 54 h 108"/>
              <a:gd name="T30" fmla="*/ 70 w 113"/>
              <a:gd name="T31" fmla="*/ 32 h 108"/>
              <a:gd name="T32" fmla="*/ 76 w 113"/>
              <a:gd name="T33" fmla="*/ 23 h 108"/>
              <a:gd name="T34" fmla="*/ 88 w 113"/>
              <a:gd name="T35" fmla="*/ 33 h 108"/>
              <a:gd name="T36" fmla="*/ 96 w 113"/>
              <a:gd name="T37" fmla="*/ 14 h 108"/>
              <a:gd name="T38" fmla="*/ 63 w 113"/>
              <a:gd name="T39" fmla="*/ 20 h 108"/>
              <a:gd name="T40" fmla="*/ 33 w 113"/>
              <a:gd name="T41" fmla="*/ 3 h 108"/>
              <a:gd name="T42" fmla="*/ 26 w 113"/>
              <a:gd name="T43" fmla="*/ 29 h 108"/>
              <a:gd name="T44" fmla="*/ 34 w 113"/>
              <a:gd name="T45" fmla="*/ 25 h 108"/>
              <a:gd name="T46" fmla="*/ 49 w 113"/>
              <a:gd name="T47" fmla="*/ 18 h 108"/>
              <a:gd name="T48" fmla="*/ 48 w 113"/>
              <a:gd name="T49" fmla="*/ 32 h 108"/>
              <a:gd name="T50" fmla="*/ 92 w 113"/>
              <a:gd name="T51" fmla="*/ 45 h 108"/>
              <a:gd name="T52" fmla="*/ 92 w 113"/>
              <a:gd name="T53" fmla="*/ 62 h 108"/>
              <a:gd name="T54" fmla="*/ 77 w 113"/>
              <a:gd name="T55" fmla="*/ 44 h 108"/>
              <a:gd name="T56" fmla="*/ 75 w 113"/>
              <a:gd name="T57" fmla="*/ 66 h 108"/>
              <a:gd name="T58" fmla="*/ 65 w 113"/>
              <a:gd name="T59" fmla="*/ 41 h 108"/>
              <a:gd name="T60" fmla="*/ 51 w 113"/>
              <a:gd name="T61" fmla="*/ 41 h 108"/>
              <a:gd name="T62" fmla="*/ 47 w 113"/>
              <a:gd name="T63" fmla="*/ 44 h 108"/>
              <a:gd name="T64" fmla="*/ 57 w 113"/>
              <a:gd name="T65" fmla="*/ 67 h 108"/>
              <a:gd name="T66" fmla="*/ 22 w 113"/>
              <a:gd name="T67" fmla="*/ 62 h 108"/>
              <a:gd name="T68" fmla="*/ 9 w 113"/>
              <a:gd name="T69" fmla="*/ 54 h 108"/>
              <a:gd name="T70" fmla="*/ 37 w 113"/>
              <a:gd name="T71" fmla="*/ 42 h 108"/>
              <a:gd name="T72" fmla="*/ 64 w 113"/>
              <a:gd name="T73" fmla="*/ 50 h 108"/>
              <a:gd name="T74" fmla="*/ 64 w 113"/>
              <a:gd name="T75" fmla="*/ 50 h 108"/>
              <a:gd name="T76" fmla="*/ 50 w 113"/>
              <a:gd name="T77" fmla="*/ 53 h 108"/>
              <a:gd name="T78" fmla="*/ 49 w 113"/>
              <a:gd name="T79" fmla="*/ 57 h 108"/>
              <a:gd name="T80" fmla="*/ 51 w 113"/>
              <a:gd name="T81" fmla="*/ 52 h 108"/>
              <a:gd name="T82" fmla="*/ 56 w 113"/>
              <a:gd name="T83" fmla="*/ 45 h 108"/>
              <a:gd name="T84" fmla="*/ 58 w 113"/>
              <a:gd name="T85" fmla="*/ 45 h 108"/>
              <a:gd name="T86" fmla="*/ 60 w 113"/>
              <a:gd name="T87" fmla="*/ 4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08">
                <a:moveTo>
                  <a:pt x="57" y="42"/>
                </a:moveTo>
                <a:cubicBezTo>
                  <a:pt x="63" y="42"/>
                  <a:pt x="68" y="47"/>
                  <a:pt x="68" y="54"/>
                </a:cubicBezTo>
                <a:cubicBezTo>
                  <a:pt x="68" y="60"/>
                  <a:pt x="63" y="65"/>
                  <a:pt x="57" y="65"/>
                </a:cubicBezTo>
                <a:cubicBezTo>
                  <a:pt x="50" y="65"/>
                  <a:pt x="45" y="60"/>
                  <a:pt x="45" y="54"/>
                </a:cubicBezTo>
                <a:cubicBezTo>
                  <a:pt x="45" y="47"/>
                  <a:pt x="50" y="42"/>
                  <a:pt x="57" y="42"/>
                </a:cubicBezTo>
                <a:close/>
                <a:moveTo>
                  <a:pt x="48" y="32"/>
                </a:moveTo>
                <a:cubicBezTo>
                  <a:pt x="36" y="32"/>
                  <a:pt x="26" y="34"/>
                  <a:pt x="19" y="37"/>
                </a:cubicBezTo>
                <a:cubicBezTo>
                  <a:pt x="7" y="41"/>
                  <a:pt x="0" y="47"/>
                  <a:pt x="0" y="54"/>
                </a:cubicBezTo>
                <a:cubicBezTo>
                  <a:pt x="0" y="60"/>
                  <a:pt x="7" y="66"/>
                  <a:pt x="17" y="70"/>
                </a:cubicBezTo>
                <a:cubicBezTo>
                  <a:pt x="13" y="80"/>
                  <a:pt x="12" y="89"/>
                  <a:pt x="17" y="93"/>
                </a:cubicBezTo>
                <a:cubicBezTo>
                  <a:pt x="22" y="98"/>
                  <a:pt x="31" y="98"/>
                  <a:pt x="42" y="92"/>
                </a:cubicBezTo>
                <a:cubicBezTo>
                  <a:pt x="48" y="89"/>
                  <a:pt x="55" y="84"/>
                  <a:pt x="62" y="78"/>
                </a:cubicBezTo>
                <a:cubicBezTo>
                  <a:pt x="48" y="78"/>
                  <a:pt x="48" y="78"/>
                  <a:pt x="48" y="78"/>
                </a:cubicBezTo>
                <a:cubicBezTo>
                  <a:pt x="44" y="81"/>
                  <a:pt x="41" y="83"/>
                  <a:pt x="38" y="84"/>
                </a:cubicBezTo>
                <a:cubicBezTo>
                  <a:pt x="31" y="88"/>
                  <a:pt x="25" y="89"/>
                  <a:pt x="23" y="87"/>
                </a:cubicBezTo>
                <a:cubicBezTo>
                  <a:pt x="21" y="85"/>
                  <a:pt x="23" y="80"/>
                  <a:pt x="26" y="73"/>
                </a:cubicBezTo>
                <a:cubicBezTo>
                  <a:pt x="26" y="73"/>
                  <a:pt x="26" y="73"/>
                  <a:pt x="26" y="73"/>
                </a:cubicBezTo>
                <a:cubicBezTo>
                  <a:pt x="35" y="75"/>
                  <a:pt x="45" y="76"/>
                  <a:pt x="57" y="76"/>
                </a:cubicBezTo>
                <a:cubicBezTo>
                  <a:pt x="64" y="76"/>
                  <a:pt x="71" y="75"/>
                  <a:pt x="77" y="74"/>
                </a:cubicBezTo>
                <a:cubicBezTo>
                  <a:pt x="78" y="77"/>
                  <a:pt x="78" y="80"/>
                  <a:pt x="79" y="82"/>
                </a:cubicBezTo>
                <a:cubicBezTo>
                  <a:pt x="79" y="90"/>
                  <a:pt x="79" y="95"/>
                  <a:pt x="76" y="96"/>
                </a:cubicBezTo>
                <a:cubicBezTo>
                  <a:pt x="74" y="98"/>
                  <a:pt x="69" y="95"/>
                  <a:pt x="64" y="89"/>
                </a:cubicBezTo>
                <a:cubicBezTo>
                  <a:pt x="62" y="88"/>
                  <a:pt x="61" y="86"/>
                  <a:pt x="60" y="84"/>
                </a:cubicBezTo>
                <a:cubicBezTo>
                  <a:pt x="52" y="89"/>
                  <a:pt x="52" y="89"/>
                  <a:pt x="52" y="89"/>
                </a:cubicBezTo>
                <a:cubicBezTo>
                  <a:pt x="54" y="91"/>
                  <a:pt x="56" y="93"/>
                  <a:pt x="57" y="95"/>
                </a:cubicBezTo>
                <a:cubicBezTo>
                  <a:pt x="65" y="104"/>
                  <a:pt x="74" y="108"/>
                  <a:pt x="80" y="105"/>
                </a:cubicBezTo>
                <a:cubicBezTo>
                  <a:pt x="86" y="102"/>
                  <a:pt x="89" y="93"/>
                  <a:pt x="88" y="81"/>
                </a:cubicBezTo>
                <a:cubicBezTo>
                  <a:pt x="87" y="79"/>
                  <a:pt x="87" y="76"/>
                  <a:pt x="86" y="73"/>
                </a:cubicBezTo>
                <a:cubicBezTo>
                  <a:pt x="89" y="72"/>
                  <a:pt x="92" y="71"/>
                  <a:pt x="95" y="70"/>
                </a:cubicBezTo>
                <a:cubicBezTo>
                  <a:pt x="106" y="67"/>
                  <a:pt x="113" y="61"/>
                  <a:pt x="113" y="54"/>
                </a:cubicBezTo>
                <a:cubicBezTo>
                  <a:pt x="113" y="47"/>
                  <a:pt x="106" y="41"/>
                  <a:pt x="95" y="37"/>
                </a:cubicBezTo>
                <a:cubicBezTo>
                  <a:pt x="88" y="35"/>
                  <a:pt x="80" y="33"/>
                  <a:pt x="70" y="32"/>
                </a:cubicBezTo>
                <a:cubicBezTo>
                  <a:pt x="69" y="31"/>
                  <a:pt x="69" y="29"/>
                  <a:pt x="68" y="28"/>
                </a:cubicBezTo>
                <a:cubicBezTo>
                  <a:pt x="70" y="26"/>
                  <a:pt x="73" y="24"/>
                  <a:pt x="76" y="23"/>
                </a:cubicBezTo>
                <a:cubicBezTo>
                  <a:pt x="83" y="20"/>
                  <a:pt x="88" y="18"/>
                  <a:pt x="90" y="20"/>
                </a:cubicBezTo>
                <a:cubicBezTo>
                  <a:pt x="92" y="22"/>
                  <a:pt x="91" y="27"/>
                  <a:pt x="88" y="33"/>
                </a:cubicBezTo>
                <a:cubicBezTo>
                  <a:pt x="97" y="35"/>
                  <a:pt x="97" y="35"/>
                  <a:pt x="97" y="35"/>
                </a:cubicBezTo>
                <a:cubicBezTo>
                  <a:pt x="101" y="26"/>
                  <a:pt x="101" y="18"/>
                  <a:pt x="96" y="14"/>
                </a:cubicBezTo>
                <a:cubicBezTo>
                  <a:pt x="91" y="9"/>
                  <a:pt x="82" y="10"/>
                  <a:pt x="72" y="15"/>
                </a:cubicBezTo>
                <a:cubicBezTo>
                  <a:pt x="69" y="16"/>
                  <a:pt x="66" y="18"/>
                  <a:pt x="63" y="20"/>
                </a:cubicBezTo>
                <a:cubicBezTo>
                  <a:pt x="60" y="17"/>
                  <a:pt x="58" y="15"/>
                  <a:pt x="56" y="12"/>
                </a:cubicBezTo>
                <a:cubicBezTo>
                  <a:pt x="48" y="4"/>
                  <a:pt x="39" y="0"/>
                  <a:pt x="33" y="3"/>
                </a:cubicBezTo>
                <a:cubicBezTo>
                  <a:pt x="27" y="6"/>
                  <a:pt x="24" y="14"/>
                  <a:pt x="26" y="26"/>
                </a:cubicBezTo>
                <a:cubicBezTo>
                  <a:pt x="26" y="27"/>
                  <a:pt x="26" y="28"/>
                  <a:pt x="26" y="29"/>
                </a:cubicBezTo>
                <a:cubicBezTo>
                  <a:pt x="35" y="29"/>
                  <a:pt x="35" y="29"/>
                  <a:pt x="35" y="29"/>
                </a:cubicBezTo>
                <a:cubicBezTo>
                  <a:pt x="35" y="27"/>
                  <a:pt x="35" y="26"/>
                  <a:pt x="34" y="25"/>
                </a:cubicBezTo>
                <a:cubicBezTo>
                  <a:pt x="34" y="17"/>
                  <a:pt x="34" y="12"/>
                  <a:pt x="37" y="11"/>
                </a:cubicBezTo>
                <a:cubicBezTo>
                  <a:pt x="39" y="10"/>
                  <a:pt x="44" y="13"/>
                  <a:pt x="49" y="18"/>
                </a:cubicBezTo>
                <a:cubicBezTo>
                  <a:pt x="51" y="20"/>
                  <a:pt x="53" y="23"/>
                  <a:pt x="55" y="25"/>
                </a:cubicBezTo>
                <a:cubicBezTo>
                  <a:pt x="53" y="27"/>
                  <a:pt x="50" y="30"/>
                  <a:pt x="48" y="32"/>
                </a:cubicBezTo>
                <a:close/>
                <a:moveTo>
                  <a:pt x="75" y="42"/>
                </a:moveTo>
                <a:cubicBezTo>
                  <a:pt x="82" y="43"/>
                  <a:pt x="87" y="44"/>
                  <a:pt x="92" y="45"/>
                </a:cubicBezTo>
                <a:cubicBezTo>
                  <a:pt x="99" y="48"/>
                  <a:pt x="104" y="51"/>
                  <a:pt x="104" y="54"/>
                </a:cubicBezTo>
                <a:cubicBezTo>
                  <a:pt x="104" y="56"/>
                  <a:pt x="99" y="59"/>
                  <a:pt x="92" y="62"/>
                </a:cubicBezTo>
                <a:cubicBezTo>
                  <a:pt x="89" y="63"/>
                  <a:pt x="87" y="63"/>
                  <a:pt x="84" y="64"/>
                </a:cubicBezTo>
                <a:cubicBezTo>
                  <a:pt x="82" y="58"/>
                  <a:pt x="80" y="51"/>
                  <a:pt x="77" y="44"/>
                </a:cubicBezTo>
                <a:cubicBezTo>
                  <a:pt x="76" y="44"/>
                  <a:pt x="76" y="43"/>
                  <a:pt x="75" y="42"/>
                </a:cubicBezTo>
                <a:close/>
                <a:moveTo>
                  <a:pt x="75" y="66"/>
                </a:moveTo>
                <a:cubicBezTo>
                  <a:pt x="73" y="60"/>
                  <a:pt x="71" y="54"/>
                  <a:pt x="69" y="48"/>
                </a:cubicBezTo>
                <a:cubicBezTo>
                  <a:pt x="67" y="46"/>
                  <a:pt x="66" y="43"/>
                  <a:pt x="65" y="41"/>
                </a:cubicBezTo>
                <a:cubicBezTo>
                  <a:pt x="62" y="41"/>
                  <a:pt x="59" y="41"/>
                  <a:pt x="57" y="41"/>
                </a:cubicBezTo>
                <a:cubicBezTo>
                  <a:pt x="55" y="41"/>
                  <a:pt x="53" y="41"/>
                  <a:pt x="51" y="41"/>
                </a:cubicBezTo>
                <a:cubicBezTo>
                  <a:pt x="50" y="42"/>
                  <a:pt x="49" y="43"/>
                  <a:pt x="47" y="44"/>
                </a:cubicBezTo>
                <a:cubicBezTo>
                  <a:pt x="47" y="44"/>
                  <a:pt x="47" y="44"/>
                  <a:pt x="47" y="44"/>
                </a:cubicBezTo>
                <a:cubicBezTo>
                  <a:pt x="41" y="51"/>
                  <a:pt x="35" y="58"/>
                  <a:pt x="31" y="64"/>
                </a:cubicBezTo>
                <a:cubicBezTo>
                  <a:pt x="38" y="66"/>
                  <a:pt x="47" y="67"/>
                  <a:pt x="57" y="67"/>
                </a:cubicBezTo>
                <a:cubicBezTo>
                  <a:pt x="63" y="67"/>
                  <a:pt x="69" y="66"/>
                  <a:pt x="75" y="66"/>
                </a:cubicBezTo>
                <a:close/>
                <a:moveTo>
                  <a:pt x="22" y="62"/>
                </a:moveTo>
                <a:cubicBezTo>
                  <a:pt x="22" y="62"/>
                  <a:pt x="22" y="62"/>
                  <a:pt x="22" y="62"/>
                </a:cubicBezTo>
                <a:cubicBezTo>
                  <a:pt x="14" y="59"/>
                  <a:pt x="9" y="56"/>
                  <a:pt x="9" y="54"/>
                </a:cubicBezTo>
                <a:cubicBezTo>
                  <a:pt x="9" y="51"/>
                  <a:pt x="14" y="48"/>
                  <a:pt x="22" y="45"/>
                </a:cubicBezTo>
                <a:cubicBezTo>
                  <a:pt x="26" y="44"/>
                  <a:pt x="31" y="43"/>
                  <a:pt x="37" y="42"/>
                </a:cubicBezTo>
                <a:cubicBezTo>
                  <a:pt x="31" y="49"/>
                  <a:pt x="26" y="56"/>
                  <a:pt x="22" y="62"/>
                </a:cubicBezTo>
                <a:close/>
                <a:moveTo>
                  <a:pt x="64" y="50"/>
                </a:moveTo>
                <a:cubicBezTo>
                  <a:pt x="63" y="55"/>
                  <a:pt x="61" y="59"/>
                  <a:pt x="57" y="62"/>
                </a:cubicBezTo>
                <a:cubicBezTo>
                  <a:pt x="63" y="62"/>
                  <a:pt x="66" y="55"/>
                  <a:pt x="64" y="50"/>
                </a:cubicBezTo>
                <a:close/>
                <a:moveTo>
                  <a:pt x="49" y="57"/>
                </a:moveTo>
                <a:cubicBezTo>
                  <a:pt x="49" y="55"/>
                  <a:pt x="50" y="54"/>
                  <a:pt x="50" y="53"/>
                </a:cubicBezTo>
                <a:cubicBezTo>
                  <a:pt x="49" y="52"/>
                  <a:pt x="49" y="52"/>
                  <a:pt x="49" y="52"/>
                </a:cubicBezTo>
                <a:cubicBezTo>
                  <a:pt x="48" y="54"/>
                  <a:pt x="48" y="55"/>
                  <a:pt x="49" y="57"/>
                </a:cubicBezTo>
                <a:close/>
                <a:moveTo>
                  <a:pt x="49" y="50"/>
                </a:moveTo>
                <a:cubicBezTo>
                  <a:pt x="51" y="52"/>
                  <a:pt x="51" y="52"/>
                  <a:pt x="51" y="52"/>
                </a:cubicBezTo>
                <a:cubicBezTo>
                  <a:pt x="53" y="50"/>
                  <a:pt x="55" y="49"/>
                  <a:pt x="57" y="47"/>
                </a:cubicBezTo>
                <a:cubicBezTo>
                  <a:pt x="56" y="45"/>
                  <a:pt x="56" y="45"/>
                  <a:pt x="56" y="45"/>
                </a:cubicBezTo>
                <a:cubicBezTo>
                  <a:pt x="53" y="45"/>
                  <a:pt x="50" y="47"/>
                  <a:pt x="49" y="50"/>
                </a:cubicBezTo>
                <a:close/>
                <a:moveTo>
                  <a:pt x="58" y="45"/>
                </a:moveTo>
                <a:cubicBezTo>
                  <a:pt x="58" y="47"/>
                  <a:pt x="58" y="47"/>
                  <a:pt x="58" y="47"/>
                </a:cubicBezTo>
                <a:cubicBezTo>
                  <a:pt x="59" y="46"/>
                  <a:pt x="59" y="46"/>
                  <a:pt x="60" y="46"/>
                </a:cubicBezTo>
                <a:cubicBezTo>
                  <a:pt x="59" y="45"/>
                  <a:pt x="58" y="45"/>
                  <a:pt x="58" y="45"/>
                </a:cubicBezTo>
                <a:close/>
              </a:path>
            </a:pathLst>
          </a:custGeom>
          <a:solidFill>
            <a:schemeClr val="accent2"/>
          </a:solidFill>
          <a:ln>
            <a:noFill/>
          </a:ln>
        </p:spPr>
        <p:txBody>
          <a:bodyPr lIns="80296" tIns="40148" rIns="80296" bIns="40148"/>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lumMod val="65000"/>
                </a:prst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9" name="Freeform 142">
            <a:extLst>
              <a:ext uri="{FF2B5EF4-FFF2-40B4-BE49-F238E27FC236}">
                <a16:creationId xmlns:a16="http://schemas.microsoft.com/office/drawing/2014/main" id="{829E7A7B-920C-4935-971F-DF93BF0693AF}"/>
              </a:ext>
            </a:extLst>
          </p:cNvPr>
          <p:cNvSpPr>
            <a:spLocks noEditPoints="1"/>
          </p:cNvSpPr>
          <p:nvPr/>
        </p:nvSpPr>
        <p:spPr bwMode="auto">
          <a:xfrm>
            <a:off x="2277990" y="4137269"/>
            <a:ext cx="673932" cy="699997"/>
          </a:xfrm>
          <a:custGeom>
            <a:avLst/>
            <a:gdLst>
              <a:gd name="T0" fmla="*/ 68 w 113"/>
              <a:gd name="T1" fmla="*/ 54 h 108"/>
              <a:gd name="T2" fmla="*/ 45 w 113"/>
              <a:gd name="T3" fmla="*/ 54 h 108"/>
              <a:gd name="T4" fmla="*/ 48 w 113"/>
              <a:gd name="T5" fmla="*/ 32 h 108"/>
              <a:gd name="T6" fmla="*/ 0 w 113"/>
              <a:gd name="T7" fmla="*/ 54 h 108"/>
              <a:gd name="T8" fmla="*/ 17 w 113"/>
              <a:gd name="T9" fmla="*/ 93 h 108"/>
              <a:gd name="T10" fmla="*/ 62 w 113"/>
              <a:gd name="T11" fmla="*/ 78 h 108"/>
              <a:gd name="T12" fmla="*/ 38 w 113"/>
              <a:gd name="T13" fmla="*/ 84 h 108"/>
              <a:gd name="T14" fmla="*/ 26 w 113"/>
              <a:gd name="T15" fmla="*/ 73 h 108"/>
              <a:gd name="T16" fmla="*/ 57 w 113"/>
              <a:gd name="T17" fmla="*/ 76 h 108"/>
              <a:gd name="T18" fmla="*/ 79 w 113"/>
              <a:gd name="T19" fmla="*/ 82 h 108"/>
              <a:gd name="T20" fmla="*/ 64 w 113"/>
              <a:gd name="T21" fmla="*/ 89 h 108"/>
              <a:gd name="T22" fmla="*/ 52 w 113"/>
              <a:gd name="T23" fmla="*/ 89 h 108"/>
              <a:gd name="T24" fmla="*/ 80 w 113"/>
              <a:gd name="T25" fmla="*/ 105 h 108"/>
              <a:gd name="T26" fmla="*/ 86 w 113"/>
              <a:gd name="T27" fmla="*/ 73 h 108"/>
              <a:gd name="T28" fmla="*/ 113 w 113"/>
              <a:gd name="T29" fmla="*/ 54 h 108"/>
              <a:gd name="T30" fmla="*/ 70 w 113"/>
              <a:gd name="T31" fmla="*/ 32 h 108"/>
              <a:gd name="T32" fmla="*/ 76 w 113"/>
              <a:gd name="T33" fmla="*/ 23 h 108"/>
              <a:gd name="T34" fmla="*/ 88 w 113"/>
              <a:gd name="T35" fmla="*/ 33 h 108"/>
              <a:gd name="T36" fmla="*/ 96 w 113"/>
              <a:gd name="T37" fmla="*/ 14 h 108"/>
              <a:gd name="T38" fmla="*/ 63 w 113"/>
              <a:gd name="T39" fmla="*/ 20 h 108"/>
              <a:gd name="T40" fmla="*/ 33 w 113"/>
              <a:gd name="T41" fmla="*/ 3 h 108"/>
              <a:gd name="T42" fmla="*/ 26 w 113"/>
              <a:gd name="T43" fmla="*/ 29 h 108"/>
              <a:gd name="T44" fmla="*/ 34 w 113"/>
              <a:gd name="T45" fmla="*/ 25 h 108"/>
              <a:gd name="T46" fmla="*/ 49 w 113"/>
              <a:gd name="T47" fmla="*/ 18 h 108"/>
              <a:gd name="T48" fmla="*/ 48 w 113"/>
              <a:gd name="T49" fmla="*/ 32 h 108"/>
              <a:gd name="T50" fmla="*/ 92 w 113"/>
              <a:gd name="T51" fmla="*/ 45 h 108"/>
              <a:gd name="T52" fmla="*/ 92 w 113"/>
              <a:gd name="T53" fmla="*/ 62 h 108"/>
              <a:gd name="T54" fmla="*/ 77 w 113"/>
              <a:gd name="T55" fmla="*/ 44 h 108"/>
              <a:gd name="T56" fmla="*/ 75 w 113"/>
              <a:gd name="T57" fmla="*/ 66 h 108"/>
              <a:gd name="T58" fmla="*/ 65 w 113"/>
              <a:gd name="T59" fmla="*/ 41 h 108"/>
              <a:gd name="T60" fmla="*/ 51 w 113"/>
              <a:gd name="T61" fmla="*/ 41 h 108"/>
              <a:gd name="T62" fmla="*/ 47 w 113"/>
              <a:gd name="T63" fmla="*/ 44 h 108"/>
              <a:gd name="T64" fmla="*/ 57 w 113"/>
              <a:gd name="T65" fmla="*/ 67 h 108"/>
              <a:gd name="T66" fmla="*/ 22 w 113"/>
              <a:gd name="T67" fmla="*/ 62 h 108"/>
              <a:gd name="T68" fmla="*/ 9 w 113"/>
              <a:gd name="T69" fmla="*/ 54 h 108"/>
              <a:gd name="T70" fmla="*/ 37 w 113"/>
              <a:gd name="T71" fmla="*/ 42 h 108"/>
              <a:gd name="T72" fmla="*/ 64 w 113"/>
              <a:gd name="T73" fmla="*/ 50 h 108"/>
              <a:gd name="T74" fmla="*/ 64 w 113"/>
              <a:gd name="T75" fmla="*/ 50 h 108"/>
              <a:gd name="T76" fmla="*/ 50 w 113"/>
              <a:gd name="T77" fmla="*/ 53 h 108"/>
              <a:gd name="T78" fmla="*/ 49 w 113"/>
              <a:gd name="T79" fmla="*/ 57 h 108"/>
              <a:gd name="T80" fmla="*/ 51 w 113"/>
              <a:gd name="T81" fmla="*/ 52 h 108"/>
              <a:gd name="T82" fmla="*/ 56 w 113"/>
              <a:gd name="T83" fmla="*/ 45 h 108"/>
              <a:gd name="T84" fmla="*/ 58 w 113"/>
              <a:gd name="T85" fmla="*/ 45 h 108"/>
              <a:gd name="T86" fmla="*/ 60 w 113"/>
              <a:gd name="T87" fmla="*/ 4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08">
                <a:moveTo>
                  <a:pt x="57" y="42"/>
                </a:moveTo>
                <a:cubicBezTo>
                  <a:pt x="63" y="42"/>
                  <a:pt x="68" y="47"/>
                  <a:pt x="68" y="54"/>
                </a:cubicBezTo>
                <a:cubicBezTo>
                  <a:pt x="68" y="60"/>
                  <a:pt x="63" y="65"/>
                  <a:pt x="57" y="65"/>
                </a:cubicBezTo>
                <a:cubicBezTo>
                  <a:pt x="50" y="65"/>
                  <a:pt x="45" y="60"/>
                  <a:pt x="45" y="54"/>
                </a:cubicBezTo>
                <a:cubicBezTo>
                  <a:pt x="45" y="47"/>
                  <a:pt x="50" y="42"/>
                  <a:pt x="57" y="42"/>
                </a:cubicBezTo>
                <a:close/>
                <a:moveTo>
                  <a:pt x="48" y="32"/>
                </a:moveTo>
                <a:cubicBezTo>
                  <a:pt x="36" y="32"/>
                  <a:pt x="26" y="34"/>
                  <a:pt x="19" y="37"/>
                </a:cubicBezTo>
                <a:cubicBezTo>
                  <a:pt x="7" y="41"/>
                  <a:pt x="0" y="47"/>
                  <a:pt x="0" y="54"/>
                </a:cubicBezTo>
                <a:cubicBezTo>
                  <a:pt x="0" y="60"/>
                  <a:pt x="7" y="66"/>
                  <a:pt x="17" y="70"/>
                </a:cubicBezTo>
                <a:cubicBezTo>
                  <a:pt x="13" y="80"/>
                  <a:pt x="12" y="89"/>
                  <a:pt x="17" y="93"/>
                </a:cubicBezTo>
                <a:cubicBezTo>
                  <a:pt x="22" y="98"/>
                  <a:pt x="31" y="98"/>
                  <a:pt x="42" y="92"/>
                </a:cubicBezTo>
                <a:cubicBezTo>
                  <a:pt x="48" y="89"/>
                  <a:pt x="55" y="84"/>
                  <a:pt x="62" y="78"/>
                </a:cubicBezTo>
                <a:cubicBezTo>
                  <a:pt x="48" y="78"/>
                  <a:pt x="48" y="78"/>
                  <a:pt x="48" y="78"/>
                </a:cubicBezTo>
                <a:cubicBezTo>
                  <a:pt x="44" y="81"/>
                  <a:pt x="41" y="83"/>
                  <a:pt x="38" y="84"/>
                </a:cubicBezTo>
                <a:cubicBezTo>
                  <a:pt x="31" y="88"/>
                  <a:pt x="25" y="89"/>
                  <a:pt x="23" y="87"/>
                </a:cubicBezTo>
                <a:cubicBezTo>
                  <a:pt x="21" y="85"/>
                  <a:pt x="23" y="80"/>
                  <a:pt x="26" y="73"/>
                </a:cubicBezTo>
                <a:cubicBezTo>
                  <a:pt x="26" y="73"/>
                  <a:pt x="26" y="73"/>
                  <a:pt x="26" y="73"/>
                </a:cubicBezTo>
                <a:cubicBezTo>
                  <a:pt x="35" y="75"/>
                  <a:pt x="45" y="76"/>
                  <a:pt x="57" y="76"/>
                </a:cubicBezTo>
                <a:cubicBezTo>
                  <a:pt x="64" y="76"/>
                  <a:pt x="71" y="75"/>
                  <a:pt x="77" y="74"/>
                </a:cubicBezTo>
                <a:cubicBezTo>
                  <a:pt x="78" y="77"/>
                  <a:pt x="78" y="80"/>
                  <a:pt x="79" y="82"/>
                </a:cubicBezTo>
                <a:cubicBezTo>
                  <a:pt x="79" y="90"/>
                  <a:pt x="79" y="95"/>
                  <a:pt x="76" y="96"/>
                </a:cubicBezTo>
                <a:cubicBezTo>
                  <a:pt x="74" y="98"/>
                  <a:pt x="69" y="95"/>
                  <a:pt x="64" y="89"/>
                </a:cubicBezTo>
                <a:cubicBezTo>
                  <a:pt x="62" y="88"/>
                  <a:pt x="61" y="86"/>
                  <a:pt x="60" y="84"/>
                </a:cubicBezTo>
                <a:cubicBezTo>
                  <a:pt x="52" y="89"/>
                  <a:pt x="52" y="89"/>
                  <a:pt x="52" y="89"/>
                </a:cubicBezTo>
                <a:cubicBezTo>
                  <a:pt x="54" y="91"/>
                  <a:pt x="56" y="93"/>
                  <a:pt x="57" y="95"/>
                </a:cubicBezTo>
                <a:cubicBezTo>
                  <a:pt x="65" y="104"/>
                  <a:pt x="74" y="108"/>
                  <a:pt x="80" y="105"/>
                </a:cubicBezTo>
                <a:cubicBezTo>
                  <a:pt x="86" y="102"/>
                  <a:pt x="89" y="93"/>
                  <a:pt x="88" y="81"/>
                </a:cubicBezTo>
                <a:cubicBezTo>
                  <a:pt x="87" y="79"/>
                  <a:pt x="87" y="76"/>
                  <a:pt x="86" y="73"/>
                </a:cubicBezTo>
                <a:cubicBezTo>
                  <a:pt x="89" y="72"/>
                  <a:pt x="92" y="71"/>
                  <a:pt x="95" y="70"/>
                </a:cubicBezTo>
                <a:cubicBezTo>
                  <a:pt x="106" y="67"/>
                  <a:pt x="113" y="61"/>
                  <a:pt x="113" y="54"/>
                </a:cubicBezTo>
                <a:cubicBezTo>
                  <a:pt x="113" y="47"/>
                  <a:pt x="106" y="41"/>
                  <a:pt x="95" y="37"/>
                </a:cubicBezTo>
                <a:cubicBezTo>
                  <a:pt x="88" y="35"/>
                  <a:pt x="80" y="33"/>
                  <a:pt x="70" y="32"/>
                </a:cubicBezTo>
                <a:cubicBezTo>
                  <a:pt x="69" y="31"/>
                  <a:pt x="69" y="29"/>
                  <a:pt x="68" y="28"/>
                </a:cubicBezTo>
                <a:cubicBezTo>
                  <a:pt x="70" y="26"/>
                  <a:pt x="73" y="24"/>
                  <a:pt x="76" y="23"/>
                </a:cubicBezTo>
                <a:cubicBezTo>
                  <a:pt x="83" y="20"/>
                  <a:pt x="88" y="18"/>
                  <a:pt x="90" y="20"/>
                </a:cubicBezTo>
                <a:cubicBezTo>
                  <a:pt x="92" y="22"/>
                  <a:pt x="91" y="27"/>
                  <a:pt x="88" y="33"/>
                </a:cubicBezTo>
                <a:cubicBezTo>
                  <a:pt x="97" y="35"/>
                  <a:pt x="97" y="35"/>
                  <a:pt x="97" y="35"/>
                </a:cubicBezTo>
                <a:cubicBezTo>
                  <a:pt x="101" y="26"/>
                  <a:pt x="101" y="18"/>
                  <a:pt x="96" y="14"/>
                </a:cubicBezTo>
                <a:cubicBezTo>
                  <a:pt x="91" y="9"/>
                  <a:pt x="82" y="10"/>
                  <a:pt x="72" y="15"/>
                </a:cubicBezTo>
                <a:cubicBezTo>
                  <a:pt x="69" y="16"/>
                  <a:pt x="66" y="18"/>
                  <a:pt x="63" y="20"/>
                </a:cubicBezTo>
                <a:cubicBezTo>
                  <a:pt x="60" y="17"/>
                  <a:pt x="58" y="15"/>
                  <a:pt x="56" y="12"/>
                </a:cubicBezTo>
                <a:cubicBezTo>
                  <a:pt x="48" y="4"/>
                  <a:pt x="39" y="0"/>
                  <a:pt x="33" y="3"/>
                </a:cubicBezTo>
                <a:cubicBezTo>
                  <a:pt x="27" y="6"/>
                  <a:pt x="24" y="14"/>
                  <a:pt x="26" y="26"/>
                </a:cubicBezTo>
                <a:cubicBezTo>
                  <a:pt x="26" y="27"/>
                  <a:pt x="26" y="28"/>
                  <a:pt x="26" y="29"/>
                </a:cubicBezTo>
                <a:cubicBezTo>
                  <a:pt x="35" y="29"/>
                  <a:pt x="35" y="29"/>
                  <a:pt x="35" y="29"/>
                </a:cubicBezTo>
                <a:cubicBezTo>
                  <a:pt x="35" y="27"/>
                  <a:pt x="35" y="26"/>
                  <a:pt x="34" y="25"/>
                </a:cubicBezTo>
                <a:cubicBezTo>
                  <a:pt x="34" y="17"/>
                  <a:pt x="34" y="12"/>
                  <a:pt x="37" y="11"/>
                </a:cubicBezTo>
                <a:cubicBezTo>
                  <a:pt x="39" y="10"/>
                  <a:pt x="44" y="13"/>
                  <a:pt x="49" y="18"/>
                </a:cubicBezTo>
                <a:cubicBezTo>
                  <a:pt x="51" y="20"/>
                  <a:pt x="53" y="23"/>
                  <a:pt x="55" y="25"/>
                </a:cubicBezTo>
                <a:cubicBezTo>
                  <a:pt x="53" y="27"/>
                  <a:pt x="50" y="30"/>
                  <a:pt x="48" y="32"/>
                </a:cubicBezTo>
                <a:close/>
                <a:moveTo>
                  <a:pt x="75" y="42"/>
                </a:moveTo>
                <a:cubicBezTo>
                  <a:pt x="82" y="43"/>
                  <a:pt x="87" y="44"/>
                  <a:pt x="92" y="45"/>
                </a:cubicBezTo>
                <a:cubicBezTo>
                  <a:pt x="99" y="48"/>
                  <a:pt x="104" y="51"/>
                  <a:pt x="104" y="54"/>
                </a:cubicBezTo>
                <a:cubicBezTo>
                  <a:pt x="104" y="56"/>
                  <a:pt x="99" y="59"/>
                  <a:pt x="92" y="62"/>
                </a:cubicBezTo>
                <a:cubicBezTo>
                  <a:pt x="89" y="63"/>
                  <a:pt x="87" y="63"/>
                  <a:pt x="84" y="64"/>
                </a:cubicBezTo>
                <a:cubicBezTo>
                  <a:pt x="82" y="58"/>
                  <a:pt x="80" y="51"/>
                  <a:pt x="77" y="44"/>
                </a:cubicBezTo>
                <a:cubicBezTo>
                  <a:pt x="76" y="44"/>
                  <a:pt x="76" y="43"/>
                  <a:pt x="75" y="42"/>
                </a:cubicBezTo>
                <a:close/>
                <a:moveTo>
                  <a:pt x="75" y="66"/>
                </a:moveTo>
                <a:cubicBezTo>
                  <a:pt x="73" y="60"/>
                  <a:pt x="71" y="54"/>
                  <a:pt x="69" y="48"/>
                </a:cubicBezTo>
                <a:cubicBezTo>
                  <a:pt x="67" y="46"/>
                  <a:pt x="66" y="43"/>
                  <a:pt x="65" y="41"/>
                </a:cubicBezTo>
                <a:cubicBezTo>
                  <a:pt x="62" y="41"/>
                  <a:pt x="59" y="41"/>
                  <a:pt x="57" y="41"/>
                </a:cubicBezTo>
                <a:cubicBezTo>
                  <a:pt x="55" y="41"/>
                  <a:pt x="53" y="41"/>
                  <a:pt x="51" y="41"/>
                </a:cubicBezTo>
                <a:cubicBezTo>
                  <a:pt x="50" y="42"/>
                  <a:pt x="49" y="43"/>
                  <a:pt x="47" y="44"/>
                </a:cubicBezTo>
                <a:cubicBezTo>
                  <a:pt x="47" y="44"/>
                  <a:pt x="47" y="44"/>
                  <a:pt x="47" y="44"/>
                </a:cubicBezTo>
                <a:cubicBezTo>
                  <a:pt x="41" y="51"/>
                  <a:pt x="35" y="58"/>
                  <a:pt x="31" y="64"/>
                </a:cubicBezTo>
                <a:cubicBezTo>
                  <a:pt x="38" y="66"/>
                  <a:pt x="47" y="67"/>
                  <a:pt x="57" y="67"/>
                </a:cubicBezTo>
                <a:cubicBezTo>
                  <a:pt x="63" y="67"/>
                  <a:pt x="69" y="66"/>
                  <a:pt x="75" y="66"/>
                </a:cubicBezTo>
                <a:close/>
                <a:moveTo>
                  <a:pt x="22" y="62"/>
                </a:moveTo>
                <a:cubicBezTo>
                  <a:pt x="22" y="62"/>
                  <a:pt x="22" y="62"/>
                  <a:pt x="22" y="62"/>
                </a:cubicBezTo>
                <a:cubicBezTo>
                  <a:pt x="14" y="59"/>
                  <a:pt x="9" y="56"/>
                  <a:pt x="9" y="54"/>
                </a:cubicBezTo>
                <a:cubicBezTo>
                  <a:pt x="9" y="51"/>
                  <a:pt x="14" y="48"/>
                  <a:pt x="22" y="45"/>
                </a:cubicBezTo>
                <a:cubicBezTo>
                  <a:pt x="26" y="44"/>
                  <a:pt x="31" y="43"/>
                  <a:pt x="37" y="42"/>
                </a:cubicBezTo>
                <a:cubicBezTo>
                  <a:pt x="31" y="49"/>
                  <a:pt x="26" y="56"/>
                  <a:pt x="22" y="62"/>
                </a:cubicBezTo>
                <a:close/>
                <a:moveTo>
                  <a:pt x="64" y="50"/>
                </a:moveTo>
                <a:cubicBezTo>
                  <a:pt x="63" y="55"/>
                  <a:pt x="61" y="59"/>
                  <a:pt x="57" y="62"/>
                </a:cubicBezTo>
                <a:cubicBezTo>
                  <a:pt x="63" y="62"/>
                  <a:pt x="66" y="55"/>
                  <a:pt x="64" y="50"/>
                </a:cubicBezTo>
                <a:close/>
                <a:moveTo>
                  <a:pt x="49" y="57"/>
                </a:moveTo>
                <a:cubicBezTo>
                  <a:pt x="49" y="55"/>
                  <a:pt x="50" y="54"/>
                  <a:pt x="50" y="53"/>
                </a:cubicBezTo>
                <a:cubicBezTo>
                  <a:pt x="49" y="52"/>
                  <a:pt x="49" y="52"/>
                  <a:pt x="49" y="52"/>
                </a:cubicBezTo>
                <a:cubicBezTo>
                  <a:pt x="48" y="54"/>
                  <a:pt x="48" y="55"/>
                  <a:pt x="49" y="57"/>
                </a:cubicBezTo>
                <a:close/>
                <a:moveTo>
                  <a:pt x="49" y="50"/>
                </a:moveTo>
                <a:cubicBezTo>
                  <a:pt x="51" y="52"/>
                  <a:pt x="51" y="52"/>
                  <a:pt x="51" y="52"/>
                </a:cubicBezTo>
                <a:cubicBezTo>
                  <a:pt x="53" y="50"/>
                  <a:pt x="55" y="49"/>
                  <a:pt x="57" y="47"/>
                </a:cubicBezTo>
                <a:cubicBezTo>
                  <a:pt x="56" y="45"/>
                  <a:pt x="56" y="45"/>
                  <a:pt x="56" y="45"/>
                </a:cubicBezTo>
                <a:cubicBezTo>
                  <a:pt x="53" y="45"/>
                  <a:pt x="50" y="47"/>
                  <a:pt x="49" y="50"/>
                </a:cubicBezTo>
                <a:close/>
                <a:moveTo>
                  <a:pt x="58" y="45"/>
                </a:moveTo>
                <a:cubicBezTo>
                  <a:pt x="58" y="47"/>
                  <a:pt x="58" y="47"/>
                  <a:pt x="58" y="47"/>
                </a:cubicBezTo>
                <a:cubicBezTo>
                  <a:pt x="59" y="46"/>
                  <a:pt x="59" y="46"/>
                  <a:pt x="60" y="46"/>
                </a:cubicBezTo>
                <a:cubicBezTo>
                  <a:pt x="59" y="45"/>
                  <a:pt x="58" y="45"/>
                  <a:pt x="58" y="45"/>
                </a:cubicBezTo>
                <a:close/>
              </a:path>
            </a:pathLst>
          </a:custGeom>
          <a:solidFill>
            <a:schemeClr val="accent2"/>
          </a:solidFill>
          <a:ln>
            <a:noFill/>
          </a:ln>
        </p:spPr>
        <p:txBody>
          <a:bodyPr lIns="80296" tIns="40148" rIns="80296" bIns="40148"/>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lumMod val="65000"/>
                </a:prstClr>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5963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circle(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840" y="663298"/>
            <a:ext cx="10515600" cy="1325563"/>
          </a:xfrm>
        </p:spPr>
        <p:txBody>
          <a:bodyPr>
            <a:no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II. ĐỌC, HIỂU CHI TIẾT</a:t>
            </a:r>
            <a:br>
              <a:rPr lang="en-US" sz="6000" b="1" dirty="0" smtClean="0">
                <a:solidFill>
                  <a:srgbClr val="FF0000"/>
                </a:solidFill>
                <a:latin typeface="Times New Roman" panose="02020603050405020304" pitchFamily="18" charset="0"/>
                <a:cs typeface="Times New Roman" panose="02020603050405020304" pitchFamily="18" charset="0"/>
              </a:rPr>
            </a:b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 y="1690689"/>
            <a:ext cx="12091780" cy="5024196"/>
          </a:xfrm>
        </p:spPr>
      </p:pic>
    </p:spTree>
    <p:extLst>
      <p:ext uri="{BB962C8B-B14F-4D97-AF65-F5344CB8AC3E}">
        <p14:creationId xmlns:p14="http://schemas.microsoft.com/office/powerpoint/2010/main" val="3498247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1" cy="7003722"/>
          </a:xfrm>
        </p:spPr>
      </p:pic>
      <p:sp>
        <p:nvSpPr>
          <p:cNvPr id="7" name="Rectangle 6"/>
          <p:cNvSpPr/>
          <p:nvPr/>
        </p:nvSpPr>
        <p:spPr>
          <a:xfrm>
            <a:off x="1899348" y="525693"/>
            <a:ext cx="8751114" cy="622799"/>
          </a:xfrm>
          <a:prstGeom prst="rect">
            <a:avLst/>
          </a:prstGeom>
        </p:spPr>
        <p:txBody>
          <a:bodyPr wrap="none">
            <a:spAutoFit/>
          </a:bodyPr>
          <a:lstStyle/>
          <a:p>
            <a:pPr>
              <a:lnSpc>
                <a:spcPct val="115000"/>
              </a:lnSpc>
              <a:spcAft>
                <a:spcPts val="0"/>
              </a:spcAft>
            </a:pPr>
            <a:r>
              <a:rPr lang="en-US" sz="3200" b="1" dirty="0">
                <a:solidFill>
                  <a:srgbClr val="FF0000"/>
                </a:solidFill>
                <a:latin typeface="Times New Roman" panose="02020603050405020304" pitchFamily="18" charset="0"/>
                <a:ea typeface="MS Mincho"/>
                <a:cs typeface="Times New Roman" panose="02020603050405020304" pitchFamily="18" charset="0"/>
              </a:rPr>
              <a:t>1.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hùng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Google Shape;414;p26"/>
          <p:cNvSpPr/>
          <p:nvPr/>
        </p:nvSpPr>
        <p:spPr>
          <a:xfrm>
            <a:off x="2683566" y="2274492"/>
            <a:ext cx="5963478" cy="2309015"/>
          </a:xfrm>
          <a:custGeom>
            <a:avLst/>
            <a:gdLst/>
            <a:ahLst/>
            <a:cxnLst/>
            <a:rect l="l" t="t" r="r" b="b"/>
            <a:pathLst>
              <a:path w="3117512" h="1252673" extrusionOk="0">
                <a:moveTo>
                  <a:pt x="0" y="0"/>
                </a:moveTo>
                <a:lnTo>
                  <a:pt x="3117512" y="0"/>
                </a:lnTo>
                <a:lnTo>
                  <a:pt x="3117512" y="1252672"/>
                </a:lnTo>
                <a:lnTo>
                  <a:pt x="0" y="1252672"/>
                </a:lnTo>
                <a:lnTo>
                  <a:pt x="0" y="0"/>
                </a:lnTo>
                <a:close/>
              </a:path>
            </a:pathLst>
          </a:custGeom>
          <a:blipFill rotWithShape="1">
            <a:blip r:embed="rId3">
              <a:alphaModFix/>
            </a:blip>
            <a:stretch>
              <a:fillRect/>
            </a:stretch>
          </a:blipFill>
          <a:ln>
            <a:noFill/>
          </a:ln>
        </p:spPr>
      </p:sp>
      <p:sp>
        <p:nvSpPr>
          <p:cNvPr id="10" name="TextBox 9"/>
          <p:cNvSpPr txBox="1"/>
          <p:nvPr/>
        </p:nvSpPr>
        <p:spPr>
          <a:xfrm>
            <a:off x="3521766" y="2985423"/>
            <a:ext cx="4432852" cy="1384995"/>
          </a:xfrm>
          <a:prstGeom prst="rect">
            <a:avLst/>
          </a:prstGeom>
          <a:noFill/>
        </p:spPr>
        <p:txBody>
          <a:bodyPr wrap="square" rtlCol="0">
            <a:spAutoFit/>
          </a:bodyPr>
          <a:lstStyle/>
          <a:p>
            <a:pPr fontAlgn="base">
              <a:spcBef>
                <a:spcPct val="0"/>
              </a:spcBef>
              <a:spcAft>
                <a:spcPct val="0"/>
              </a:spcAft>
              <a:defRPr/>
            </a:pPr>
            <a:r>
              <a:rPr lang="en-US" sz="2800" dirty="0" err="1">
                <a:solidFill>
                  <a:srgbClr val="0070C0"/>
                </a:solidFill>
                <a:latin typeface="Times New Roman" pitchFamily="18" charset="0"/>
                <a:cs typeface="Times New Roman" pitchFamily="18" charset="0"/>
              </a:rPr>
              <a:t>Đoạt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Chương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Dương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độ</a:t>
            </a:r>
            <a:endParaRPr lang="en-US" sz="2800" dirty="0">
              <a:solidFill>
                <a:srgbClr val="0070C0"/>
              </a:solidFill>
              <a:latin typeface="Times New Roman" pitchFamily="18" charset="0"/>
              <a:cs typeface="Times New Roman" pitchFamily="18" charset="0"/>
            </a:endParaRPr>
          </a:p>
          <a:p>
            <a:pPr fontAlgn="base">
              <a:spcBef>
                <a:spcPct val="0"/>
              </a:spcBef>
              <a:spcAft>
                <a:spcPct val="0"/>
              </a:spcAft>
              <a:defRPr/>
            </a:pP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Cầm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Hàm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Tử</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quan</a:t>
            </a:r>
            <a:endParaRPr lang="en-US" sz="2800" dirty="0">
              <a:solidFill>
                <a:srgbClr val="0070C0"/>
              </a:solidFill>
              <a:latin typeface="Times New Roman" pitchFamily="18" charset="0"/>
              <a:cs typeface="Times New Roman" pitchFamily="18" charset="0"/>
            </a:endParaRPr>
          </a:p>
          <a:p>
            <a:endParaRPr lang="en-US" sz="2800" dirty="0">
              <a:solidFill>
                <a:srgbClr val="0070C0"/>
              </a:solidFill>
            </a:endParaRPr>
          </a:p>
        </p:txBody>
      </p:sp>
    </p:spTree>
    <p:extLst>
      <p:ext uri="{BB962C8B-B14F-4D97-AF65-F5344CB8AC3E}">
        <p14:creationId xmlns:p14="http://schemas.microsoft.com/office/powerpoint/2010/main" val="2747481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yên đề Hóa học 9"/>
          <p:cNvPicPr/>
          <p:nvPr/>
        </p:nvPicPr>
        <p:blipFill>
          <a:blip r:embed="rId2">
            <a:extLst>
              <a:ext uri="{28A0092B-C50C-407E-A947-70E740481C1C}">
                <a14:useLocalDpi xmlns:a14="http://schemas.microsoft.com/office/drawing/2010/main" val="0"/>
              </a:ext>
            </a:extLst>
          </a:blip>
          <a:srcRect/>
          <a:stretch>
            <a:fillRect/>
          </a:stretch>
        </p:blipFill>
        <p:spPr bwMode="auto">
          <a:xfrm>
            <a:off x="315949" y="1850115"/>
            <a:ext cx="3416438" cy="3091070"/>
          </a:xfrm>
          <a:prstGeom prst="rect">
            <a:avLst/>
          </a:prstGeom>
          <a:ln/>
        </p:spPr>
        <p:style>
          <a:lnRef idx="2">
            <a:schemeClr val="dk1"/>
          </a:lnRef>
          <a:fillRef idx="1">
            <a:schemeClr val="lt1"/>
          </a:fillRef>
          <a:effectRef idx="0">
            <a:schemeClr val="dk1"/>
          </a:effectRef>
          <a:fontRef idx="minor">
            <a:schemeClr val="dk1"/>
          </a:fontRef>
        </p:style>
      </p:pic>
      <p:sp>
        <p:nvSpPr>
          <p:cNvPr id="5" name="Rectangle 4"/>
          <p:cNvSpPr/>
          <p:nvPr/>
        </p:nvSpPr>
        <p:spPr>
          <a:xfrm>
            <a:off x="5045766" y="466471"/>
            <a:ext cx="6761922" cy="2074414"/>
          </a:xfrm>
          <a:prstGeom prst="rect">
            <a:avLst/>
          </a:prstGeom>
        </p:spPr>
        <p:txBody>
          <a:bodyPr wrap="square">
            <a:spAutoFit/>
          </a:bodyPr>
          <a:lstStyle/>
          <a:p>
            <a:pPr algn="just">
              <a:lnSpc>
                <a:spcPct val="115000"/>
              </a:lnSpc>
              <a:spcAft>
                <a:spcPts val="0"/>
              </a:spcAft>
            </a:pPr>
            <a:r>
              <a:rPr lang="en-US" sz="2800" b="1" i="1" dirty="0" err="1">
                <a:solidFill>
                  <a:srgbClr val="7030A0"/>
                </a:solidFill>
                <a:latin typeface="Times New Roman" panose="02020603050405020304" pitchFamily="18" charset="0"/>
                <a:ea typeface="MS Mincho"/>
                <a:cs typeface="Times New Roman" panose="02020603050405020304" pitchFamily="18" charset="0"/>
              </a:rPr>
              <a:t>Nhóm</a:t>
            </a:r>
            <a:r>
              <a:rPr lang="en-US" sz="2800" b="1" i="1" dirty="0">
                <a:solidFill>
                  <a:srgbClr val="7030A0"/>
                </a:solidFill>
                <a:latin typeface="Times New Roman" panose="02020603050405020304" pitchFamily="18" charset="0"/>
                <a:ea typeface="MS Mincho"/>
                <a:cs typeface="Times New Roman" panose="02020603050405020304" pitchFamily="18" charset="0"/>
              </a:rPr>
              <a:t> 1. </a:t>
            </a:r>
            <a:r>
              <a:rPr lang="en-US" sz="2800" i="1" dirty="0">
                <a:solidFill>
                  <a:srgbClr val="7030A0"/>
                </a:solidFill>
                <a:latin typeface="Times New Roman" panose="02020603050405020304" pitchFamily="18" charset="0"/>
                <a:ea typeface="MS Mincho"/>
                <a:cs typeface="Times New Roman" panose="02020603050405020304" pitchFamily="18" charset="0"/>
              </a:rPr>
              <a:t>Hai </a:t>
            </a:r>
            <a:r>
              <a:rPr lang="en-US" sz="2800" i="1" dirty="0" err="1">
                <a:solidFill>
                  <a:srgbClr val="7030A0"/>
                </a:solidFill>
                <a:latin typeface="Times New Roman" panose="02020603050405020304" pitchFamily="18" charset="0"/>
                <a:ea typeface="MS Mincho"/>
                <a:cs typeface="Times New Roman" panose="02020603050405020304" pitchFamily="18" charset="0"/>
              </a:rPr>
              <a:t>câu</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đầu</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tác</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giả</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nhắc</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đến</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những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chiến</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thắng</a:t>
            </a:r>
            <a:r>
              <a:rPr lang="en-US" sz="2800" i="1" dirty="0">
                <a:solidFill>
                  <a:srgbClr val="7030A0"/>
                </a:solidFill>
                <a:latin typeface="Times New Roman" panose="02020603050405020304" pitchFamily="18" charset="0"/>
                <a:ea typeface="MS Mincho"/>
                <a:cs typeface="Times New Roman" panose="02020603050405020304" pitchFamily="18" charset="0"/>
              </a:rPr>
              <a:t> ở 2 </a:t>
            </a:r>
            <a:r>
              <a:rPr lang="en-US" sz="2800" i="1" dirty="0" err="1">
                <a:solidFill>
                  <a:srgbClr val="7030A0"/>
                </a:solidFill>
                <a:latin typeface="Times New Roman" panose="02020603050405020304" pitchFamily="18" charset="0"/>
                <a:ea typeface="MS Mincho"/>
                <a:cs typeface="Times New Roman" panose="02020603050405020304" pitchFamily="18" charset="0"/>
              </a:rPr>
              <a:t>địa</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danh</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Chương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Dương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Hàm</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tử</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Em</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có</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nhận</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xét</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gì</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về</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trật</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tự</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của</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các</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địa</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danh</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Dụng</a:t>
            </a:r>
            <a:r>
              <a:rPr lang="en-US" sz="2800" i="1" dirty="0">
                <a:solidFill>
                  <a:srgbClr val="7030A0"/>
                </a:solidFill>
                <a:latin typeface="Times New Roman" panose="02020603050405020304" pitchFamily="18" charset="0"/>
                <a:ea typeface="MS Mincho"/>
                <a:cs typeface="Times New Roman" panose="02020603050405020304" pitchFamily="18" charset="0"/>
              </a:rPr>
              <a:t> ý </a:t>
            </a:r>
            <a:r>
              <a:rPr lang="en-US" sz="2800" i="1" dirty="0" err="1">
                <a:solidFill>
                  <a:srgbClr val="7030A0"/>
                </a:solidFill>
                <a:latin typeface="Times New Roman" panose="02020603050405020304" pitchFamily="18" charset="0"/>
                <a:ea typeface="MS Mincho"/>
                <a:cs typeface="Times New Roman" panose="02020603050405020304" pitchFamily="18" charset="0"/>
              </a:rPr>
              <a:t>của</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tác</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giả</a:t>
            </a:r>
            <a:r>
              <a:rPr lang="en-US" sz="2800" i="1" dirty="0">
                <a:solidFill>
                  <a:srgbClr val="7030A0"/>
                </a:solidFill>
                <a:latin typeface="Times New Roman" panose="02020603050405020304" pitchFamily="18" charset="0"/>
                <a:ea typeface="MS Mincho"/>
                <a:cs typeface="Times New Roman" panose="02020603050405020304" pitchFamily="18" charset="0"/>
              </a:rPr>
              <a:t> ở </a:t>
            </a:r>
            <a:r>
              <a:rPr lang="en-US" sz="2800" i="1" dirty="0" err="1">
                <a:solidFill>
                  <a:srgbClr val="7030A0"/>
                </a:solidFill>
                <a:latin typeface="Times New Roman" panose="02020603050405020304" pitchFamily="18" charset="0"/>
                <a:ea typeface="MS Mincho"/>
                <a:cs typeface="Times New Roman" panose="02020603050405020304" pitchFamily="18" charset="0"/>
              </a:rPr>
              <a:t>đây</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là</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gì</a:t>
            </a:r>
            <a:r>
              <a:rPr lang="en-US" sz="2800" i="1" dirty="0">
                <a:solidFill>
                  <a:srgbClr val="7030A0"/>
                </a:solidFill>
                <a:latin typeface="Times New Roman" panose="02020603050405020304" pitchFamily="18" charset="0"/>
                <a:ea typeface="MS Mincho"/>
                <a:cs typeface="Times New Roman" panose="02020603050405020304" pitchFamily="18" charset="0"/>
              </a:rPr>
              <a:t>?</a:t>
            </a:r>
            <a:endParaRPr lang="en-US" sz="2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045766" y="3328444"/>
            <a:ext cx="6761922" cy="3529556"/>
          </a:xfrm>
          <a:prstGeom prst="rect">
            <a:avLst/>
          </a:prstGeom>
        </p:spPr>
        <p:txBody>
          <a:bodyPr wrap="square">
            <a:spAutoFit/>
          </a:bodyPr>
          <a:lstStyle/>
          <a:p>
            <a:pPr algn="just">
              <a:lnSpc>
                <a:spcPct val="115000"/>
              </a:lnSpc>
              <a:spcAft>
                <a:spcPts val="0"/>
              </a:spcAft>
              <a:tabLst>
                <a:tab pos="1386840" algn="l"/>
              </a:tabLst>
            </a:pPr>
            <a:r>
              <a:rPr lang="en-US" sz="2800" b="1" i="1" dirty="0" err="1">
                <a:solidFill>
                  <a:srgbClr val="7030A0"/>
                </a:solidFill>
                <a:latin typeface="Times New Roman" panose="02020603050405020304" pitchFamily="18" charset="0"/>
                <a:ea typeface="MS Mincho"/>
                <a:cs typeface="Times New Roman" panose="02020603050405020304" pitchFamily="18" charset="0"/>
              </a:rPr>
              <a:t>Nhóm</a:t>
            </a:r>
            <a:r>
              <a:rPr lang="en-US" sz="2800" b="1" i="1" dirty="0">
                <a:solidFill>
                  <a:srgbClr val="7030A0"/>
                </a:solidFill>
                <a:latin typeface="Times New Roman" panose="02020603050405020304" pitchFamily="18" charset="0"/>
                <a:ea typeface="MS Mincho"/>
                <a:cs typeface="Times New Roman" panose="02020603050405020304" pitchFamily="18" charset="0"/>
              </a:rPr>
              <a:t> 2. </a:t>
            </a:r>
            <a:r>
              <a:rPr lang="en-US" sz="2800" i="1" dirty="0" err="1">
                <a:solidFill>
                  <a:srgbClr val="7030A0"/>
                </a:solidFill>
                <a:latin typeface="Times New Roman" panose="02020603050405020304" pitchFamily="18" charset="0"/>
                <a:ea typeface="MS Mincho"/>
                <a:cs typeface="Times New Roman" panose="02020603050405020304" pitchFamily="18" charset="0"/>
              </a:rPr>
              <a:t>Nhận</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xét</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cách</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sử</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dụng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từ</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ngữ</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giọng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điệu</a:t>
            </a:r>
            <a:r>
              <a:rPr lang="en-US" sz="2800" i="1" dirty="0">
                <a:solidFill>
                  <a:srgbClr val="7030A0"/>
                </a:solidFill>
                <a:latin typeface="Times New Roman" panose="02020603050405020304" pitchFamily="18" charset="0"/>
                <a:ea typeface="MS Mincho"/>
                <a:cs typeface="Times New Roman" panose="02020603050405020304" pitchFamily="18" charset="0"/>
              </a:rPr>
              <a:t> ở </a:t>
            </a:r>
            <a:r>
              <a:rPr lang="en-US" sz="2800" i="1" dirty="0" err="1">
                <a:solidFill>
                  <a:srgbClr val="7030A0"/>
                </a:solidFill>
                <a:latin typeface="Times New Roman" panose="02020603050405020304" pitchFamily="18" charset="0"/>
                <a:ea typeface="MS Mincho"/>
                <a:cs typeface="Times New Roman" panose="02020603050405020304" pitchFamily="18" charset="0"/>
              </a:rPr>
              <a:t>hai</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câu</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đầu</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và</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nêu</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tác</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dụng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của</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chúng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hai</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câu</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thơ</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sử</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dụng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những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từ</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ngữ</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nào</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ấn</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tượng</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có</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biện</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pháp</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nghệ</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thuật</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MS Mincho"/>
                <a:cs typeface="Times New Roman" panose="02020603050405020304" pitchFamily="18" charset="0"/>
              </a:rPr>
              <a:t>gì</a:t>
            </a:r>
            <a:r>
              <a:rPr lang="en-US" sz="2800" i="1" dirty="0">
                <a:solidFill>
                  <a:srgbClr val="7030A0"/>
                </a:solidFill>
                <a:latin typeface="Times New Roman" panose="02020603050405020304" pitchFamily="18" charset="0"/>
                <a:ea typeface="MS Mincho"/>
                <a:cs typeface="Times New Roman" panose="02020603050405020304" pitchFamily="18" charset="0"/>
              </a:rPr>
              <a:t>,…)?Qua </a:t>
            </a:r>
            <a:r>
              <a:rPr lang="en-US" sz="2800" i="1" dirty="0" err="1">
                <a:solidFill>
                  <a:srgbClr val="7030A0"/>
                </a:solidFill>
                <a:latin typeface="Times New Roman" panose="02020603050405020304" pitchFamily="18" charset="0"/>
                <a:ea typeface="MS Mincho"/>
                <a:cs typeface="Times New Roman" panose="02020603050405020304" pitchFamily="18" charset="0"/>
              </a:rPr>
              <a:t>đó</a:t>
            </a:r>
            <a:r>
              <a:rPr lang="en-US" sz="2800" i="1" dirty="0">
                <a:solidFill>
                  <a:srgbClr val="7030A0"/>
                </a:solidFill>
                <a:latin typeface="Times New Roman" panose="02020603050405020304" pitchFamily="18" charset="0"/>
                <a:ea typeface="MS Mincho"/>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ntn</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tộc</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ý ở 2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bộc</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lộ</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Google Shape;400;p25"/>
          <p:cNvSpPr/>
          <p:nvPr/>
        </p:nvSpPr>
        <p:spPr>
          <a:xfrm>
            <a:off x="4175401" y="590140"/>
            <a:ext cx="750128" cy="1293325"/>
          </a:xfrm>
          <a:custGeom>
            <a:avLst/>
            <a:gdLst/>
            <a:ahLst/>
            <a:cxnLst/>
            <a:rect l="l" t="t" r="r" b="b"/>
            <a:pathLst>
              <a:path w="750128" h="1293325" extrusionOk="0">
                <a:moveTo>
                  <a:pt x="0" y="0"/>
                </a:moveTo>
                <a:lnTo>
                  <a:pt x="750129" y="0"/>
                </a:lnTo>
                <a:lnTo>
                  <a:pt x="750129" y="1293325"/>
                </a:lnTo>
                <a:lnTo>
                  <a:pt x="0" y="1293325"/>
                </a:lnTo>
                <a:lnTo>
                  <a:pt x="0" y="0"/>
                </a:lnTo>
                <a:close/>
              </a:path>
            </a:pathLst>
          </a:custGeom>
          <a:blipFill rotWithShape="1">
            <a:blip r:embed="rId3">
              <a:alphaModFix/>
            </a:blip>
            <a:stretch>
              <a:fillRect/>
            </a:stretch>
          </a:blipFill>
          <a:ln>
            <a:noFill/>
          </a:ln>
        </p:spPr>
      </p:sp>
      <p:sp>
        <p:nvSpPr>
          <p:cNvPr id="8" name="Google Shape;400;p25"/>
          <p:cNvSpPr/>
          <p:nvPr/>
        </p:nvSpPr>
        <p:spPr>
          <a:xfrm>
            <a:off x="4175401" y="3403532"/>
            <a:ext cx="750128" cy="1293325"/>
          </a:xfrm>
          <a:custGeom>
            <a:avLst/>
            <a:gdLst/>
            <a:ahLst/>
            <a:cxnLst/>
            <a:rect l="l" t="t" r="r" b="b"/>
            <a:pathLst>
              <a:path w="750128" h="1293325" extrusionOk="0">
                <a:moveTo>
                  <a:pt x="0" y="0"/>
                </a:moveTo>
                <a:lnTo>
                  <a:pt x="750129" y="0"/>
                </a:lnTo>
                <a:lnTo>
                  <a:pt x="750129" y="1293325"/>
                </a:lnTo>
                <a:lnTo>
                  <a:pt x="0" y="1293325"/>
                </a:lnTo>
                <a:lnTo>
                  <a:pt x="0" y="0"/>
                </a:lnTo>
                <a:close/>
              </a:path>
            </a:pathLst>
          </a:custGeom>
          <a:blipFill rotWithShape="1">
            <a:blip r:embed="rId3">
              <a:alphaModFix/>
            </a:blip>
            <a:stretch>
              <a:fillRect/>
            </a:stretch>
          </a:blipFill>
          <a:ln>
            <a:noFill/>
          </a:ln>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4" y="885192"/>
            <a:ext cx="4162297" cy="703219"/>
          </a:xfrm>
          <a:prstGeom prst="rect">
            <a:avLst/>
          </a:prstGeom>
        </p:spPr>
      </p:pic>
    </p:spTree>
    <p:extLst>
      <p:ext uri="{BB962C8B-B14F-4D97-AF65-F5344CB8AC3E}">
        <p14:creationId xmlns:p14="http://schemas.microsoft.com/office/powerpoint/2010/main" val="1179547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0" y="-72861"/>
            <a:ext cx="12192001" cy="7003722"/>
          </a:xfrm>
        </p:spPr>
      </p:pic>
      <p:sp>
        <p:nvSpPr>
          <p:cNvPr id="7" name="Rectangle 6"/>
          <p:cNvSpPr/>
          <p:nvPr/>
        </p:nvSpPr>
        <p:spPr>
          <a:xfrm>
            <a:off x="1899348" y="525693"/>
            <a:ext cx="8751114" cy="622799"/>
          </a:xfrm>
          <a:prstGeom prst="rect">
            <a:avLst/>
          </a:prstGeom>
        </p:spPr>
        <p:txBody>
          <a:bodyPr wrap="none">
            <a:spAutoFit/>
          </a:bodyPr>
          <a:lstStyle/>
          <a:p>
            <a:pPr>
              <a:lnSpc>
                <a:spcPct val="115000"/>
              </a:lnSpc>
              <a:spcAft>
                <a:spcPts val="0"/>
              </a:spcAft>
            </a:pPr>
            <a:r>
              <a:rPr lang="en-US" sz="3200" b="1" dirty="0">
                <a:solidFill>
                  <a:srgbClr val="FF0000"/>
                </a:solidFill>
                <a:latin typeface="Times New Roman" panose="02020603050405020304" pitchFamily="18" charset="0"/>
                <a:ea typeface="MS Mincho"/>
                <a:cs typeface="Times New Roman" panose="02020603050405020304" pitchFamily="18" charset="0"/>
              </a:rPr>
              <a:t>1.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hùng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785416" y="3429000"/>
            <a:ext cx="7537641" cy="523220"/>
          </a:xfrm>
          <a:prstGeom prst="rect">
            <a:avLst/>
          </a:prstGeom>
        </p:spPr>
        <p:txBody>
          <a:bodyPr wrap="none">
            <a:spAutoFit/>
          </a:bodyPr>
          <a:lstStyle/>
          <a:p>
            <a:r>
              <a:rPr lang="en-US" sz="2800" b="1" dirty="0" err="1" smtClean="0">
                <a:solidFill>
                  <a:srgbClr val="0D0D0D"/>
                </a:solidFill>
                <a:latin typeface="Times New Roman" panose="02020603050405020304" pitchFamily="18" charset="0"/>
                <a:ea typeface="MS Mincho"/>
              </a:rPr>
              <a:t>Chiến</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thắng</a:t>
            </a:r>
            <a:r>
              <a:rPr lang="en-US" sz="2800" b="1" dirty="0">
                <a:solidFill>
                  <a:srgbClr val="0D0D0D"/>
                </a:solidFill>
                <a:latin typeface="Times New Roman" panose="02020603050405020304" pitchFamily="18" charset="0"/>
                <a:ea typeface="MS Mincho"/>
              </a:rPr>
              <a:t> </a:t>
            </a:r>
            <a:r>
              <a:rPr lang="en-US" sz="2800" dirty="0">
                <a:solidFill>
                  <a:srgbClr val="0D0D0D"/>
                </a:solidFill>
                <a:latin typeface="Times New Roman" panose="02020603050405020304" pitchFamily="18" charset="0"/>
                <a:ea typeface="MS Mincho"/>
              </a:rPr>
              <a:t>ở 2 </a:t>
            </a:r>
            <a:r>
              <a:rPr lang="en-US" sz="2800" dirty="0" err="1">
                <a:solidFill>
                  <a:srgbClr val="0D0D0D"/>
                </a:solidFill>
                <a:latin typeface="Times New Roman" panose="02020603050405020304" pitchFamily="18" charset="0"/>
                <a:ea typeface="MS Mincho"/>
              </a:rPr>
              <a:t>địa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Hàm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tử</a:t>
            </a:r>
            <a:endParaRPr lang="en-US" sz="2800" dirty="0"/>
          </a:p>
        </p:txBody>
      </p:sp>
      <p:sp>
        <p:nvSpPr>
          <p:cNvPr id="4" name="Rectangle 3"/>
          <p:cNvSpPr/>
          <p:nvPr/>
        </p:nvSpPr>
        <p:spPr>
          <a:xfrm>
            <a:off x="1714245" y="4546680"/>
            <a:ext cx="9454452" cy="1953868"/>
          </a:xfrm>
          <a:prstGeom prst="rect">
            <a:avLst/>
          </a:prstGeom>
        </p:spPr>
        <p:txBody>
          <a:bodyPr wrap="square">
            <a:spAutoFit/>
          </a:bodyPr>
          <a:lstStyle/>
          <a:p>
            <a:pPr>
              <a:lnSpc>
                <a:spcPct val="150000"/>
              </a:lnSpc>
            </a:pPr>
            <a:r>
              <a:rPr lang="en-US" sz="2800" b="1" dirty="0" smtClean="0">
                <a:solidFill>
                  <a:srgbClr val="0D0D0D"/>
                </a:solidFill>
                <a:latin typeface="Times New Roman" panose="02020603050405020304" pitchFamily="18" charset="0"/>
                <a:ea typeface="MS Mincho"/>
                <a:cs typeface="Times New Roman" panose="02020603050405020304" pitchFamily="18" charset="0"/>
              </a:rPr>
              <a:t>NT</a:t>
            </a: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smtClean="0">
                <a:solidFill>
                  <a:srgbClr val="0D0D0D"/>
                </a:solidFill>
                <a:latin typeface="Times New Roman" panose="02020603050405020304" pitchFamily="18" charset="0"/>
                <a:ea typeface="MS Mincho"/>
                <a:cs typeface="Times New Roman" panose="02020603050405020304" pitchFamily="18" charset="0"/>
              </a:rPr>
              <a:t>Dùng</a:t>
            </a: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các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động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từ</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mạnh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Đoạt</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cầm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kết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hợp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với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lối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đảo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smtClean="0">
                <a:solidFill>
                  <a:srgbClr val="0D0D0D"/>
                </a:solidFill>
                <a:latin typeface="Times New Roman" panose="02020603050405020304" pitchFamily="18" charset="0"/>
                <a:ea typeface="MS Mincho"/>
                <a:cs typeface="Times New Roman" panose="02020603050405020304" pitchFamily="18" charset="0"/>
              </a:rPr>
              <a:t>ngữ</a:t>
            </a: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2/3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nịch</a:t>
            </a:r>
            <a:r>
              <a:rPr lang="en-US" sz="2800" dirty="0">
                <a:latin typeface="Times New Roman" panose="02020603050405020304" pitchFamily="18" charset="0"/>
                <a:cs typeface="Times New Roman" panose="02020603050405020304" pitchFamily="18" charset="0"/>
              </a:rPr>
              <a:t>.</a:t>
            </a: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3" name="Google Shape;426;p26"/>
          <p:cNvSpPr/>
          <p:nvPr/>
        </p:nvSpPr>
        <p:spPr>
          <a:xfrm>
            <a:off x="935395" y="3324836"/>
            <a:ext cx="613496" cy="627384"/>
          </a:xfrm>
          <a:custGeom>
            <a:avLst/>
            <a:gdLst/>
            <a:ahLst/>
            <a:cxnLst/>
            <a:rect l="l" t="t" r="r" b="b"/>
            <a:pathLst>
              <a:path w="406362" h="2598830" extrusionOk="0">
                <a:moveTo>
                  <a:pt x="0" y="0"/>
                </a:moveTo>
                <a:lnTo>
                  <a:pt x="406362" y="0"/>
                </a:lnTo>
                <a:lnTo>
                  <a:pt x="406362" y="2598829"/>
                </a:lnTo>
                <a:lnTo>
                  <a:pt x="0" y="2598829"/>
                </a:lnTo>
                <a:lnTo>
                  <a:pt x="0" y="0"/>
                </a:lnTo>
                <a:close/>
              </a:path>
            </a:pathLst>
          </a:custGeom>
          <a:blipFill rotWithShape="1">
            <a:blip r:embed="rId3">
              <a:alphaModFix/>
            </a:blip>
            <a:stretch>
              <a:fillRect/>
            </a:stretch>
          </a:blipFill>
          <a:ln>
            <a:noFill/>
          </a:ln>
        </p:spPr>
      </p:sp>
      <p:sp>
        <p:nvSpPr>
          <p:cNvPr id="14" name="Google Shape;426;p26"/>
          <p:cNvSpPr/>
          <p:nvPr/>
        </p:nvSpPr>
        <p:spPr>
          <a:xfrm>
            <a:off x="935395" y="4470443"/>
            <a:ext cx="613496" cy="923490"/>
          </a:xfrm>
          <a:custGeom>
            <a:avLst/>
            <a:gdLst/>
            <a:ahLst/>
            <a:cxnLst/>
            <a:rect l="l" t="t" r="r" b="b"/>
            <a:pathLst>
              <a:path w="406362" h="2598830" extrusionOk="0">
                <a:moveTo>
                  <a:pt x="0" y="0"/>
                </a:moveTo>
                <a:lnTo>
                  <a:pt x="406362" y="0"/>
                </a:lnTo>
                <a:lnTo>
                  <a:pt x="406362" y="2598829"/>
                </a:lnTo>
                <a:lnTo>
                  <a:pt x="0" y="2598829"/>
                </a:lnTo>
                <a:lnTo>
                  <a:pt x="0" y="0"/>
                </a:lnTo>
                <a:close/>
              </a:path>
            </a:pathLst>
          </a:custGeom>
          <a:blipFill rotWithShape="1">
            <a:blip r:embed="rId3">
              <a:alphaModFix/>
            </a:blip>
            <a:stretch>
              <a:fillRect/>
            </a:stretch>
          </a:blipFill>
          <a:ln>
            <a:noFill/>
          </a:ln>
        </p:spPr>
      </p:sp>
      <p:sp>
        <p:nvSpPr>
          <p:cNvPr id="15" name="Google Shape;414;p26"/>
          <p:cNvSpPr/>
          <p:nvPr/>
        </p:nvSpPr>
        <p:spPr>
          <a:xfrm>
            <a:off x="2950974" y="1425386"/>
            <a:ext cx="5963478" cy="1662740"/>
          </a:xfrm>
          <a:custGeom>
            <a:avLst/>
            <a:gdLst/>
            <a:ahLst/>
            <a:cxnLst/>
            <a:rect l="l" t="t" r="r" b="b"/>
            <a:pathLst>
              <a:path w="3117512" h="1252673" extrusionOk="0">
                <a:moveTo>
                  <a:pt x="0" y="0"/>
                </a:moveTo>
                <a:lnTo>
                  <a:pt x="3117512" y="0"/>
                </a:lnTo>
                <a:lnTo>
                  <a:pt x="3117512" y="1252672"/>
                </a:lnTo>
                <a:lnTo>
                  <a:pt x="0" y="1252672"/>
                </a:lnTo>
                <a:lnTo>
                  <a:pt x="0" y="0"/>
                </a:lnTo>
                <a:close/>
              </a:path>
            </a:pathLst>
          </a:custGeom>
          <a:blipFill rotWithShape="1">
            <a:blip r:embed="rId4">
              <a:alphaModFix/>
            </a:blip>
            <a:stretch>
              <a:fillRect/>
            </a:stretch>
          </a:blipFill>
          <a:ln>
            <a:noFill/>
          </a:ln>
        </p:spPr>
      </p:sp>
      <p:sp>
        <p:nvSpPr>
          <p:cNvPr id="16" name="TextBox 15"/>
          <p:cNvSpPr txBox="1"/>
          <p:nvPr/>
        </p:nvSpPr>
        <p:spPr>
          <a:xfrm>
            <a:off x="3716287" y="1764246"/>
            <a:ext cx="4432852" cy="1384995"/>
          </a:xfrm>
          <a:prstGeom prst="rect">
            <a:avLst/>
          </a:prstGeom>
          <a:noFill/>
        </p:spPr>
        <p:txBody>
          <a:bodyPr wrap="square" rtlCol="0">
            <a:spAutoFit/>
          </a:bodyPr>
          <a:lstStyle/>
          <a:p>
            <a:pPr fontAlgn="base">
              <a:spcBef>
                <a:spcPct val="0"/>
              </a:spcBef>
              <a:spcAft>
                <a:spcPct val="0"/>
              </a:spcAft>
              <a:defRPr/>
            </a:pPr>
            <a:r>
              <a:rPr lang="en-US" sz="2800" dirty="0" err="1">
                <a:solidFill>
                  <a:srgbClr val="0070C0"/>
                </a:solidFill>
                <a:latin typeface="Times New Roman" pitchFamily="18" charset="0"/>
                <a:cs typeface="Times New Roman" pitchFamily="18" charset="0"/>
              </a:rPr>
              <a:t>Đoạt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Chương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Dương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độ</a:t>
            </a:r>
            <a:endParaRPr lang="en-US" sz="2800" dirty="0">
              <a:solidFill>
                <a:srgbClr val="0070C0"/>
              </a:solidFill>
              <a:latin typeface="Times New Roman" pitchFamily="18" charset="0"/>
              <a:cs typeface="Times New Roman" pitchFamily="18" charset="0"/>
            </a:endParaRPr>
          </a:p>
          <a:p>
            <a:pPr fontAlgn="base">
              <a:spcBef>
                <a:spcPct val="0"/>
              </a:spcBef>
              <a:spcAft>
                <a:spcPct val="0"/>
              </a:spcAft>
              <a:defRPr/>
            </a:pP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Cầm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Hàm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Tử</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quan</a:t>
            </a:r>
            <a:endParaRPr lang="en-US" sz="2800" dirty="0">
              <a:solidFill>
                <a:srgbClr val="0070C0"/>
              </a:solidFill>
              <a:latin typeface="Times New Roman" pitchFamily="18" charset="0"/>
              <a:cs typeface="Times New Roman" pitchFamily="18" charset="0"/>
            </a:endParaRPr>
          </a:p>
          <a:p>
            <a:endParaRPr lang="en-US" sz="2800" dirty="0">
              <a:solidFill>
                <a:srgbClr val="0070C0"/>
              </a:solidFill>
            </a:endParaRPr>
          </a:p>
        </p:txBody>
      </p:sp>
    </p:spTree>
    <p:extLst>
      <p:ext uri="{BB962C8B-B14F-4D97-AF65-F5344CB8AC3E}">
        <p14:creationId xmlns:p14="http://schemas.microsoft.com/office/powerpoint/2010/main" val="42683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45722"/>
            <a:ext cx="12192001" cy="7003722"/>
          </a:xfrm>
        </p:spPr>
      </p:pic>
      <p:sp>
        <p:nvSpPr>
          <p:cNvPr id="7" name="Rectangle 6"/>
          <p:cNvSpPr/>
          <p:nvPr/>
        </p:nvSpPr>
        <p:spPr>
          <a:xfrm>
            <a:off x="1899348" y="525693"/>
            <a:ext cx="8751114" cy="622799"/>
          </a:xfrm>
          <a:prstGeom prst="rect">
            <a:avLst/>
          </a:prstGeom>
        </p:spPr>
        <p:txBody>
          <a:bodyPr wrap="none">
            <a:spAutoFit/>
          </a:bodyPr>
          <a:lstStyle/>
          <a:p>
            <a:pPr>
              <a:lnSpc>
                <a:spcPct val="115000"/>
              </a:lnSpc>
              <a:spcAft>
                <a:spcPts val="0"/>
              </a:spcAft>
            </a:pPr>
            <a:r>
              <a:rPr lang="en-US" sz="3200" b="1" dirty="0">
                <a:solidFill>
                  <a:srgbClr val="FF0000"/>
                </a:solidFill>
                <a:latin typeface="Times New Roman" panose="02020603050405020304" pitchFamily="18" charset="0"/>
                <a:ea typeface="MS Mincho"/>
                <a:cs typeface="Times New Roman" panose="02020603050405020304" pitchFamily="18" charset="0"/>
              </a:rPr>
              <a:t>1.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thắng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hào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hùng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tộc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Google Shape;414;p26"/>
          <p:cNvSpPr/>
          <p:nvPr/>
        </p:nvSpPr>
        <p:spPr>
          <a:xfrm>
            <a:off x="3114261" y="1363665"/>
            <a:ext cx="5963478" cy="1662740"/>
          </a:xfrm>
          <a:custGeom>
            <a:avLst/>
            <a:gdLst/>
            <a:ahLst/>
            <a:cxnLst/>
            <a:rect l="l" t="t" r="r" b="b"/>
            <a:pathLst>
              <a:path w="3117512" h="1252673" extrusionOk="0">
                <a:moveTo>
                  <a:pt x="0" y="0"/>
                </a:moveTo>
                <a:lnTo>
                  <a:pt x="3117512" y="0"/>
                </a:lnTo>
                <a:lnTo>
                  <a:pt x="3117512" y="1252672"/>
                </a:lnTo>
                <a:lnTo>
                  <a:pt x="0" y="1252672"/>
                </a:lnTo>
                <a:lnTo>
                  <a:pt x="0" y="0"/>
                </a:lnTo>
                <a:close/>
              </a:path>
            </a:pathLst>
          </a:custGeom>
          <a:blipFill rotWithShape="1">
            <a:blip r:embed="rId3">
              <a:alphaModFix/>
            </a:blip>
            <a:stretch>
              <a:fillRect/>
            </a:stretch>
          </a:blipFill>
          <a:ln>
            <a:noFill/>
          </a:ln>
        </p:spPr>
      </p:sp>
      <p:sp>
        <p:nvSpPr>
          <p:cNvPr id="10" name="TextBox 9"/>
          <p:cNvSpPr txBox="1"/>
          <p:nvPr/>
        </p:nvSpPr>
        <p:spPr>
          <a:xfrm>
            <a:off x="3879574" y="1840378"/>
            <a:ext cx="4432852" cy="1384995"/>
          </a:xfrm>
          <a:prstGeom prst="rect">
            <a:avLst/>
          </a:prstGeom>
          <a:noFill/>
        </p:spPr>
        <p:txBody>
          <a:bodyPr wrap="square" rtlCol="0">
            <a:spAutoFit/>
          </a:bodyPr>
          <a:lstStyle/>
          <a:p>
            <a:pPr fontAlgn="base">
              <a:spcBef>
                <a:spcPct val="0"/>
              </a:spcBef>
              <a:spcAft>
                <a:spcPct val="0"/>
              </a:spcAft>
              <a:defRPr/>
            </a:pPr>
            <a:r>
              <a:rPr lang="en-US" sz="2800" dirty="0" err="1">
                <a:solidFill>
                  <a:srgbClr val="0070C0"/>
                </a:solidFill>
                <a:latin typeface="Times New Roman" pitchFamily="18" charset="0"/>
                <a:cs typeface="Times New Roman" pitchFamily="18" charset="0"/>
              </a:rPr>
              <a:t>Đoạt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Chương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Dương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độ</a:t>
            </a:r>
            <a:endParaRPr lang="en-US" sz="2800" dirty="0">
              <a:solidFill>
                <a:srgbClr val="0070C0"/>
              </a:solidFill>
              <a:latin typeface="Times New Roman" pitchFamily="18" charset="0"/>
              <a:cs typeface="Times New Roman" pitchFamily="18" charset="0"/>
            </a:endParaRPr>
          </a:p>
          <a:p>
            <a:pPr fontAlgn="base">
              <a:spcBef>
                <a:spcPct val="0"/>
              </a:spcBef>
              <a:spcAft>
                <a:spcPct val="0"/>
              </a:spcAft>
              <a:defRPr/>
            </a:pP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Cầm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Hàm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Tử</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quan</a:t>
            </a:r>
            <a:endParaRPr lang="en-US" sz="2800" dirty="0">
              <a:solidFill>
                <a:srgbClr val="0070C0"/>
              </a:solidFill>
              <a:latin typeface="Times New Roman" pitchFamily="18" charset="0"/>
              <a:cs typeface="Times New Roman" pitchFamily="18" charset="0"/>
            </a:endParaRPr>
          </a:p>
          <a:p>
            <a:endParaRPr lang="en-US" sz="2800" dirty="0">
              <a:solidFill>
                <a:srgbClr val="0070C0"/>
              </a:solidFill>
            </a:endParaRPr>
          </a:p>
        </p:txBody>
      </p:sp>
      <p:sp>
        <p:nvSpPr>
          <p:cNvPr id="11" name="Google Shape;419;p26"/>
          <p:cNvSpPr/>
          <p:nvPr/>
        </p:nvSpPr>
        <p:spPr>
          <a:xfrm>
            <a:off x="1051891" y="3606229"/>
            <a:ext cx="10088218" cy="2044110"/>
          </a:xfrm>
          <a:custGeom>
            <a:avLst/>
            <a:gdLst/>
            <a:ahLst/>
            <a:cxnLst/>
            <a:rect l="l" t="t" r="r" b="b"/>
            <a:pathLst>
              <a:path w="3067361" h="641357" extrusionOk="0">
                <a:moveTo>
                  <a:pt x="0" y="0"/>
                </a:moveTo>
                <a:lnTo>
                  <a:pt x="3067361" y="0"/>
                </a:lnTo>
                <a:lnTo>
                  <a:pt x="3067361" y="641358"/>
                </a:lnTo>
                <a:lnTo>
                  <a:pt x="0" y="641358"/>
                </a:lnTo>
                <a:lnTo>
                  <a:pt x="0" y="0"/>
                </a:lnTo>
                <a:close/>
              </a:path>
            </a:pathLst>
          </a:custGeom>
          <a:blipFill rotWithShape="1">
            <a:blip r:embed="rId4">
              <a:alphaModFix/>
            </a:blip>
            <a:stretch>
              <a:fillRect/>
            </a:stretch>
          </a:blipFill>
          <a:ln>
            <a:noFill/>
          </a:ln>
        </p:spPr>
      </p:sp>
      <p:sp>
        <p:nvSpPr>
          <p:cNvPr id="5" name="TextBox 4"/>
          <p:cNvSpPr txBox="1"/>
          <p:nvPr/>
        </p:nvSpPr>
        <p:spPr>
          <a:xfrm>
            <a:off x="3032104" y="3606229"/>
            <a:ext cx="7752522" cy="1953868"/>
          </a:xfrm>
          <a:prstGeom prst="rect">
            <a:avLst/>
          </a:prstGeom>
          <a:noFill/>
        </p:spPr>
        <p:txBody>
          <a:bodyPr wrap="square" rtlCol="0">
            <a:spAutoFit/>
          </a:bodyPr>
          <a:lstStyle/>
          <a:p>
            <a:pPr algn="just">
              <a:lnSpc>
                <a:spcPct val="150000"/>
              </a:lnSpc>
            </a:pPr>
            <a:r>
              <a:rPr lang="en-US" sz="2800" dirty="0" err="1">
                <a:solidFill>
                  <a:schemeClr val="accent5">
                    <a:lumMod val="75000"/>
                  </a:schemeClr>
                </a:solidFill>
                <a:latin typeface="Times New Roman" panose="02020603050405020304" pitchFamily="18" charset="0"/>
                <a:cs typeface="Times New Roman" panose="02020603050405020304" pitchFamily="18" charset="0"/>
              </a:rPr>
              <a:t>T</a:t>
            </a:r>
            <a:r>
              <a:rPr lang="en-US" sz="2800" dirty="0" err="1" smtClean="0">
                <a:solidFill>
                  <a:schemeClr val="accent5">
                    <a:lumMod val="75000"/>
                  </a:schemeClr>
                </a:solidFill>
                <a:latin typeface="Times New Roman" panose="02020603050405020304" pitchFamily="18" charset="0"/>
                <a:cs typeface="Times New Roman" panose="02020603050405020304" pitchFamily="18" charset="0"/>
              </a:rPr>
              <a:t>âm</a:t>
            </a:r>
            <a:r>
              <a:rPr lang="en-US" sz="28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trạng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mừng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vui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hân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hoan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chiến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thắng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của</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vị</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tướng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đầy</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mưu</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lược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góp</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công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tổ</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chức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chỉ</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huy</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tạo</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nên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những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chiến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công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vang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dội</a:t>
            </a:r>
            <a:r>
              <a:rPr lang="en-US" sz="2800" dirty="0">
                <a:solidFill>
                  <a:schemeClr val="accent5">
                    <a:lumMod val="75000"/>
                  </a:schemeClr>
                </a:solidFill>
                <a:latin typeface="Times New Roman" panose="02020603050405020304" pitchFamily="18" charset="0"/>
                <a:cs typeface="Times New Roman" panose="02020603050405020304" pitchFamily="18" charset="0"/>
              </a:rPr>
              <a:t>.</a:t>
            </a:r>
          </a:p>
        </p:txBody>
      </p:sp>
      <p:sp>
        <p:nvSpPr>
          <p:cNvPr id="8" name="Right Arrow 7"/>
          <p:cNvSpPr/>
          <p:nvPr/>
        </p:nvSpPr>
        <p:spPr>
          <a:xfrm>
            <a:off x="1421296" y="4374858"/>
            <a:ext cx="914400" cy="725557"/>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5984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3414021"/>
          </a:xfrm>
          <a:prstGeom prst="rect">
            <a:avLst/>
          </a:prstGeom>
        </p:spPr>
      </p:pic>
      <p:sp>
        <p:nvSpPr>
          <p:cNvPr id="6" name="TextBox 5"/>
          <p:cNvSpPr txBox="1"/>
          <p:nvPr/>
        </p:nvSpPr>
        <p:spPr>
          <a:xfrm>
            <a:off x="2454965" y="3737113"/>
            <a:ext cx="5297557" cy="1431235"/>
          </a:xfrm>
          <a:prstGeom prst="rect">
            <a:avLst/>
          </a:prstGeom>
          <a:noFill/>
        </p:spPr>
        <p:txBody>
          <a:bodyPr wrap="square" rtlCol="0">
            <a:spAutoFit/>
          </a:bodyPr>
          <a:lstStyle/>
          <a:p>
            <a:endParaRPr lang="en-US" dirty="0"/>
          </a:p>
        </p:txBody>
      </p:sp>
      <p:sp>
        <p:nvSpPr>
          <p:cNvPr id="7" name="TextBox 6"/>
          <p:cNvSpPr txBox="1"/>
          <p:nvPr/>
        </p:nvSpPr>
        <p:spPr>
          <a:xfrm>
            <a:off x="336274" y="3429000"/>
            <a:ext cx="11519451" cy="3785652"/>
          </a:xfrm>
          <a:prstGeom prst="rect">
            <a:avLst/>
          </a:prstGeom>
          <a:noFill/>
        </p:spPr>
        <p:txBody>
          <a:bodyPr wrap="square" rtlCol="0">
            <a:spAutoFit/>
          </a:bodyPr>
          <a:lstStyle/>
          <a:p>
            <a:r>
              <a:rPr lang="vi-VN" sz="4000" b="1" dirty="0" smtClean="0">
                <a:latin typeface="+mj-lt"/>
              </a:rPr>
              <a:t>Tiết …</a:t>
            </a:r>
            <a:r>
              <a:rPr lang="vi-VN" sz="4000" b="1" u="sng" dirty="0" smtClean="0">
                <a:latin typeface="+mj-lt"/>
              </a:rPr>
              <a:t>THỰC HÀNH ĐỌC HIỂU VĂN BẢN:</a:t>
            </a:r>
            <a:endParaRPr lang="en-US" sz="4000" dirty="0" smtClean="0">
              <a:latin typeface="+mj-lt"/>
            </a:endParaRPr>
          </a:p>
          <a:p>
            <a:pPr algn="ctr"/>
            <a:r>
              <a:rPr lang="en-US" sz="8000" b="1" dirty="0" smtClean="0">
                <a:solidFill>
                  <a:srgbClr val="FF0000"/>
                </a:solidFill>
                <a:latin typeface="Times New Roman" panose="02020603050405020304" pitchFamily="18" charset="0"/>
                <a:cs typeface="Times New Roman" panose="02020603050405020304" pitchFamily="18" charset="0"/>
              </a:rPr>
              <a:t>PHÒ GIÁ VỀ KINH</a:t>
            </a:r>
          </a:p>
          <a:p>
            <a:pPr algn="ctr"/>
            <a:r>
              <a:rPr lang="en-US" sz="4000" b="1" dirty="0" smtClean="0">
                <a:solidFill>
                  <a:srgbClr val="0070C0"/>
                </a:solidFill>
                <a:latin typeface="Times New Roman" panose="02020603050405020304" pitchFamily="18" charset="0"/>
                <a:cs typeface="Times New Roman" panose="02020603050405020304" pitchFamily="18" charset="0"/>
              </a:rPr>
              <a:t>(</a:t>
            </a:r>
            <a:r>
              <a:rPr lang="en-US" sz="4000" b="1" dirty="0" err="1" smtClean="0">
                <a:solidFill>
                  <a:srgbClr val="0070C0"/>
                </a:solidFill>
                <a:latin typeface="Times New Roman" panose="02020603050405020304" pitchFamily="18" charset="0"/>
                <a:cs typeface="Times New Roman" panose="02020603050405020304" pitchFamily="18" charset="0"/>
              </a:rPr>
              <a:t>Tụng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giá</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hoàn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kinh</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sư</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dirty="0" smtClean="0">
              <a:solidFill>
                <a:srgbClr val="0070C0"/>
              </a:solidFill>
              <a:latin typeface="Times New Roman" panose="02020603050405020304" pitchFamily="18" charset="0"/>
              <a:cs typeface="Times New Roman" panose="02020603050405020304" pitchFamily="18" charset="0"/>
            </a:endParaRPr>
          </a:p>
          <a:p>
            <a:r>
              <a:rPr lang="en-US" sz="4000" b="1" i="1" dirty="0" smtClean="0">
                <a:solidFill>
                  <a:srgbClr val="0070C0"/>
                </a:solidFill>
                <a:latin typeface="Times New Roman" panose="02020603050405020304" pitchFamily="18" charset="0"/>
                <a:cs typeface="Times New Roman" panose="02020603050405020304" pitchFamily="18" charset="0"/>
              </a:rPr>
              <a:t>                                       - </a:t>
            </a:r>
            <a:r>
              <a:rPr lang="en-US" sz="4000" b="1" i="1" dirty="0" err="1" smtClean="0">
                <a:solidFill>
                  <a:srgbClr val="0070C0"/>
                </a:solidFill>
                <a:latin typeface="Times New Roman" panose="02020603050405020304" pitchFamily="18" charset="0"/>
                <a:cs typeface="Times New Roman" panose="02020603050405020304" pitchFamily="18" charset="0"/>
              </a:rPr>
              <a:t>Trần</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Quang</a:t>
            </a:r>
            <a:r>
              <a:rPr lang="en-US" sz="4000" b="1" i="1" dirty="0" smtClean="0">
                <a:solidFill>
                  <a:srgbClr val="0070C0"/>
                </a:solidFill>
                <a:latin typeface="Times New Roman" panose="02020603050405020304" pitchFamily="18" charset="0"/>
                <a:cs typeface="Times New Roman" panose="02020603050405020304" pitchFamily="18" charset="0"/>
              </a:rPr>
              <a:t> </a:t>
            </a:r>
            <a:r>
              <a:rPr lang="en-US" sz="4000" b="1" i="1" dirty="0" err="1" smtClean="0">
                <a:solidFill>
                  <a:srgbClr val="0070C0"/>
                </a:solidFill>
                <a:latin typeface="Times New Roman" panose="02020603050405020304" pitchFamily="18" charset="0"/>
                <a:cs typeface="Times New Roman" panose="02020603050405020304" pitchFamily="18" charset="0"/>
              </a:rPr>
              <a:t>Khải</a:t>
            </a:r>
            <a:r>
              <a:rPr lang="en-US" sz="4000" b="1" i="1" dirty="0" smtClean="0">
                <a:solidFill>
                  <a:srgbClr val="0070C0"/>
                </a:solidFill>
                <a:latin typeface="Times New Roman" panose="02020603050405020304" pitchFamily="18" charset="0"/>
                <a:cs typeface="Times New Roman" panose="02020603050405020304" pitchFamily="18" charset="0"/>
              </a:rPr>
              <a:t> -</a:t>
            </a:r>
            <a:endParaRPr lang="en-US" sz="4000" i="1" dirty="0" smtClean="0">
              <a:solidFill>
                <a:srgbClr val="0070C0"/>
              </a:solidFill>
              <a:latin typeface="Times New Roman" panose="02020603050405020304" pitchFamily="18" charset="0"/>
              <a:cs typeface="Times New Roman" panose="02020603050405020304" pitchFamily="18" charset="0"/>
            </a:endParaRPr>
          </a:p>
          <a:p>
            <a:endParaRPr lang="en-US" sz="4000" dirty="0">
              <a:latin typeface="+mj-lt"/>
            </a:endParaRPr>
          </a:p>
        </p:txBody>
      </p:sp>
    </p:spTree>
    <p:extLst>
      <p:ext uri="{BB962C8B-B14F-4D97-AF65-F5344CB8AC3E}">
        <p14:creationId xmlns:p14="http://schemas.microsoft.com/office/powerpoint/2010/main" val="2446974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1" cy="7003722"/>
          </a:xfrm>
        </p:spPr>
      </p:pic>
      <p:sp>
        <p:nvSpPr>
          <p:cNvPr id="7" name="Rectangle 6"/>
          <p:cNvSpPr/>
          <p:nvPr/>
        </p:nvSpPr>
        <p:spPr>
          <a:xfrm>
            <a:off x="1067141" y="859760"/>
            <a:ext cx="10469533" cy="584775"/>
          </a:xfrm>
          <a:prstGeom prst="rect">
            <a:avLst/>
          </a:prstGeom>
        </p:spPr>
        <p:txBody>
          <a:bodyPr wrap="none">
            <a:spAutoFit/>
          </a:bodyPr>
          <a:lstStyle/>
          <a:p>
            <a:r>
              <a:rPr lang="de-DE"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Khát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vọng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tộc</a:t>
            </a:r>
            <a:r>
              <a:rPr lang="en-US" sz="3200" b="1" dirty="0">
                <a:solidFill>
                  <a:srgbClr val="FF0000"/>
                </a:solidFill>
                <a:latin typeface="Times New Roman" panose="02020603050405020304" pitchFamily="18" charset="0"/>
                <a:cs typeface="Times New Roman" panose="02020603050405020304" pitchFamily="18" charset="0"/>
              </a:rPr>
              <a:t> ta (2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cuối</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Google Shape;414;p26"/>
          <p:cNvSpPr/>
          <p:nvPr/>
        </p:nvSpPr>
        <p:spPr>
          <a:xfrm>
            <a:off x="2683566" y="2274492"/>
            <a:ext cx="5963478" cy="2309015"/>
          </a:xfrm>
          <a:custGeom>
            <a:avLst/>
            <a:gdLst/>
            <a:ahLst/>
            <a:cxnLst/>
            <a:rect l="l" t="t" r="r" b="b"/>
            <a:pathLst>
              <a:path w="3117512" h="1252673" extrusionOk="0">
                <a:moveTo>
                  <a:pt x="0" y="0"/>
                </a:moveTo>
                <a:lnTo>
                  <a:pt x="3117512" y="0"/>
                </a:lnTo>
                <a:lnTo>
                  <a:pt x="3117512" y="1252672"/>
                </a:lnTo>
                <a:lnTo>
                  <a:pt x="0" y="1252672"/>
                </a:lnTo>
                <a:lnTo>
                  <a:pt x="0" y="0"/>
                </a:lnTo>
                <a:close/>
              </a:path>
            </a:pathLst>
          </a:custGeom>
          <a:blipFill rotWithShape="1">
            <a:blip r:embed="rId3">
              <a:alphaModFix/>
            </a:blip>
            <a:stretch>
              <a:fillRect/>
            </a:stretch>
          </a:blipFill>
          <a:ln>
            <a:noFill/>
          </a:ln>
        </p:spPr>
      </p:sp>
      <p:sp>
        <p:nvSpPr>
          <p:cNvPr id="10" name="TextBox 9"/>
          <p:cNvSpPr txBox="1"/>
          <p:nvPr/>
        </p:nvSpPr>
        <p:spPr>
          <a:xfrm>
            <a:off x="3356411" y="2921379"/>
            <a:ext cx="4432852" cy="1569660"/>
          </a:xfrm>
          <a:prstGeom prst="rect">
            <a:avLst/>
          </a:prstGeom>
          <a:noFill/>
        </p:spPr>
        <p:txBody>
          <a:bodyPr wrap="square" rtlCol="0">
            <a:spAutoFit/>
          </a:bodyPr>
          <a:lstStyle/>
          <a:p>
            <a:pPr algn="just" fontAlgn="base">
              <a:spcBef>
                <a:spcPct val="0"/>
              </a:spcBef>
              <a:spcAft>
                <a:spcPct val="0"/>
              </a:spcAft>
              <a:defRPr/>
            </a:pPr>
            <a:r>
              <a:rPr lang="en-US" sz="3200" dirty="0" smtClean="0">
                <a:solidFill>
                  <a:srgbClr val="0070C0"/>
                </a:solidFill>
                <a:latin typeface="Times New Roman" panose="02020603050405020304" pitchFamily="18" charset="0"/>
                <a:cs typeface="Times New Roman" pitchFamily="18" charset="0"/>
              </a:rPr>
              <a:t>     </a:t>
            </a:r>
            <a:r>
              <a:rPr lang="en-US" sz="3200" dirty="0" err="1" smtClean="0">
                <a:solidFill>
                  <a:srgbClr val="0070C0"/>
                </a:solidFill>
                <a:latin typeface="Times New Roman" panose="02020603050405020304" pitchFamily="18" charset="0"/>
                <a:cs typeface="Times New Roman" pitchFamily="18" charset="0"/>
              </a:rPr>
              <a:t>Thái</a:t>
            </a:r>
            <a:r>
              <a:rPr lang="en-US" sz="3200" dirty="0" smtClean="0">
                <a:solidFill>
                  <a:srgbClr val="0070C0"/>
                </a:solidFill>
                <a:latin typeface="Times New Roman" panose="02020603050405020304" pitchFamily="18" charset="0"/>
                <a:cs typeface="Times New Roman" pitchFamily="18" charset="0"/>
              </a:rPr>
              <a:t> </a:t>
            </a:r>
            <a:r>
              <a:rPr lang="en-US" sz="3200" dirty="0" err="1">
                <a:solidFill>
                  <a:srgbClr val="0070C0"/>
                </a:solidFill>
                <a:latin typeface="Times New Roman" pitchFamily="18" charset="0"/>
                <a:cs typeface="Times New Roman" pitchFamily="18" charset="0"/>
              </a:rPr>
              <a:t>Bình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trí</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lực</a:t>
            </a:r>
            <a:endParaRPr lang="en-US" sz="3200" dirty="0">
              <a:solidFill>
                <a:srgbClr val="0070C0"/>
              </a:solidFill>
              <a:latin typeface="Times New Roman" pitchFamily="18" charset="0"/>
              <a:cs typeface="Times New Roman" pitchFamily="18" charset="0"/>
            </a:endParaRPr>
          </a:p>
          <a:p>
            <a:pPr algn="just" fontAlgn="base">
              <a:spcBef>
                <a:spcPct val="0"/>
              </a:spcBef>
              <a:spcAft>
                <a:spcPct val="0"/>
              </a:spcAft>
              <a:defRPr/>
            </a:pP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Vạn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cổ</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thử</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giang</a:t>
            </a:r>
            <a:r>
              <a:rPr lang="en-US" sz="3200" dirty="0">
                <a:solidFill>
                  <a:srgbClr val="0070C0"/>
                </a:solidFill>
                <a:latin typeface="Times New Roman" pitchFamily="18" charset="0"/>
                <a:cs typeface="Times New Roman" pitchFamily="18" charset="0"/>
              </a:rPr>
              <a:t> san</a:t>
            </a:r>
          </a:p>
          <a:p>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5624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67082163"/>
              </p:ext>
            </p:extLst>
          </p:nvPr>
        </p:nvGraphicFramePr>
        <p:xfrm>
          <a:off x="420756" y="1531487"/>
          <a:ext cx="11350487" cy="4710430"/>
        </p:xfrm>
        <a:graphic>
          <a:graphicData uri="http://schemas.openxmlformats.org/drawingml/2006/table">
            <a:tbl>
              <a:tblPr firstRow="1" firstCol="1" bandRow="1">
                <a:tableStyleId>{8799B23B-EC83-4686-B30A-512413B5E67A}</a:tableStyleId>
              </a:tblPr>
              <a:tblGrid>
                <a:gridCol w="7649818">
                  <a:extLst>
                    <a:ext uri="{9D8B030D-6E8A-4147-A177-3AD203B41FA5}">
                      <a16:colId xmlns:a16="http://schemas.microsoft.com/office/drawing/2014/main" val="3135351018"/>
                    </a:ext>
                  </a:extLst>
                </a:gridCol>
                <a:gridCol w="3700669">
                  <a:extLst>
                    <a:ext uri="{9D8B030D-6E8A-4147-A177-3AD203B41FA5}">
                      <a16:colId xmlns:a16="http://schemas.microsoft.com/office/drawing/2014/main" val="3385803370"/>
                    </a:ext>
                  </a:extLst>
                </a:gridCol>
              </a:tblGrid>
              <a:tr h="0">
                <a:tc gridSpan="2">
                  <a:txBody>
                    <a:bodyPr/>
                    <a:lstStyle/>
                    <a:p>
                      <a:pPr algn="ctr">
                        <a:lnSpc>
                          <a:spcPct val="115000"/>
                        </a:lnSpc>
                        <a:spcAft>
                          <a:spcPts val="0"/>
                        </a:spcAft>
                      </a:pPr>
                      <a:r>
                        <a:rPr lang="en-US" sz="2800" b="1" dirty="0" err="1">
                          <a:solidFill>
                            <a:srgbClr val="FF0000"/>
                          </a:solidFill>
                          <a:effectLst/>
                          <a:latin typeface="Times New Roman" panose="02020603050405020304" pitchFamily="18" charset="0"/>
                          <a:cs typeface="Times New Roman" panose="02020603050405020304" pitchFamily="18" charset="0"/>
                        </a:rPr>
                        <a:t>Khát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vọng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bình</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thịnh</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trị</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dân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tộc</a:t>
                      </a:r>
                      <a:r>
                        <a:rPr lang="en-US" sz="2800" b="1" dirty="0">
                          <a:solidFill>
                            <a:srgbClr val="FF0000"/>
                          </a:solidFill>
                          <a:effectLst/>
                          <a:latin typeface="Times New Roman" panose="02020603050405020304" pitchFamily="18" charset="0"/>
                          <a:cs typeface="Times New Roman" panose="02020603050405020304" pitchFamily="18" charset="0"/>
                        </a:rPr>
                        <a:t> ta (2 </a:t>
                      </a:r>
                      <a:r>
                        <a:rPr lang="en-US" sz="2800" b="1" dirty="0" err="1">
                          <a:solidFill>
                            <a:srgbClr val="FF0000"/>
                          </a:solidFill>
                          <a:effectLst/>
                          <a:latin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cuối</a:t>
                      </a:r>
                      <a:r>
                        <a:rPr lang="en-US" sz="2800" b="1" dirty="0">
                          <a:solidFill>
                            <a:srgbClr val="FF0000"/>
                          </a:solidFill>
                          <a:effectLst/>
                          <a:latin typeface="Times New Roman" panose="02020603050405020304" pitchFamily="18" charset="0"/>
                          <a:cs typeface="Times New Roman" panose="02020603050405020304" pitchFamily="18" charset="0"/>
                        </a:rPr>
                        <a:t>)</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39319157"/>
                  </a:ext>
                </a:extLst>
              </a:tr>
              <a:tr h="0">
                <a:tc>
                  <a:txBody>
                    <a:bodyPr/>
                    <a:lstStyle/>
                    <a:p>
                      <a:pPr algn="just">
                        <a:lnSpc>
                          <a:spcPct val="115000"/>
                        </a:lnSpc>
                        <a:spcAft>
                          <a:spcPts val="0"/>
                        </a:spcAft>
                      </a:pPr>
                      <a:r>
                        <a:rPr lang="en-US" sz="2800" b="0">
                          <a:solidFill>
                            <a:srgbClr val="7030A0"/>
                          </a:solidFill>
                          <a:effectLst/>
                          <a:latin typeface="Times New Roman" panose="02020603050405020304" pitchFamily="18" charset="0"/>
                          <a:cs typeface="Times New Roman" panose="02020603050405020304" pitchFamily="18" charset="0"/>
                        </a:rPr>
                        <a:t>Nội dung thể hiện trong hai câu cuối khác 2 câu đầu như thế nào?</a:t>
                      </a:r>
                      <a:endParaRPr lang="en-US" sz="2800" b="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2800" b="0" dirty="0" smtClean="0">
                          <a:solidFill>
                            <a:srgbClr val="7030A0"/>
                          </a:solidFill>
                          <a:effectLst/>
                          <a:latin typeface="Times New Roman" panose="02020603050405020304" pitchFamily="18" charset="0"/>
                          <a:cs typeface="Times New Roman" panose="02020603050405020304" pitchFamily="18" charset="0"/>
                        </a:rPr>
                        <a:t>................................................................................</a:t>
                      </a:r>
                      <a:endParaRPr lang="en-US" sz="2800" b="0" dirty="0">
                        <a:solidFill>
                          <a:srgbClr val="7030A0"/>
                        </a:solidFill>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50270798"/>
                  </a:ext>
                </a:extLst>
              </a:tr>
              <a:tr h="0">
                <a:tc>
                  <a:txBody>
                    <a:bodyPr/>
                    <a:lstStyle/>
                    <a:p>
                      <a:pPr algn="just">
                        <a:lnSpc>
                          <a:spcPct val="115000"/>
                        </a:lnSpc>
                        <a:spcAft>
                          <a:spcPts val="0"/>
                        </a:spcAft>
                      </a:pPr>
                      <a:r>
                        <a:rPr lang="en-US" sz="2800" b="0">
                          <a:solidFill>
                            <a:srgbClr val="7030A0"/>
                          </a:solidFill>
                          <a:effectLst/>
                          <a:latin typeface="Times New Roman" panose="02020603050405020304" pitchFamily="18" charset="0"/>
                          <a:cs typeface="Times New Roman" panose="02020603050405020304" pitchFamily="18" charset="0"/>
                        </a:rPr>
                        <a:t>Tác giả muốn gửi gắm điều gì qua 2 câu thơ cuối?</a:t>
                      </a:r>
                      <a:endParaRPr lang="en-US" sz="2800" b="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2800" b="0" dirty="0" smtClean="0">
                          <a:solidFill>
                            <a:srgbClr val="7030A0"/>
                          </a:solidFill>
                          <a:effectLst/>
                          <a:latin typeface="Times New Roman" panose="02020603050405020304" pitchFamily="18" charset="0"/>
                          <a:cs typeface="Times New Roman" panose="02020603050405020304" pitchFamily="18" charset="0"/>
                        </a:rPr>
                        <a:t>...............................................................................</a:t>
                      </a:r>
                      <a:endParaRPr lang="en-US" sz="2800" b="0" dirty="0">
                        <a:solidFill>
                          <a:srgbClr val="7030A0"/>
                        </a:solidFill>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2040641"/>
                  </a:ext>
                </a:extLst>
              </a:tr>
              <a:tr h="0">
                <a:tc>
                  <a:txBody>
                    <a:bodyPr/>
                    <a:lstStyle/>
                    <a:p>
                      <a:pPr algn="just">
                        <a:lnSpc>
                          <a:spcPct val="107000"/>
                        </a:lnSpc>
                        <a:spcAft>
                          <a:spcPts val="0"/>
                        </a:spcAft>
                      </a:pPr>
                      <a:r>
                        <a:rPr lang="en-US" sz="2800" b="0" dirty="0" err="1">
                          <a:solidFill>
                            <a:srgbClr val="7030A0"/>
                          </a:solidFill>
                          <a:effectLst/>
                          <a:latin typeface="Times New Roman" panose="02020603050405020304" pitchFamily="18" charset="0"/>
                          <a:cs typeface="Times New Roman" panose="02020603050405020304" pitchFamily="18" charset="0"/>
                        </a:rPr>
                        <a:t>Nhận</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xét</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âm</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điệu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hai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câu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cuối</a:t>
                      </a:r>
                      <a:r>
                        <a:rPr lang="en-US" sz="2800" b="0" dirty="0">
                          <a:solidFill>
                            <a:srgbClr val="7030A0"/>
                          </a:solidFill>
                          <a:effectLst/>
                          <a:latin typeface="Times New Roman" panose="02020603050405020304" pitchFamily="18" charset="0"/>
                          <a:cs typeface="Times New Roman" panose="02020603050405020304" pitchFamily="18" charset="0"/>
                        </a:rPr>
                        <a:t> so </a:t>
                      </a:r>
                      <a:r>
                        <a:rPr lang="en-US" sz="2800" b="0" dirty="0" err="1">
                          <a:solidFill>
                            <a:srgbClr val="7030A0"/>
                          </a:solidFill>
                          <a:effectLst/>
                          <a:latin typeface="Times New Roman" panose="02020603050405020304" pitchFamily="18" charset="0"/>
                          <a:cs typeface="Times New Roman" panose="02020603050405020304" pitchFamily="18" charset="0"/>
                        </a:rPr>
                        <a:t>với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hai</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câu</a:t>
                      </a:r>
                      <a:r>
                        <a:rPr lang="en-US" sz="2800" b="0" dirty="0">
                          <a:solidFill>
                            <a:srgbClr val="7030A0"/>
                          </a:solidFill>
                          <a:effectLst/>
                          <a:latin typeface="Times New Roman" panose="02020603050405020304" pitchFamily="18" charset="0"/>
                          <a:cs typeface="Times New Roman" panose="02020603050405020304" pitchFamily="18" charset="0"/>
                        </a:rPr>
                        <a:t> </a:t>
                      </a:r>
                      <a:r>
                        <a:rPr lang="en-US" sz="2800" b="0" dirty="0" err="1">
                          <a:solidFill>
                            <a:srgbClr val="7030A0"/>
                          </a:solidFill>
                          <a:effectLst/>
                          <a:latin typeface="Times New Roman" panose="02020603050405020304" pitchFamily="18" charset="0"/>
                          <a:cs typeface="Times New Roman" panose="02020603050405020304" pitchFamily="18" charset="0"/>
                        </a:rPr>
                        <a:t>đầu</a:t>
                      </a:r>
                      <a:r>
                        <a:rPr lang="en-US" sz="2800" b="0" dirty="0">
                          <a:solidFill>
                            <a:srgbClr val="7030A0"/>
                          </a:solidFill>
                          <a:effectLst/>
                          <a:latin typeface="Times New Roman" panose="02020603050405020304" pitchFamily="18" charset="0"/>
                          <a:cs typeface="Times New Roman" panose="02020603050405020304" pitchFamily="18" charset="0"/>
                        </a:rPr>
                        <a:t>?</a:t>
                      </a:r>
                      <a:endParaRPr lang="en-US" sz="2800" b="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2800" b="0" dirty="0" smtClean="0">
                          <a:solidFill>
                            <a:srgbClr val="7030A0"/>
                          </a:solidFill>
                          <a:effectLst/>
                          <a:latin typeface="Times New Roman" panose="02020603050405020304" pitchFamily="18" charset="0"/>
                          <a:cs typeface="Times New Roman" panose="02020603050405020304" pitchFamily="18" charset="0"/>
                        </a:rPr>
                        <a:t>................................................................................</a:t>
                      </a:r>
                      <a:endParaRPr lang="en-US" sz="2800" b="0" dirty="0">
                        <a:solidFill>
                          <a:srgbClr val="7030A0"/>
                        </a:solidFill>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11835"/>
                  </a:ext>
                </a:extLst>
              </a:tr>
              <a:tr h="0">
                <a:tc>
                  <a:txBody>
                    <a:bodyPr/>
                    <a:lstStyle/>
                    <a:p>
                      <a:pPr algn="just">
                        <a:lnSpc>
                          <a:spcPct val="115000"/>
                        </a:lnSpc>
                        <a:spcAft>
                          <a:spcPts val="0"/>
                        </a:spcAft>
                      </a:pPr>
                      <a:r>
                        <a:rPr lang="en-US" sz="2800" b="0">
                          <a:solidFill>
                            <a:srgbClr val="7030A0"/>
                          </a:solidFill>
                          <a:effectLst/>
                          <a:latin typeface="Times New Roman" panose="02020603050405020304" pitchFamily="18" charset="0"/>
                          <a:cs typeface="Times New Roman" panose="02020603050405020304" pitchFamily="18" charset="0"/>
                        </a:rPr>
                        <a:t>Bài thơ “Phò giá về kinh” mang âm hưởng của “Hào khí Đông A” đời Trần? Em hiểu thêm gì về “Hào khí Đông A”?</a:t>
                      </a:r>
                      <a:endParaRPr lang="en-US" sz="2800" b="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pt-BR" sz="2800" b="0" dirty="0" smtClean="0">
                          <a:solidFill>
                            <a:srgbClr val="7030A0"/>
                          </a:solidFill>
                          <a:effectLst/>
                          <a:latin typeface="Times New Roman" panose="02020603050405020304" pitchFamily="18" charset="0"/>
                          <a:cs typeface="Times New Roman" panose="02020603050405020304" pitchFamily="18" charset="0"/>
                        </a:rPr>
                        <a:t>................................................................................</a:t>
                      </a:r>
                      <a:endParaRPr lang="en-US" sz="2800" b="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6648591"/>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388" y="427383"/>
            <a:ext cx="6864703" cy="704046"/>
          </a:xfrm>
          <a:prstGeom prst="rect">
            <a:avLst/>
          </a:prstGeom>
        </p:spPr>
      </p:pic>
    </p:spTree>
    <p:extLst>
      <p:ext uri="{BB962C8B-B14F-4D97-AF65-F5344CB8AC3E}">
        <p14:creationId xmlns:p14="http://schemas.microsoft.com/office/powerpoint/2010/main" val="248339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1" cy="7003722"/>
          </a:xfrm>
        </p:spPr>
      </p:pic>
      <p:sp>
        <p:nvSpPr>
          <p:cNvPr id="7" name="Rectangle 6"/>
          <p:cNvSpPr/>
          <p:nvPr/>
        </p:nvSpPr>
        <p:spPr>
          <a:xfrm>
            <a:off x="1067141" y="859760"/>
            <a:ext cx="10469533" cy="584775"/>
          </a:xfrm>
          <a:prstGeom prst="rect">
            <a:avLst/>
          </a:prstGeom>
        </p:spPr>
        <p:txBody>
          <a:bodyPr wrap="none">
            <a:spAutoFit/>
          </a:bodyPr>
          <a:lstStyle/>
          <a:p>
            <a:r>
              <a:rPr lang="de-DE"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Khát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vọng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tộc</a:t>
            </a:r>
            <a:r>
              <a:rPr lang="en-US" sz="3200" b="1" dirty="0">
                <a:solidFill>
                  <a:srgbClr val="FF0000"/>
                </a:solidFill>
                <a:latin typeface="Times New Roman" panose="02020603050405020304" pitchFamily="18" charset="0"/>
                <a:cs typeface="Times New Roman" panose="02020603050405020304" pitchFamily="18" charset="0"/>
              </a:rPr>
              <a:t> ta (2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cuối</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Google Shape;414;p26"/>
          <p:cNvSpPr/>
          <p:nvPr/>
        </p:nvSpPr>
        <p:spPr>
          <a:xfrm>
            <a:off x="3260035" y="1483533"/>
            <a:ext cx="5963478" cy="1641524"/>
          </a:xfrm>
          <a:custGeom>
            <a:avLst/>
            <a:gdLst/>
            <a:ahLst/>
            <a:cxnLst/>
            <a:rect l="l" t="t" r="r" b="b"/>
            <a:pathLst>
              <a:path w="3117512" h="1252673" extrusionOk="0">
                <a:moveTo>
                  <a:pt x="0" y="0"/>
                </a:moveTo>
                <a:lnTo>
                  <a:pt x="3117512" y="0"/>
                </a:lnTo>
                <a:lnTo>
                  <a:pt x="3117512" y="1252672"/>
                </a:lnTo>
                <a:lnTo>
                  <a:pt x="0" y="1252672"/>
                </a:lnTo>
                <a:lnTo>
                  <a:pt x="0" y="0"/>
                </a:lnTo>
                <a:close/>
              </a:path>
            </a:pathLst>
          </a:custGeom>
          <a:blipFill rotWithShape="1">
            <a:blip r:embed="rId3">
              <a:alphaModFix/>
            </a:blip>
            <a:stretch>
              <a:fillRect/>
            </a:stretch>
          </a:blipFill>
          <a:ln>
            <a:noFill/>
          </a:ln>
        </p:spPr>
      </p:sp>
      <p:sp>
        <p:nvSpPr>
          <p:cNvPr id="10" name="TextBox 9"/>
          <p:cNvSpPr txBox="1"/>
          <p:nvPr/>
        </p:nvSpPr>
        <p:spPr>
          <a:xfrm>
            <a:off x="3883184" y="1751164"/>
            <a:ext cx="4432852" cy="1569660"/>
          </a:xfrm>
          <a:prstGeom prst="rect">
            <a:avLst/>
          </a:prstGeom>
          <a:noFill/>
        </p:spPr>
        <p:txBody>
          <a:bodyPr wrap="square" rtlCol="0">
            <a:spAutoFit/>
          </a:bodyPr>
          <a:lstStyle/>
          <a:p>
            <a:pPr algn="just" fontAlgn="base">
              <a:spcBef>
                <a:spcPct val="0"/>
              </a:spcBef>
              <a:spcAft>
                <a:spcPct val="0"/>
              </a:spcAft>
              <a:defRPr/>
            </a:pPr>
            <a:r>
              <a:rPr lang="en-US" sz="3200" dirty="0" smtClean="0">
                <a:solidFill>
                  <a:srgbClr val="0070C0"/>
                </a:solidFill>
                <a:latin typeface="Times New Roman" panose="02020603050405020304" pitchFamily="18" charset="0"/>
                <a:cs typeface="Times New Roman" pitchFamily="18" charset="0"/>
              </a:rPr>
              <a:t>     </a:t>
            </a:r>
            <a:r>
              <a:rPr lang="en-US" sz="3200" dirty="0" err="1" smtClean="0">
                <a:solidFill>
                  <a:srgbClr val="0070C0"/>
                </a:solidFill>
                <a:latin typeface="Times New Roman" panose="02020603050405020304" pitchFamily="18" charset="0"/>
                <a:cs typeface="Times New Roman" pitchFamily="18" charset="0"/>
              </a:rPr>
              <a:t>Thái</a:t>
            </a:r>
            <a:r>
              <a:rPr lang="en-US" sz="3200" dirty="0" smtClean="0">
                <a:solidFill>
                  <a:srgbClr val="0070C0"/>
                </a:solidFill>
                <a:latin typeface="Times New Roman" panose="02020603050405020304" pitchFamily="18" charset="0"/>
                <a:cs typeface="Times New Roman" pitchFamily="18" charset="0"/>
              </a:rPr>
              <a:t> </a:t>
            </a:r>
            <a:r>
              <a:rPr lang="en-US" sz="3200" dirty="0" err="1">
                <a:solidFill>
                  <a:srgbClr val="0070C0"/>
                </a:solidFill>
                <a:latin typeface="Times New Roman" pitchFamily="18" charset="0"/>
                <a:cs typeface="Times New Roman" pitchFamily="18" charset="0"/>
              </a:rPr>
              <a:t>Bình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trí</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lực</a:t>
            </a:r>
            <a:endParaRPr lang="en-US" sz="3200" dirty="0">
              <a:solidFill>
                <a:srgbClr val="0070C0"/>
              </a:solidFill>
              <a:latin typeface="Times New Roman" pitchFamily="18" charset="0"/>
              <a:cs typeface="Times New Roman" pitchFamily="18" charset="0"/>
            </a:endParaRPr>
          </a:p>
          <a:p>
            <a:pPr algn="just" fontAlgn="base">
              <a:spcBef>
                <a:spcPct val="0"/>
              </a:spcBef>
              <a:spcAft>
                <a:spcPct val="0"/>
              </a:spcAft>
              <a:defRPr/>
            </a:pP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Vạn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cổ</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thử</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giang</a:t>
            </a:r>
            <a:r>
              <a:rPr lang="en-US" sz="3200" dirty="0">
                <a:solidFill>
                  <a:srgbClr val="0070C0"/>
                </a:solidFill>
                <a:latin typeface="Times New Roman" pitchFamily="18" charset="0"/>
                <a:cs typeface="Times New Roman" pitchFamily="18" charset="0"/>
              </a:rPr>
              <a:t> san</a:t>
            </a:r>
          </a:p>
          <a:p>
            <a:endParaRPr lang="en-US" sz="3200" dirty="0">
              <a:solidFill>
                <a:srgbClr val="FF0000"/>
              </a:solidFill>
              <a:latin typeface="Times New Roman" pitchFamily="18" charset="0"/>
              <a:cs typeface="Times New Roman" pitchFamily="18" charset="0"/>
            </a:endParaRPr>
          </a:p>
        </p:txBody>
      </p:sp>
      <p:pic>
        <p:nvPicPr>
          <p:cNvPr id="11" name="Google Shape;343;p22"/>
          <p:cNvPicPr preferRelativeResize="0"/>
          <p:nvPr/>
        </p:nvPicPr>
        <p:blipFill rotWithShape="1">
          <a:blip r:embed="rId4">
            <a:alphaModFix/>
          </a:blip>
          <a:srcRect t="31455"/>
          <a:stretch/>
        </p:blipFill>
        <p:spPr>
          <a:xfrm rot="547695">
            <a:off x="-52801" y="1769563"/>
            <a:ext cx="2286266" cy="2287700"/>
          </a:xfrm>
          <a:prstGeom prst="rect">
            <a:avLst/>
          </a:prstGeom>
          <a:noFill/>
          <a:ln>
            <a:noFill/>
          </a:ln>
        </p:spPr>
      </p:pic>
      <p:sp>
        <p:nvSpPr>
          <p:cNvPr id="3" name="Rectangle 2"/>
          <p:cNvSpPr/>
          <p:nvPr/>
        </p:nvSpPr>
        <p:spPr>
          <a:xfrm>
            <a:off x="1736034" y="3814872"/>
            <a:ext cx="9617766" cy="2440668"/>
          </a:xfrm>
          <a:prstGeom prst="rect">
            <a:avLst/>
          </a:prstGeom>
        </p:spPr>
        <p:txBody>
          <a:bodyPr wrap="squar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cha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ta</a:t>
            </a:r>
            <a:endParaRPr lang="en-US" sz="2800" dirty="0"/>
          </a:p>
        </p:txBody>
      </p:sp>
    </p:spTree>
    <p:extLst>
      <p:ext uri="{BB962C8B-B14F-4D97-AF65-F5344CB8AC3E}">
        <p14:creationId xmlns:p14="http://schemas.microsoft.com/office/powerpoint/2010/main" val="3277261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7003722"/>
          </a:xfrm>
        </p:spPr>
      </p:pic>
      <p:sp>
        <p:nvSpPr>
          <p:cNvPr id="7" name="Rectangle 6"/>
          <p:cNvSpPr/>
          <p:nvPr/>
        </p:nvSpPr>
        <p:spPr>
          <a:xfrm>
            <a:off x="964121" y="373153"/>
            <a:ext cx="10469533" cy="584775"/>
          </a:xfrm>
          <a:prstGeom prst="rect">
            <a:avLst/>
          </a:prstGeom>
        </p:spPr>
        <p:txBody>
          <a:bodyPr wrap="none">
            <a:spAutoFit/>
          </a:bodyPr>
          <a:lstStyle/>
          <a:p>
            <a:r>
              <a:rPr lang="de-DE"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Khát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vọng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tộc</a:t>
            </a:r>
            <a:r>
              <a:rPr lang="en-US" sz="3200" b="1" dirty="0">
                <a:solidFill>
                  <a:srgbClr val="FF0000"/>
                </a:solidFill>
                <a:latin typeface="Times New Roman" panose="02020603050405020304" pitchFamily="18" charset="0"/>
                <a:cs typeface="Times New Roman" panose="02020603050405020304" pitchFamily="18" charset="0"/>
              </a:rPr>
              <a:t> ta (2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cuối</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Google Shape;414;p26"/>
          <p:cNvSpPr/>
          <p:nvPr/>
        </p:nvSpPr>
        <p:spPr>
          <a:xfrm>
            <a:off x="2827684" y="1100925"/>
            <a:ext cx="5963478" cy="1641524"/>
          </a:xfrm>
          <a:custGeom>
            <a:avLst/>
            <a:gdLst/>
            <a:ahLst/>
            <a:cxnLst/>
            <a:rect l="l" t="t" r="r" b="b"/>
            <a:pathLst>
              <a:path w="3117512" h="1252673" extrusionOk="0">
                <a:moveTo>
                  <a:pt x="0" y="0"/>
                </a:moveTo>
                <a:lnTo>
                  <a:pt x="3117512" y="0"/>
                </a:lnTo>
                <a:lnTo>
                  <a:pt x="3117512" y="1252672"/>
                </a:lnTo>
                <a:lnTo>
                  <a:pt x="0" y="1252672"/>
                </a:lnTo>
                <a:lnTo>
                  <a:pt x="0" y="0"/>
                </a:lnTo>
                <a:close/>
              </a:path>
            </a:pathLst>
          </a:custGeom>
          <a:blipFill rotWithShape="1">
            <a:blip r:embed="rId3">
              <a:alphaModFix/>
            </a:blip>
            <a:stretch>
              <a:fillRect/>
            </a:stretch>
          </a:blipFill>
          <a:ln>
            <a:noFill/>
          </a:ln>
        </p:spPr>
      </p:sp>
      <p:sp>
        <p:nvSpPr>
          <p:cNvPr id="10" name="TextBox 9"/>
          <p:cNvSpPr txBox="1"/>
          <p:nvPr/>
        </p:nvSpPr>
        <p:spPr>
          <a:xfrm>
            <a:off x="3450833" y="1368556"/>
            <a:ext cx="4432852" cy="1569660"/>
          </a:xfrm>
          <a:prstGeom prst="rect">
            <a:avLst/>
          </a:prstGeom>
          <a:noFill/>
        </p:spPr>
        <p:txBody>
          <a:bodyPr wrap="square" rtlCol="0">
            <a:spAutoFit/>
          </a:bodyPr>
          <a:lstStyle/>
          <a:p>
            <a:pPr algn="just" fontAlgn="base">
              <a:spcBef>
                <a:spcPct val="0"/>
              </a:spcBef>
              <a:spcAft>
                <a:spcPct val="0"/>
              </a:spcAft>
              <a:defRPr/>
            </a:pPr>
            <a:r>
              <a:rPr lang="en-US" sz="3200" dirty="0" smtClean="0">
                <a:solidFill>
                  <a:srgbClr val="0070C0"/>
                </a:solidFill>
                <a:latin typeface="Times New Roman" panose="02020603050405020304" pitchFamily="18" charset="0"/>
                <a:cs typeface="Times New Roman" pitchFamily="18" charset="0"/>
              </a:rPr>
              <a:t>     </a:t>
            </a:r>
            <a:r>
              <a:rPr lang="en-US" sz="3200" dirty="0" err="1" smtClean="0">
                <a:solidFill>
                  <a:srgbClr val="0070C0"/>
                </a:solidFill>
                <a:latin typeface="Times New Roman" panose="02020603050405020304" pitchFamily="18" charset="0"/>
                <a:cs typeface="Times New Roman" pitchFamily="18" charset="0"/>
              </a:rPr>
              <a:t>Thái</a:t>
            </a:r>
            <a:r>
              <a:rPr lang="en-US" sz="3200" dirty="0" smtClean="0">
                <a:solidFill>
                  <a:srgbClr val="0070C0"/>
                </a:solidFill>
                <a:latin typeface="Times New Roman" panose="02020603050405020304" pitchFamily="18" charset="0"/>
                <a:cs typeface="Times New Roman" pitchFamily="18" charset="0"/>
              </a:rPr>
              <a:t> </a:t>
            </a:r>
            <a:r>
              <a:rPr lang="en-US" sz="3200" dirty="0" err="1">
                <a:solidFill>
                  <a:srgbClr val="0070C0"/>
                </a:solidFill>
                <a:latin typeface="Times New Roman" pitchFamily="18" charset="0"/>
                <a:cs typeface="Times New Roman" pitchFamily="18" charset="0"/>
              </a:rPr>
              <a:t>Bình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trí</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lực</a:t>
            </a:r>
            <a:endParaRPr lang="en-US" sz="3200" dirty="0">
              <a:solidFill>
                <a:srgbClr val="0070C0"/>
              </a:solidFill>
              <a:latin typeface="Times New Roman" pitchFamily="18" charset="0"/>
              <a:cs typeface="Times New Roman" pitchFamily="18" charset="0"/>
            </a:endParaRPr>
          </a:p>
          <a:p>
            <a:pPr algn="just" fontAlgn="base">
              <a:spcBef>
                <a:spcPct val="0"/>
              </a:spcBef>
              <a:spcAft>
                <a:spcPct val="0"/>
              </a:spcAft>
              <a:defRPr/>
            </a:pP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Vạn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cổ</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thử</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giang</a:t>
            </a:r>
            <a:r>
              <a:rPr lang="en-US" sz="3200" dirty="0">
                <a:solidFill>
                  <a:srgbClr val="0070C0"/>
                </a:solidFill>
                <a:latin typeface="Times New Roman" pitchFamily="18" charset="0"/>
                <a:cs typeface="Times New Roman" pitchFamily="18" charset="0"/>
              </a:rPr>
              <a:t> san</a:t>
            </a:r>
          </a:p>
          <a:p>
            <a:endParaRPr lang="en-US" sz="3200" dirty="0">
              <a:solidFill>
                <a:srgbClr val="FF0000"/>
              </a:solidFill>
              <a:latin typeface="Times New Roman" pitchFamily="18" charset="0"/>
              <a:cs typeface="Times New Roman" pitchFamily="18" charset="0"/>
            </a:endParaRPr>
          </a:p>
        </p:txBody>
      </p:sp>
      <p:pic>
        <p:nvPicPr>
          <p:cNvPr id="11" name="Google Shape;343;p22"/>
          <p:cNvPicPr preferRelativeResize="0"/>
          <p:nvPr/>
        </p:nvPicPr>
        <p:blipFill rotWithShape="1">
          <a:blip r:embed="rId4">
            <a:alphaModFix/>
          </a:blip>
          <a:srcRect t="31455"/>
          <a:stretch/>
        </p:blipFill>
        <p:spPr>
          <a:xfrm rot="21336245">
            <a:off x="-52801" y="1522425"/>
            <a:ext cx="2286266" cy="2287700"/>
          </a:xfrm>
          <a:prstGeom prst="rect">
            <a:avLst/>
          </a:prstGeom>
          <a:noFill/>
          <a:ln>
            <a:noFill/>
          </a:ln>
        </p:spPr>
      </p:pic>
      <p:sp>
        <p:nvSpPr>
          <p:cNvPr id="3" name="Rectangle 2"/>
          <p:cNvSpPr/>
          <p:nvPr/>
        </p:nvSpPr>
        <p:spPr>
          <a:xfrm>
            <a:off x="2172041" y="3010080"/>
            <a:ext cx="9261613" cy="1083374"/>
          </a:xfrm>
          <a:prstGeom prst="rect">
            <a:avLst/>
          </a:prstGeom>
        </p:spPr>
        <p:txBody>
          <a:bodyPr wrap="square">
            <a:spAutoFit/>
          </a:bodyPr>
          <a:lstStyle/>
          <a:p>
            <a:pPr algn="just">
              <a:lnSpc>
                <a:spcPct val="115000"/>
              </a:lnSpc>
              <a:spcAft>
                <a:spcPts val="0"/>
              </a:spcAft>
            </a:pPr>
            <a:r>
              <a:rPr lang="en-US" sz="2800" b="1" dirty="0" err="1">
                <a:latin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tướng</a:t>
            </a:r>
            <a:r>
              <a:rPr lang="en-US" sz="2800" dirty="0">
                <a:latin typeface="Times New Roman" panose="02020603050405020304" pitchFamily="18" charset="0"/>
                <a:cs typeface="Times New Roman" panose="02020603050405020304" pitchFamily="18" charset="0"/>
              </a:rPr>
              <a:t>.</a:t>
            </a:r>
          </a:p>
        </p:txBody>
      </p:sp>
      <p:sp>
        <p:nvSpPr>
          <p:cNvPr id="12" name="Google Shape;419;p26"/>
          <p:cNvSpPr/>
          <p:nvPr/>
        </p:nvSpPr>
        <p:spPr>
          <a:xfrm>
            <a:off x="838200" y="4445241"/>
            <a:ext cx="10515600" cy="2332946"/>
          </a:xfrm>
          <a:custGeom>
            <a:avLst/>
            <a:gdLst/>
            <a:ahLst/>
            <a:cxnLst/>
            <a:rect l="l" t="t" r="r" b="b"/>
            <a:pathLst>
              <a:path w="3067361" h="641357" extrusionOk="0">
                <a:moveTo>
                  <a:pt x="0" y="0"/>
                </a:moveTo>
                <a:lnTo>
                  <a:pt x="3067361" y="0"/>
                </a:lnTo>
                <a:lnTo>
                  <a:pt x="3067361" y="641358"/>
                </a:lnTo>
                <a:lnTo>
                  <a:pt x="0" y="641358"/>
                </a:lnTo>
                <a:lnTo>
                  <a:pt x="0" y="0"/>
                </a:lnTo>
                <a:close/>
              </a:path>
            </a:pathLst>
          </a:custGeom>
          <a:blipFill rotWithShape="1">
            <a:blip r:embed="rId5">
              <a:alphaModFix/>
            </a:blip>
            <a:stretch>
              <a:fillRect/>
            </a:stretch>
          </a:blipFill>
          <a:ln>
            <a:noFill/>
          </a:ln>
        </p:spPr>
      </p:sp>
      <p:sp>
        <p:nvSpPr>
          <p:cNvPr id="13" name="TextBox 12"/>
          <p:cNvSpPr txBox="1"/>
          <p:nvPr/>
        </p:nvSpPr>
        <p:spPr>
          <a:xfrm>
            <a:off x="2818412" y="4445241"/>
            <a:ext cx="8382988" cy="2332946"/>
          </a:xfrm>
          <a:prstGeom prst="rect">
            <a:avLst/>
          </a:prstGeom>
          <a:noFill/>
        </p:spPr>
        <p:txBody>
          <a:bodyPr wrap="square" rtlCol="0">
            <a:spAutoFit/>
          </a:bodyPr>
          <a:lstStyle/>
          <a:p>
            <a:pPr algn="just">
              <a:lnSpc>
                <a:spcPct val="130000"/>
              </a:lnSpc>
            </a:pPr>
            <a:r>
              <a:rPr lang="en-US" sz="2800" dirty="0" err="1">
                <a:solidFill>
                  <a:schemeClr val="accent5">
                    <a:lumMod val="75000"/>
                  </a:schemeClr>
                </a:solidFill>
                <a:latin typeface="Times New Roman" panose="02020603050405020304" pitchFamily="18" charset="0"/>
                <a:cs typeface="Times New Roman" panose="02020603050405020304" pitchFamily="18" charset="0"/>
              </a:rPr>
              <a:t>Bài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thơ</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thể</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hiện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hào</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khí</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Đông</a:t>
            </a:r>
            <a:r>
              <a:rPr lang="en-US" sz="2800" dirty="0">
                <a:solidFill>
                  <a:schemeClr val="accent5">
                    <a:lumMod val="75000"/>
                  </a:schemeClr>
                </a:solidFill>
                <a:latin typeface="Times New Roman" panose="02020603050405020304" pitchFamily="18" charset="0"/>
                <a:cs typeface="Times New Roman" panose="02020603050405020304" pitchFamily="18" charset="0"/>
              </a:rPr>
              <a:t> A </a:t>
            </a:r>
            <a:r>
              <a:rPr lang="en-US" sz="28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của</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quân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dân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tướng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lĩnh</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đời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Trần</a:t>
            </a:r>
            <a:r>
              <a:rPr lang="en-US" sz="2800" dirty="0">
                <a:solidFill>
                  <a:schemeClr val="accent5">
                    <a:lumMod val="75000"/>
                  </a:schemeClr>
                </a:solidFill>
                <a:latin typeface="Times New Roman" panose="02020603050405020304" pitchFamily="18" charset="0"/>
                <a:cs typeface="Times New Roman" panose="02020603050405020304" pitchFamily="18" charset="0"/>
              </a:rPr>
              <a:t>. Ý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thơ</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trong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sáng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giản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dị</a:t>
            </a:r>
            <a:r>
              <a:rPr lang="en-US" sz="2800" dirty="0">
                <a:solidFill>
                  <a:schemeClr val="accent5">
                    <a:lumMod val="75000"/>
                  </a:schemeClr>
                </a:solidFill>
                <a:latin typeface="Times New Roman" panose="02020603050405020304" pitchFamily="18" charset="0"/>
                <a:cs typeface="Times New Roman" panose="02020603050405020304" pitchFamily="18" charset="0"/>
              </a:rPr>
              <a:t>, minh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bạch</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xuất</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phát</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từ</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đáy</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lòng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từ</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trái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tim</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yêu</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nước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và</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hùng</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khí</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của</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của</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quân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dân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nhà</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Trần</a:t>
            </a:r>
            <a:r>
              <a:rPr lang="en-US" sz="2800" dirty="0">
                <a:solidFill>
                  <a:schemeClr val="accent5">
                    <a:lumMod val="75000"/>
                  </a:schemeClr>
                </a:solidFill>
                <a:latin typeface="Times New Roman" panose="02020603050405020304" pitchFamily="18" charset="0"/>
                <a:cs typeface="Times New Roman" panose="02020603050405020304" pitchFamily="18" charset="0"/>
              </a:rPr>
              <a:t>.</a:t>
            </a:r>
          </a:p>
        </p:txBody>
      </p:sp>
      <p:sp>
        <p:nvSpPr>
          <p:cNvPr id="14" name="Right Arrow 13"/>
          <p:cNvSpPr/>
          <p:nvPr/>
        </p:nvSpPr>
        <p:spPr>
          <a:xfrm>
            <a:off x="1207605" y="5213870"/>
            <a:ext cx="953138" cy="725557"/>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81410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80">
                                          <p:stCondLst>
                                            <p:cond delay="0"/>
                                          </p:stCondLst>
                                        </p:cTn>
                                        <p:tgtEl>
                                          <p:spTgt spid="13"/>
                                        </p:tgtEl>
                                      </p:cBhvr>
                                    </p:animEffect>
                                    <p:anim calcmode="lin" valueType="num">
                                      <p:cBhvr>
                                        <p:cTn id="5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7" dur="26">
                                          <p:stCondLst>
                                            <p:cond delay="650"/>
                                          </p:stCondLst>
                                        </p:cTn>
                                        <p:tgtEl>
                                          <p:spTgt spid="13"/>
                                        </p:tgtEl>
                                      </p:cBhvr>
                                      <p:to x="100000" y="60000"/>
                                    </p:animScale>
                                    <p:animScale>
                                      <p:cBhvr>
                                        <p:cTn id="58" dur="166" decel="50000">
                                          <p:stCondLst>
                                            <p:cond delay="676"/>
                                          </p:stCondLst>
                                        </p:cTn>
                                        <p:tgtEl>
                                          <p:spTgt spid="13"/>
                                        </p:tgtEl>
                                      </p:cBhvr>
                                      <p:to x="100000" y="100000"/>
                                    </p:animScale>
                                    <p:animScale>
                                      <p:cBhvr>
                                        <p:cTn id="59" dur="26">
                                          <p:stCondLst>
                                            <p:cond delay="1312"/>
                                          </p:stCondLst>
                                        </p:cTn>
                                        <p:tgtEl>
                                          <p:spTgt spid="13"/>
                                        </p:tgtEl>
                                      </p:cBhvr>
                                      <p:to x="100000" y="80000"/>
                                    </p:animScale>
                                    <p:animScale>
                                      <p:cBhvr>
                                        <p:cTn id="60" dur="166" decel="50000">
                                          <p:stCondLst>
                                            <p:cond delay="1338"/>
                                          </p:stCondLst>
                                        </p:cTn>
                                        <p:tgtEl>
                                          <p:spTgt spid="13"/>
                                        </p:tgtEl>
                                      </p:cBhvr>
                                      <p:to x="100000" y="100000"/>
                                    </p:animScale>
                                    <p:animScale>
                                      <p:cBhvr>
                                        <p:cTn id="61" dur="26">
                                          <p:stCondLst>
                                            <p:cond delay="1642"/>
                                          </p:stCondLst>
                                        </p:cTn>
                                        <p:tgtEl>
                                          <p:spTgt spid="13"/>
                                        </p:tgtEl>
                                      </p:cBhvr>
                                      <p:to x="100000" y="90000"/>
                                    </p:animScale>
                                    <p:animScale>
                                      <p:cBhvr>
                                        <p:cTn id="62" dur="166" decel="50000">
                                          <p:stCondLst>
                                            <p:cond delay="1668"/>
                                          </p:stCondLst>
                                        </p:cTn>
                                        <p:tgtEl>
                                          <p:spTgt spid="13"/>
                                        </p:tgtEl>
                                      </p:cBhvr>
                                      <p:to x="100000" y="100000"/>
                                    </p:animScale>
                                    <p:animScale>
                                      <p:cBhvr>
                                        <p:cTn id="63" dur="26">
                                          <p:stCondLst>
                                            <p:cond delay="1808"/>
                                          </p:stCondLst>
                                        </p:cTn>
                                        <p:tgtEl>
                                          <p:spTgt spid="13"/>
                                        </p:tgtEl>
                                      </p:cBhvr>
                                      <p:to x="100000" y="95000"/>
                                    </p:animScale>
                                    <p:animScale>
                                      <p:cBhvr>
                                        <p:cTn id="6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0C70D-BAE2-4E5B-9CD0-E27414D49421}"/>
              </a:ext>
            </a:extLst>
          </p:cNvPr>
          <p:cNvPicPr>
            <a:picLocks noChangeAspect="1"/>
          </p:cNvPicPr>
          <p:nvPr/>
        </p:nvPicPr>
        <p:blipFill>
          <a:blip r:embed="rId2"/>
          <a:stretch>
            <a:fillRect/>
          </a:stretch>
        </p:blipFill>
        <p:spPr>
          <a:xfrm>
            <a:off x="0" y="0"/>
            <a:ext cx="12212320" cy="6858000"/>
          </a:xfrm>
          <a:prstGeom prst="rect">
            <a:avLst/>
          </a:prstGeom>
        </p:spPr>
      </p:pic>
      <p:sp>
        <p:nvSpPr>
          <p:cNvPr id="2" name="Rectangle 1"/>
          <p:cNvSpPr/>
          <p:nvPr/>
        </p:nvSpPr>
        <p:spPr>
          <a:xfrm>
            <a:off x="2039256" y="2140491"/>
            <a:ext cx="6991016" cy="1631216"/>
          </a:xfrm>
          <a:prstGeom prst="rect">
            <a:avLst/>
          </a:prstGeom>
        </p:spPr>
        <p:txBody>
          <a:bodyPr wrap="none">
            <a:spAutoFit/>
          </a:bodyPr>
          <a:lstStyle/>
          <a:p>
            <a:r>
              <a:rPr lang="en-US" sz="10000" b="1" dirty="0" smtClean="0">
                <a:solidFill>
                  <a:srgbClr val="C00000"/>
                </a:solidFill>
                <a:latin typeface="Times New Roman" panose="02020603050405020304" pitchFamily="18" charset="0"/>
                <a:cs typeface="Times New Roman" panose="02020603050405020304" pitchFamily="18" charset="0"/>
              </a:rPr>
              <a:t>TỔNG KẾT</a:t>
            </a:r>
            <a:endParaRPr lang="en-US" sz="10000" b="1" dirty="0">
              <a:solidFill>
                <a:srgbClr val="C00000"/>
              </a:solidFill>
              <a:latin typeface="Times New Roman" panose="02020603050405020304" pitchFamily="18" charset="0"/>
              <a:cs typeface="Times New Roman" panose="02020603050405020304" pitchFamily="18" charset="0"/>
            </a:endParaRPr>
          </a:p>
        </p:txBody>
      </p:sp>
      <p:sp>
        <p:nvSpPr>
          <p:cNvPr id="3" name="Oval 2"/>
          <p:cNvSpPr/>
          <p:nvPr/>
        </p:nvSpPr>
        <p:spPr>
          <a:xfrm>
            <a:off x="6444091" y="4755873"/>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548412" y="1942308"/>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258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3664" y="318053"/>
            <a:ext cx="9104672" cy="1631216"/>
          </a:xfrm>
          <a:prstGeom prst="rect">
            <a:avLst/>
          </a:prstGeom>
        </p:spPr>
        <p:txBody>
          <a:bodyPr wrap="none">
            <a:spAutoFit/>
          </a:bodyPr>
          <a:lstStyle/>
          <a:p>
            <a:r>
              <a:rPr lang="en-US" sz="10000" b="1" dirty="0" smtClean="0">
                <a:solidFill>
                  <a:srgbClr val="C00000"/>
                </a:solidFill>
                <a:latin typeface="Times New Roman" panose="02020603050405020304" pitchFamily="18" charset="0"/>
                <a:cs typeface="Times New Roman" panose="02020603050405020304" pitchFamily="18" charset="0"/>
              </a:rPr>
              <a:t>III. TỔNG KẾT</a:t>
            </a:r>
            <a:endParaRPr lang="en-US" sz="10000" b="1" dirty="0">
              <a:solidFill>
                <a:srgbClr val="C00000"/>
              </a:solidFill>
              <a:latin typeface="Times New Roman" panose="02020603050405020304" pitchFamily="18" charset="0"/>
              <a:cs typeface="Times New Roman" panose="02020603050405020304" pitchFamily="18" charset="0"/>
            </a:endParaRPr>
          </a:p>
        </p:txBody>
      </p:sp>
      <p:sp>
        <p:nvSpPr>
          <p:cNvPr id="5" name="Cloud 4"/>
          <p:cNvSpPr/>
          <p:nvPr/>
        </p:nvSpPr>
        <p:spPr>
          <a:xfrm>
            <a:off x="4333462" y="2345635"/>
            <a:ext cx="6559826" cy="355820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i="1" dirty="0">
                <a:solidFill>
                  <a:srgbClr val="7030A0"/>
                </a:solidFill>
                <a:latin typeface="Times New Roman" panose="02020603050405020304" pitchFamily="18" charset="0"/>
                <a:cs typeface="Times New Roman" panose="02020603050405020304" pitchFamily="18" charset="0"/>
              </a:rPr>
              <a:t>- Nét đặc sắc về nghệ thuật của </a:t>
            </a:r>
            <a:r>
              <a:rPr lang="en-US" sz="2800" i="1" dirty="0" err="1">
                <a:solidFill>
                  <a:srgbClr val="7030A0"/>
                </a:solidFill>
                <a:latin typeface="Times New Roman" panose="02020603050405020304" pitchFamily="18" charset="0"/>
                <a:cs typeface="Times New Roman" panose="02020603050405020304" pitchFamily="18" charset="0"/>
              </a:rPr>
              <a:t>bài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thơ</a:t>
            </a:r>
            <a:r>
              <a:rPr lang="vi-VN" sz="2800" i="1"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a:p>
            <a:r>
              <a:rPr lang="vi-VN" sz="2800" i="1" dirty="0">
                <a:solidFill>
                  <a:srgbClr val="7030A0"/>
                </a:solidFill>
                <a:latin typeface="Times New Roman" panose="02020603050405020304" pitchFamily="18" charset="0"/>
                <a:cs typeface="Times New Roman" panose="02020603050405020304" pitchFamily="18" charset="0"/>
              </a:rPr>
              <a:t>- N</a:t>
            </a:r>
            <a:r>
              <a:rPr lang="en-US" sz="2800" i="1" dirty="0">
                <a:solidFill>
                  <a:srgbClr val="7030A0"/>
                </a:solidFill>
                <a:latin typeface="Times New Roman" panose="02020603050405020304" pitchFamily="18" charset="0"/>
                <a:cs typeface="Times New Roman" panose="02020603050405020304" pitchFamily="18" charset="0"/>
              </a:rPr>
              <a:t>ê</a:t>
            </a:r>
            <a:r>
              <a:rPr lang="vi-VN" sz="2800" i="1" dirty="0">
                <a:solidFill>
                  <a:srgbClr val="7030A0"/>
                </a:solidFill>
                <a:latin typeface="Times New Roman" panose="02020603050405020304" pitchFamily="18" charset="0"/>
                <a:cs typeface="Times New Roman" panose="02020603050405020304" pitchFamily="18" charset="0"/>
              </a:rPr>
              <a:t>u ý nghĩa của </a:t>
            </a:r>
            <a:r>
              <a:rPr lang="en-US" sz="2800" i="1" dirty="0" err="1">
                <a:solidFill>
                  <a:srgbClr val="7030A0"/>
                </a:solidFill>
                <a:latin typeface="Times New Roman" panose="02020603050405020304" pitchFamily="18" charset="0"/>
                <a:cs typeface="Times New Roman" panose="02020603050405020304" pitchFamily="18" charset="0"/>
              </a:rPr>
              <a:t>bài</a:t>
            </a:r>
            <a:r>
              <a:rPr lang="en-US" sz="2800" i="1" dirty="0">
                <a:solidFill>
                  <a:srgbClr val="7030A0"/>
                </a:solidFill>
                <a:latin typeface="Times New Roman" panose="02020603050405020304" pitchFamily="18" charset="0"/>
                <a:cs typeface="Times New Roman" panose="02020603050405020304" pitchFamily="18" charset="0"/>
              </a:rPr>
              <a:t> </a:t>
            </a:r>
            <a:r>
              <a:rPr lang="en-US" sz="2800" i="1" dirty="0" err="1">
                <a:solidFill>
                  <a:srgbClr val="7030A0"/>
                </a:solidFill>
                <a:latin typeface="Times New Roman" panose="02020603050405020304" pitchFamily="18" charset="0"/>
                <a:cs typeface="Times New Roman" panose="02020603050405020304" pitchFamily="18" charset="0"/>
              </a:rPr>
              <a:t>thơ</a:t>
            </a:r>
            <a:r>
              <a:rPr lang="vi-VN" sz="2800" i="1" dirty="0">
                <a:solidFill>
                  <a:srgbClr val="7030A0"/>
                </a:solidFill>
                <a:latin typeface="Times New Roman" panose="02020603050405020304" pitchFamily="18" charset="0"/>
                <a:cs typeface="Times New Roman" panose="02020603050405020304" pitchFamily="18" charset="0"/>
              </a:rPr>
              <a:t>? Qua tác phẩm, em rút ra thông điệp gì cho bản thân?</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7" name="图片 1">
            <a:extLst>
              <a:ext uri="{FF2B5EF4-FFF2-40B4-BE49-F238E27FC236}">
                <a16:creationId xmlns:a16="http://schemas.microsoft.com/office/drawing/2014/main" id="{41D47ADE-9029-2FB1-11D2-3169EE5D66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219" y="2892287"/>
            <a:ext cx="2881172" cy="3284676"/>
          </a:xfrm>
          <a:prstGeom prst="rect">
            <a:avLst/>
          </a:prstGeom>
        </p:spPr>
      </p:pic>
    </p:spTree>
    <p:extLst>
      <p:ext uri="{BB962C8B-B14F-4D97-AF65-F5344CB8AC3E}">
        <p14:creationId xmlns:p14="http://schemas.microsoft.com/office/powerpoint/2010/main" val="1029902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A50C9C6-DC28-4622-A7E1-2DC466131FA1}"/>
              </a:ext>
            </a:extLst>
          </p:cNvPr>
          <p:cNvGrpSpPr/>
          <p:nvPr/>
        </p:nvGrpSpPr>
        <p:grpSpPr>
          <a:xfrm>
            <a:off x="2205" y="593101"/>
            <a:ext cx="4184491" cy="3393776"/>
            <a:chOff x="2693903" y="1536327"/>
            <a:chExt cx="4787933" cy="3844312"/>
          </a:xfrm>
        </p:grpSpPr>
        <p:pic>
          <p:nvPicPr>
            <p:cNvPr id="3" name="图片 2">
              <a:extLst>
                <a:ext uri="{FF2B5EF4-FFF2-40B4-BE49-F238E27FC236}">
                  <a16:creationId xmlns:a16="http://schemas.microsoft.com/office/drawing/2014/main" id="{AD682A52-7977-4506-9FFF-74DA449BFFF9}"/>
                </a:ext>
              </a:extLst>
            </p:cNvPr>
            <p:cNvPicPr>
              <a:picLocks noChangeAspect="1"/>
            </p:cNvPicPr>
            <p:nvPr/>
          </p:nvPicPr>
          <p:blipFill rotWithShape="1">
            <a:blip r:embed="rId3">
              <a:duotone>
                <a:schemeClr val="accent6">
                  <a:shade val="45000"/>
                  <a:satMod val="135000"/>
                </a:schemeClr>
                <a:prstClr val="white"/>
              </a:duotone>
              <a:lum bright="20000" contrast="-50000"/>
              <a:extLst>
                <a:ext uri="{BEBA8EAE-BF5A-486C-A8C5-ECC9F3942E4B}">
                  <a14:imgProps xmlns:a14="http://schemas.microsoft.com/office/drawing/2010/main">
                    <a14:imgLayer r:embed="rId4">
                      <a14:imgEffect>
                        <a14:brightnessContrast bright="-20000" contrast="20000"/>
                      </a14:imgEffect>
                      <a14:imgEffect>
                        <a14:saturation sat="0"/>
                      </a14:imgEffect>
                    </a14:imgLayer>
                  </a14:imgProps>
                </a:ext>
                <a:ext uri="{28A0092B-C50C-407E-A947-70E740481C1C}">
                  <a14:useLocalDpi xmlns:a14="http://schemas.microsoft.com/office/drawing/2010/main" val="0"/>
                </a:ext>
              </a:extLst>
            </a:blip>
            <a:srcRect l="7304" r="22674"/>
            <a:stretch>
              <a:fillRect/>
            </a:stretch>
          </p:blipFill>
          <p:spPr>
            <a:xfrm>
              <a:off x="2693903" y="1536327"/>
              <a:ext cx="4787933" cy="3844312"/>
            </a:xfrm>
            <a:prstGeom prst="rect">
              <a:avLst/>
            </a:prstGeom>
          </p:spPr>
        </p:pic>
        <p:sp>
          <p:nvSpPr>
            <p:cNvPr id="5" name="文本框 4">
              <a:extLst>
                <a:ext uri="{FF2B5EF4-FFF2-40B4-BE49-F238E27FC236}">
                  <a16:creationId xmlns:a16="http://schemas.microsoft.com/office/drawing/2014/main" id="{F2B5725D-7C79-4D3E-8DFE-45A06B8C2A5E}"/>
                </a:ext>
              </a:extLst>
            </p:cNvPr>
            <p:cNvSpPr txBox="1"/>
            <p:nvPr/>
          </p:nvSpPr>
          <p:spPr>
            <a:xfrm>
              <a:off x="4045014" y="2635907"/>
              <a:ext cx="2019406" cy="135936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r>
                <a:rPr lang="en-SG" altLang="zh-CN" sz="3599" b="1" dirty="0">
                  <a:solidFill>
                    <a:srgbClr val="C65885"/>
                  </a:solidFill>
                  <a:latin typeface="Times New Roman" panose="02020603050405020304" pitchFamily="18" charset="0"/>
                  <a:ea typeface="宋体" panose="02010600030101010101" pitchFamily="2" charset="-122"/>
                  <a:cs typeface="Times New Roman" panose="02020603050405020304" pitchFamily="18" charset="0"/>
                </a:rPr>
                <a:t>1. </a:t>
              </a:r>
              <a:r>
                <a:rPr lang="en-SG" altLang="zh-CN" sz="3599" b="1" dirty="0" err="1">
                  <a:solidFill>
                    <a:srgbClr val="C65885"/>
                  </a:solidFill>
                  <a:latin typeface="Times New Roman" panose="02020603050405020304" pitchFamily="18" charset="0"/>
                  <a:ea typeface="宋体" panose="02010600030101010101" pitchFamily="2" charset="-122"/>
                  <a:cs typeface="Times New Roman" panose="02020603050405020304" pitchFamily="18" charset="0"/>
                </a:rPr>
                <a:t>Nghệ</a:t>
              </a:r>
              <a:r>
                <a:rPr lang="en-SG" altLang="zh-CN" sz="3599" b="1" dirty="0">
                  <a:solidFill>
                    <a:srgbClr val="C65885"/>
                  </a:solidFill>
                  <a:latin typeface="Times New Roman" panose="02020603050405020304" pitchFamily="18" charset="0"/>
                  <a:ea typeface="宋体" panose="02010600030101010101" pitchFamily="2" charset="-122"/>
                  <a:cs typeface="Times New Roman" panose="02020603050405020304" pitchFamily="18" charset="0"/>
                </a:rPr>
                <a:t> </a:t>
              </a:r>
              <a:r>
                <a:rPr lang="en-SG" altLang="zh-CN" sz="3599" b="1" dirty="0" err="1">
                  <a:solidFill>
                    <a:srgbClr val="C65885"/>
                  </a:solidFill>
                  <a:latin typeface="Times New Roman" panose="02020603050405020304" pitchFamily="18" charset="0"/>
                  <a:ea typeface="宋体" panose="02010600030101010101" pitchFamily="2" charset="-122"/>
                  <a:cs typeface="Times New Roman" panose="02020603050405020304" pitchFamily="18" charset="0"/>
                </a:rPr>
                <a:t>thuật</a:t>
              </a:r>
              <a:endParaRPr lang="zh-CN" altLang="en-US" sz="3599" b="1" dirty="0">
                <a:solidFill>
                  <a:srgbClr val="C65885"/>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2" name="Rectangle 11">
            <a:extLst>
              <a:ext uri="{FF2B5EF4-FFF2-40B4-BE49-F238E27FC236}">
                <a16:creationId xmlns:a16="http://schemas.microsoft.com/office/drawing/2014/main" id="{7018264C-F4D7-4D2E-83E7-34EF638C7866}"/>
              </a:ext>
            </a:extLst>
          </p:cNvPr>
          <p:cNvSpPr/>
          <p:nvPr/>
        </p:nvSpPr>
        <p:spPr>
          <a:xfrm>
            <a:off x="4427613" y="1257268"/>
            <a:ext cx="7489403" cy="1077218"/>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súc</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Nhịp</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2/3.</a:t>
            </a:r>
          </a:p>
        </p:txBody>
      </p:sp>
      <p:sp>
        <p:nvSpPr>
          <p:cNvPr id="4" name="Rectangle 3"/>
          <p:cNvSpPr/>
          <p:nvPr/>
        </p:nvSpPr>
        <p:spPr>
          <a:xfrm>
            <a:off x="4427613" y="2864467"/>
            <a:ext cx="7290621" cy="1224951"/>
          </a:xfrm>
          <a:prstGeom prst="rect">
            <a:avLst/>
          </a:prstGeom>
        </p:spPr>
        <p:txBody>
          <a:bodyPr wrap="square">
            <a:spAutoFit/>
          </a:bodyPr>
          <a:lstStyle/>
          <a:p>
            <a:pPr algn="just">
              <a:lnSpc>
                <a:spcPct val="115000"/>
              </a:lnSpc>
              <a:spcAft>
                <a:spcPts val="0"/>
              </a:spcAft>
            </a:pP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dồn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nén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tưởng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427613" y="4851038"/>
            <a:ext cx="7168950" cy="584775"/>
          </a:xfrm>
          <a:prstGeom prst="rect">
            <a:avLst/>
          </a:prstGeom>
        </p:spPr>
        <p:txBody>
          <a:bodyPr wrap="none">
            <a:spAutoFit/>
          </a:bodyPr>
          <a:lstStyle/>
          <a:p>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hoan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023FED3-9DE7-4EEC-ADCF-83AE69F076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814" b="93953" l="10000" r="90000">
                        <a14:foregroundMark x1="41744" y1="7093" x2="53953" y2="8256"/>
                        <a14:foregroundMark x1="47558" y1="6279" x2="54884" y2="6279"/>
                        <a14:foregroundMark x1="41512" y1="5814" x2="46279" y2="6047"/>
                        <a14:foregroundMark x1="42209" y1="91744" x2="62442" y2="93953"/>
                      </a14:backgroundRemoval>
                    </a14:imgEffect>
                  </a14:imgLayer>
                </a14:imgProps>
              </a:ext>
            </a:extLst>
          </a:blip>
          <a:stretch>
            <a:fillRect/>
          </a:stretch>
        </p:blipFill>
        <p:spPr>
          <a:xfrm>
            <a:off x="3696815" y="1299977"/>
            <a:ext cx="863863" cy="863863"/>
          </a:xfrm>
          <a:prstGeom prst="rect">
            <a:avLst/>
          </a:prstGeom>
        </p:spPr>
      </p:pic>
      <p:pic>
        <p:nvPicPr>
          <p:cNvPr id="15" name="Picture 14">
            <a:extLst>
              <a:ext uri="{FF2B5EF4-FFF2-40B4-BE49-F238E27FC236}">
                <a16:creationId xmlns:a16="http://schemas.microsoft.com/office/drawing/2014/main" id="{A023FED3-9DE7-4EEC-ADCF-83AE69F076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814" b="93953" l="10000" r="90000">
                        <a14:foregroundMark x1="41744" y1="7093" x2="53953" y2="8256"/>
                        <a14:foregroundMark x1="47558" y1="6279" x2="54884" y2="6279"/>
                        <a14:foregroundMark x1="41512" y1="5814" x2="46279" y2="6047"/>
                        <a14:foregroundMark x1="42209" y1="91744" x2="62442" y2="93953"/>
                      </a14:backgroundRemoval>
                    </a14:imgEffect>
                  </a14:imgLayer>
                </a14:imgProps>
              </a:ext>
            </a:extLst>
          </a:blip>
          <a:stretch>
            <a:fillRect/>
          </a:stretch>
        </p:blipFill>
        <p:spPr>
          <a:xfrm>
            <a:off x="3696813" y="2956073"/>
            <a:ext cx="863863" cy="863863"/>
          </a:xfrm>
          <a:prstGeom prst="rect">
            <a:avLst/>
          </a:prstGeom>
        </p:spPr>
      </p:pic>
      <p:pic>
        <p:nvPicPr>
          <p:cNvPr id="16" name="Picture 15">
            <a:extLst>
              <a:ext uri="{FF2B5EF4-FFF2-40B4-BE49-F238E27FC236}">
                <a16:creationId xmlns:a16="http://schemas.microsoft.com/office/drawing/2014/main" id="{A023FED3-9DE7-4EEC-ADCF-83AE69F076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814" b="93953" l="10000" r="90000">
                        <a14:foregroundMark x1="41744" y1="7093" x2="53953" y2="8256"/>
                        <a14:foregroundMark x1="47558" y1="6279" x2="54884" y2="6279"/>
                        <a14:foregroundMark x1="41512" y1="5814" x2="46279" y2="6047"/>
                        <a14:foregroundMark x1="42209" y1="91744" x2="62442" y2="93953"/>
                      </a14:backgroundRemoval>
                    </a14:imgEffect>
                  </a14:imgLayer>
                </a14:imgProps>
              </a:ext>
            </a:extLst>
          </a:blip>
          <a:stretch>
            <a:fillRect/>
          </a:stretch>
        </p:blipFill>
        <p:spPr>
          <a:xfrm>
            <a:off x="3696814" y="4687504"/>
            <a:ext cx="863863" cy="863863"/>
          </a:xfrm>
          <a:prstGeom prst="rect">
            <a:avLst/>
          </a:prstGeom>
        </p:spPr>
      </p:pic>
    </p:spTree>
    <p:extLst>
      <p:ext uri="{BB962C8B-B14F-4D97-AF65-F5344CB8AC3E}">
        <p14:creationId xmlns:p14="http://schemas.microsoft.com/office/powerpoint/2010/main" val="2340162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A50C9C6-DC28-4622-A7E1-2DC466131FA1}"/>
              </a:ext>
            </a:extLst>
          </p:cNvPr>
          <p:cNvGrpSpPr/>
          <p:nvPr/>
        </p:nvGrpSpPr>
        <p:grpSpPr>
          <a:xfrm>
            <a:off x="2205" y="593101"/>
            <a:ext cx="4184491" cy="3393776"/>
            <a:chOff x="2693903" y="1536327"/>
            <a:chExt cx="4787933" cy="3844312"/>
          </a:xfrm>
        </p:grpSpPr>
        <p:pic>
          <p:nvPicPr>
            <p:cNvPr id="3" name="图片 2">
              <a:extLst>
                <a:ext uri="{FF2B5EF4-FFF2-40B4-BE49-F238E27FC236}">
                  <a16:creationId xmlns:a16="http://schemas.microsoft.com/office/drawing/2014/main" id="{AD682A52-7977-4506-9FFF-74DA449BFFF9}"/>
                </a:ext>
              </a:extLst>
            </p:cNvPr>
            <p:cNvPicPr>
              <a:picLocks noChangeAspect="1"/>
            </p:cNvPicPr>
            <p:nvPr/>
          </p:nvPicPr>
          <p:blipFill rotWithShape="1">
            <a:blip r:embed="rId3">
              <a:duotone>
                <a:schemeClr val="accent6">
                  <a:shade val="45000"/>
                  <a:satMod val="135000"/>
                </a:schemeClr>
                <a:prstClr val="white"/>
              </a:duotone>
              <a:lum bright="20000" contrast="-50000"/>
              <a:extLst>
                <a:ext uri="{BEBA8EAE-BF5A-486C-A8C5-ECC9F3942E4B}">
                  <a14:imgProps xmlns:a14="http://schemas.microsoft.com/office/drawing/2010/main">
                    <a14:imgLayer r:embed="rId4">
                      <a14:imgEffect>
                        <a14:brightnessContrast bright="-20000" contrast="20000"/>
                      </a14:imgEffect>
                      <a14:imgEffect>
                        <a14:saturation sat="0"/>
                      </a14:imgEffect>
                    </a14:imgLayer>
                  </a14:imgProps>
                </a:ext>
                <a:ext uri="{28A0092B-C50C-407E-A947-70E740481C1C}">
                  <a14:useLocalDpi xmlns:a14="http://schemas.microsoft.com/office/drawing/2010/main" val="0"/>
                </a:ext>
              </a:extLst>
            </a:blip>
            <a:srcRect l="7304" r="22674"/>
            <a:stretch>
              <a:fillRect/>
            </a:stretch>
          </p:blipFill>
          <p:spPr>
            <a:xfrm>
              <a:off x="2693903" y="1536327"/>
              <a:ext cx="4787933" cy="3844312"/>
            </a:xfrm>
            <a:prstGeom prst="rect">
              <a:avLst/>
            </a:prstGeom>
          </p:spPr>
        </p:pic>
        <p:sp>
          <p:nvSpPr>
            <p:cNvPr id="5" name="文本框 4">
              <a:extLst>
                <a:ext uri="{FF2B5EF4-FFF2-40B4-BE49-F238E27FC236}">
                  <a16:creationId xmlns:a16="http://schemas.microsoft.com/office/drawing/2014/main" id="{F2B5725D-7C79-4D3E-8DFE-45A06B8C2A5E}"/>
                </a:ext>
              </a:extLst>
            </p:cNvPr>
            <p:cNvSpPr txBox="1"/>
            <p:nvPr/>
          </p:nvSpPr>
          <p:spPr>
            <a:xfrm>
              <a:off x="4045014" y="2635907"/>
              <a:ext cx="2019406" cy="198678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r>
                <a:rPr lang="en-SG" altLang="zh-CN" sz="3599" b="1" dirty="0" smtClean="0">
                  <a:solidFill>
                    <a:srgbClr val="C65885"/>
                  </a:solidFill>
                  <a:latin typeface="Times New Roman" panose="02020603050405020304" pitchFamily="18" charset="0"/>
                  <a:ea typeface="宋体" panose="02010600030101010101" pitchFamily="2" charset="-122"/>
                  <a:cs typeface="Times New Roman" panose="02020603050405020304" pitchFamily="18" charset="0"/>
                </a:rPr>
                <a:t>2. </a:t>
              </a:r>
              <a:r>
                <a:rPr lang="en-SG" altLang="zh-CN" sz="3599" b="1" dirty="0" err="1" smtClean="0">
                  <a:solidFill>
                    <a:srgbClr val="C65885"/>
                  </a:solidFill>
                  <a:latin typeface="Times New Roman" panose="02020603050405020304" pitchFamily="18" charset="0"/>
                  <a:ea typeface="宋体" panose="02010600030101010101" pitchFamily="2" charset="-122"/>
                  <a:cs typeface="Times New Roman" panose="02020603050405020304" pitchFamily="18" charset="0"/>
                </a:rPr>
                <a:t>Nội</a:t>
              </a:r>
              <a:r>
                <a:rPr lang="en-SG" altLang="zh-CN" sz="3599" b="1" dirty="0" smtClean="0">
                  <a:solidFill>
                    <a:srgbClr val="C65885"/>
                  </a:solidFill>
                  <a:latin typeface="Times New Roman" panose="02020603050405020304" pitchFamily="18" charset="0"/>
                  <a:ea typeface="宋体" panose="02010600030101010101" pitchFamily="2" charset="-122"/>
                  <a:cs typeface="Times New Roman" panose="02020603050405020304" pitchFamily="18" charset="0"/>
                </a:rPr>
                <a:t> dung</a:t>
              </a:r>
            </a:p>
            <a:p>
              <a:pPr algn="ctr" defTabSz="914217"/>
              <a:endParaRPr lang="zh-CN" altLang="en-US" sz="3599" b="1" dirty="0">
                <a:solidFill>
                  <a:srgbClr val="C65885"/>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2" name="Rectangle 11">
            <a:extLst>
              <a:ext uri="{FF2B5EF4-FFF2-40B4-BE49-F238E27FC236}">
                <a16:creationId xmlns:a16="http://schemas.microsoft.com/office/drawing/2014/main" id="{7018264C-F4D7-4D2E-83E7-34EF638C7866}"/>
              </a:ext>
            </a:extLst>
          </p:cNvPr>
          <p:cNvSpPr/>
          <p:nvPr/>
        </p:nvSpPr>
        <p:spPr>
          <a:xfrm>
            <a:off x="4427613" y="1257268"/>
            <a:ext cx="7479465" cy="1384995"/>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ta ở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a:t>
            </a:r>
          </a:p>
        </p:txBody>
      </p:sp>
      <p:sp>
        <p:nvSpPr>
          <p:cNvPr id="4" name="Rectangle 3"/>
          <p:cNvSpPr/>
          <p:nvPr/>
        </p:nvSpPr>
        <p:spPr>
          <a:xfrm>
            <a:off x="4427613" y="2980676"/>
            <a:ext cx="7479465" cy="1083374"/>
          </a:xfrm>
          <a:prstGeom prst="rect">
            <a:avLst/>
          </a:prstGeom>
        </p:spPr>
        <p:txBody>
          <a:bodyPr wrap="square">
            <a:spAutoFit/>
          </a:bodyPr>
          <a:lstStyle/>
          <a:p>
            <a:pPr algn="just">
              <a:lnSpc>
                <a:spcPct val="115000"/>
              </a:lnSpc>
              <a:spcAft>
                <a:spcPts val="0"/>
              </a:spcAf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hể</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427612" y="4402463"/>
            <a:ext cx="7479465" cy="1815882"/>
          </a:xfrm>
          <a:prstGeom prst="rect">
            <a:avLst/>
          </a:prstGeom>
        </p:spPr>
        <p:txBody>
          <a:bodyPr wrap="square">
            <a:spAutoFit/>
          </a:bodyPr>
          <a:lstStyle/>
          <a:p>
            <a:pPr algn="just"/>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Bồi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đắp</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lẫy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dậy</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niềm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A023FED3-9DE7-4EEC-ADCF-83AE69F076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814" b="93953" l="10000" r="90000">
                        <a14:foregroundMark x1="41744" y1="7093" x2="53953" y2="8256"/>
                        <a14:foregroundMark x1="47558" y1="6279" x2="54884" y2="6279"/>
                        <a14:foregroundMark x1="41512" y1="5814" x2="46279" y2="6047"/>
                        <a14:foregroundMark x1="42209" y1="91744" x2="62442" y2="93953"/>
                      </a14:backgroundRemoval>
                    </a14:imgEffect>
                  </a14:imgLayer>
                </a14:imgProps>
              </a:ext>
            </a:extLst>
          </a:blip>
          <a:stretch>
            <a:fillRect/>
          </a:stretch>
        </p:blipFill>
        <p:spPr>
          <a:xfrm>
            <a:off x="3696815" y="1299977"/>
            <a:ext cx="863863" cy="863863"/>
          </a:xfrm>
          <a:prstGeom prst="rect">
            <a:avLst/>
          </a:prstGeom>
        </p:spPr>
      </p:pic>
      <p:pic>
        <p:nvPicPr>
          <p:cNvPr id="15" name="Picture 14">
            <a:extLst>
              <a:ext uri="{FF2B5EF4-FFF2-40B4-BE49-F238E27FC236}">
                <a16:creationId xmlns:a16="http://schemas.microsoft.com/office/drawing/2014/main" id="{A023FED3-9DE7-4EEC-ADCF-83AE69F076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814" b="93953" l="10000" r="90000">
                        <a14:foregroundMark x1="41744" y1="7093" x2="53953" y2="8256"/>
                        <a14:foregroundMark x1="47558" y1="6279" x2="54884" y2="6279"/>
                        <a14:foregroundMark x1="41512" y1="5814" x2="46279" y2="6047"/>
                        <a14:foregroundMark x1="42209" y1="91744" x2="62442" y2="93953"/>
                      </a14:backgroundRemoval>
                    </a14:imgEffect>
                  </a14:imgLayer>
                </a14:imgProps>
              </a:ext>
            </a:extLst>
          </a:blip>
          <a:stretch>
            <a:fillRect/>
          </a:stretch>
        </p:blipFill>
        <p:spPr>
          <a:xfrm>
            <a:off x="3696813" y="2956073"/>
            <a:ext cx="863863" cy="863863"/>
          </a:xfrm>
          <a:prstGeom prst="rect">
            <a:avLst/>
          </a:prstGeom>
        </p:spPr>
      </p:pic>
      <p:pic>
        <p:nvPicPr>
          <p:cNvPr id="16" name="Picture 15">
            <a:extLst>
              <a:ext uri="{FF2B5EF4-FFF2-40B4-BE49-F238E27FC236}">
                <a16:creationId xmlns:a16="http://schemas.microsoft.com/office/drawing/2014/main" id="{A023FED3-9DE7-4EEC-ADCF-83AE69F076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814" b="93953" l="10000" r="90000">
                        <a14:foregroundMark x1="41744" y1="7093" x2="53953" y2="8256"/>
                        <a14:foregroundMark x1="47558" y1="6279" x2="54884" y2="6279"/>
                        <a14:foregroundMark x1="41512" y1="5814" x2="46279" y2="6047"/>
                        <a14:foregroundMark x1="42209" y1="91744" x2="62442" y2="93953"/>
                      </a14:backgroundRemoval>
                    </a14:imgEffect>
                  </a14:imgLayer>
                </a14:imgProps>
              </a:ext>
            </a:extLst>
          </a:blip>
          <a:stretch>
            <a:fillRect/>
          </a:stretch>
        </p:blipFill>
        <p:spPr>
          <a:xfrm>
            <a:off x="3696812" y="4446541"/>
            <a:ext cx="863863" cy="863863"/>
          </a:xfrm>
          <a:prstGeom prst="rect">
            <a:avLst/>
          </a:prstGeom>
        </p:spPr>
      </p:pic>
    </p:spTree>
    <p:extLst>
      <p:ext uri="{BB962C8B-B14F-4D97-AF65-F5344CB8AC3E}">
        <p14:creationId xmlns:p14="http://schemas.microsoft.com/office/powerpoint/2010/main" val="2030202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0C70D-BAE2-4E5B-9CD0-E27414D49421}"/>
              </a:ext>
            </a:extLst>
          </p:cNvPr>
          <p:cNvPicPr>
            <a:picLocks noChangeAspect="1"/>
          </p:cNvPicPr>
          <p:nvPr/>
        </p:nvPicPr>
        <p:blipFill>
          <a:blip r:embed="rId2"/>
          <a:stretch>
            <a:fillRect/>
          </a:stretch>
        </p:blipFill>
        <p:spPr>
          <a:xfrm>
            <a:off x="0" y="0"/>
            <a:ext cx="12212320" cy="6858000"/>
          </a:xfrm>
          <a:prstGeom prst="rect">
            <a:avLst/>
          </a:prstGeom>
        </p:spPr>
      </p:pic>
      <p:sp>
        <p:nvSpPr>
          <p:cNvPr id="2" name="Rectangle 1"/>
          <p:cNvSpPr/>
          <p:nvPr/>
        </p:nvSpPr>
        <p:spPr>
          <a:xfrm>
            <a:off x="2397065" y="1942308"/>
            <a:ext cx="6099747" cy="1631216"/>
          </a:xfrm>
          <a:prstGeom prst="rect">
            <a:avLst/>
          </a:prstGeom>
        </p:spPr>
        <p:txBody>
          <a:bodyPr wrap="none">
            <a:spAutoFit/>
          </a:bodyPr>
          <a:lstStyle/>
          <a:p>
            <a:r>
              <a:rPr lang="en-US" sz="10000" b="1" dirty="0" err="1" smtClean="0">
                <a:solidFill>
                  <a:srgbClr val="C00000"/>
                </a:solidFill>
                <a:latin typeface="Times New Roman" panose="02020603050405020304" pitchFamily="18" charset="0"/>
                <a:cs typeface="Times New Roman" panose="02020603050405020304" pitchFamily="18" charset="0"/>
              </a:rPr>
              <a:t>Luyện</a:t>
            </a:r>
            <a:r>
              <a:rPr lang="en-US" sz="10000" b="1" dirty="0" smtClean="0">
                <a:solidFill>
                  <a:srgbClr val="C00000"/>
                </a:solidFill>
                <a:latin typeface="Times New Roman" panose="02020603050405020304" pitchFamily="18" charset="0"/>
                <a:cs typeface="Times New Roman" panose="02020603050405020304" pitchFamily="18" charset="0"/>
              </a:rPr>
              <a:t> </a:t>
            </a:r>
            <a:r>
              <a:rPr lang="en-US" sz="10000" b="1" dirty="0" err="1" smtClean="0">
                <a:solidFill>
                  <a:srgbClr val="C00000"/>
                </a:solidFill>
                <a:latin typeface="Times New Roman" panose="02020603050405020304" pitchFamily="18" charset="0"/>
                <a:cs typeface="Times New Roman" panose="02020603050405020304" pitchFamily="18" charset="0"/>
              </a:rPr>
              <a:t>tập</a:t>
            </a:r>
            <a:r>
              <a:rPr lang="en-US" sz="10000" b="1" dirty="0" smtClean="0">
                <a:solidFill>
                  <a:srgbClr val="C00000"/>
                </a:solidFill>
                <a:latin typeface="Times New Roman" panose="02020603050405020304" pitchFamily="18" charset="0"/>
                <a:cs typeface="Times New Roman" panose="02020603050405020304" pitchFamily="18" charset="0"/>
              </a:rPr>
              <a:t> </a:t>
            </a:r>
            <a:endParaRPr lang="en-US" sz="10000" b="1" dirty="0">
              <a:solidFill>
                <a:srgbClr val="C00000"/>
              </a:solidFill>
              <a:latin typeface="Times New Roman" panose="02020603050405020304" pitchFamily="18" charset="0"/>
              <a:cs typeface="Times New Roman" panose="02020603050405020304" pitchFamily="18" charset="0"/>
            </a:endParaRPr>
          </a:p>
        </p:txBody>
      </p:sp>
      <p:sp>
        <p:nvSpPr>
          <p:cNvPr id="3" name="Oval 2"/>
          <p:cNvSpPr/>
          <p:nvPr/>
        </p:nvSpPr>
        <p:spPr>
          <a:xfrm>
            <a:off x="6444091" y="4755873"/>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548412" y="1942308"/>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510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1487" y="-2195513"/>
            <a:ext cx="11249025" cy="11249025"/>
          </a:xfrm>
          <a:prstGeom prst="rect">
            <a:avLst/>
          </a:prstGeom>
        </p:spPr>
      </p:pic>
    </p:spTree>
    <p:extLst>
      <p:ext uri="{BB962C8B-B14F-4D97-AF65-F5344CB8AC3E}">
        <p14:creationId xmlns:p14="http://schemas.microsoft.com/office/powerpoint/2010/main" val="2618889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0C70D-BAE2-4E5B-9CD0-E27414D49421}"/>
              </a:ext>
            </a:extLst>
          </p:cNvPr>
          <p:cNvPicPr>
            <a:picLocks noChangeAspect="1"/>
          </p:cNvPicPr>
          <p:nvPr/>
        </p:nvPicPr>
        <p:blipFill>
          <a:blip r:embed="rId2"/>
          <a:stretch>
            <a:fillRect/>
          </a:stretch>
        </p:blipFill>
        <p:spPr>
          <a:xfrm>
            <a:off x="0" y="0"/>
            <a:ext cx="12212320" cy="6858000"/>
          </a:xfrm>
          <a:prstGeom prst="rect">
            <a:avLst/>
          </a:prstGeom>
        </p:spPr>
      </p:pic>
      <p:sp>
        <p:nvSpPr>
          <p:cNvPr id="2" name="Rectangle 1"/>
          <p:cNvSpPr/>
          <p:nvPr/>
        </p:nvSpPr>
        <p:spPr>
          <a:xfrm>
            <a:off x="2014594" y="1792022"/>
            <a:ext cx="8162812" cy="1631216"/>
          </a:xfrm>
          <a:prstGeom prst="rect">
            <a:avLst/>
          </a:prstGeom>
        </p:spPr>
        <p:txBody>
          <a:bodyPr wrap="none">
            <a:spAutoFit/>
          </a:bodyPr>
          <a:lstStyle/>
          <a:p>
            <a:r>
              <a:rPr lang="en-US" sz="10000" b="1" dirty="0">
                <a:solidFill>
                  <a:srgbClr val="C00000"/>
                </a:solidFill>
                <a:latin typeface="Times New Roman" panose="02020603050405020304" pitchFamily="18" charset="0"/>
                <a:cs typeface="Times New Roman" panose="02020603050405020304" pitchFamily="18" charset="0"/>
              </a:rPr>
              <a:t>KHỞI ĐỘNG </a:t>
            </a:r>
          </a:p>
        </p:txBody>
      </p:sp>
      <p:sp>
        <p:nvSpPr>
          <p:cNvPr id="3" name="Oval 2"/>
          <p:cNvSpPr/>
          <p:nvPr/>
        </p:nvSpPr>
        <p:spPr>
          <a:xfrm>
            <a:off x="6444091" y="4755873"/>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548412" y="1942308"/>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62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croll: Horizontal 6">
            <a:extLst>
              <a:ext uri="{FF2B5EF4-FFF2-40B4-BE49-F238E27FC236}">
                <a16:creationId xmlns:a16="http://schemas.microsoft.com/office/drawing/2014/main" id="{09200DB0-6050-46AF-9CDA-4D3C749A6078}"/>
              </a:ext>
            </a:extLst>
          </p:cNvPr>
          <p:cNvSpPr/>
          <p:nvPr/>
        </p:nvSpPr>
        <p:spPr>
          <a:xfrm>
            <a:off x="288235" y="-282271"/>
            <a:ext cx="11795760" cy="4419600"/>
          </a:xfrm>
          <a:prstGeom prst="horizontalScroll">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C13DB050-0BF1-49D9-B6E1-CA957AE89618}"/>
              </a:ext>
            </a:extLst>
          </p:cNvPr>
          <p:cNvSpPr txBox="1">
            <a:spLocks noChangeArrowheads="1"/>
          </p:cNvSpPr>
          <p:nvPr/>
        </p:nvSpPr>
        <p:spPr>
          <a:xfrm>
            <a:off x="999214" y="454550"/>
            <a:ext cx="11262360" cy="3382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Câu 1. </a:t>
            </a:r>
            <a:r>
              <a:rPr lang="vi-VN" b="1" i="1" dirty="0">
                <a:latin typeface="+mj-lt"/>
              </a:rPr>
              <a:t>Phò giá về kinh</a:t>
            </a:r>
            <a:r>
              <a:rPr lang="vi-VN" b="1" dirty="0">
                <a:latin typeface="+mj-lt"/>
              </a:rPr>
              <a:t> là tác phẩm </a:t>
            </a:r>
            <a:r>
              <a:rPr lang="en-US" b="1" dirty="0">
                <a:latin typeface="+mj-lt"/>
              </a:rPr>
              <a:t>do</a:t>
            </a:r>
            <a:r>
              <a:rPr lang="vi-VN" b="1" dirty="0">
                <a:latin typeface="+mj-lt"/>
              </a:rPr>
              <a:t> ai sáng tác?</a:t>
            </a:r>
            <a:endParaRPr lang="en-US" dirty="0">
              <a:latin typeface="+mj-lt"/>
            </a:endParaRPr>
          </a:p>
          <a:p>
            <a:pPr marL="0" indent="0">
              <a:buNone/>
            </a:pPr>
            <a:r>
              <a:rPr lang="vi-VN" dirty="0">
                <a:latin typeface="+mj-lt"/>
              </a:rPr>
              <a:t>A. Lý Thường Kiệt</a:t>
            </a:r>
            <a:endParaRPr lang="en-US" dirty="0">
              <a:latin typeface="+mj-lt"/>
            </a:endParaRPr>
          </a:p>
          <a:p>
            <a:pPr marL="0" indent="0">
              <a:buNone/>
            </a:pPr>
            <a:r>
              <a:rPr lang="vi-VN" dirty="0">
                <a:latin typeface="+mj-lt"/>
              </a:rPr>
              <a:t>B. Phan Bội Châu</a:t>
            </a:r>
            <a:endParaRPr lang="en-US" dirty="0">
              <a:latin typeface="+mj-lt"/>
            </a:endParaRPr>
          </a:p>
          <a:p>
            <a:pPr marL="0" indent="0">
              <a:buNone/>
            </a:pPr>
            <a:r>
              <a:rPr lang="vi-VN" dirty="0">
                <a:latin typeface="+mj-lt"/>
              </a:rPr>
              <a:t>C. Trần Quang Khải</a:t>
            </a:r>
            <a:endParaRPr lang="en-US" dirty="0">
              <a:latin typeface="+mj-lt"/>
            </a:endParaRPr>
          </a:p>
          <a:p>
            <a:pPr marL="0" indent="0">
              <a:buNone/>
            </a:pPr>
            <a:r>
              <a:rPr lang="vi-VN" dirty="0">
                <a:latin typeface="+mj-lt"/>
              </a:rPr>
              <a:t>D. Trần Nhân Tông</a:t>
            </a:r>
            <a:endParaRPr lang="en-US" dirty="0">
              <a:latin typeface="+mj-lt"/>
            </a:endParaRPr>
          </a:p>
        </p:txBody>
      </p:sp>
      <p:sp>
        <p:nvSpPr>
          <p:cNvPr id="8" name="Hộp Văn bản 3">
            <a:extLst>
              <a:ext uri="{FF2B5EF4-FFF2-40B4-BE49-F238E27FC236}">
                <a16:creationId xmlns:a16="http://schemas.microsoft.com/office/drawing/2014/main" id="{091ABB7F-72CC-028E-C89B-B0D632188B18}"/>
              </a:ext>
            </a:extLst>
          </p:cNvPr>
          <p:cNvSpPr txBox="1"/>
          <p:nvPr/>
        </p:nvSpPr>
        <p:spPr>
          <a:xfrm>
            <a:off x="8468139" y="5085472"/>
            <a:ext cx="2445312" cy="613245"/>
          </a:xfrm>
          <a:prstGeom prst="rect">
            <a:avLst/>
          </a:prstGeom>
          <a:noFill/>
          <a:ln w="57150">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Hình ảnh 4">
            <a:extLst>
              <a:ext uri="{FF2B5EF4-FFF2-40B4-BE49-F238E27FC236}">
                <a16:creationId xmlns:a16="http://schemas.microsoft.com/office/drawing/2014/main" id="{40943122-2DF8-B069-94F2-ACD2AA5F5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72298" y="4992981"/>
            <a:ext cx="721984" cy="689488"/>
          </a:xfrm>
          <a:prstGeom prst="rect">
            <a:avLst/>
          </a:prstGeom>
        </p:spPr>
      </p:pic>
      <p:sp>
        <p:nvSpPr>
          <p:cNvPr id="3" name="TextBox 2"/>
          <p:cNvSpPr txBox="1"/>
          <p:nvPr/>
        </p:nvSpPr>
        <p:spPr>
          <a:xfrm>
            <a:off x="9157627" y="4976595"/>
            <a:ext cx="954157" cy="830997"/>
          </a:xfrm>
          <a:prstGeom prst="rect">
            <a:avLst/>
          </a:prstGeom>
          <a:noFill/>
        </p:spPr>
        <p:txBody>
          <a:bodyPr wrap="square" rtlCol="0">
            <a:spAutoFit/>
          </a:bodyPr>
          <a:lstStyle/>
          <a:p>
            <a:r>
              <a:rPr lang="en-US" sz="4800" b="1" dirty="0" smtClean="0">
                <a:solidFill>
                  <a:srgbClr val="FF0000"/>
                </a:solidFill>
                <a:latin typeface="#9Slide03 Bebas Neue Bold" panose="020B0606020202050201" pitchFamily="34" charset="0"/>
              </a:rPr>
              <a:t>C</a:t>
            </a:r>
            <a:endParaRPr lang="en-US" sz="4800" b="1" dirty="0">
              <a:solidFill>
                <a:srgbClr val="FF0000"/>
              </a:solidFill>
              <a:latin typeface="#9Slide03 Bebas Neue Bold" panose="020B0606020202050201" pitchFamily="34" charset="0"/>
            </a:endParaRPr>
          </a:p>
        </p:txBody>
      </p:sp>
    </p:spTree>
    <p:extLst>
      <p:ext uri="{BB962C8B-B14F-4D97-AF65-F5344CB8AC3E}">
        <p14:creationId xmlns:p14="http://schemas.microsoft.com/office/powerpoint/2010/main" val="961046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80">
                                          <p:stCondLst>
                                            <p:cond delay="0"/>
                                          </p:stCondLst>
                                        </p:cTn>
                                        <p:tgtEl>
                                          <p:spTgt spid="8"/>
                                        </p:tgtEl>
                                      </p:cBhvr>
                                    </p:animEffect>
                                    <p:anim calcmode="lin" valueType="num">
                                      <p:cBhvr>
                                        <p:cTn id="6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0" dur="26">
                                          <p:stCondLst>
                                            <p:cond delay="650"/>
                                          </p:stCondLst>
                                        </p:cTn>
                                        <p:tgtEl>
                                          <p:spTgt spid="8"/>
                                        </p:tgtEl>
                                      </p:cBhvr>
                                      <p:to x="100000" y="60000"/>
                                    </p:animScale>
                                    <p:animScale>
                                      <p:cBhvr>
                                        <p:cTn id="71" dur="166" decel="50000">
                                          <p:stCondLst>
                                            <p:cond delay="676"/>
                                          </p:stCondLst>
                                        </p:cTn>
                                        <p:tgtEl>
                                          <p:spTgt spid="8"/>
                                        </p:tgtEl>
                                      </p:cBhvr>
                                      <p:to x="100000" y="100000"/>
                                    </p:animScale>
                                    <p:animScale>
                                      <p:cBhvr>
                                        <p:cTn id="72" dur="26">
                                          <p:stCondLst>
                                            <p:cond delay="1312"/>
                                          </p:stCondLst>
                                        </p:cTn>
                                        <p:tgtEl>
                                          <p:spTgt spid="8"/>
                                        </p:tgtEl>
                                      </p:cBhvr>
                                      <p:to x="100000" y="80000"/>
                                    </p:animScale>
                                    <p:animScale>
                                      <p:cBhvr>
                                        <p:cTn id="73" dur="166" decel="50000">
                                          <p:stCondLst>
                                            <p:cond delay="1338"/>
                                          </p:stCondLst>
                                        </p:cTn>
                                        <p:tgtEl>
                                          <p:spTgt spid="8"/>
                                        </p:tgtEl>
                                      </p:cBhvr>
                                      <p:to x="100000" y="100000"/>
                                    </p:animScale>
                                    <p:animScale>
                                      <p:cBhvr>
                                        <p:cTn id="74" dur="26">
                                          <p:stCondLst>
                                            <p:cond delay="1642"/>
                                          </p:stCondLst>
                                        </p:cTn>
                                        <p:tgtEl>
                                          <p:spTgt spid="8"/>
                                        </p:tgtEl>
                                      </p:cBhvr>
                                      <p:to x="100000" y="90000"/>
                                    </p:animScale>
                                    <p:animScale>
                                      <p:cBhvr>
                                        <p:cTn id="75" dur="166" decel="50000">
                                          <p:stCondLst>
                                            <p:cond delay="1668"/>
                                          </p:stCondLst>
                                        </p:cTn>
                                        <p:tgtEl>
                                          <p:spTgt spid="8"/>
                                        </p:tgtEl>
                                      </p:cBhvr>
                                      <p:to x="100000" y="100000"/>
                                    </p:animScale>
                                    <p:animScale>
                                      <p:cBhvr>
                                        <p:cTn id="76" dur="26">
                                          <p:stCondLst>
                                            <p:cond delay="1808"/>
                                          </p:stCondLst>
                                        </p:cTn>
                                        <p:tgtEl>
                                          <p:spTgt spid="8"/>
                                        </p:tgtEl>
                                      </p:cBhvr>
                                      <p:to x="100000" y="95000"/>
                                    </p:animScale>
                                    <p:animScale>
                                      <p:cBhvr>
                                        <p:cTn id="7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croll: Horizontal 6">
            <a:extLst>
              <a:ext uri="{FF2B5EF4-FFF2-40B4-BE49-F238E27FC236}">
                <a16:creationId xmlns:a16="http://schemas.microsoft.com/office/drawing/2014/main" id="{09200DB0-6050-46AF-9CDA-4D3C749A6078}"/>
              </a:ext>
            </a:extLst>
          </p:cNvPr>
          <p:cNvSpPr/>
          <p:nvPr/>
        </p:nvSpPr>
        <p:spPr>
          <a:xfrm>
            <a:off x="288235" y="-282271"/>
            <a:ext cx="11795760" cy="4419600"/>
          </a:xfrm>
          <a:prstGeom prst="horizontalScroll">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C13DB050-0BF1-49D9-B6E1-CA957AE89618}"/>
              </a:ext>
            </a:extLst>
          </p:cNvPr>
          <p:cNvSpPr txBox="1">
            <a:spLocks noChangeArrowheads="1"/>
          </p:cNvSpPr>
          <p:nvPr/>
        </p:nvSpPr>
        <p:spPr>
          <a:xfrm>
            <a:off x="999214" y="454550"/>
            <a:ext cx="11262360" cy="3382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mj-lt"/>
              </a:rPr>
              <a:t>Câu 2. Tác phẩm được viết theo thể loại nào?</a:t>
            </a:r>
            <a:endParaRPr lang="en-US" dirty="0">
              <a:latin typeface="+mj-lt"/>
            </a:endParaRPr>
          </a:p>
          <a:p>
            <a:pPr marL="0" indent="0">
              <a:buNone/>
            </a:pPr>
            <a:r>
              <a:rPr lang="vi-VN" dirty="0">
                <a:latin typeface="+mj-lt"/>
              </a:rPr>
              <a:t>A. Thơ thất ngôn tứ tuyệt</a:t>
            </a:r>
            <a:endParaRPr lang="en-US" dirty="0">
              <a:latin typeface="+mj-lt"/>
            </a:endParaRPr>
          </a:p>
          <a:p>
            <a:pPr marL="0" indent="0">
              <a:buNone/>
            </a:pPr>
            <a:r>
              <a:rPr lang="vi-VN" dirty="0">
                <a:latin typeface="+mj-lt"/>
              </a:rPr>
              <a:t>B. Thất ngôn bát cú</a:t>
            </a:r>
            <a:endParaRPr lang="en-US" dirty="0">
              <a:latin typeface="+mj-lt"/>
            </a:endParaRPr>
          </a:p>
          <a:p>
            <a:pPr marL="0" indent="0">
              <a:buNone/>
            </a:pPr>
            <a:r>
              <a:rPr lang="vi-VN" dirty="0">
                <a:latin typeface="+mj-lt"/>
              </a:rPr>
              <a:t>C. Ngũ ngôn tứ tuyệt</a:t>
            </a:r>
            <a:endParaRPr lang="en-US" dirty="0">
              <a:latin typeface="+mj-lt"/>
            </a:endParaRPr>
          </a:p>
          <a:p>
            <a:pPr marL="0" indent="0">
              <a:buNone/>
            </a:pPr>
            <a:r>
              <a:rPr lang="vi-VN" dirty="0">
                <a:latin typeface="+mj-lt"/>
              </a:rPr>
              <a:t>D. Ngũ ngôn</a:t>
            </a:r>
            <a:endParaRPr lang="en-US" dirty="0">
              <a:latin typeface="+mj-lt"/>
            </a:endParaRPr>
          </a:p>
        </p:txBody>
      </p:sp>
      <p:sp>
        <p:nvSpPr>
          <p:cNvPr id="8" name="Hộp Văn bản 3">
            <a:extLst>
              <a:ext uri="{FF2B5EF4-FFF2-40B4-BE49-F238E27FC236}">
                <a16:creationId xmlns:a16="http://schemas.microsoft.com/office/drawing/2014/main" id="{091ABB7F-72CC-028E-C89B-B0D632188B18}"/>
              </a:ext>
            </a:extLst>
          </p:cNvPr>
          <p:cNvSpPr txBox="1"/>
          <p:nvPr/>
        </p:nvSpPr>
        <p:spPr>
          <a:xfrm>
            <a:off x="8468139" y="5085472"/>
            <a:ext cx="2445312" cy="613245"/>
          </a:xfrm>
          <a:prstGeom prst="rect">
            <a:avLst/>
          </a:prstGeom>
          <a:noFill/>
          <a:ln w="57150">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Hình ảnh 4">
            <a:extLst>
              <a:ext uri="{FF2B5EF4-FFF2-40B4-BE49-F238E27FC236}">
                <a16:creationId xmlns:a16="http://schemas.microsoft.com/office/drawing/2014/main" id="{40943122-2DF8-B069-94F2-ACD2AA5F5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72298" y="4992981"/>
            <a:ext cx="721984" cy="689488"/>
          </a:xfrm>
          <a:prstGeom prst="rect">
            <a:avLst/>
          </a:prstGeom>
        </p:spPr>
      </p:pic>
      <p:sp>
        <p:nvSpPr>
          <p:cNvPr id="3" name="TextBox 2"/>
          <p:cNvSpPr txBox="1"/>
          <p:nvPr/>
        </p:nvSpPr>
        <p:spPr>
          <a:xfrm>
            <a:off x="9157627" y="4976595"/>
            <a:ext cx="954157" cy="830997"/>
          </a:xfrm>
          <a:prstGeom prst="rect">
            <a:avLst/>
          </a:prstGeom>
          <a:noFill/>
        </p:spPr>
        <p:txBody>
          <a:bodyPr wrap="square" rtlCol="0">
            <a:spAutoFit/>
          </a:bodyPr>
          <a:lstStyle/>
          <a:p>
            <a:r>
              <a:rPr lang="en-US" sz="4800" b="1" dirty="0" smtClean="0">
                <a:solidFill>
                  <a:srgbClr val="FF0000"/>
                </a:solidFill>
                <a:latin typeface="#9Slide03 Bebas Neue Bold" panose="020B0606020202050201" pitchFamily="34" charset="0"/>
              </a:rPr>
              <a:t>C</a:t>
            </a:r>
            <a:endParaRPr lang="en-US" sz="4800" b="1" dirty="0">
              <a:solidFill>
                <a:srgbClr val="FF0000"/>
              </a:solidFill>
              <a:latin typeface="#9Slide03 Bebas Neue Bold" panose="020B0606020202050201" pitchFamily="34" charset="0"/>
            </a:endParaRPr>
          </a:p>
        </p:txBody>
      </p:sp>
    </p:spTree>
    <p:extLst>
      <p:ext uri="{BB962C8B-B14F-4D97-AF65-F5344CB8AC3E}">
        <p14:creationId xmlns:p14="http://schemas.microsoft.com/office/powerpoint/2010/main" val="359209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80">
                                          <p:stCondLst>
                                            <p:cond delay="0"/>
                                          </p:stCondLst>
                                        </p:cTn>
                                        <p:tgtEl>
                                          <p:spTgt spid="8"/>
                                        </p:tgtEl>
                                      </p:cBhvr>
                                    </p:animEffect>
                                    <p:anim calcmode="lin" valueType="num">
                                      <p:cBhvr>
                                        <p:cTn id="6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0" dur="26">
                                          <p:stCondLst>
                                            <p:cond delay="650"/>
                                          </p:stCondLst>
                                        </p:cTn>
                                        <p:tgtEl>
                                          <p:spTgt spid="8"/>
                                        </p:tgtEl>
                                      </p:cBhvr>
                                      <p:to x="100000" y="60000"/>
                                    </p:animScale>
                                    <p:animScale>
                                      <p:cBhvr>
                                        <p:cTn id="71" dur="166" decel="50000">
                                          <p:stCondLst>
                                            <p:cond delay="676"/>
                                          </p:stCondLst>
                                        </p:cTn>
                                        <p:tgtEl>
                                          <p:spTgt spid="8"/>
                                        </p:tgtEl>
                                      </p:cBhvr>
                                      <p:to x="100000" y="100000"/>
                                    </p:animScale>
                                    <p:animScale>
                                      <p:cBhvr>
                                        <p:cTn id="72" dur="26">
                                          <p:stCondLst>
                                            <p:cond delay="1312"/>
                                          </p:stCondLst>
                                        </p:cTn>
                                        <p:tgtEl>
                                          <p:spTgt spid="8"/>
                                        </p:tgtEl>
                                      </p:cBhvr>
                                      <p:to x="100000" y="80000"/>
                                    </p:animScale>
                                    <p:animScale>
                                      <p:cBhvr>
                                        <p:cTn id="73" dur="166" decel="50000">
                                          <p:stCondLst>
                                            <p:cond delay="1338"/>
                                          </p:stCondLst>
                                        </p:cTn>
                                        <p:tgtEl>
                                          <p:spTgt spid="8"/>
                                        </p:tgtEl>
                                      </p:cBhvr>
                                      <p:to x="100000" y="100000"/>
                                    </p:animScale>
                                    <p:animScale>
                                      <p:cBhvr>
                                        <p:cTn id="74" dur="26">
                                          <p:stCondLst>
                                            <p:cond delay="1642"/>
                                          </p:stCondLst>
                                        </p:cTn>
                                        <p:tgtEl>
                                          <p:spTgt spid="8"/>
                                        </p:tgtEl>
                                      </p:cBhvr>
                                      <p:to x="100000" y="90000"/>
                                    </p:animScale>
                                    <p:animScale>
                                      <p:cBhvr>
                                        <p:cTn id="75" dur="166" decel="50000">
                                          <p:stCondLst>
                                            <p:cond delay="1668"/>
                                          </p:stCondLst>
                                        </p:cTn>
                                        <p:tgtEl>
                                          <p:spTgt spid="8"/>
                                        </p:tgtEl>
                                      </p:cBhvr>
                                      <p:to x="100000" y="100000"/>
                                    </p:animScale>
                                    <p:animScale>
                                      <p:cBhvr>
                                        <p:cTn id="76" dur="26">
                                          <p:stCondLst>
                                            <p:cond delay="1808"/>
                                          </p:stCondLst>
                                        </p:cTn>
                                        <p:tgtEl>
                                          <p:spTgt spid="8"/>
                                        </p:tgtEl>
                                      </p:cBhvr>
                                      <p:to x="100000" y="95000"/>
                                    </p:animScale>
                                    <p:animScale>
                                      <p:cBhvr>
                                        <p:cTn id="7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croll: Horizontal 6">
            <a:extLst>
              <a:ext uri="{FF2B5EF4-FFF2-40B4-BE49-F238E27FC236}">
                <a16:creationId xmlns:a16="http://schemas.microsoft.com/office/drawing/2014/main" id="{09200DB0-6050-46AF-9CDA-4D3C749A6078}"/>
              </a:ext>
            </a:extLst>
          </p:cNvPr>
          <p:cNvSpPr/>
          <p:nvPr/>
        </p:nvSpPr>
        <p:spPr>
          <a:xfrm>
            <a:off x="288235" y="-282272"/>
            <a:ext cx="11795760" cy="5907820"/>
          </a:xfrm>
          <a:prstGeom prst="horizontalScroll">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C13DB050-0BF1-49D9-B6E1-CA957AE89618}"/>
              </a:ext>
            </a:extLst>
          </p:cNvPr>
          <p:cNvSpPr txBox="1">
            <a:spLocks noChangeArrowheads="1"/>
          </p:cNvSpPr>
          <p:nvPr/>
        </p:nvSpPr>
        <p:spPr>
          <a:xfrm>
            <a:off x="999214" y="454550"/>
            <a:ext cx="11262360" cy="3382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2800" b="1" dirty="0">
                <a:latin typeface="+mj-lt"/>
              </a:rPr>
              <a:t>Câu </a:t>
            </a:r>
            <a:r>
              <a:rPr lang="en-US" sz="2800" b="1" dirty="0">
                <a:latin typeface="+mj-lt"/>
              </a:rPr>
              <a:t>3</a:t>
            </a:r>
            <a:r>
              <a:rPr lang="vi-VN" sz="2800" b="1" dirty="0">
                <a:latin typeface="+mj-lt"/>
              </a:rPr>
              <a:t>. Bài thơ </a:t>
            </a:r>
            <a:r>
              <a:rPr lang="vi-VN" sz="2800" b="1" i="1" dirty="0">
                <a:latin typeface="+mj-lt"/>
              </a:rPr>
              <a:t>Phò giá về kinh</a:t>
            </a:r>
            <a:r>
              <a:rPr lang="vi-VN" sz="2800" b="1" dirty="0">
                <a:latin typeface="+mj-lt"/>
              </a:rPr>
              <a:t> được sáng tác </a:t>
            </a:r>
            <a:r>
              <a:rPr lang="en-US" sz="2800" b="1" dirty="0" err="1">
                <a:latin typeface="+mj-lt"/>
              </a:rPr>
              <a:t>trong</a:t>
            </a:r>
            <a:r>
              <a:rPr lang="en-US" sz="2800" b="1" dirty="0">
                <a:latin typeface="+mj-lt"/>
              </a:rPr>
              <a:t> </a:t>
            </a:r>
            <a:r>
              <a:rPr lang="en-US" sz="2800" b="1" dirty="0" err="1">
                <a:latin typeface="+mj-lt"/>
              </a:rPr>
              <a:t>hoàn</a:t>
            </a:r>
            <a:r>
              <a:rPr lang="en-US" sz="2800" b="1" dirty="0">
                <a:latin typeface="+mj-lt"/>
              </a:rPr>
              <a:t> </a:t>
            </a:r>
            <a:r>
              <a:rPr lang="en-US" sz="2800" b="1" dirty="0" err="1">
                <a:latin typeface="+mj-lt"/>
              </a:rPr>
              <a:t>cảnh</a:t>
            </a:r>
            <a:r>
              <a:rPr lang="en-US" sz="2800" b="1" dirty="0">
                <a:latin typeface="+mj-lt"/>
              </a:rPr>
              <a:t> </a:t>
            </a:r>
            <a:r>
              <a:rPr lang="en-US" sz="2800" b="1" dirty="0" err="1">
                <a:latin typeface="+mj-lt"/>
              </a:rPr>
              <a:t>nào</a:t>
            </a:r>
            <a:r>
              <a:rPr lang="en-US" sz="2800" b="1" dirty="0">
                <a:latin typeface="+mj-lt"/>
              </a:rPr>
              <a:t>?</a:t>
            </a:r>
          </a:p>
          <a:p>
            <a:pPr marL="0" indent="0">
              <a:buNone/>
            </a:pPr>
            <a:r>
              <a:rPr lang="en-US" sz="2800" dirty="0">
                <a:latin typeface="+mj-lt"/>
              </a:rPr>
              <a:t>A. L</a:t>
            </a:r>
            <a:r>
              <a:rPr lang="vi-VN" sz="2800" dirty="0">
                <a:latin typeface="+mj-lt"/>
              </a:rPr>
              <a:t>úc tác giả đi đón Thái thượng hoàng Trần Thánh Tông và vua Trần Nhân Tông về Thăng Long sau chiến thắng Hàm Tử, Chương Dương.</a:t>
            </a:r>
            <a:endParaRPr lang="en-US" sz="2800" dirty="0">
              <a:latin typeface="+mj-lt"/>
            </a:endParaRPr>
          </a:p>
          <a:p>
            <a:pPr marL="0" indent="0">
              <a:buNone/>
            </a:pPr>
            <a:r>
              <a:rPr lang="en-US" sz="2800" dirty="0" smtClean="0">
                <a:latin typeface="+mj-lt"/>
              </a:rPr>
              <a:t>B</a:t>
            </a:r>
            <a:r>
              <a:rPr lang="vi-VN" sz="2800" dirty="0" smtClean="0">
                <a:latin typeface="+mj-lt"/>
              </a:rPr>
              <a:t>. </a:t>
            </a:r>
            <a:r>
              <a:rPr lang="en-US" sz="2800" dirty="0">
                <a:latin typeface="+mj-lt"/>
              </a:rPr>
              <a:t>L</a:t>
            </a:r>
            <a:r>
              <a:rPr lang="vi-VN" sz="2800" dirty="0">
                <a:latin typeface="+mj-lt"/>
              </a:rPr>
              <a:t>úc tác giả đi đón Thái thượng hoàng Trần Thánh Tông và vua Trần Nhân Tông về Thăng Long sau chiến thắng Hàm Tử.</a:t>
            </a:r>
            <a:endParaRPr lang="en-US" sz="2800" dirty="0">
              <a:latin typeface="+mj-lt"/>
            </a:endParaRPr>
          </a:p>
          <a:p>
            <a:pPr marL="0" indent="0">
              <a:buNone/>
            </a:pPr>
            <a:r>
              <a:rPr lang="en-US" sz="2800" dirty="0" smtClean="0">
                <a:latin typeface="+mj-lt"/>
              </a:rPr>
              <a:t>C</a:t>
            </a:r>
            <a:r>
              <a:rPr lang="vi-VN" sz="2800" dirty="0" smtClean="0">
                <a:latin typeface="+mj-lt"/>
              </a:rPr>
              <a:t>. </a:t>
            </a:r>
            <a:r>
              <a:rPr lang="en-US" sz="2800" dirty="0">
                <a:latin typeface="+mj-lt"/>
              </a:rPr>
              <a:t>L</a:t>
            </a:r>
            <a:r>
              <a:rPr lang="vi-VN" sz="2800" dirty="0">
                <a:latin typeface="+mj-lt"/>
              </a:rPr>
              <a:t>úc tác giả đi đón Thái thượng hoàng Trần Thánh Tông về Thăng Long sau chiến thắng Hàm Tử, Chương Dương.</a:t>
            </a:r>
            <a:endParaRPr lang="en-US" sz="2800" dirty="0">
              <a:latin typeface="+mj-lt"/>
            </a:endParaRPr>
          </a:p>
          <a:p>
            <a:pPr marL="0" indent="0">
              <a:buNone/>
            </a:pPr>
            <a:r>
              <a:rPr lang="en-US" sz="2800" dirty="0">
                <a:latin typeface="+mj-lt"/>
              </a:rPr>
              <a:t>D. L</a:t>
            </a:r>
            <a:r>
              <a:rPr lang="vi-VN" sz="2800" dirty="0">
                <a:latin typeface="+mj-lt"/>
              </a:rPr>
              <a:t>úc tác giả đi đón vua Trần Nhân Tông về Thăng Long sau chiến thắng Hàm Tử, Chương Dương, đúng hay sai?</a:t>
            </a:r>
            <a:endParaRPr lang="en-US" sz="2800" dirty="0">
              <a:latin typeface="+mj-lt"/>
            </a:endParaRPr>
          </a:p>
        </p:txBody>
      </p:sp>
      <p:sp>
        <p:nvSpPr>
          <p:cNvPr id="8" name="Hộp Văn bản 3">
            <a:extLst>
              <a:ext uri="{FF2B5EF4-FFF2-40B4-BE49-F238E27FC236}">
                <a16:creationId xmlns:a16="http://schemas.microsoft.com/office/drawing/2014/main" id="{091ABB7F-72CC-028E-C89B-B0D632188B18}"/>
              </a:ext>
            </a:extLst>
          </p:cNvPr>
          <p:cNvSpPr txBox="1"/>
          <p:nvPr/>
        </p:nvSpPr>
        <p:spPr>
          <a:xfrm>
            <a:off x="8415020" y="5490822"/>
            <a:ext cx="2445312" cy="613245"/>
          </a:xfrm>
          <a:prstGeom prst="rect">
            <a:avLst/>
          </a:prstGeom>
          <a:noFill/>
          <a:ln w="57150">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Hình ảnh 4">
            <a:extLst>
              <a:ext uri="{FF2B5EF4-FFF2-40B4-BE49-F238E27FC236}">
                <a16:creationId xmlns:a16="http://schemas.microsoft.com/office/drawing/2014/main" id="{40943122-2DF8-B069-94F2-ACD2AA5F5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19179" y="5398331"/>
            <a:ext cx="721984" cy="689488"/>
          </a:xfrm>
          <a:prstGeom prst="rect">
            <a:avLst/>
          </a:prstGeom>
        </p:spPr>
      </p:pic>
      <p:sp>
        <p:nvSpPr>
          <p:cNvPr id="3" name="TextBox 2"/>
          <p:cNvSpPr txBox="1"/>
          <p:nvPr/>
        </p:nvSpPr>
        <p:spPr>
          <a:xfrm>
            <a:off x="9104508" y="5381945"/>
            <a:ext cx="954157" cy="1569660"/>
          </a:xfrm>
          <a:prstGeom prst="rect">
            <a:avLst/>
          </a:prstGeom>
          <a:noFill/>
        </p:spPr>
        <p:txBody>
          <a:bodyPr wrap="square" rtlCol="0">
            <a:spAutoFit/>
          </a:bodyPr>
          <a:lstStyle/>
          <a:p>
            <a:r>
              <a:rPr lang="en-US" sz="4800" b="1" smtClean="0">
                <a:solidFill>
                  <a:srgbClr val="FF0000"/>
                </a:solidFill>
                <a:latin typeface="#9Slide03 Bebas Neue Bold" panose="020B0606020202050201" pitchFamily="34" charset="0"/>
              </a:rPr>
              <a:t>………</a:t>
            </a:r>
            <a:endParaRPr lang="en-US" sz="4800" b="1" dirty="0">
              <a:solidFill>
                <a:srgbClr val="FF0000"/>
              </a:solidFill>
              <a:latin typeface="#9Slide03 Bebas Neue Bold" panose="020B0606020202050201" pitchFamily="34" charset="0"/>
            </a:endParaRPr>
          </a:p>
        </p:txBody>
      </p:sp>
    </p:spTree>
    <p:extLst>
      <p:ext uri="{BB962C8B-B14F-4D97-AF65-F5344CB8AC3E}">
        <p14:creationId xmlns:p14="http://schemas.microsoft.com/office/powerpoint/2010/main" val="373425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80">
                                          <p:stCondLst>
                                            <p:cond delay="0"/>
                                          </p:stCondLst>
                                        </p:cTn>
                                        <p:tgtEl>
                                          <p:spTgt spid="8"/>
                                        </p:tgtEl>
                                      </p:cBhvr>
                                    </p:animEffect>
                                    <p:anim calcmode="lin" valueType="num">
                                      <p:cBhvr>
                                        <p:cTn id="6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0" dur="26">
                                          <p:stCondLst>
                                            <p:cond delay="650"/>
                                          </p:stCondLst>
                                        </p:cTn>
                                        <p:tgtEl>
                                          <p:spTgt spid="8"/>
                                        </p:tgtEl>
                                      </p:cBhvr>
                                      <p:to x="100000" y="60000"/>
                                    </p:animScale>
                                    <p:animScale>
                                      <p:cBhvr>
                                        <p:cTn id="71" dur="166" decel="50000">
                                          <p:stCondLst>
                                            <p:cond delay="676"/>
                                          </p:stCondLst>
                                        </p:cTn>
                                        <p:tgtEl>
                                          <p:spTgt spid="8"/>
                                        </p:tgtEl>
                                      </p:cBhvr>
                                      <p:to x="100000" y="100000"/>
                                    </p:animScale>
                                    <p:animScale>
                                      <p:cBhvr>
                                        <p:cTn id="72" dur="26">
                                          <p:stCondLst>
                                            <p:cond delay="1312"/>
                                          </p:stCondLst>
                                        </p:cTn>
                                        <p:tgtEl>
                                          <p:spTgt spid="8"/>
                                        </p:tgtEl>
                                      </p:cBhvr>
                                      <p:to x="100000" y="80000"/>
                                    </p:animScale>
                                    <p:animScale>
                                      <p:cBhvr>
                                        <p:cTn id="73" dur="166" decel="50000">
                                          <p:stCondLst>
                                            <p:cond delay="1338"/>
                                          </p:stCondLst>
                                        </p:cTn>
                                        <p:tgtEl>
                                          <p:spTgt spid="8"/>
                                        </p:tgtEl>
                                      </p:cBhvr>
                                      <p:to x="100000" y="100000"/>
                                    </p:animScale>
                                    <p:animScale>
                                      <p:cBhvr>
                                        <p:cTn id="74" dur="26">
                                          <p:stCondLst>
                                            <p:cond delay="1642"/>
                                          </p:stCondLst>
                                        </p:cTn>
                                        <p:tgtEl>
                                          <p:spTgt spid="8"/>
                                        </p:tgtEl>
                                      </p:cBhvr>
                                      <p:to x="100000" y="90000"/>
                                    </p:animScale>
                                    <p:animScale>
                                      <p:cBhvr>
                                        <p:cTn id="75" dur="166" decel="50000">
                                          <p:stCondLst>
                                            <p:cond delay="1668"/>
                                          </p:stCondLst>
                                        </p:cTn>
                                        <p:tgtEl>
                                          <p:spTgt spid="8"/>
                                        </p:tgtEl>
                                      </p:cBhvr>
                                      <p:to x="100000" y="100000"/>
                                    </p:animScale>
                                    <p:animScale>
                                      <p:cBhvr>
                                        <p:cTn id="76" dur="26">
                                          <p:stCondLst>
                                            <p:cond delay="1808"/>
                                          </p:stCondLst>
                                        </p:cTn>
                                        <p:tgtEl>
                                          <p:spTgt spid="8"/>
                                        </p:tgtEl>
                                      </p:cBhvr>
                                      <p:to x="100000" y="95000"/>
                                    </p:animScale>
                                    <p:animScale>
                                      <p:cBhvr>
                                        <p:cTn id="7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croll: Horizontal 6">
            <a:extLst>
              <a:ext uri="{FF2B5EF4-FFF2-40B4-BE49-F238E27FC236}">
                <a16:creationId xmlns:a16="http://schemas.microsoft.com/office/drawing/2014/main" id="{09200DB0-6050-46AF-9CDA-4D3C749A6078}"/>
              </a:ext>
            </a:extLst>
          </p:cNvPr>
          <p:cNvSpPr/>
          <p:nvPr/>
        </p:nvSpPr>
        <p:spPr>
          <a:xfrm>
            <a:off x="288235" y="-282272"/>
            <a:ext cx="11795760" cy="5367743"/>
          </a:xfrm>
          <a:prstGeom prst="horizontalScroll">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C13DB050-0BF1-49D9-B6E1-CA957AE89618}"/>
              </a:ext>
            </a:extLst>
          </p:cNvPr>
          <p:cNvSpPr txBox="1">
            <a:spLocks noChangeArrowheads="1"/>
          </p:cNvSpPr>
          <p:nvPr/>
        </p:nvSpPr>
        <p:spPr>
          <a:xfrm>
            <a:off x="999214" y="454550"/>
            <a:ext cx="11262360" cy="3382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sz="2800" b="1" dirty="0">
                <a:latin typeface="Times New Roman" panose="02020603050405020304" pitchFamily="18" charset="0"/>
                <a:cs typeface="Times New Roman" panose="02020603050405020304" pitchFamily="18" charset="0"/>
              </a:rPr>
              <a:t>Câu </a:t>
            </a:r>
            <a:r>
              <a:rPr lang="en-US" sz="2800" b="1" dirty="0">
                <a:latin typeface="Times New Roman" panose="02020603050405020304" pitchFamily="18" charset="0"/>
                <a:cs typeface="Times New Roman" panose="02020603050405020304" pitchFamily="18" charset="0"/>
              </a:rPr>
              <a:t>4</a:t>
            </a:r>
            <a:r>
              <a:rPr lang="vi-VN" sz="2800" b="1" dirty="0">
                <a:latin typeface="Times New Roman" panose="02020603050405020304" pitchFamily="18" charset="0"/>
                <a:cs typeface="Times New Roman" panose="02020603050405020304" pitchFamily="18" charset="0"/>
              </a:rPr>
              <a:t>. Hai câu thơ đầu bài thơ diễn tả điều gì?</a:t>
            </a:r>
            <a:endParaRPr lang="en-US" sz="2800" dirty="0">
              <a:latin typeface="Times New Roman" panose="02020603050405020304" pitchFamily="18" charset="0"/>
              <a:cs typeface="Times New Roman" panose="02020603050405020304" pitchFamily="18" charset="0"/>
            </a:endParaRPr>
          </a:p>
          <a:p>
            <a:pPr marL="0" indent="0">
              <a:buNone/>
            </a:pPr>
            <a:r>
              <a:rPr lang="vi-VN" sz="2800" dirty="0">
                <a:latin typeface="Times New Roman" panose="02020603050405020304" pitchFamily="18" charset="0"/>
                <a:cs typeface="Times New Roman" panose="02020603050405020304" pitchFamily="18" charset="0"/>
              </a:rPr>
              <a:t>A. Nói về hào khí chiến thắng của dân tộc trong cuộc chiến chống Mông- Nguyên xâm lược</a:t>
            </a:r>
            <a:r>
              <a:rPr lang="en-US" sz="2800" dirty="0">
                <a:latin typeface="Times New Roman" panose="02020603050405020304" pitchFamily="18" charset="0"/>
                <a:cs typeface="Times New Roman" panose="02020603050405020304" pitchFamily="18" charset="0"/>
              </a:rPr>
              <a:t>.</a:t>
            </a:r>
          </a:p>
          <a:p>
            <a:pPr marL="0" indent="0">
              <a:buNone/>
            </a:pPr>
            <a:r>
              <a:rPr lang="vi-VN" sz="2800" dirty="0">
                <a:latin typeface="Times New Roman" panose="02020603050405020304" pitchFamily="18" charset="0"/>
                <a:cs typeface="Times New Roman" panose="02020603050405020304" pitchFamily="18" charset="0"/>
              </a:rPr>
              <a:t>B. Chiến thắng quan trọng để giải phóng kinh đô Thăng Long, góp công vào bảo vệ độc lập dân tộc</a:t>
            </a:r>
            <a:r>
              <a:rPr lang="en-US" sz="2800" dirty="0">
                <a:latin typeface="Times New Roman" panose="02020603050405020304" pitchFamily="18" charset="0"/>
                <a:cs typeface="Times New Roman" panose="02020603050405020304" pitchFamily="18" charset="0"/>
              </a:rPr>
              <a:t>.</a:t>
            </a:r>
          </a:p>
          <a:p>
            <a:pPr marL="0" indent="0">
              <a:buNone/>
            </a:pPr>
            <a:r>
              <a:rPr lang="vi-VN" sz="2800" dirty="0">
                <a:latin typeface="Times New Roman" panose="02020603050405020304" pitchFamily="18" charset="0"/>
                <a:cs typeface="Times New Roman" panose="02020603050405020304" pitchFamily="18" charset="0"/>
              </a:rPr>
              <a:t>C. Chiến thắng quan trọng có công sức của tác giả: chiến thắng ở Chương Dương và Hàm Tử</a:t>
            </a:r>
            <a:r>
              <a:rPr lang="en-US" sz="2800" dirty="0">
                <a:latin typeface="Times New Roman" panose="02020603050405020304" pitchFamily="18" charset="0"/>
                <a:cs typeface="Times New Roman" panose="02020603050405020304" pitchFamily="18" charset="0"/>
              </a:rPr>
              <a:t>.</a:t>
            </a:r>
          </a:p>
          <a:p>
            <a:pPr marL="0" indent="0">
              <a:buNone/>
            </a:pPr>
            <a:r>
              <a:rPr lang="vi-VN"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Mông- Nguyên xâm 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a:t>
            </a:r>
          </a:p>
        </p:txBody>
      </p:sp>
      <p:sp>
        <p:nvSpPr>
          <p:cNvPr id="8" name="Hộp Văn bản 3">
            <a:extLst>
              <a:ext uri="{FF2B5EF4-FFF2-40B4-BE49-F238E27FC236}">
                <a16:creationId xmlns:a16="http://schemas.microsoft.com/office/drawing/2014/main" id="{091ABB7F-72CC-028E-C89B-B0D632188B18}"/>
              </a:ext>
            </a:extLst>
          </p:cNvPr>
          <p:cNvSpPr txBox="1"/>
          <p:nvPr/>
        </p:nvSpPr>
        <p:spPr>
          <a:xfrm>
            <a:off x="8468139" y="5085472"/>
            <a:ext cx="2445312" cy="613245"/>
          </a:xfrm>
          <a:prstGeom prst="rect">
            <a:avLst/>
          </a:prstGeom>
          <a:noFill/>
          <a:ln w="57150">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Hình ảnh 4">
            <a:extLst>
              <a:ext uri="{FF2B5EF4-FFF2-40B4-BE49-F238E27FC236}">
                <a16:creationId xmlns:a16="http://schemas.microsoft.com/office/drawing/2014/main" id="{40943122-2DF8-B069-94F2-ACD2AA5F5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72298" y="4992981"/>
            <a:ext cx="721984" cy="689488"/>
          </a:xfrm>
          <a:prstGeom prst="rect">
            <a:avLst/>
          </a:prstGeom>
        </p:spPr>
      </p:pic>
      <p:sp>
        <p:nvSpPr>
          <p:cNvPr id="3" name="TextBox 2"/>
          <p:cNvSpPr txBox="1"/>
          <p:nvPr/>
        </p:nvSpPr>
        <p:spPr>
          <a:xfrm>
            <a:off x="9157627" y="4976595"/>
            <a:ext cx="954157" cy="830997"/>
          </a:xfrm>
          <a:prstGeom prst="rect">
            <a:avLst/>
          </a:prstGeom>
          <a:noFill/>
        </p:spPr>
        <p:txBody>
          <a:bodyPr wrap="square" rtlCol="0">
            <a:spAutoFit/>
          </a:bodyPr>
          <a:lstStyle/>
          <a:p>
            <a:r>
              <a:rPr lang="en-US" sz="4800" b="1" dirty="0" smtClean="0">
                <a:solidFill>
                  <a:srgbClr val="FF0000"/>
                </a:solidFill>
                <a:latin typeface="#9Slide03 Bebas Neue Bold" panose="020B0606020202050201" pitchFamily="34" charset="0"/>
              </a:rPr>
              <a:t>A</a:t>
            </a:r>
            <a:endParaRPr lang="en-US" sz="4800" b="1" dirty="0">
              <a:solidFill>
                <a:srgbClr val="FF0000"/>
              </a:solidFill>
              <a:latin typeface="#9Slide03 Bebas Neue Bold" panose="020B0606020202050201" pitchFamily="34" charset="0"/>
            </a:endParaRPr>
          </a:p>
        </p:txBody>
      </p:sp>
    </p:spTree>
    <p:extLst>
      <p:ext uri="{BB962C8B-B14F-4D97-AF65-F5344CB8AC3E}">
        <p14:creationId xmlns:p14="http://schemas.microsoft.com/office/powerpoint/2010/main" val="1601478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80">
                                          <p:stCondLst>
                                            <p:cond delay="0"/>
                                          </p:stCondLst>
                                        </p:cTn>
                                        <p:tgtEl>
                                          <p:spTgt spid="8"/>
                                        </p:tgtEl>
                                      </p:cBhvr>
                                    </p:animEffect>
                                    <p:anim calcmode="lin" valueType="num">
                                      <p:cBhvr>
                                        <p:cTn id="6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0" dur="26">
                                          <p:stCondLst>
                                            <p:cond delay="650"/>
                                          </p:stCondLst>
                                        </p:cTn>
                                        <p:tgtEl>
                                          <p:spTgt spid="8"/>
                                        </p:tgtEl>
                                      </p:cBhvr>
                                      <p:to x="100000" y="60000"/>
                                    </p:animScale>
                                    <p:animScale>
                                      <p:cBhvr>
                                        <p:cTn id="71" dur="166" decel="50000">
                                          <p:stCondLst>
                                            <p:cond delay="676"/>
                                          </p:stCondLst>
                                        </p:cTn>
                                        <p:tgtEl>
                                          <p:spTgt spid="8"/>
                                        </p:tgtEl>
                                      </p:cBhvr>
                                      <p:to x="100000" y="100000"/>
                                    </p:animScale>
                                    <p:animScale>
                                      <p:cBhvr>
                                        <p:cTn id="72" dur="26">
                                          <p:stCondLst>
                                            <p:cond delay="1312"/>
                                          </p:stCondLst>
                                        </p:cTn>
                                        <p:tgtEl>
                                          <p:spTgt spid="8"/>
                                        </p:tgtEl>
                                      </p:cBhvr>
                                      <p:to x="100000" y="80000"/>
                                    </p:animScale>
                                    <p:animScale>
                                      <p:cBhvr>
                                        <p:cTn id="73" dur="166" decel="50000">
                                          <p:stCondLst>
                                            <p:cond delay="1338"/>
                                          </p:stCondLst>
                                        </p:cTn>
                                        <p:tgtEl>
                                          <p:spTgt spid="8"/>
                                        </p:tgtEl>
                                      </p:cBhvr>
                                      <p:to x="100000" y="100000"/>
                                    </p:animScale>
                                    <p:animScale>
                                      <p:cBhvr>
                                        <p:cTn id="74" dur="26">
                                          <p:stCondLst>
                                            <p:cond delay="1642"/>
                                          </p:stCondLst>
                                        </p:cTn>
                                        <p:tgtEl>
                                          <p:spTgt spid="8"/>
                                        </p:tgtEl>
                                      </p:cBhvr>
                                      <p:to x="100000" y="90000"/>
                                    </p:animScale>
                                    <p:animScale>
                                      <p:cBhvr>
                                        <p:cTn id="75" dur="166" decel="50000">
                                          <p:stCondLst>
                                            <p:cond delay="1668"/>
                                          </p:stCondLst>
                                        </p:cTn>
                                        <p:tgtEl>
                                          <p:spTgt spid="8"/>
                                        </p:tgtEl>
                                      </p:cBhvr>
                                      <p:to x="100000" y="100000"/>
                                    </p:animScale>
                                    <p:animScale>
                                      <p:cBhvr>
                                        <p:cTn id="76" dur="26">
                                          <p:stCondLst>
                                            <p:cond delay="1808"/>
                                          </p:stCondLst>
                                        </p:cTn>
                                        <p:tgtEl>
                                          <p:spTgt spid="8"/>
                                        </p:tgtEl>
                                      </p:cBhvr>
                                      <p:to x="100000" y="95000"/>
                                    </p:animScale>
                                    <p:animScale>
                                      <p:cBhvr>
                                        <p:cTn id="7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croll: Horizontal 6">
            <a:extLst>
              <a:ext uri="{FF2B5EF4-FFF2-40B4-BE49-F238E27FC236}">
                <a16:creationId xmlns:a16="http://schemas.microsoft.com/office/drawing/2014/main" id="{09200DB0-6050-46AF-9CDA-4D3C749A6078}"/>
              </a:ext>
            </a:extLst>
          </p:cNvPr>
          <p:cNvSpPr/>
          <p:nvPr/>
        </p:nvSpPr>
        <p:spPr>
          <a:xfrm>
            <a:off x="288235" y="-282272"/>
            <a:ext cx="11795760" cy="5367743"/>
          </a:xfrm>
          <a:prstGeom prst="horizontalScroll">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C13DB050-0BF1-49D9-B6E1-CA957AE89618}"/>
              </a:ext>
            </a:extLst>
          </p:cNvPr>
          <p:cNvSpPr txBox="1">
            <a:spLocks noChangeArrowheads="1"/>
          </p:cNvSpPr>
          <p:nvPr/>
        </p:nvSpPr>
        <p:spPr>
          <a:xfrm>
            <a:off x="999214" y="454550"/>
            <a:ext cx="11262360" cy="3382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vi-VN" b="1" dirty="0">
                <a:latin typeface="Times New Roman" panose="02020603050405020304" pitchFamily="18" charset="0"/>
                <a:cs typeface="Times New Roman" panose="02020603050405020304" pitchFamily="18" charset="0"/>
              </a:rPr>
              <a:t>Câu 5. </a:t>
            </a:r>
            <a:r>
              <a:rPr lang="en-US" b="1" dirty="0" err="1">
                <a:latin typeface="Times New Roman" panose="02020603050405020304" pitchFamily="18" charset="0"/>
                <a:cs typeface="Times New Roman" panose="02020603050405020304" pitchFamily="18" charset="0"/>
              </a:rPr>
              <a:t>Dòng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nào</a:t>
            </a:r>
            <a:r>
              <a:rPr lang="en-US" b="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nói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nội</a:t>
            </a:r>
            <a:r>
              <a:rPr lang="en-US" b="1" dirty="0">
                <a:latin typeface="Times New Roman" panose="02020603050405020304" pitchFamily="18" charset="0"/>
                <a:cs typeface="Times New Roman" panose="02020603050405020304" pitchFamily="18" charset="0"/>
              </a:rPr>
              <a:t> dung</a:t>
            </a:r>
            <a:r>
              <a:rPr lang="vi-VN" b="1" dirty="0">
                <a:latin typeface="Times New Roman" panose="02020603050405020304" pitchFamily="18" charset="0"/>
                <a:cs typeface="Times New Roman" panose="02020603050405020304" pitchFamily="18" charset="0"/>
              </a:rPr>
              <a:t> của hai câu thơ </a:t>
            </a:r>
            <a:r>
              <a:rPr lang="en-US" b="1" dirty="0" err="1">
                <a:latin typeface="Times New Roman" panose="02020603050405020304" pitchFamily="18" charset="0"/>
                <a:cs typeface="Times New Roman" panose="02020603050405020304" pitchFamily="18" charset="0"/>
              </a:rPr>
              <a:t>cuối</a:t>
            </a:r>
            <a:r>
              <a:rPr lang="vi-VN" b="1" dirty="0">
                <a:latin typeface="Times New Roman" panose="02020603050405020304" pitchFamily="18" charset="0"/>
                <a:cs typeface="Times New Roman" panose="02020603050405020304" pitchFamily="18" charset="0"/>
              </a:rPr>
              <a:t> trong bài </a:t>
            </a:r>
            <a:r>
              <a:rPr lang="vi-VN" b="1" i="1" dirty="0">
                <a:latin typeface="Times New Roman" panose="02020603050405020304" pitchFamily="18" charset="0"/>
                <a:cs typeface="Times New Roman" panose="02020603050405020304" pitchFamily="18" charset="0"/>
              </a:rPr>
              <a:t>Phò giá về kinh</a:t>
            </a:r>
            <a:r>
              <a:rPr lang="vi-VN"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A. Khát vọng muôn đời thái bình, độc lập</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B. Lời khích lệ xây dựng đất nước trong cảnh thái bình</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C. Khẳng định sự bền vững, hưng thịnh của đất nước</a:t>
            </a:r>
            <a:endParaRPr lang="en-US" dirty="0">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D. </a:t>
            </a:r>
            <a:r>
              <a:rPr lang="en-US" dirty="0" err="1">
                <a:latin typeface="Times New Roman" panose="02020603050405020304" pitchFamily="18" charset="0"/>
                <a:cs typeface="Times New Roman" panose="02020603050405020304" pitchFamily="18" charset="0"/>
              </a:rPr>
              <a:t>Mong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a:t>
            </a:r>
          </a:p>
        </p:txBody>
      </p:sp>
      <p:sp>
        <p:nvSpPr>
          <p:cNvPr id="8" name="Hộp Văn bản 3">
            <a:extLst>
              <a:ext uri="{FF2B5EF4-FFF2-40B4-BE49-F238E27FC236}">
                <a16:creationId xmlns:a16="http://schemas.microsoft.com/office/drawing/2014/main" id="{091ABB7F-72CC-028E-C89B-B0D632188B18}"/>
              </a:ext>
            </a:extLst>
          </p:cNvPr>
          <p:cNvSpPr txBox="1"/>
          <p:nvPr/>
        </p:nvSpPr>
        <p:spPr>
          <a:xfrm>
            <a:off x="8468139" y="5085472"/>
            <a:ext cx="2445312" cy="613245"/>
          </a:xfrm>
          <a:prstGeom prst="rect">
            <a:avLst/>
          </a:prstGeom>
          <a:noFill/>
          <a:ln w="57150">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Hình ảnh 4">
            <a:extLst>
              <a:ext uri="{FF2B5EF4-FFF2-40B4-BE49-F238E27FC236}">
                <a16:creationId xmlns:a16="http://schemas.microsoft.com/office/drawing/2014/main" id="{40943122-2DF8-B069-94F2-ACD2AA5F5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72298" y="4992981"/>
            <a:ext cx="721984" cy="689488"/>
          </a:xfrm>
          <a:prstGeom prst="rect">
            <a:avLst/>
          </a:prstGeom>
        </p:spPr>
      </p:pic>
      <p:sp>
        <p:nvSpPr>
          <p:cNvPr id="3" name="TextBox 2"/>
          <p:cNvSpPr txBox="1"/>
          <p:nvPr/>
        </p:nvSpPr>
        <p:spPr>
          <a:xfrm>
            <a:off x="9157627" y="4976595"/>
            <a:ext cx="954157" cy="830997"/>
          </a:xfrm>
          <a:prstGeom prst="rect">
            <a:avLst/>
          </a:prstGeom>
          <a:noFill/>
        </p:spPr>
        <p:txBody>
          <a:bodyPr wrap="square" rtlCol="0">
            <a:spAutoFit/>
          </a:bodyPr>
          <a:lstStyle/>
          <a:p>
            <a:r>
              <a:rPr lang="en-US" sz="4800" b="1" dirty="0" smtClean="0">
                <a:solidFill>
                  <a:srgbClr val="FF0000"/>
                </a:solidFill>
                <a:latin typeface="#9Slide03 Bebas Neue Bold" panose="020B0606020202050201" pitchFamily="34" charset="0"/>
              </a:rPr>
              <a:t>D</a:t>
            </a:r>
            <a:endParaRPr lang="en-US" sz="4800" b="1" dirty="0">
              <a:solidFill>
                <a:srgbClr val="FF0000"/>
              </a:solidFill>
              <a:latin typeface="#9Slide03 Bebas Neue Bold" panose="020B0606020202050201" pitchFamily="34" charset="0"/>
            </a:endParaRPr>
          </a:p>
        </p:txBody>
      </p:sp>
    </p:spTree>
    <p:extLst>
      <p:ext uri="{BB962C8B-B14F-4D97-AF65-F5344CB8AC3E}">
        <p14:creationId xmlns:p14="http://schemas.microsoft.com/office/powerpoint/2010/main" val="410928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80">
                                          <p:stCondLst>
                                            <p:cond delay="0"/>
                                          </p:stCondLst>
                                        </p:cTn>
                                        <p:tgtEl>
                                          <p:spTgt spid="8"/>
                                        </p:tgtEl>
                                      </p:cBhvr>
                                    </p:animEffect>
                                    <p:anim calcmode="lin" valueType="num">
                                      <p:cBhvr>
                                        <p:cTn id="6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0" dur="26">
                                          <p:stCondLst>
                                            <p:cond delay="650"/>
                                          </p:stCondLst>
                                        </p:cTn>
                                        <p:tgtEl>
                                          <p:spTgt spid="8"/>
                                        </p:tgtEl>
                                      </p:cBhvr>
                                      <p:to x="100000" y="60000"/>
                                    </p:animScale>
                                    <p:animScale>
                                      <p:cBhvr>
                                        <p:cTn id="71" dur="166" decel="50000">
                                          <p:stCondLst>
                                            <p:cond delay="676"/>
                                          </p:stCondLst>
                                        </p:cTn>
                                        <p:tgtEl>
                                          <p:spTgt spid="8"/>
                                        </p:tgtEl>
                                      </p:cBhvr>
                                      <p:to x="100000" y="100000"/>
                                    </p:animScale>
                                    <p:animScale>
                                      <p:cBhvr>
                                        <p:cTn id="72" dur="26">
                                          <p:stCondLst>
                                            <p:cond delay="1312"/>
                                          </p:stCondLst>
                                        </p:cTn>
                                        <p:tgtEl>
                                          <p:spTgt spid="8"/>
                                        </p:tgtEl>
                                      </p:cBhvr>
                                      <p:to x="100000" y="80000"/>
                                    </p:animScale>
                                    <p:animScale>
                                      <p:cBhvr>
                                        <p:cTn id="73" dur="166" decel="50000">
                                          <p:stCondLst>
                                            <p:cond delay="1338"/>
                                          </p:stCondLst>
                                        </p:cTn>
                                        <p:tgtEl>
                                          <p:spTgt spid="8"/>
                                        </p:tgtEl>
                                      </p:cBhvr>
                                      <p:to x="100000" y="100000"/>
                                    </p:animScale>
                                    <p:animScale>
                                      <p:cBhvr>
                                        <p:cTn id="74" dur="26">
                                          <p:stCondLst>
                                            <p:cond delay="1642"/>
                                          </p:stCondLst>
                                        </p:cTn>
                                        <p:tgtEl>
                                          <p:spTgt spid="8"/>
                                        </p:tgtEl>
                                      </p:cBhvr>
                                      <p:to x="100000" y="90000"/>
                                    </p:animScale>
                                    <p:animScale>
                                      <p:cBhvr>
                                        <p:cTn id="75" dur="166" decel="50000">
                                          <p:stCondLst>
                                            <p:cond delay="1668"/>
                                          </p:stCondLst>
                                        </p:cTn>
                                        <p:tgtEl>
                                          <p:spTgt spid="8"/>
                                        </p:tgtEl>
                                      </p:cBhvr>
                                      <p:to x="100000" y="100000"/>
                                    </p:animScale>
                                    <p:animScale>
                                      <p:cBhvr>
                                        <p:cTn id="76" dur="26">
                                          <p:stCondLst>
                                            <p:cond delay="1808"/>
                                          </p:stCondLst>
                                        </p:cTn>
                                        <p:tgtEl>
                                          <p:spTgt spid="8"/>
                                        </p:tgtEl>
                                      </p:cBhvr>
                                      <p:to x="100000" y="95000"/>
                                    </p:animScale>
                                    <p:animScale>
                                      <p:cBhvr>
                                        <p:cTn id="7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croll: Horizontal 6">
            <a:extLst>
              <a:ext uri="{FF2B5EF4-FFF2-40B4-BE49-F238E27FC236}">
                <a16:creationId xmlns:a16="http://schemas.microsoft.com/office/drawing/2014/main" id="{09200DB0-6050-46AF-9CDA-4D3C749A6078}"/>
              </a:ext>
            </a:extLst>
          </p:cNvPr>
          <p:cNvSpPr/>
          <p:nvPr/>
        </p:nvSpPr>
        <p:spPr>
          <a:xfrm>
            <a:off x="288235" y="-282272"/>
            <a:ext cx="11795760" cy="5367743"/>
          </a:xfrm>
          <a:prstGeom prst="horizontalScroll">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a:extLst>
              <a:ext uri="{FF2B5EF4-FFF2-40B4-BE49-F238E27FC236}">
                <a16:creationId xmlns:a16="http://schemas.microsoft.com/office/drawing/2014/main" id="{C13DB050-0BF1-49D9-B6E1-CA957AE89618}"/>
              </a:ext>
            </a:extLst>
          </p:cNvPr>
          <p:cNvSpPr txBox="1">
            <a:spLocks noChangeArrowheads="1"/>
          </p:cNvSpPr>
          <p:nvPr/>
        </p:nvSpPr>
        <p:spPr>
          <a:xfrm>
            <a:off x="999214" y="454550"/>
            <a:ext cx="11262360" cy="3382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6</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súc</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B. </a:t>
            </a:r>
            <a:r>
              <a:rPr lang="en-US" dirty="0" err="1">
                <a:latin typeface="Times New Roman" panose="02020603050405020304" pitchFamily="18" charset="0"/>
                <a:cs typeface="Times New Roman" panose="02020603050405020304" pitchFamily="18" charset="0"/>
              </a:rPr>
              <a:t>Nhịp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4/3 </a:t>
            </a:r>
            <a:r>
              <a:rPr lang="en-US" dirty="0" err="1">
                <a:latin typeface="Times New Roman" panose="02020603050405020304" pitchFamily="18" charset="0"/>
                <a:cs typeface="Times New Roman" panose="02020603050405020304" pitchFamily="18" charset="0"/>
              </a:rPr>
              <a:t>nhịp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nhàng</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C.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D. </a:t>
            </a:r>
            <a:r>
              <a:rPr lang="en-US" dirty="0" err="1">
                <a:latin typeface="Times New Roman" panose="02020603050405020304" pitchFamily="18" charset="0"/>
                <a:cs typeface="Times New Roman" panose="02020603050405020304" pitchFamily="18" charset="0"/>
              </a:rPr>
              <a:t>Giọng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hào</a:t>
            </a:r>
            <a:r>
              <a:rPr lang="en-US" dirty="0">
                <a:latin typeface="Times New Roman" panose="02020603050405020304" pitchFamily="18" charset="0"/>
                <a:cs typeface="Times New Roman" panose="02020603050405020304" pitchFamily="18" charset="0"/>
              </a:rPr>
              <a:t>.</a:t>
            </a:r>
          </a:p>
        </p:txBody>
      </p:sp>
      <p:sp>
        <p:nvSpPr>
          <p:cNvPr id="8" name="Hộp Văn bản 3">
            <a:extLst>
              <a:ext uri="{FF2B5EF4-FFF2-40B4-BE49-F238E27FC236}">
                <a16:creationId xmlns:a16="http://schemas.microsoft.com/office/drawing/2014/main" id="{091ABB7F-72CC-028E-C89B-B0D632188B18}"/>
              </a:ext>
            </a:extLst>
          </p:cNvPr>
          <p:cNvSpPr txBox="1"/>
          <p:nvPr/>
        </p:nvSpPr>
        <p:spPr>
          <a:xfrm>
            <a:off x="8468139" y="5085472"/>
            <a:ext cx="2445312" cy="613245"/>
          </a:xfrm>
          <a:prstGeom prst="rect">
            <a:avLst/>
          </a:prstGeom>
          <a:noFill/>
          <a:ln w="57150">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Hình ảnh 4">
            <a:extLst>
              <a:ext uri="{FF2B5EF4-FFF2-40B4-BE49-F238E27FC236}">
                <a16:creationId xmlns:a16="http://schemas.microsoft.com/office/drawing/2014/main" id="{40943122-2DF8-B069-94F2-ACD2AA5F5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72298" y="4992981"/>
            <a:ext cx="721984" cy="689488"/>
          </a:xfrm>
          <a:prstGeom prst="rect">
            <a:avLst/>
          </a:prstGeom>
        </p:spPr>
      </p:pic>
      <p:sp>
        <p:nvSpPr>
          <p:cNvPr id="3" name="TextBox 2"/>
          <p:cNvSpPr txBox="1"/>
          <p:nvPr/>
        </p:nvSpPr>
        <p:spPr>
          <a:xfrm>
            <a:off x="9157627" y="4976595"/>
            <a:ext cx="954157" cy="830997"/>
          </a:xfrm>
          <a:prstGeom prst="rect">
            <a:avLst/>
          </a:prstGeom>
          <a:noFill/>
        </p:spPr>
        <p:txBody>
          <a:bodyPr wrap="square" rtlCol="0">
            <a:spAutoFit/>
          </a:bodyPr>
          <a:lstStyle/>
          <a:p>
            <a:r>
              <a:rPr lang="en-US" sz="4800" b="1" dirty="0" smtClean="0">
                <a:solidFill>
                  <a:srgbClr val="FF0000"/>
                </a:solidFill>
                <a:latin typeface="#9Slide03 Bebas Neue Bold" panose="020B0606020202050201" pitchFamily="34" charset="0"/>
              </a:rPr>
              <a:t>B</a:t>
            </a:r>
            <a:endParaRPr lang="en-US" sz="4800" b="1" dirty="0">
              <a:solidFill>
                <a:srgbClr val="FF0000"/>
              </a:solidFill>
              <a:latin typeface="#9Slide03 Bebas Neue Bold" panose="020B0606020202050201" pitchFamily="34" charset="0"/>
            </a:endParaRPr>
          </a:p>
        </p:txBody>
      </p:sp>
    </p:spTree>
    <p:extLst>
      <p:ext uri="{BB962C8B-B14F-4D97-AF65-F5344CB8AC3E}">
        <p14:creationId xmlns:p14="http://schemas.microsoft.com/office/powerpoint/2010/main" val="13982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80">
                                          <p:stCondLst>
                                            <p:cond delay="0"/>
                                          </p:stCondLst>
                                        </p:cTn>
                                        <p:tgtEl>
                                          <p:spTgt spid="8"/>
                                        </p:tgtEl>
                                      </p:cBhvr>
                                    </p:animEffect>
                                    <p:anim calcmode="lin" valueType="num">
                                      <p:cBhvr>
                                        <p:cTn id="6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0" dur="26">
                                          <p:stCondLst>
                                            <p:cond delay="650"/>
                                          </p:stCondLst>
                                        </p:cTn>
                                        <p:tgtEl>
                                          <p:spTgt spid="8"/>
                                        </p:tgtEl>
                                      </p:cBhvr>
                                      <p:to x="100000" y="60000"/>
                                    </p:animScale>
                                    <p:animScale>
                                      <p:cBhvr>
                                        <p:cTn id="71" dur="166" decel="50000">
                                          <p:stCondLst>
                                            <p:cond delay="676"/>
                                          </p:stCondLst>
                                        </p:cTn>
                                        <p:tgtEl>
                                          <p:spTgt spid="8"/>
                                        </p:tgtEl>
                                      </p:cBhvr>
                                      <p:to x="100000" y="100000"/>
                                    </p:animScale>
                                    <p:animScale>
                                      <p:cBhvr>
                                        <p:cTn id="72" dur="26">
                                          <p:stCondLst>
                                            <p:cond delay="1312"/>
                                          </p:stCondLst>
                                        </p:cTn>
                                        <p:tgtEl>
                                          <p:spTgt spid="8"/>
                                        </p:tgtEl>
                                      </p:cBhvr>
                                      <p:to x="100000" y="80000"/>
                                    </p:animScale>
                                    <p:animScale>
                                      <p:cBhvr>
                                        <p:cTn id="73" dur="166" decel="50000">
                                          <p:stCondLst>
                                            <p:cond delay="1338"/>
                                          </p:stCondLst>
                                        </p:cTn>
                                        <p:tgtEl>
                                          <p:spTgt spid="8"/>
                                        </p:tgtEl>
                                      </p:cBhvr>
                                      <p:to x="100000" y="100000"/>
                                    </p:animScale>
                                    <p:animScale>
                                      <p:cBhvr>
                                        <p:cTn id="74" dur="26">
                                          <p:stCondLst>
                                            <p:cond delay="1642"/>
                                          </p:stCondLst>
                                        </p:cTn>
                                        <p:tgtEl>
                                          <p:spTgt spid="8"/>
                                        </p:tgtEl>
                                      </p:cBhvr>
                                      <p:to x="100000" y="90000"/>
                                    </p:animScale>
                                    <p:animScale>
                                      <p:cBhvr>
                                        <p:cTn id="75" dur="166" decel="50000">
                                          <p:stCondLst>
                                            <p:cond delay="1668"/>
                                          </p:stCondLst>
                                        </p:cTn>
                                        <p:tgtEl>
                                          <p:spTgt spid="8"/>
                                        </p:tgtEl>
                                      </p:cBhvr>
                                      <p:to x="100000" y="100000"/>
                                    </p:animScale>
                                    <p:animScale>
                                      <p:cBhvr>
                                        <p:cTn id="76" dur="26">
                                          <p:stCondLst>
                                            <p:cond delay="1808"/>
                                          </p:stCondLst>
                                        </p:cTn>
                                        <p:tgtEl>
                                          <p:spTgt spid="8"/>
                                        </p:tgtEl>
                                      </p:cBhvr>
                                      <p:to x="100000" y="95000"/>
                                    </p:animScale>
                                    <p:animScale>
                                      <p:cBhvr>
                                        <p:cTn id="7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4"/>
          <p:cNvPicPr preferRelativeResize="0"/>
          <p:nvPr/>
        </p:nvPicPr>
        <p:blipFill rotWithShape="1">
          <a:blip r:embed="rId3">
            <a:alphaModFix/>
          </a:blip>
          <a:srcRect l="3991" r="2524"/>
          <a:stretch/>
        </p:blipFill>
        <p:spPr>
          <a:xfrm>
            <a:off x="-400" y="0"/>
            <a:ext cx="12192000" cy="6858001"/>
          </a:xfrm>
          <a:prstGeom prst="rect">
            <a:avLst/>
          </a:prstGeom>
          <a:noFill/>
          <a:ln>
            <a:noFill/>
          </a:ln>
        </p:spPr>
      </p:pic>
      <p:sp>
        <p:nvSpPr>
          <p:cNvPr id="364" name="Google Shape;364;p24"/>
          <p:cNvSpPr/>
          <p:nvPr/>
        </p:nvSpPr>
        <p:spPr>
          <a:xfrm rot="-5627997">
            <a:off x="4037518" y="-543510"/>
            <a:ext cx="4116965" cy="7945021"/>
          </a:xfrm>
          <a:custGeom>
            <a:avLst/>
            <a:gdLst/>
            <a:ahLst/>
            <a:cxnLst/>
            <a:rect l="l" t="t" r="r" b="b"/>
            <a:pathLst>
              <a:path w="6175448" h="11917531" extrusionOk="0">
                <a:moveTo>
                  <a:pt x="0" y="0"/>
                </a:moveTo>
                <a:lnTo>
                  <a:pt x="6175448" y="0"/>
                </a:lnTo>
                <a:lnTo>
                  <a:pt x="6175448" y="11917530"/>
                </a:lnTo>
                <a:lnTo>
                  <a:pt x="0" y="11917530"/>
                </a:lnTo>
                <a:lnTo>
                  <a:pt x="0" y="0"/>
                </a:lnTo>
                <a:close/>
              </a:path>
            </a:pathLst>
          </a:custGeom>
          <a:blipFill rotWithShape="1">
            <a:blip r:embed="rId4">
              <a:alphaModFix/>
            </a:blip>
            <a:stretch>
              <a:fillRect/>
            </a:stretch>
          </a:blipFill>
          <a:ln>
            <a:noFill/>
          </a:ln>
        </p:spPr>
      </p:sp>
      <p:sp>
        <p:nvSpPr>
          <p:cNvPr id="365" name="Google Shape;365;p24"/>
          <p:cNvSpPr txBox="1"/>
          <p:nvPr/>
        </p:nvSpPr>
        <p:spPr>
          <a:xfrm rot="90017">
            <a:off x="3864779" y="2197473"/>
            <a:ext cx="5354836" cy="2462213"/>
          </a:xfrm>
          <a:prstGeom prst="rect">
            <a:avLst/>
          </a:prstGeom>
          <a:noFill/>
          <a:ln>
            <a:noFill/>
          </a:ln>
        </p:spPr>
        <p:txBody>
          <a:bodyPr spcFirstLastPara="1" wrap="square" lIns="0" tIns="0" rIns="0" bIns="0" anchor="t" anchorCtr="0">
            <a:spAutoFit/>
          </a:bodyPr>
          <a:lstStyle/>
          <a:p>
            <a:pPr algn="just"/>
            <a:r>
              <a:rPr lang="nl-NL" sz="3200" dirty="0">
                <a:solidFill>
                  <a:srgbClr val="7030A0"/>
                </a:solidFill>
                <a:latin typeface="Times New Roman" panose="02020603050405020304" pitchFamily="18" charset="0"/>
                <a:cs typeface="Times New Roman" panose="02020603050405020304" pitchFamily="18" charset="0"/>
              </a:rPr>
              <a:t>Nhiệm vụ 2: So sánh để chỉ ra điểm tương đồng về nội dung và hình thức nghệ thuật của hai bài thơ “</a:t>
            </a:r>
            <a:r>
              <a:rPr lang="nl-NL" sz="3200" i="1" dirty="0">
                <a:solidFill>
                  <a:srgbClr val="7030A0"/>
                </a:solidFill>
                <a:latin typeface="Times New Roman" panose="02020603050405020304" pitchFamily="18" charset="0"/>
                <a:cs typeface="Times New Roman" panose="02020603050405020304" pitchFamily="18" charset="0"/>
              </a:rPr>
              <a:t>Phò giá về kinh</a:t>
            </a:r>
            <a:r>
              <a:rPr lang="nl-NL" sz="3200" dirty="0">
                <a:solidFill>
                  <a:srgbClr val="7030A0"/>
                </a:solidFill>
                <a:latin typeface="Times New Roman" panose="02020603050405020304" pitchFamily="18" charset="0"/>
                <a:cs typeface="Times New Roman" panose="02020603050405020304" pitchFamily="18" charset="0"/>
              </a:rPr>
              <a:t>” và “</a:t>
            </a:r>
            <a:r>
              <a:rPr lang="nl-NL" sz="3200" i="1" dirty="0">
                <a:solidFill>
                  <a:srgbClr val="7030A0"/>
                </a:solidFill>
                <a:latin typeface="Times New Roman" panose="02020603050405020304" pitchFamily="18" charset="0"/>
                <a:cs typeface="Times New Roman" panose="02020603050405020304" pitchFamily="18" charset="0"/>
              </a:rPr>
              <a:t>Nam quốc sơn hà</a:t>
            </a:r>
            <a:r>
              <a:rPr lang="nl-NL" sz="3200" dirty="0">
                <a:solidFill>
                  <a:srgbClr val="7030A0"/>
                </a:solidFill>
                <a:latin typeface="Times New Roman" panose="02020603050405020304" pitchFamily="18" charset="0"/>
                <a:cs typeface="Times New Roman" panose="02020603050405020304" pitchFamily="18" charset="0"/>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366" name="Google Shape;366;p24"/>
          <p:cNvSpPr/>
          <p:nvPr/>
        </p:nvSpPr>
        <p:spPr>
          <a:xfrm rot="119113">
            <a:off x="8589095" y="3671179"/>
            <a:ext cx="3886686" cy="2890281"/>
          </a:xfrm>
          <a:custGeom>
            <a:avLst/>
            <a:gdLst/>
            <a:ahLst/>
            <a:cxnLst/>
            <a:rect l="l" t="t" r="r" b="b"/>
            <a:pathLst>
              <a:path w="5830029" h="4335422" extrusionOk="0">
                <a:moveTo>
                  <a:pt x="0" y="0"/>
                </a:moveTo>
                <a:lnTo>
                  <a:pt x="5830030" y="0"/>
                </a:lnTo>
                <a:lnTo>
                  <a:pt x="5830030" y="4335422"/>
                </a:lnTo>
                <a:lnTo>
                  <a:pt x="0" y="4335422"/>
                </a:lnTo>
                <a:lnTo>
                  <a:pt x="0" y="0"/>
                </a:lnTo>
                <a:close/>
              </a:path>
            </a:pathLst>
          </a:custGeom>
          <a:blipFill rotWithShape="1">
            <a:blip r:embed="rId5">
              <a:alphaModFix/>
            </a:blip>
            <a:stretch>
              <a:fillRect/>
            </a:stretch>
          </a:blipFill>
          <a:ln>
            <a:noFill/>
          </a:ln>
        </p:spPr>
      </p:sp>
    </p:spTree>
    <p:extLst>
      <p:ext uri="{BB962C8B-B14F-4D97-AF65-F5344CB8AC3E}">
        <p14:creationId xmlns:p14="http://schemas.microsoft.com/office/powerpoint/2010/main" val="345875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8458203"/>
              </p:ext>
            </p:extLst>
          </p:nvPr>
        </p:nvGraphicFramePr>
        <p:xfrm>
          <a:off x="440363" y="382419"/>
          <a:ext cx="11311274" cy="6261354"/>
        </p:xfrm>
        <a:graphic>
          <a:graphicData uri="http://schemas.openxmlformats.org/drawingml/2006/table">
            <a:tbl>
              <a:tblPr firstRow="1" firstCol="1" bandRow="1">
                <a:tableStyleId>{5DA37D80-6434-44D0-A028-1B22A696006F}</a:tableStyleId>
              </a:tblPr>
              <a:tblGrid>
                <a:gridCol w="1643292">
                  <a:extLst>
                    <a:ext uri="{9D8B030D-6E8A-4147-A177-3AD203B41FA5}">
                      <a16:colId xmlns:a16="http://schemas.microsoft.com/office/drawing/2014/main" val="2548668882"/>
                    </a:ext>
                  </a:extLst>
                </a:gridCol>
                <a:gridCol w="9667982">
                  <a:extLst>
                    <a:ext uri="{9D8B030D-6E8A-4147-A177-3AD203B41FA5}">
                      <a16:colId xmlns:a16="http://schemas.microsoft.com/office/drawing/2014/main" val="3563901227"/>
                    </a:ext>
                  </a:extLst>
                </a:gridCol>
              </a:tblGrid>
              <a:tr h="0">
                <a:tc gridSpan="2">
                  <a:txBody>
                    <a:bodyPr/>
                    <a:lstStyle/>
                    <a:p>
                      <a:pPr algn="ctr">
                        <a:lnSpc>
                          <a:spcPct val="115000"/>
                        </a:lnSpc>
                        <a:spcAft>
                          <a:spcPts val="0"/>
                        </a:spcAft>
                      </a:pPr>
                      <a:r>
                        <a:rPr lang="nl-NL" sz="2800" b="0" dirty="0">
                          <a:solidFill>
                            <a:srgbClr val="7030A0"/>
                          </a:solidFill>
                          <a:effectLst/>
                          <a:latin typeface="Times New Roman" panose="02020603050405020304" pitchFamily="18" charset="0"/>
                          <a:cs typeface="Times New Roman" panose="02020603050405020304" pitchFamily="18" charset="0"/>
                        </a:rPr>
                        <a:t>So sánh để chỉ ra điểm tương đồng về nội dung và hình thức nghệ thuật của hai bài thơ “Phò giá về kinh” và “Nam quốc sơn hà”.</a:t>
                      </a:r>
                      <a:endParaRPr lang="en-US" sz="2800" b="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29113314"/>
                  </a:ext>
                </a:extLst>
              </a:tr>
              <a:tr h="0">
                <a:tc>
                  <a:txBody>
                    <a:bodyPr/>
                    <a:lstStyle/>
                    <a:p>
                      <a:pPr algn="just">
                        <a:lnSpc>
                          <a:spcPct val="115000"/>
                        </a:lnSpc>
                        <a:spcAft>
                          <a:spcPts val="0"/>
                        </a:spcAft>
                      </a:pPr>
                      <a:r>
                        <a:rPr lang="nl-NL"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800">
                          <a:effectLst/>
                          <a:latin typeface="Times New Roman" panose="02020603050405020304" pitchFamily="18" charset="0"/>
                          <a:cs typeface="Times New Roman" panose="02020603050405020304" pitchFamily="18" charset="0"/>
                        </a:rPr>
                        <a:t>Về nội dung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Cả hai bài thơ đều thể hiện khí phách kiên cường, tinh thần độc lập tự chủ, ý chí quyết tâm chống giặc ngoại xâm cũng như khát vọng hòa bình của dân tộc.</a:t>
                      </a:r>
                    </a:p>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Bài thơ “Sông núi nước Nam” khẳng định chủ quyền dân tộc; ý chí đánh giặc.</a:t>
                      </a:r>
                    </a:p>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Bài thơ “Phò giá về kinh” tự hào về những chiến thắng lẫy lừng trước quân xâm lược; khát vọng hòa bình, xây dựng đất nước.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8016776"/>
                  </a:ext>
                </a:extLst>
              </a:tr>
              <a:tr h="0">
                <a:tc>
                  <a:txBody>
                    <a:bodyPr/>
                    <a:lstStyle/>
                    <a:p>
                      <a:pPr algn="just">
                        <a:lnSpc>
                          <a:spcPct val="115000"/>
                        </a:lnSpc>
                        <a:spcAft>
                          <a:spcPts val="0"/>
                        </a:spcAft>
                      </a:pPr>
                      <a:r>
                        <a:rPr lang="nl-NL"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800">
                          <a:effectLst/>
                          <a:latin typeface="Times New Roman" panose="02020603050405020304" pitchFamily="18" charset="0"/>
                          <a:cs typeface="Times New Roman" panose="02020603050405020304" pitchFamily="18" charset="0"/>
                        </a:rPr>
                        <a:t>Về nghệ thuật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just">
                        <a:lnSpc>
                          <a:spcPct val="115000"/>
                        </a:lnSpc>
                        <a:spcAft>
                          <a:spcPts val="0"/>
                        </a:spcAft>
                        <a:buSzPts val="1400"/>
                        <a:buFont typeface="Times New Roman" panose="02020603050405020304" pitchFamily="18" charset="0"/>
                        <a:buChar char="-"/>
                      </a:pPr>
                      <a:r>
                        <a:rPr lang="nl-NL" sz="2800" dirty="0">
                          <a:effectLst/>
                          <a:latin typeface="Times New Roman" panose="02020603050405020304" pitchFamily="18" charset="0"/>
                          <a:cs typeface="Times New Roman" panose="02020603050405020304" pitchFamily="18" charset="0"/>
                        </a:rPr>
                        <a:t>Đều được viết bằng chữ Hán, đều thuộc thể thơ tứ tuyệt Đường luật.</a:t>
                      </a:r>
                      <a:endParaRPr lang="en-US" sz="2800" dirty="0">
                        <a:effectLst/>
                        <a:latin typeface="Times New Roman" panose="02020603050405020304" pitchFamily="18" charset="0"/>
                        <a:cs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en-US" sz="2800" dirty="0" err="1">
                          <a:effectLst/>
                          <a:latin typeface="Times New Roman" panose="02020603050405020304" pitchFamily="18" charset="0"/>
                          <a:cs typeface="Times New Roman" panose="02020603050405020304" pitchFamily="18" charset="0"/>
                        </a:rPr>
                        <a:t>Đều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trầm</a:t>
                      </a:r>
                      <a:r>
                        <a:rPr lang="en-US" sz="2800" dirty="0">
                          <a:effectLst/>
                          <a:latin typeface="Times New Roman" panose="02020603050405020304" pitchFamily="18" charset="0"/>
                          <a:cs typeface="Times New Roman" panose="02020603050405020304" pitchFamily="18" charset="0"/>
                        </a:rPr>
                        <a:t>. </a:t>
                      </a:r>
                    </a:p>
                    <a:p>
                      <a:pPr marL="342900" lvl="0" indent="-342900" algn="just">
                        <a:lnSpc>
                          <a:spcPct val="115000"/>
                        </a:lnSpc>
                        <a:spcAft>
                          <a:spcPts val="0"/>
                        </a:spcAft>
                        <a:buSzPts val="1400"/>
                        <a:buFont typeface="Times New Roman" panose="02020603050405020304" pitchFamily="18" charset="0"/>
                        <a:buChar char="-"/>
                      </a:pP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tưởng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qua ý </a:t>
                      </a:r>
                      <a:r>
                        <a:rPr lang="en-US" sz="2800" dirty="0" err="1">
                          <a:effectLst/>
                          <a:latin typeface="Times New Roman" panose="02020603050405020304" pitchFamily="18" charset="0"/>
                          <a:cs typeface="Times New Roman" panose="02020603050405020304" pitchFamily="18" charset="0"/>
                        </a:rPr>
                        <a:t>tưởng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3129727"/>
                  </a:ext>
                </a:extLst>
              </a:tr>
            </a:tbl>
          </a:graphicData>
        </a:graphic>
      </p:graphicFrame>
    </p:spTree>
    <p:extLst>
      <p:ext uri="{BB962C8B-B14F-4D97-AF65-F5344CB8AC3E}">
        <p14:creationId xmlns:p14="http://schemas.microsoft.com/office/powerpoint/2010/main" val="2701085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0C70D-BAE2-4E5B-9CD0-E27414D49421}"/>
              </a:ext>
            </a:extLst>
          </p:cNvPr>
          <p:cNvPicPr>
            <a:picLocks noChangeAspect="1"/>
          </p:cNvPicPr>
          <p:nvPr/>
        </p:nvPicPr>
        <p:blipFill>
          <a:blip r:embed="rId2"/>
          <a:stretch>
            <a:fillRect/>
          </a:stretch>
        </p:blipFill>
        <p:spPr>
          <a:xfrm>
            <a:off x="0" y="0"/>
            <a:ext cx="12212320" cy="6858000"/>
          </a:xfrm>
          <a:prstGeom prst="rect">
            <a:avLst/>
          </a:prstGeom>
        </p:spPr>
      </p:pic>
      <p:sp>
        <p:nvSpPr>
          <p:cNvPr id="2" name="Rectangle 1"/>
          <p:cNvSpPr/>
          <p:nvPr/>
        </p:nvSpPr>
        <p:spPr>
          <a:xfrm>
            <a:off x="2079013" y="1942308"/>
            <a:ext cx="7382149" cy="1631216"/>
          </a:xfrm>
          <a:prstGeom prst="rect">
            <a:avLst/>
          </a:prstGeom>
        </p:spPr>
        <p:txBody>
          <a:bodyPr wrap="none">
            <a:spAutoFit/>
          </a:bodyPr>
          <a:lstStyle/>
          <a:p>
            <a:r>
              <a:rPr lang="en-US" sz="10000" b="1" dirty="0" smtClean="0">
                <a:solidFill>
                  <a:srgbClr val="C00000"/>
                </a:solidFill>
                <a:latin typeface="Times New Roman" panose="02020603050405020304" pitchFamily="18" charset="0"/>
                <a:cs typeface="Times New Roman" panose="02020603050405020304" pitchFamily="18" charset="0"/>
              </a:rPr>
              <a:t>VẬN DỤNG </a:t>
            </a:r>
            <a:endParaRPr lang="en-US" sz="10000" b="1" dirty="0">
              <a:solidFill>
                <a:srgbClr val="C00000"/>
              </a:solidFill>
              <a:latin typeface="Times New Roman" panose="02020603050405020304" pitchFamily="18" charset="0"/>
              <a:cs typeface="Times New Roman" panose="02020603050405020304" pitchFamily="18" charset="0"/>
            </a:endParaRPr>
          </a:p>
        </p:txBody>
      </p:sp>
      <p:sp>
        <p:nvSpPr>
          <p:cNvPr id="3" name="Oval 2"/>
          <p:cNvSpPr/>
          <p:nvPr/>
        </p:nvSpPr>
        <p:spPr>
          <a:xfrm>
            <a:off x="6444091" y="4755873"/>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548412" y="1942308"/>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72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1709530" y="2639553"/>
            <a:ext cx="8527774" cy="1578894"/>
          </a:xfrm>
          <a:prstGeom prst="rect">
            <a:avLst/>
          </a:prstGeom>
        </p:spPr>
        <p:txBody>
          <a:bodyPr wrap="square">
            <a:spAutoFit/>
          </a:bodyPr>
          <a:lstStyle/>
          <a:p>
            <a:pPr algn="just">
              <a:lnSpc>
                <a:spcPct val="115000"/>
              </a:lnSpc>
              <a:spcAft>
                <a:spcPts val="0"/>
              </a:spcAft>
            </a:pPr>
            <a:r>
              <a:rPr lang="nl-NL"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Từ văn bản, viết đoạn văn nghị luận xã hội (khoảng 10-12 dòng) nêu suy nghĩ về trách nhiệm của thế hệ trẻ với dân tộc, đất nước mình.</a:t>
            </a:r>
            <a:endParaRPr lang="en-US" sz="2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9000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9.4 Giai Điệu Tổ Quốc - Trọng Tấn [Official Audi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653980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62717225"/>
              </p:ext>
            </p:extLst>
          </p:nvPr>
        </p:nvGraphicFramePr>
        <p:xfrm>
          <a:off x="296517" y="983974"/>
          <a:ext cx="11598966" cy="5586608"/>
        </p:xfrm>
        <a:graphic>
          <a:graphicData uri="http://schemas.openxmlformats.org/drawingml/2006/table">
            <a:tbl>
              <a:tblPr firstRow="1" firstCol="1" lastRow="1" lastCol="1" bandRow="1" bandCol="1">
                <a:tableStyleId>{8799B23B-EC83-4686-B30A-512413B5E67A}</a:tableStyleId>
              </a:tblPr>
              <a:tblGrid>
                <a:gridCol w="1495302">
                  <a:extLst>
                    <a:ext uri="{9D8B030D-6E8A-4147-A177-3AD203B41FA5}">
                      <a16:colId xmlns:a16="http://schemas.microsoft.com/office/drawing/2014/main" val="2268702928"/>
                    </a:ext>
                  </a:extLst>
                </a:gridCol>
                <a:gridCol w="9045914">
                  <a:extLst>
                    <a:ext uri="{9D8B030D-6E8A-4147-A177-3AD203B41FA5}">
                      <a16:colId xmlns:a16="http://schemas.microsoft.com/office/drawing/2014/main" val="1903204982"/>
                    </a:ext>
                  </a:extLst>
                </a:gridCol>
                <a:gridCol w="1057750">
                  <a:extLst>
                    <a:ext uri="{9D8B030D-6E8A-4147-A177-3AD203B41FA5}">
                      <a16:colId xmlns:a16="http://schemas.microsoft.com/office/drawing/2014/main" val="1360827474"/>
                    </a:ext>
                  </a:extLst>
                </a:gridCol>
              </a:tblGrid>
              <a:tr h="181306">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Mô tả tiêu chí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1231284"/>
                  </a:ext>
                </a:extLst>
              </a:tr>
              <a:tr h="362611">
                <a:tc rowSpan="2">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Hình thức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Đảm bảo hình thức và dung lượng của đoạn văn (10-12  dòng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850396"/>
                  </a:ext>
                </a:extLst>
              </a:tr>
              <a:tr h="543917">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Không đảm bảo yêu cầu về hình thức và dung lượng </a:t>
                      </a:r>
                    </a:p>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của đoạn văn.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0</a:t>
                      </a: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0970125"/>
                  </a:ext>
                </a:extLst>
              </a:tr>
              <a:tr h="543917">
                <a:tc rowSpan="4">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Nêu được quan điểm của HS về </a:t>
                      </a:r>
                      <a:r>
                        <a:rPr lang="nl-NL" sz="2400">
                          <a:effectLst/>
                          <a:latin typeface="Times New Roman" panose="02020603050405020304" pitchFamily="18" charset="0"/>
                          <a:cs typeface="Times New Roman" panose="02020603050405020304" pitchFamily="18" charset="0"/>
                        </a:rPr>
                        <a:t>trách nhiệm của thế hệ trẻ với dân tộc, đất nước mình.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6957935"/>
                  </a:ext>
                </a:extLst>
              </a:tr>
              <a:tr h="543917">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Nêu được </a:t>
                      </a:r>
                      <a:r>
                        <a:rPr lang="nl-NL" sz="2400">
                          <a:effectLst/>
                          <a:latin typeface="Times New Roman" panose="02020603050405020304" pitchFamily="18" charset="0"/>
                          <a:cs typeface="Times New Roman" panose="02020603050405020304" pitchFamily="18" charset="0"/>
                        </a:rPr>
                        <a:t>suy nghĩ đúng đắn, tích cực về trách nhiệm của thế hệ trẻ với dân tộc, đất nước mình.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4</a:t>
                      </a: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6549571"/>
                  </a:ext>
                </a:extLst>
              </a:tr>
              <a:tr h="725223">
                <a:tc vMerge="1">
                  <a:txBody>
                    <a:bodyPr/>
                    <a:lstStyle/>
                    <a:p>
                      <a:endParaRPr lang="en-US"/>
                    </a:p>
                  </a:txBody>
                  <a:tcPr/>
                </a:tc>
                <a:tc>
                  <a:txBody>
                    <a:bodyPr/>
                    <a:lstStyle/>
                    <a:p>
                      <a:pPr algn="just">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chứng</a:t>
                      </a:r>
                      <a:r>
                        <a:rPr lang="en-US" sz="24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chứng</a:t>
                      </a:r>
                      <a:r>
                        <a:rPr lang="en-US" sz="2400" dirty="0">
                          <a:effectLst/>
                          <a:latin typeface="Times New Roman" panose="02020603050405020304" pitchFamily="18" charset="0"/>
                          <a:cs typeface="Times New Roman" panose="02020603050405020304" pitchFamily="18" charset="0"/>
                        </a:rPr>
                        <a:t> minh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vấn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luận</a:t>
                      </a:r>
                      <a:r>
                        <a:rPr lang="en-US" sz="2400" dirty="0">
                          <a:effectLst/>
                          <a:latin typeface="Times New Roman" panose="02020603050405020304" pitchFamily="18" charset="0"/>
                          <a:cs typeface="Times New Roman" panose="02020603050405020304" pitchFamily="18" charset="0"/>
                        </a:rPr>
                        <a:t>: </a:t>
                      </a:r>
                      <a:r>
                        <a:rPr lang="nl-NL" sz="2400" dirty="0">
                          <a:effectLst/>
                          <a:latin typeface="Times New Roman" panose="02020603050405020304" pitchFamily="18" charset="0"/>
                          <a:cs typeface="Times New Roman" panose="02020603050405020304" pitchFamily="18" charset="0"/>
                        </a:rPr>
                        <a:t>trách nhiệm của thế hệ trẻ với dân tộc, đất nước mình.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2</a:t>
                      </a: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9253313"/>
                  </a:ext>
                </a:extLst>
              </a:tr>
              <a:tr h="362611">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Khẳng định cảm xúc, nhận thức của người viết.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1</a:t>
                      </a:r>
                      <a:r>
                        <a:rPr lang="vi-VN"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4226902"/>
                  </a:ext>
                </a:extLst>
              </a:tr>
              <a:tr h="362611">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Diễn đạt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Diễn đạt trôi chảy, văn viết </a:t>
                      </a:r>
                      <a:r>
                        <a:rPr lang="vi-VN" sz="2400">
                          <a:effectLst/>
                          <a:latin typeface="Times New Roman" panose="02020603050405020304" pitchFamily="18" charset="0"/>
                          <a:cs typeface="Times New Roman" panose="02020603050405020304" pitchFamily="18" charset="0"/>
                        </a:rPr>
                        <a:t> có giọng điệu</a:t>
                      </a:r>
                      <a:r>
                        <a:rPr lang="en-US"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0945762"/>
                  </a:ext>
                </a:extLst>
              </a:tr>
              <a:tr h="362611">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Sáng tạo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Có sự sáng tạo trong cách dùng từ, đặt câu.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7037089"/>
                  </a:ext>
                </a:extLst>
              </a:tr>
              <a:tr h="362611">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Trình bày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Trình bày sạch đẹp, chữ đúng chính tả.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676" marR="506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8169695"/>
                  </a:ext>
                </a:extLst>
              </a:tr>
            </a:tbl>
          </a:graphicData>
        </a:graphic>
      </p:graphicFrame>
      <p:sp>
        <p:nvSpPr>
          <p:cNvPr id="5" name="Rectangle 4"/>
          <p:cNvSpPr/>
          <p:nvPr/>
        </p:nvSpPr>
        <p:spPr>
          <a:xfrm>
            <a:off x="2660664" y="103568"/>
            <a:ext cx="4498347" cy="523220"/>
          </a:xfrm>
          <a:prstGeom prst="rect">
            <a:avLst/>
          </a:prstGeom>
        </p:spPr>
        <p:txBody>
          <a:bodyPr wrap="none">
            <a:spAutoFit/>
          </a:bodyPr>
          <a:lstStyle/>
          <a:p>
            <a:r>
              <a:rPr lang="en-US" sz="2800" b="1" dirty="0">
                <a:solidFill>
                  <a:srgbClr val="7030A0"/>
                </a:solidFill>
                <a:latin typeface="Times New Roman" panose="02020603050405020304" pitchFamily="18" charset="0"/>
                <a:ea typeface="Times New Roman" panose="02020603050405020304" pitchFamily="18" charset="0"/>
              </a:rPr>
              <a:t>Rubrics: </a:t>
            </a:r>
            <a:r>
              <a:rPr lang="en-US" sz="2800" b="1" dirty="0" err="1">
                <a:solidFill>
                  <a:srgbClr val="7030A0"/>
                </a:solidFill>
                <a:latin typeface="Times New Roman" panose="02020603050405020304" pitchFamily="18" charset="0"/>
                <a:ea typeface="Times New Roman" panose="02020603050405020304" pitchFamily="18" charset="0"/>
              </a:rPr>
              <a:t>Đánh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giá</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đoạn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văn</a:t>
            </a:r>
            <a:endParaRPr lang="en-US" sz="2800" dirty="0">
              <a:solidFill>
                <a:srgbClr val="7030A0"/>
              </a:solidFill>
            </a:endParaRPr>
          </a:p>
        </p:txBody>
      </p:sp>
    </p:spTree>
    <p:extLst>
      <p:ext uri="{BB962C8B-B14F-4D97-AF65-F5344CB8AC3E}">
        <p14:creationId xmlns:p14="http://schemas.microsoft.com/office/powerpoint/2010/main" val="3916045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882" y="79137"/>
            <a:ext cx="11499574" cy="6258123"/>
          </a:xfrm>
          <a:prstGeom prst="rect">
            <a:avLst/>
          </a:prstGeom>
        </p:spPr>
        <p:txBody>
          <a:bodyPr wrap="square">
            <a:spAutoFit/>
          </a:bodyPr>
          <a:lstStyle/>
          <a:p>
            <a:pPr algn="just">
              <a:lnSpc>
                <a:spcPct val="150000"/>
              </a:lnSpc>
              <a:spcAft>
                <a:spcPts val="0"/>
              </a:spcAft>
              <a:tabLst>
                <a:tab pos="492760" algn="l"/>
              </a:tabLst>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1125"/>
              </a:spcAft>
            </a:pPr>
            <a:r>
              <a:rPr lang="vi-VN" sz="2800" i="1" dirty="0">
                <a:latin typeface="Times New Roman" panose="02020603050405020304" pitchFamily="18" charset="0"/>
                <a:ea typeface="Times New Roman" panose="02020603050405020304" pitchFamily="18" charset="0"/>
              </a:rPr>
              <a:t>“Chúng tôi đã đi không tiếc đời mình</a:t>
            </a:r>
            <a:endParaRPr lang="en-US" sz="2800" dirty="0">
              <a:latin typeface="Times New Roman" panose="02020603050405020304" pitchFamily="18" charset="0"/>
              <a:ea typeface="Times New Roman" panose="02020603050405020304" pitchFamily="18" charset="0"/>
            </a:endParaRPr>
          </a:p>
          <a:p>
            <a:pPr algn="ctr">
              <a:spcAft>
                <a:spcPts val="1125"/>
              </a:spcAft>
            </a:pPr>
            <a:r>
              <a:rPr lang="vi-VN" sz="2800" i="1" dirty="0">
                <a:latin typeface="Times New Roman" panose="02020603050405020304" pitchFamily="18" charset="0"/>
                <a:ea typeface="Times New Roman" panose="02020603050405020304" pitchFamily="18" charset="0"/>
              </a:rPr>
              <a:t>Tuổi hai mươi làm sao không tiếc?</a:t>
            </a:r>
            <a:endParaRPr lang="en-US" sz="2800" dirty="0">
              <a:latin typeface="Times New Roman" panose="02020603050405020304" pitchFamily="18" charset="0"/>
              <a:ea typeface="Times New Roman" panose="02020603050405020304" pitchFamily="18" charset="0"/>
            </a:endParaRPr>
          </a:p>
          <a:p>
            <a:pPr algn="ctr">
              <a:spcAft>
                <a:spcPts val="1125"/>
              </a:spcAft>
            </a:pPr>
            <a:r>
              <a:rPr lang="vi-VN" sz="2800" i="1" dirty="0">
                <a:latin typeface="Times New Roman" panose="02020603050405020304" pitchFamily="18" charset="0"/>
                <a:ea typeface="Times New Roman" panose="02020603050405020304" pitchFamily="18" charset="0"/>
              </a:rPr>
              <a:t>Nhưng ai cũng tiếc tuổi hai mươi thì còn chi Tổ Quốc?</a:t>
            </a:r>
            <a:endParaRPr lang="en-US" sz="2800" dirty="0">
              <a:latin typeface="Times New Roman" panose="02020603050405020304" pitchFamily="18" charset="0"/>
              <a:ea typeface="Times New Roman" panose="02020603050405020304" pitchFamily="18" charset="0"/>
            </a:endParaRPr>
          </a:p>
          <a:p>
            <a:pPr algn="ctr">
              <a:spcAft>
                <a:spcPts val="1125"/>
              </a:spcAft>
            </a:pPr>
            <a:r>
              <a:rPr lang="vi-VN" sz="2800" dirty="0">
                <a:latin typeface="Times New Roman" panose="02020603050405020304" pitchFamily="18" charset="0"/>
                <a:ea typeface="Times New Roman" panose="02020603050405020304" pitchFamily="18" charset="0"/>
              </a:rPr>
              <a:t>                                   (Trường ca “Những người đi tới biển” – Thanh Thảo)</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125"/>
              </a:spcAft>
            </a:pPr>
            <a:r>
              <a:rPr lang="vi-VN" sz="2800" i="1" dirty="0">
                <a:latin typeface="Times New Roman" panose="02020603050405020304" pitchFamily="18" charset="0"/>
                <a:ea typeface="Times New Roman" panose="02020603050405020304" pitchFamily="18" charset="0"/>
              </a:rPr>
              <a:t>Những câu thơ trên của Thanh Thảo đã thể hiện lí tưởng cao đẹp của thế hệ trẻ thời chống Mĩ cứu nước. Qua đó tác giả nhắc nhở thế hệ trẻ chúng ta hôm nay: Bất cứ thời đại nào, mỗi con người chúng ta nhất là thế hệ thanh niên cũng luôn phải ý thức vai trò trách nhiệm của mình đối với đất nước. Trước tiên thế hệ trẻ phải xác định tư tưởng, tình cảm, lí tưởng sống của mình</a:t>
            </a:r>
            <a:r>
              <a:rPr lang="vi-VN" sz="2800" i="1" dirty="0" smtClean="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1479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7442" y="302359"/>
            <a:ext cx="11261035" cy="6555641"/>
          </a:xfrm>
          <a:prstGeom prst="rect">
            <a:avLst/>
          </a:prstGeom>
        </p:spPr>
        <p:txBody>
          <a:bodyPr wrap="square">
            <a:spAutoFit/>
          </a:bodyPr>
          <a:lstStyle/>
          <a:p>
            <a:pPr algn="just">
              <a:lnSpc>
                <a:spcPct val="150000"/>
              </a:lnSpc>
              <a:tabLst>
                <a:tab pos="492760" algn="l"/>
              </a:tabLst>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ea typeface="Times New Roman" panose="02020603050405020304" pitchFamily="18" charset="0"/>
              </a:rPr>
              <a:t>yêu </a:t>
            </a:r>
            <a:r>
              <a:rPr lang="vi-VN" sz="2800" i="1" dirty="0">
                <a:latin typeface="Times New Roman" panose="02020603050405020304" pitchFamily="18" charset="0"/>
                <a:ea typeface="Times New Roman" panose="02020603050405020304" pitchFamily="18" charset="0"/>
              </a:rPr>
              <a:t>quê hương đất nước, tự hào tự tôn dân tộc, có ý thức bảo vệ chủ quyền lãnh thổ của dân tộc; lao động, học tập để khẳng định bản lĩnh, tài năng cá nhân và phục vụ cống hiến cho đất nước, sẵn sàng có mặt khi Tổ Quốc cần. </a:t>
            </a:r>
            <a:r>
              <a:rPr lang="vi-VN" sz="2800" i="1" dirty="0" smtClean="0">
                <a:latin typeface="Times New Roman" panose="02020603050405020304" pitchFamily="18" charset="0"/>
                <a:ea typeface="Times New Roman" panose="02020603050405020304" pitchFamily="18" charset="0"/>
              </a:rPr>
              <a:t>Thời </a:t>
            </a:r>
            <a:r>
              <a:rPr lang="vi-VN" sz="2800" i="1" dirty="0">
                <a:latin typeface="Times New Roman" panose="02020603050405020304" pitchFamily="18" charset="0"/>
                <a:ea typeface="Times New Roman" panose="02020603050405020304" pitchFamily="18" charset="0"/>
              </a:rPr>
              <a:t>đại ngày nay, xu thế toàn cầu là xu thế hội nhập, khoa học kĩ thuật phát triển với tốc độ cao, vậy thế hệ trẻ cần phải học tập tích lũy tri thức để góp phần phát triển đất nước theo kịp thời đại, hội nhập với xu thế phát triển chung của quốc tế. Bên cạnh đó, phải rèn luyện sức khỏe để có khả năng cống hiến và bảo vệ đất nước. Đồng thời thanh niên cũng cần  quan tâm theo dõi đến tình hình chung của đất nước, tỉnh táo trước hành động của mình không bị kẻ xấu lợi dụng.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3156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739" y="665545"/>
            <a:ext cx="10823713" cy="5262979"/>
          </a:xfrm>
          <a:prstGeom prst="rect">
            <a:avLst/>
          </a:prstGeom>
        </p:spPr>
        <p:txBody>
          <a:bodyPr wrap="square">
            <a:spAutoFit/>
          </a:bodyPr>
          <a:lstStyle/>
          <a:p>
            <a:pPr algn="just">
              <a:lnSpc>
                <a:spcPct val="150000"/>
              </a:lnSpc>
              <a:spcAft>
                <a:spcPts val="0"/>
              </a:spcAft>
              <a:tabLst>
                <a:tab pos="492760" algn="l"/>
              </a:tabLst>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8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ea typeface="Times New Roman" panose="02020603050405020304" pitchFamily="18" charset="0"/>
              </a:rPr>
              <a:t>Về </a:t>
            </a:r>
            <a:r>
              <a:rPr lang="vi-VN" sz="2800" i="1" dirty="0">
                <a:latin typeface="Times New Roman" panose="02020603050405020304" pitchFamily="18" charset="0"/>
                <a:ea typeface="Times New Roman" panose="02020603050405020304" pitchFamily="18" charset="0"/>
              </a:rPr>
              <a:t>vấn đề chủ quyền biển đảo, thanh niên cần hưởng ứng và tích cực các diễn đàn hợp pháp trên các phương tiện thông tin đại chúng, trên Internet, khẳng định chủ quyền biển đảo của Việt Nam trên các diễn đàn, đồng thời kịch liệt lên án và đấu tranh tham gia ngăn chặn các hành vi vi phạm xâm phạm chủ quyền biển, hải đảo thiêng liêng của Tổ Quốc, phải luôn có “trái tim nóng, cái đầu lạnh”. Như vậy, xây dựng và bảo vệ tổ quốc là trách nhiệm thiêng liêng của thanh niên nói riêng và của mỗi con  người Việt Nam nói chung</a:t>
            </a:r>
            <a:endParaRPr lang="en-US" sz="2800" dirty="0">
              <a:effectLst/>
              <a:latin typeface="Times New Roman" panose="02020603050405020304" pitchFamily="18" charset="0"/>
              <a:ea typeface="Times New Roman" panose="02020603050405020304" pitchFamily="18" charset="0"/>
            </a:endParaRPr>
          </a:p>
        </p:txBody>
      </p:sp>
      <p:pic>
        <p:nvPicPr>
          <p:cNvPr id="3" name="Picture 4" descr="Một Chậu Hoa đẹp Tải Về Png Hình ảnh | Định dạng hình ảnh PSD 611642688|  vn.lovepik.com">
            <a:extLst>
              <a:ext uri="{FF2B5EF4-FFF2-40B4-BE49-F238E27FC236}">
                <a16:creationId xmlns:a16="http://schemas.microsoft.com/office/drawing/2014/main" id="{B046229D-790A-4BC5-8AAD-47BFA9F7993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5116">
                        <a14:foregroundMark x1="53721" y1="11279" x2="51512" y2="23721"/>
                        <a14:foregroundMark x1="86279" y1="55581" x2="86860" y2="57093"/>
                        <a14:foregroundMark x1="90930" y1="64884" x2="95116" y2="66395"/>
                      </a14:backgroundRemoval>
                    </a14:imgEffect>
                  </a14:imgLayer>
                </a14:imgProps>
              </a:ext>
              <a:ext uri="{28A0092B-C50C-407E-A947-70E740481C1C}">
                <a14:useLocalDpi xmlns:a14="http://schemas.microsoft.com/office/drawing/2010/main" val="0"/>
              </a:ext>
            </a:extLst>
          </a:blip>
          <a:srcRect/>
          <a:stretch>
            <a:fillRect/>
          </a:stretch>
        </p:blipFill>
        <p:spPr bwMode="auto">
          <a:xfrm>
            <a:off x="9697941" y="4750903"/>
            <a:ext cx="2865120" cy="274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325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8850"/>
            <a:ext cx="12192000" cy="7035700"/>
          </a:xfrm>
        </p:spPr>
      </p:pic>
    </p:spTree>
    <p:extLst>
      <p:ext uri="{BB962C8B-B14F-4D97-AF65-F5344CB8AC3E}">
        <p14:creationId xmlns:p14="http://schemas.microsoft.com/office/powerpoint/2010/main" val="205887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002"/>
            <a:ext cx="12192000" cy="3938264"/>
          </a:xfrm>
        </p:spPr>
      </p:pic>
      <p:sp>
        <p:nvSpPr>
          <p:cNvPr id="5" name="Rectangle 4"/>
          <p:cNvSpPr/>
          <p:nvPr/>
        </p:nvSpPr>
        <p:spPr>
          <a:xfrm>
            <a:off x="361122" y="4220315"/>
            <a:ext cx="11469756" cy="2031325"/>
          </a:xfrm>
          <a:prstGeom prst="rect">
            <a:avLst/>
          </a:prstGeom>
        </p:spPr>
        <p:txBody>
          <a:bodyPr wrap="square">
            <a:spAutoFit/>
          </a:bodyPr>
          <a:lstStyle/>
          <a:p>
            <a:pPr algn="just">
              <a:lnSpc>
                <a:spcPct val="150000"/>
              </a:lnSpc>
            </a:pPr>
            <a:r>
              <a:rPr lang="en-US" sz="2800" dirty="0" err="1">
                <a:solidFill>
                  <a:srgbClr val="7030A0"/>
                </a:solidFill>
                <a:latin typeface="Times New Roman" panose="02020603050405020304" pitchFamily="18" charset="0"/>
                <a:ea typeface="Times New Roman" panose="02020603050405020304" pitchFamily="18" charset="0"/>
              </a:rPr>
              <a:t>Lắng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nghe</a:t>
            </a:r>
            <a:r>
              <a:rPr lang="en-US" sz="2800" dirty="0">
                <a:solidFill>
                  <a:srgbClr val="7030A0"/>
                </a:solidFill>
                <a:latin typeface="Times New Roman" panose="02020603050405020304" pitchFamily="18" charset="0"/>
                <a:ea typeface="Times New Roman" panose="02020603050405020304" pitchFamily="18" charset="0"/>
              </a:rPr>
              <a:t> ca </a:t>
            </a:r>
            <a:r>
              <a:rPr lang="en-US" sz="2800" dirty="0" err="1">
                <a:solidFill>
                  <a:srgbClr val="7030A0"/>
                </a:solidFill>
                <a:latin typeface="Times New Roman" panose="02020603050405020304" pitchFamily="18" charset="0"/>
                <a:ea typeface="Times New Roman" panose="02020603050405020304" pitchFamily="18" charset="0"/>
              </a:rPr>
              <a:t>khúc</a:t>
            </a:r>
            <a:r>
              <a:rPr lang="en-US" sz="2800" dirty="0">
                <a:solidFill>
                  <a:srgbClr val="7030A0"/>
                </a:solidFill>
                <a:latin typeface="Times New Roman" panose="02020603050405020304" pitchFamily="18" charset="0"/>
                <a:ea typeface="Times New Roman" panose="02020603050405020304" pitchFamily="18" charset="0"/>
              </a:rPr>
              <a:t> </a:t>
            </a:r>
            <a:r>
              <a:rPr lang="pt-BR" sz="2800" dirty="0">
                <a:solidFill>
                  <a:srgbClr val="7030A0"/>
                </a:solidFill>
                <a:latin typeface="Times New Roman" panose="02020603050405020304" pitchFamily="18" charset="0"/>
                <a:ea typeface="Times New Roman" panose="02020603050405020304" pitchFamily="18" charset="0"/>
              </a:rPr>
              <a:t>ca khúc “</a:t>
            </a:r>
            <a:r>
              <a:rPr lang="pt-BR" sz="2800" i="1" dirty="0">
                <a:solidFill>
                  <a:srgbClr val="7030A0"/>
                </a:solidFill>
                <a:latin typeface="Times New Roman" panose="02020603050405020304" pitchFamily="18" charset="0"/>
                <a:ea typeface="Times New Roman" panose="02020603050405020304" pitchFamily="18" charset="0"/>
              </a:rPr>
              <a:t>Giai điệu tổ quốc</a:t>
            </a:r>
            <a:r>
              <a:rPr lang="pt-BR" sz="2800" dirty="0">
                <a:solidFill>
                  <a:srgbClr val="7030A0"/>
                </a:solidFill>
                <a:latin typeface="Times New Roman" panose="02020603050405020304" pitchFamily="18" charset="0"/>
                <a:ea typeface="Times New Roman" panose="02020603050405020304" pitchFamily="18" charset="0"/>
              </a:rPr>
              <a:t>” của nhạc sĩ Trần Tiến, do ca sĩ Trọng Tấn thể hiện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cho</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biết</a:t>
            </a:r>
            <a:r>
              <a:rPr lang="en-US" sz="2800" dirty="0">
                <a:solidFill>
                  <a:srgbClr val="7030A0"/>
                </a:solidFill>
                <a:latin typeface="Times New Roman" panose="02020603050405020304" pitchFamily="18" charset="0"/>
                <a:ea typeface="Times New Roman" panose="02020603050405020304" pitchFamily="18" charset="0"/>
              </a:rPr>
              <a:t> ca </a:t>
            </a:r>
            <a:r>
              <a:rPr lang="en-US" sz="2800" dirty="0" err="1">
                <a:solidFill>
                  <a:srgbClr val="7030A0"/>
                </a:solidFill>
                <a:latin typeface="Times New Roman" panose="02020603050405020304" pitchFamily="18" charset="0"/>
                <a:ea typeface="Times New Roman" panose="02020603050405020304" pitchFamily="18" charset="0"/>
              </a:rPr>
              <a:t>khúc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viết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về</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nội</a:t>
            </a:r>
            <a:r>
              <a:rPr lang="en-US" sz="2800" dirty="0">
                <a:solidFill>
                  <a:srgbClr val="7030A0"/>
                </a:solidFill>
                <a:latin typeface="Times New Roman" panose="02020603050405020304" pitchFamily="18" charset="0"/>
                <a:ea typeface="Times New Roman" panose="02020603050405020304" pitchFamily="18" charset="0"/>
              </a:rPr>
              <a:t> dung </a:t>
            </a:r>
            <a:r>
              <a:rPr lang="en-US" sz="2800" dirty="0" err="1">
                <a:solidFill>
                  <a:srgbClr val="7030A0"/>
                </a:solidFill>
                <a:latin typeface="Times New Roman" panose="02020603050405020304" pitchFamily="18" charset="0"/>
                <a:ea typeface="Times New Roman" panose="02020603050405020304" pitchFamily="18" charset="0"/>
              </a:rPr>
              <a:t>gì</a:t>
            </a:r>
            <a:r>
              <a:rPr lang="en-US" sz="2800" dirty="0">
                <a:solidFill>
                  <a:srgbClr val="7030A0"/>
                </a:solidFill>
                <a:latin typeface="Times New Roman" panose="02020603050405020304" pitchFamily="18" charset="0"/>
                <a:ea typeface="Times New Roman" panose="02020603050405020304" pitchFamily="18" charset="0"/>
              </a:rPr>
              <a:t>; ca </a:t>
            </a:r>
            <a:r>
              <a:rPr lang="en-US" sz="2800" dirty="0" err="1">
                <a:solidFill>
                  <a:srgbClr val="7030A0"/>
                </a:solidFill>
                <a:latin typeface="Times New Roman" panose="02020603050405020304" pitchFamily="18" charset="0"/>
                <a:ea typeface="Times New Roman" panose="02020603050405020304" pitchFamily="18" charset="0"/>
              </a:rPr>
              <a:t>khúc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khơi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lên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bồi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đắp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cho</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những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cảm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xúc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như</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thế</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nào</a:t>
            </a:r>
            <a:r>
              <a:rPr lang="en-US" sz="2800" dirty="0">
                <a:solidFill>
                  <a:srgbClr val="7030A0"/>
                </a:solidFill>
                <a:latin typeface="Times New Roman" panose="02020603050405020304" pitchFamily="18" charset="0"/>
                <a:ea typeface="Times New Roman" panose="02020603050405020304" pitchFamily="18" charset="0"/>
              </a:rPr>
              <a:t>?</a:t>
            </a:r>
            <a:endParaRPr lang="en-US" sz="2800" dirty="0">
              <a:solidFill>
                <a:srgbClr val="7030A0"/>
              </a:solidFill>
            </a:endParaRPr>
          </a:p>
        </p:txBody>
      </p:sp>
    </p:spTree>
    <p:extLst>
      <p:ext uri="{BB962C8B-B14F-4D97-AF65-F5344CB8AC3E}">
        <p14:creationId xmlns:p14="http://schemas.microsoft.com/office/powerpoint/2010/main" val="1156279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0C70D-BAE2-4E5B-9CD0-E27414D49421}"/>
              </a:ext>
            </a:extLst>
          </p:cNvPr>
          <p:cNvPicPr>
            <a:picLocks noChangeAspect="1"/>
          </p:cNvPicPr>
          <p:nvPr/>
        </p:nvPicPr>
        <p:blipFill>
          <a:blip r:embed="rId2"/>
          <a:stretch>
            <a:fillRect/>
          </a:stretch>
        </p:blipFill>
        <p:spPr>
          <a:xfrm>
            <a:off x="0" y="0"/>
            <a:ext cx="12212320" cy="6858000"/>
          </a:xfrm>
          <a:prstGeom prst="rect">
            <a:avLst/>
          </a:prstGeom>
        </p:spPr>
      </p:pic>
      <p:sp>
        <p:nvSpPr>
          <p:cNvPr id="2" name="Rectangle 1"/>
          <p:cNvSpPr/>
          <p:nvPr/>
        </p:nvSpPr>
        <p:spPr>
          <a:xfrm>
            <a:off x="3559943" y="1286326"/>
            <a:ext cx="6492483" cy="3170099"/>
          </a:xfrm>
          <a:prstGeom prst="rect">
            <a:avLst/>
          </a:prstGeom>
        </p:spPr>
        <p:txBody>
          <a:bodyPr wrap="none">
            <a:spAutoFit/>
          </a:bodyPr>
          <a:lstStyle/>
          <a:p>
            <a:r>
              <a:rPr lang="en-US" sz="10000" b="1" dirty="0" err="1" smtClean="0">
                <a:solidFill>
                  <a:srgbClr val="C00000"/>
                </a:solidFill>
                <a:latin typeface="Times New Roman" panose="02020603050405020304" pitchFamily="18" charset="0"/>
                <a:cs typeface="Times New Roman" panose="02020603050405020304" pitchFamily="18" charset="0"/>
              </a:rPr>
              <a:t>Hình</a:t>
            </a:r>
            <a:r>
              <a:rPr lang="en-US" sz="10000" b="1" dirty="0" smtClean="0">
                <a:solidFill>
                  <a:srgbClr val="C00000"/>
                </a:solidFill>
                <a:latin typeface="Times New Roman" panose="02020603050405020304" pitchFamily="18" charset="0"/>
                <a:cs typeface="Times New Roman" panose="02020603050405020304" pitchFamily="18" charset="0"/>
              </a:rPr>
              <a:t> </a:t>
            </a:r>
            <a:r>
              <a:rPr lang="en-US" sz="10000" b="1" dirty="0" err="1" smtClean="0">
                <a:solidFill>
                  <a:srgbClr val="C00000"/>
                </a:solidFill>
                <a:latin typeface="Times New Roman" panose="02020603050405020304" pitchFamily="18" charset="0"/>
                <a:cs typeface="Times New Roman" panose="02020603050405020304" pitchFamily="18" charset="0"/>
              </a:rPr>
              <a:t>thành</a:t>
            </a:r>
            <a:endParaRPr lang="en-US" sz="10000" b="1" dirty="0" smtClean="0">
              <a:solidFill>
                <a:srgbClr val="C00000"/>
              </a:solidFill>
              <a:latin typeface="Times New Roman" panose="02020603050405020304" pitchFamily="18" charset="0"/>
              <a:cs typeface="Times New Roman" panose="02020603050405020304" pitchFamily="18" charset="0"/>
            </a:endParaRPr>
          </a:p>
          <a:p>
            <a:r>
              <a:rPr lang="en-US" sz="10000" b="1" dirty="0" smtClean="0">
                <a:solidFill>
                  <a:srgbClr val="C00000"/>
                </a:solidFill>
                <a:latin typeface="Times New Roman" panose="02020603050405020304" pitchFamily="18" charset="0"/>
                <a:cs typeface="Times New Roman" panose="02020603050405020304" pitchFamily="18" charset="0"/>
              </a:rPr>
              <a:t> </a:t>
            </a:r>
            <a:r>
              <a:rPr lang="en-US" sz="10000" b="1" dirty="0" err="1" smtClean="0">
                <a:solidFill>
                  <a:srgbClr val="C00000"/>
                </a:solidFill>
                <a:latin typeface="Times New Roman" panose="02020603050405020304" pitchFamily="18" charset="0"/>
                <a:cs typeface="Times New Roman" panose="02020603050405020304" pitchFamily="18" charset="0"/>
              </a:rPr>
              <a:t>kiến</a:t>
            </a:r>
            <a:r>
              <a:rPr lang="en-US" sz="10000" b="1" dirty="0" smtClean="0">
                <a:solidFill>
                  <a:srgbClr val="C00000"/>
                </a:solidFill>
                <a:latin typeface="Times New Roman" panose="02020603050405020304" pitchFamily="18" charset="0"/>
                <a:cs typeface="Times New Roman" panose="02020603050405020304" pitchFamily="18" charset="0"/>
              </a:rPr>
              <a:t> </a:t>
            </a:r>
            <a:r>
              <a:rPr lang="en-US" sz="10000" b="1" dirty="0" err="1" smtClean="0">
                <a:solidFill>
                  <a:srgbClr val="C00000"/>
                </a:solidFill>
                <a:latin typeface="Times New Roman" panose="02020603050405020304" pitchFamily="18" charset="0"/>
                <a:cs typeface="Times New Roman" panose="02020603050405020304" pitchFamily="18" charset="0"/>
              </a:rPr>
              <a:t>thức</a:t>
            </a:r>
            <a:r>
              <a:rPr lang="en-US" sz="10000" b="1" dirty="0" smtClean="0">
                <a:solidFill>
                  <a:srgbClr val="C00000"/>
                </a:solidFill>
                <a:latin typeface="Times New Roman" panose="02020603050405020304" pitchFamily="18" charset="0"/>
                <a:cs typeface="Times New Roman" panose="02020603050405020304" pitchFamily="18" charset="0"/>
              </a:rPr>
              <a:t> </a:t>
            </a:r>
            <a:endParaRPr lang="en-US" sz="10000" b="1" dirty="0">
              <a:solidFill>
                <a:srgbClr val="C00000"/>
              </a:solidFill>
              <a:latin typeface="Times New Roman" panose="02020603050405020304" pitchFamily="18" charset="0"/>
              <a:cs typeface="Times New Roman" panose="02020603050405020304" pitchFamily="18" charset="0"/>
            </a:endParaRPr>
          </a:p>
        </p:txBody>
      </p:sp>
      <p:sp>
        <p:nvSpPr>
          <p:cNvPr id="3" name="Oval 2"/>
          <p:cNvSpPr/>
          <p:nvPr/>
        </p:nvSpPr>
        <p:spPr>
          <a:xfrm>
            <a:off x="6444091" y="4755873"/>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548412" y="1942308"/>
            <a:ext cx="2471310" cy="202758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69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I. ĐỌC, TÌM HIỂU CHUNG</a:t>
            </a:r>
            <a:br>
              <a:rPr lang="en-US" sz="6000" b="1" dirty="0" smtClean="0">
                <a:solidFill>
                  <a:srgbClr val="FF0000"/>
                </a:solidFill>
                <a:latin typeface="Times New Roman" panose="02020603050405020304" pitchFamily="18" charset="0"/>
                <a:cs typeface="Times New Roman" panose="02020603050405020304" pitchFamily="18" charset="0"/>
              </a:rPr>
            </a:b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 y="1690689"/>
            <a:ext cx="12091780" cy="5024196"/>
          </a:xfrm>
        </p:spPr>
      </p:pic>
      <p:sp>
        <p:nvSpPr>
          <p:cNvPr id="5" name="Rectangle 4"/>
          <p:cNvSpPr/>
          <p:nvPr/>
        </p:nvSpPr>
        <p:spPr>
          <a:xfrm>
            <a:off x="2555011" y="2756420"/>
            <a:ext cx="8652305" cy="800219"/>
          </a:xfrm>
          <a:prstGeom prst="rect">
            <a:avLst/>
          </a:prstGeom>
        </p:spPr>
        <p:txBody>
          <a:bodyPr wrap="none">
            <a:spAutoFit/>
          </a:bodyPr>
          <a:lstStyle/>
          <a:p>
            <a:pPr>
              <a:lnSpc>
                <a:spcPct val="115000"/>
              </a:lnSpc>
              <a:spcAft>
                <a:spcPts val="0"/>
              </a:spcAft>
              <a:tabLst>
                <a:tab pos="1386840" algn="l"/>
              </a:tabLst>
            </a:pPr>
            <a:r>
              <a:rPr lang="en-US" sz="4000" i="1" dirty="0" smtClean="0">
                <a:solidFill>
                  <a:srgbClr val="FF0000"/>
                </a:solidFill>
                <a:latin typeface="Times New Roman" panose="02020603050405020304" pitchFamily="18" charset="0"/>
                <a:ea typeface="MS Mincho"/>
                <a:cs typeface="Times New Roman" panose="02020603050405020304" pitchFamily="18" charset="0"/>
              </a:rPr>
              <a:t>? </a:t>
            </a:r>
            <a:r>
              <a:rPr lang="en-US" sz="4000" i="1" dirty="0" err="1" smtClean="0">
                <a:solidFill>
                  <a:srgbClr val="FF0000"/>
                </a:solidFill>
                <a:latin typeface="Times New Roman" panose="02020603050405020304" pitchFamily="18" charset="0"/>
                <a:ea typeface="MS Mincho"/>
                <a:cs typeface="Times New Roman" panose="02020603050405020304" pitchFamily="18" charset="0"/>
              </a:rPr>
              <a:t>Giới</a:t>
            </a:r>
            <a:r>
              <a:rPr lang="en-US" sz="4000" i="1" dirty="0" smtClean="0">
                <a:solidFill>
                  <a:srgbClr val="FF0000"/>
                </a:solidFill>
                <a:latin typeface="Times New Roman" panose="02020603050405020304" pitchFamily="18" charset="0"/>
                <a:ea typeface="MS Mincho"/>
                <a:cs typeface="Times New Roman" panose="02020603050405020304" pitchFamily="18" charset="0"/>
              </a:rPr>
              <a:t> </a:t>
            </a:r>
            <a:r>
              <a:rPr lang="en-US" sz="4000" i="1" dirty="0" err="1">
                <a:solidFill>
                  <a:srgbClr val="FF0000"/>
                </a:solidFill>
                <a:latin typeface="Times New Roman" panose="02020603050405020304" pitchFamily="18" charset="0"/>
                <a:ea typeface="MS Mincho"/>
                <a:cs typeface="Times New Roman" panose="02020603050405020304" pitchFamily="18" charset="0"/>
              </a:rPr>
              <a:t>thiệu</a:t>
            </a:r>
            <a:r>
              <a:rPr lang="en-US" sz="4000" i="1" dirty="0">
                <a:solidFill>
                  <a:srgbClr val="FF0000"/>
                </a:solidFill>
                <a:latin typeface="Times New Roman" panose="02020603050405020304" pitchFamily="18" charset="0"/>
                <a:ea typeface="MS Mincho"/>
                <a:cs typeface="Times New Roman" panose="02020603050405020304" pitchFamily="18" charset="0"/>
              </a:rPr>
              <a:t> </a:t>
            </a:r>
            <a:r>
              <a:rPr lang="en-US" sz="4000" i="1" dirty="0" err="1">
                <a:solidFill>
                  <a:srgbClr val="FF0000"/>
                </a:solidFill>
                <a:latin typeface="Times New Roman" panose="02020603050405020304" pitchFamily="18" charset="0"/>
                <a:ea typeface="MS Mincho"/>
                <a:cs typeface="Times New Roman" panose="02020603050405020304" pitchFamily="18" charset="0"/>
              </a:rPr>
              <a:t>về</a:t>
            </a:r>
            <a:r>
              <a:rPr lang="en-US" sz="4000" i="1" dirty="0">
                <a:solidFill>
                  <a:srgbClr val="FF0000"/>
                </a:solidFill>
                <a:latin typeface="Times New Roman" panose="02020603050405020304" pitchFamily="18" charset="0"/>
                <a:ea typeface="MS Mincho"/>
                <a:cs typeface="Times New Roman" panose="02020603050405020304" pitchFamily="18" charset="0"/>
              </a:rPr>
              <a:t> </a:t>
            </a:r>
            <a:r>
              <a:rPr lang="en-US" sz="4000" i="1" dirty="0" err="1">
                <a:solidFill>
                  <a:srgbClr val="FF0000"/>
                </a:solidFill>
                <a:latin typeface="Times New Roman" panose="02020603050405020304" pitchFamily="18" charset="0"/>
                <a:ea typeface="MS Mincho"/>
                <a:cs typeface="Times New Roman" panose="02020603050405020304" pitchFamily="18" charset="0"/>
              </a:rPr>
              <a:t>tác</a:t>
            </a:r>
            <a:r>
              <a:rPr lang="en-US" sz="4000" i="1" dirty="0">
                <a:solidFill>
                  <a:srgbClr val="FF0000"/>
                </a:solidFill>
                <a:latin typeface="Times New Roman" panose="02020603050405020304" pitchFamily="18" charset="0"/>
                <a:ea typeface="MS Mincho"/>
                <a:cs typeface="Times New Roman" panose="02020603050405020304" pitchFamily="18" charset="0"/>
              </a:rPr>
              <a:t> </a:t>
            </a:r>
            <a:r>
              <a:rPr lang="en-US" sz="4000" i="1" dirty="0" err="1">
                <a:solidFill>
                  <a:srgbClr val="FF0000"/>
                </a:solidFill>
                <a:latin typeface="Times New Roman" panose="02020603050405020304" pitchFamily="18" charset="0"/>
                <a:ea typeface="MS Mincho"/>
                <a:cs typeface="Times New Roman" panose="02020603050405020304" pitchFamily="18" charset="0"/>
              </a:rPr>
              <a:t>giả</a:t>
            </a:r>
            <a:r>
              <a:rPr lang="en-US" sz="4000" i="1" dirty="0">
                <a:solidFill>
                  <a:srgbClr val="FF0000"/>
                </a:solidFill>
                <a:latin typeface="Times New Roman" panose="02020603050405020304" pitchFamily="18" charset="0"/>
                <a:ea typeface="MS Mincho"/>
                <a:cs typeface="Times New Roman" panose="02020603050405020304" pitchFamily="18" charset="0"/>
              </a:rPr>
              <a:t> </a:t>
            </a:r>
            <a:r>
              <a:rPr lang="en-US" sz="4000" i="1" dirty="0" err="1">
                <a:solidFill>
                  <a:srgbClr val="FF0000"/>
                </a:solidFill>
                <a:latin typeface="Times New Roman" panose="02020603050405020304" pitchFamily="18" charset="0"/>
                <a:ea typeface="MS Mincho"/>
                <a:cs typeface="Times New Roman" panose="02020603050405020304" pitchFamily="18" charset="0"/>
              </a:rPr>
              <a:t>Trần</a:t>
            </a:r>
            <a:r>
              <a:rPr lang="en-US" sz="4000" i="1" dirty="0">
                <a:solidFill>
                  <a:srgbClr val="FF0000"/>
                </a:solidFill>
                <a:latin typeface="Times New Roman" panose="02020603050405020304" pitchFamily="18" charset="0"/>
                <a:ea typeface="MS Mincho"/>
                <a:cs typeface="Times New Roman" panose="02020603050405020304" pitchFamily="18" charset="0"/>
              </a:rPr>
              <a:t> </a:t>
            </a:r>
            <a:r>
              <a:rPr lang="en-US" sz="4000" i="1" dirty="0" err="1">
                <a:solidFill>
                  <a:srgbClr val="FF0000"/>
                </a:solidFill>
                <a:latin typeface="Times New Roman" panose="02020603050405020304" pitchFamily="18" charset="0"/>
                <a:ea typeface="MS Mincho"/>
                <a:cs typeface="Times New Roman" panose="02020603050405020304" pitchFamily="18" charset="0"/>
              </a:rPr>
              <a:t>Quang</a:t>
            </a:r>
            <a:r>
              <a:rPr lang="en-US" sz="4000" i="1" dirty="0">
                <a:solidFill>
                  <a:srgbClr val="FF0000"/>
                </a:solidFill>
                <a:latin typeface="Times New Roman" panose="02020603050405020304" pitchFamily="18" charset="0"/>
                <a:ea typeface="MS Mincho"/>
                <a:cs typeface="Times New Roman" panose="02020603050405020304" pitchFamily="18" charset="0"/>
              </a:rPr>
              <a:t> </a:t>
            </a:r>
            <a:r>
              <a:rPr lang="en-US" sz="4000" i="1" dirty="0" err="1">
                <a:solidFill>
                  <a:srgbClr val="FF0000"/>
                </a:solidFill>
                <a:latin typeface="Times New Roman" panose="02020603050405020304" pitchFamily="18" charset="0"/>
                <a:ea typeface="MS Mincho"/>
                <a:cs typeface="Times New Roman" panose="02020603050405020304" pitchFamily="18" charset="0"/>
              </a:rPr>
              <a:t>Khải</a:t>
            </a:r>
            <a:r>
              <a:rPr lang="en-US" sz="4000" i="1" dirty="0">
                <a:solidFill>
                  <a:srgbClr val="FF0000"/>
                </a:solidFill>
                <a:latin typeface="Times New Roman" panose="02020603050405020304" pitchFamily="18" charset="0"/>
                <a:ea typeface="MS Mincho"/>
                <a:cs typeface="Times New Roman" panose="02020603050405020304" pitchFamily="18" charset="0"/>
              </a:rPr>
              <a:t>.</a:t>
            </a:r>
            <a:endParaRPr lang="en-US"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2147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A9E1B5-276A-46B6-9035-C7949A8FCEA0}"/>
              </a:ext>
            </a:extLst>
          </p:cNvPr>
          <p:cNvPicPr>
            <a:picLocks noChangeAspect="1"/>
          </p:cNvPicPr>
          <p:nvPr/>
        </p:nvPicPr>
        <p:blipFill>
          <a:blip r:embed="rId2"/>
          <a:stretch>
            <a:fillRect/>
          </a:stretch>
        </p:blipFill>
        <p:spPr>
          <a:xfrm>
            <a:off x="837744" y="309872"/>
            <a:ext cx="10516511" cy="5809992"/>
          </a:xfrm>
          <a:prstGeom prst="rect">
            <a:avLst/>
          </a:prstGeom>
        </p:spPr>
      </p:pic>
      <p:pic>
        <p:nvPicPr>
          <p:cNvPr id="2050" name="Picture 2" descr="Thượng tướng Thái sư Trần Quang Khải: Danh tiếng muôn đời">
            <a:extLst>
              <a:ext uri="{FF2B5EF4-FFF2-40B4-BE49-F238E27FC236}">
                <a16:creationId xmlns:a16="http://schemas.microsoft.com/office/drawing/2014/main" id="{F167D904-FFBF-4E7B-A672-1969A12249B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1" b="99805" l="1877" r="96783">
                        <a14:foregroundMark x1="27882" y1="46289" x2="34584" y2="46875"/>
                        <a14:foregroundMark x1="48794" y1="11719" x2="53083" y2="14258"/>
                        <a14:foregroundMark x1="30831" y1="60156" x2="42895" y2="96484"/>
                        <a14:foregroundMark x1="26542" y1="80273" x2="30027" y2="98438"/>
                        <a14:foregroundMark x1="58177" y1="74609" x2="72386" y2="96875"/>
                        <a14:foregroundMark x1="72386" y1="96875" x2="75067" y2="99609"/>
                        <a14:foregroundMark x1="76408" y1="87109" x2="87131" y2="98633"/>
                        <a14:foregroundMark x1="87131" y1="98633" x2="87131" y2="98633"/>
                        <a14:foregroundMark x1="90885" y1="96680" x2="91689" y2="99609"/>
                        <a14:foregroundMark x1="1877" y1="83008" x2="16354" y2="85938"/>
                        <a14:foregroundMark x1="16354" y1="85938" x2="16354" y2="85938"/>
                        <a14:foregroundMark x1="26273" y1="66992" x2="29491" y2="85352"/>
                        <a14:foregroundMark x1="23324" y1="83594" x2="8043" y2="91797"/>
                        <a14:foregroundMark x1="8043" y1="91797" x2="7507" y2="92969"/>
                        <a14:foregroundMark x1="21984" y1="92969" x2="20107" y2="97852"/>
                        <a14:foregroundMark x1="55764" y1="58789" x2="54960" y2="71094"/>
                        <a14:foregroundMark x1="93834" y1="98828" x2="96783" y2="99805"/>
                        <a14:foregroundMark x1="21448" y1="15039" x2="21716" y2="53516"/>
                      </a14:backgroundRemoval>
                    </a14:imgEffect>
                  </a14:imgLayer>
                </a14:imgProps>
              </a:ext>
              <a:ext uri="{28A0092B-C50C-407E-A947-70E740481C1C}">
                <a14:useLocalDpi xmlns:a14="http://schemas.microsoft.com/office/drawing/2010/main" val="0"/>
              </a:ext>
            </a:extLst>
          </a:blip>
          <a:srcRect/>
          <a:stretch>
            <a:fillRect/>
          </a:stretch>
        </p:blipFill>
        <p:spPr bwMode="auto">
          <a:xfrm>
            <a:off x="-169472" y="-428263"/>
            <a:ext cx="4668405" cy="7286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Parallelogram 4">
            <a:extLst>
              <a:ext uri="{FF2B5EF4-FFF2-40B4-BE49-F238E27FC236}">
                <a16:creationId xmlns:a16="http://schemas.microsoft.com/office/drawing/2014/main" id="{4936B865-9464-44DA-A8F6-6BA5D3DB9F8B}"/>
              </a:ext>
            </a:extLst>
          </p:cNvPr>
          <p:cNvSpPr/>
          <p:nvPr/>
        </p:nvSpPr>
        <p:spPr>
          <a:xfrm>
            <a:off x="7134256" y="186788"/>
            <a:ext cx="4793960" cy="659757"/>
          </a:xfrm>
          <a:prstGeom prst="parallelogram">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1. TÁC GIẢ</a:t>
            </a:r>
          </a:p>
        </p:txBody>
      </p:sp>
      <p:sp>
        <p:nvSpPr>
          <p:cNvPr id="7" name="Parallelogram 6">
            <a:extLst>
              <a:ext uri="{FF2B5EF4-FFF2-40B4-BE49-F238E27FC236}">
                <a16:creationId xmlns:a16="http://schemas.microsoft.com/office/drawing/2014/main" id="{FFB415D3-B498-4311-95E9-EA42A7B32356}"/>
              </a:ext>
            </a:extLst>
          </p:cNvPr>
          <p:cNvSpPr/>
          <p:nvPr/>
        </p:nvSpPr>
        <p:spPr>
          <a:xfrm>
            <a:off x="6484278" y="194125"/>
            <a:ext cx="712586" cy="659757"/>
          </a:xfrm>
          <a:prstGeom prst="parallelogram">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8" name="Parallelogram 7">
            <a:extLst>
              <a:ext uri="{FF2B5EF4-FFF2-40B4-BE49-F238E27FC236}">
                <a16:creationId xmlns:a16="http://schemas.microsoft.com/office/drawing/2014/main" id="{FFD6F709-5DDC-4131-9AB3-BD32BF8D365D}"/>
              </a:ext>
            </a:extLst>
          </p:cNvPr>
          <p:cNvSpPr/>
          <p:nvPr/>
        </p:nvSpPr>
        <p:spPr>
          <a:xfrm>
            <a:off x="5892344" y="186789"/>
            <a:ext cx="712586" cy="659757"/>
          </a:xfrm>
          <a:prstGeom prst="parallelogram">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9" name="Parallelogram 8">
            <a:extLst>
              <a:ext uri="{FF2B5EF4-FFF2-40B4-BE49-F238E27FC236}">
                <a16:creationId xmlns:a16="http://schemas.microsoft.com/office/drawing/2014/main" id="{3D6B98B8-8B05-4C4D-99AE-97AF2FC37825}"/>
              </a:ext>
            </a:extLst>
          </p:cNvPr>
          <p:cNvSpPr/>
          <p:nvPr/>
        </p:nvSpPr>
        <p:spPr>
          <a:xfrm>
            <a:off x="5197731" y="194125"/>
            <a:ext cx="712586" cy="659757"/>
          </a:xfrm>
          <a:prstGeom prst="parallelogram">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BB59553-643C-4F47-8883-256FEF42F873}"/>
              </a:ext>
            </a:extLst>
          </p:cNvPr>
          <p:cNvSpPr txBox="1"/>
          <p:nvPr/>
        </p:nvSpPr>
        <p:spPr>
          <a:xfrm>
            <a:off x="4498933" y="1287646"/>
            <a:ext cx="7429283" cy="1772793"/>
          </a:xfrm>
          <a:prstGeom prst="rect">
            <a:avLst/>
          </a:prstGeom>
          <a:noFill/>
        </p:spPr>
        <p:txBody>
          <a:bodyPr wrap="square">
            <a:spAutoFit/>
          </a:bodyPr>
          <a:lstStyle/>
          <a:p>
            <a:pPr fontAlgn="base">
              <a:lnSpc>
                <a:spcPct val="130000"/>
              </a:lnSpc>
              <a:spcBef>
                <a:spcPct val="0"/>
              </a:spcBef>
              <a:spcAft>
                <a:spcPct val="0"/>
              </a:spcAft>
              <a:defRPr/>
            </a:pP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tướng</a:t>
            </a:r>
            <a:r>
              <a:rPr lang="en-US" sz="2800" dirty="0">
                <a:latin typeface="Times New Roman" panose="02020603050405020304" pitchFamily="18" charset="0"/>
                <a:cs typeface="Times New Roman" panose="02020603050405020304" pitchFamily="18" charset="0"/>
              </a:rPr>
              <a:t>. </a:t>
            </a:r>
            <a:endParaRPr lang="vi-VN" sz="2800" dirty="0">
              <a:solidFill>
                <a:srgbClr val="00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C4330B3B-FD3C-49EE-A7C2-DA33F4CCD580}"/>
              </a:ext>
            </a:extLst>
          </p:cNvPr>
          <p:cNvSpPr txBox="1"/>
          <p:nvPr/>
        </p:nvSpPr>
        <p:spPr>
          <a:xfrm>
            <a:off x="4498933" y="3448656"/>
            <a:ext cx="7693067" cy="1772793"/>
          </a:xfrm>
          <a:prstGeom prst="rect">
            <a:avLst/>
          </a:prstGeom>
          <a:noFill/>
        </p:spPr>
        <p:txBody>
          <a:bodyPr wrap="square">
            <a:spAutoFit/>
          </a:bodyPr>
          <a:lstStyle/>
          <a:p>
            <a:pPr algn="just" fontAlgn="base">
              <a:lnSpc>
                <a:spcPct val="130000"/>
              </a:lnSpc>
              <a:spcBef>
                <a:spcPct val="0"/>
              </a:spcBef>
              <a:spcAft>
                <a:spcPct val="0"/>
              </a:spcAft>
              <a:defRPr/>
            </a:pP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võ</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endParaRPr lang="en-US" sz="2800" dirty="0">
              <a:solidFill>
                <a:srgbClr val="000000"/>
              </a:solidFill>
              <a:latin typeface="Times New Roman" pitchFamily="18" charset="0"/>
              <a:cs typeface="Times New Roman" pitchFamily="18" charset="0"/>
            </a:endParaRPr>
          </a:p>
        </p:txBody>
      </p:sp>
      <p:sp>
        <p:nvSpPr>
          <p:cNvPr id="15" name="Parallelogram 14">
            <a:extLst>
              <a:ext uri="{FF2B5EF4-FFF2-40B4-BE49-F238E27FC236}">
                <a16:creationId xmlns:a16="http://schemas.microsoft.com/office/drawing/2014/main" id="{902C8EDB-9756-49FF-98BC-D395536BF0A0}"/>
              </a:ext>
            </a:extLst>
          </p:cNvPr>
          <p:cNvSpPr/>
          <p:nvPr/>
        </p:nvSpPr>
        <p:spPr>
          <a:xfrm>
            <a:off x="5440681" y="5633605"/>
            <a:ext cx="4348634" cy="659757"/>
          </a:xfrm>
          <a:prstGeom prst="parallelogram">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6" name="Parallelogram 15">
            <a:extLst>
              <a:ext uri="{FF2B5EF4-FFF2-40B4-BE49-F238E27FC236}">
                <a16:creationId xmlns:a16="http://schemas.microsoft.com/office/drawing/2014/main" id="{AE8ACD05-D29C-4015-BF93-7EC6309E6C2B}"/>
              </a:ext>
            </a:extLst>
          </p:cNvPr>
          <p:cNvSpPr/>
          <p:nvPr/>
        </p:nvSpPr>
        <p:spPr>
          <a:xfrm>
            <a:off x="11138959" y="5633605"/>
            <a:ext cx="824114" cy="659757"/>
          </a:xfrm>
          <a:prstGeom prst="parallelogram">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7" name="Parallelogram 16">
            <a:extLst>
              <a:ext uri="{FF2B5EF4-FFF2-40B4-BE49-F238E27FC236}">
                <a16:creationId xmlns:a16="http://schemas.microsoft.com/office/drawing/2014/main" id="{C81B8FC2-DA4A-4EA4-BC90-FB4565B0C377}"/>
              </a:ext>
            </a:extLst>
          </p:cNvPr>
          <p:cNvSpPr/>
          <p:nvPr/>
        </p:nvSpPr>
        <p:spPr>
          <a:xfrm>
            <a:off x="10421329" y="5633605"/>
            <a:ext cx="824114" cy="659757"/>
          </a:xfrm>
          <a:prstGeom prst="parallelogram">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sp>
        <p:nvSpPr>
          <p:cNvPr id="18" name="Parallelogram 17">
            <a:extLst>
              <a:ext uri="{FF2B5EF4-FFF2-40B4-BE49-F238E27FC236}">
                <a16:creationId xmlns:a16="http://schemas.microsoft.com/office/drawing/2014/main" id="{EE18AE41-3542-4AB8-A112-A411CBC7E7CE}"/>
              </a:ext>
            </a:extLst>
          </p:cNvPr>
          <p:cNvSpPr/>
          <p:nvPr/>
        </p:nvSpPr>
        <p:spPr>
          <a:xfrm>
            <a:off x="9690969" y="5633605"/>
            <a:ext cx="824114" cy="659757"/>
          </a:xfrm>
          <a:prstGeom prst="parallelogram">
            <a:avLst/>
          </a:prstGeom>
          <a:solidFill>
            <a:srgbClr val="2E75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p:txBody>
      </p:sp>
      <p:pic>
        <p:nvPicPr>
          <p:cNvPr id="19" name="Picture 4" descr="http://bosiaoquan.com/img/home-icon.png">
            <a:hlinkClick r:id="" action="ppaction://noaction"/>
            <a:extLst>
              <a:ext uri="{FF2B5EF4-FFF2-40B4-BE49-F238E27FC236}">
                <a16:creationId xmlns:a16="http://schemas.microsoft.com/office/drawing/2014/main" id="{2D848B9D-9FF6-4C0C-918E-2940C107C2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5334" y="1287646"/>
            <a:ext cx="755332" cy="755332"/>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pic>
        <p:nvPicPr>
          <p:cNvPr id="20" name="Picture 4" descr="http://bosiaoquan.com/img/home-icon.png">
            <a:hlinkClick r:id="" action="ppaction://noaction"/>
            <a:extLst>
              <a:ext uri="{FF2B5EF4-FFF2-40B4-BE49-F238E27FC236}">
                <a16:creationId xmlns:a16="http://schemas.microsoft.com/office/drawing/2014/main" id="{2D848B9D-9FF6-4C0C-918E-2940C107C2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916" y="3448656"/>
            <a:ext cx="755332" cy="755332"/>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665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3177209" cy="678484"/>
          </a:xfrm>
          <a:solidFill>
            <a:schemeClr val="accent1">
              <a:lumMod val="20000"/>
              <a:lumOff val="80000"/>
            </a:schemeClr>
          </a:solidFill>
        </p:spPr>
        <p:txBody>
          <a:bodyPr>
            <a:noAutofit/>
          </a:bodyPr>
          <a:lstStyle/>
          <a:p>
            <a:r>
              <a:rPr lang="vi-VN" b="1" dirty="0"/>
              <a:t>2. Văn bản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 y="1690689"/>
            <a:ext cx="12091780" cy="5024196"/>
          </a:xfrm>
        </p:spPr>
      </p:pic>
      <p:sp>
        <p:nvSpPr>
          <p:cNvPr id="5" name="Rectangle 4"/>
          <p:cNvSpPr/>
          <p:nvPr/>
        </p:nvSpPr>
        <p:spPr>
          <a:xfrm>
            <a:off x="1243046" y="1043610"/>
            <a:ext cx="2630848" cy="613245"/>
          </a:xfrm>
          <a:prstGeom prst="rect">
            <a:avLst/>
          </a:prstGeom>
        </p:spPr>
        <p:txBody>
          <a:bodyPr wrap="none">
            <a:spAutoFit/>
          </a:bodyPr>
          <a:lstStyle/>
          <a:p>
            <a:pPr>
              <a:lnSpc>
                <a:spcPct val="115000"/>
              </a:lnSpc>
              <a:spcAft>
                <a:spcPts val="0"/>
              </a:spcAft>
              <a:tabLst>
                <a:tab pos="1386840" algn="l"/>
              </a:tabLst>
            </a:pPr>
            <a:r>
              <a:rPr lang="vi-VN" sz="3200" b="1" dirty="0">
                <a:latin typeface="Times New Roman" panose="02020603050405020304" pitchFamily="18" charset="0"/>
                <a:cs typeface="Times New Roman" panose="02020603050405020304" pitchFamily="18" charset="0"/>
              </a:rPr>
              <a:t>a. Đọc, từ khó</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811117" y="2413337"/>
            <a:ext cx="6569765" cy="2031325"/>
          </a:xfrm>
          <a:prstGeom prst="rect">
            <a:avLst/>
          </a:prstGeom>
        </p:spPr>
        <p:txBody>
          <a:bodyPr wrap="square">
            <a:spAutoFit/>
          </a:bodyPr>
          <a:lstStyle/>
          <a:p>
            <a:pPr algn="just">
              <a:lnSpc>
                <a:spcPct val="150000"/>
              </a:lnSpc>
            </a:pPr>
            <a:r>
              <a:rPr lang="en-US" sz="2800" b="1" dirty="0" smtClean="0">
                <a:solidFill>
                  <a:schemeClr val="accent5">
                    <a:lumMod val="75000"/>
                  </a:schemeClr>
                </a:solidFill>
                <a:latin typeface="Times New Roman" panose="02020603050405020304" pitchFamily="18" charset="0"/>
                <a:ea typeface="Calibri" panose="020F0502020204030204" pitchFamily="34" charset="0"/>
              </a:rPr>
              <a:t>H</a:t>
            </a:r>
            <a:r>
              <a:rPr lang="vi-VN" sz="2800" b="1" dirty="0" smtClean="0">
                <a:solidFill>
                  <a:schemeClr val="accent5">
                    <a:lumMod val="75000"/>
                  </a:schemeClr>
                </a:solidFill>
                <a:latin typeface="Times New Roman" panose="02020603050405020304" pitchFamily="18" charset="0"/>
                <a:ea typeface="Calibri" panose="020F0502020204030204" pitchFamily="34" charset="0"/>
              </a:rPr>
              <a:t>ướng </a:t>
            </a:r>
            <a:r>
              <a:rPr lang="vi-VN" sz="2800" b="1" dirty="0">
                <a:solidFill>
                  <a:schemeClr val="accent5">
                    <a:lumMod val="75000"/>
                  </a:schemeClr>
                </a:solidFill>
                <a:latin typeface="Times New Roman" panose="02020603050405020304" pitchFamily="18" charset="0"/>
                <a:ea typeface="Calibri" panose="020F0502020204030204" pitchFamily="34" charset="0"/>
              </a:rPr>
              <a:t>dẫn cách đọc</a:t>
            </a:r>
            <a:r>
              <a:rPr lang="vi-VN" sz="2800" dirty="0">
                <a:solidFill>
                  <a:schemeClr val="accent5">
                    <a:lumMod val="75000"/>
                  </a:schemeClr>
                </a:solidFill>
                <a:latin typeface="Times New Roman" panose="02020603050405020304" pitchFamily="18" charset="0"/>
                <a:ea typeface="Calibri" panose="020F0502020204030204" pitchFamily="34" charset="0"/>
              </a:rPr>
              <a:t>: Đọc rõ ràng, chú ý những từ ngữ là </a:t>
            </a:r>
            <a:r>
              <a:rPr lang="en-US" sz="2800" dirty="0" err="1">
                <a:solidFill>
                  <a:schemeClr val="accent5">
                    <a:lumMod val="75000"/>
                  </a:schemeClr>
                </a:solidFill>
                <a:latin typeface="Times New Roman" panose="02020603050405020304" pitchFamily="18" charset="0"/>
                <a:ea typeface="Calibri" panose="020F0502020204030204" pitchFamily="34" charset="0"/>
              </a:rPr>
              <a:t>địa</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danh</a:t>
            </a:r>
            <a:r>
              <a:rPr lang="vi-VN"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giọng</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điệu</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phấn</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chấn</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hào</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hùng</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chắc</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khoẻ</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Ngắt</a:t>
            </a:r>
            <a:r>
              <a:rPr lang="en-US" sz="2800" dirty="0">
                <a:solidFill>
                  <a:schemeClr val="accent5">
                    <a:lumMod val="75000"/>
                  </a:schemeClr>
                </a:solidFill>
                <a:latin typeface="Times New Roman" panose="02020603050405020304" pitchFamily="18" charset="0"/>
                <a:ea typeface="Calibri" panose="020F0502020204030204" pitchFamily="34" charset="0"/>
              </a:rPr>
              <a:t> </a:t>
            </a:r>
            <a:r>
              <a:rPr lang="en-US" sz="2800" dirty="0" err="1">
                <a:solidFill>
                  <a:schemeClr val="accent5">
                    <a:lumMod val="75000"/>
                  </a:schemeClr>
                </a:solidFill>
                <a:latin typeface="Times New Roman" panose="02020603050405020304" pitchFamily="18" charset="0"/>
                <a:ea typeface="Calibri" panose="020F0502020204030204" pitchFamily="34" charset="0"/>
              </a:rPr>
              <a:t>nhịp</a:t>
            </a:r>
            <a:r>
              <a:rPr lang="en-US" sz="2800" dirty="0">
                <a:solidFill>
                  <a:schemeClr val="accent5">
                    <a:lumMod val="75000"/>
                  </a:schemeClr>
                </a:solidFill>
                <a:latin typeface="Times New Roman" panose="02020603050405020304" pitchFamily="18" charset="0"/>
                <a:ea typeface="Calibri" panose="020F0502020204030204" pitchFamily="34" charset="0"/>
              </a:rPr>
              <a:t> 2/3.</a:t>
            </a:r>
            <a:endParaRPr lang="en-US" sz="2800" dirty="0">
              <a:solidFill>
                <a:schemeClr val="accent5">
                  <a:lumMod val="75000"/>
                </a:schemeClr>
              </a:solidFill>
            </a:endParaRPr>
          </a:p>
        </p:txBody>
      </p:sp>
    </p:spTree>
    <p:extLst>
      <p:ext uri="{BB962C8B-B14F-4D97-AF65-F5344CB8AC3E}">
        <p14:creationId xmlns:p14="http://schemas.microsoft.com/office/powerpoint/2010/main" val="125628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2372</Words>
  <Application>Microsoft Office PowerPoint</Application>
  <PresentationFormat>Widescreen</PresentationFormat>
  <Paragraphs>188</Paragraphs>
  <Slides>44</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SimSun</vt:lpstr>
      <vt:lpstr>#9Slide03 Bebas Neue Bold</vt:lpstr>
      <vt:lpstr>Arial</vt:lpstr>
      <vt:lpstr>Calibri</vt:lpstr>
      <vt:lpstr>Calibri Light</vt:lpstr>
      <vt:lpstr>等线</vt:lpstr>
      <vt:lpstr>MS Mincho</vt:lpstr>
      <vt:lpstr>Times New Roman</vt:lpstr>
      <vt:lpstr>幼圆</vt:lpstr>
      <vt:lpstr>Office Theme</vt:lpstr>
      <vt:lpstr>PowerPoint Presentation</vt:lpstr>
      <vt:lpstr>PowerPoint Presentation</vt:lpstr>
      <vt:lpstr>PowerPoint Presentation</vt:lpstr>
      <vt:lpstr>PowerPoint Presentation</vt:lpstr>
      <vt:lpstr>PowerPoint Presentation</vt:lpstr>
      <vt:lpstr>PowerPoint Presentation</vt:lpstr>
      <vt:lpstr>I. ĐỌC, TÌM HIỂU CHUNG </vt:lpstr>
      <vt:lpstr>PowerPoint Presentation</vt:lpstr>
      <vt:lpstr>2. Văn bản</vt:lpstr>
      <vt:lpstr>PowerPoint Presentation</vt:lpstr>
      <vt:lpstr>PowerPoint Presentation</vt:lpstr>
      <vt:lpstr>2. Văn bản</vt:lpstr>
      <vt:lpstr>PowerPoint Presentation</vt:lpstr>
      <vt:lpstr>PowerPoint Presentation</vt:lpstr>
      <vt:lpstr>II. ĐỌC, HIỂU CHI TIẾT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24</cp:revision>
  <dcterms:created xsi:type="dcterms:W3CDTF">2024-06-03T04:09:08Z</dcterms:created>
  <dcterms:modified xsi:type="dcterms:W3CDTF">2024-06-12T13:52:30Z</dcterms:modified>
</cp:coreProperties>
</file>