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sldIdLst>
    <p:sldId id="256" r:id="rId4"/>
    <p:sldId id="259" r:id="rId5"/>
    <p:sldId id="257" r:id="rId6"/>
    <p:sldId id="276" r:id="rId7"/>
    <p:sldId id="311" r:id="rId8"/>
    <p:sldId id="277" r:id="rId9"/>
    <p:sldId id="278" r:id="rId10"/>
    <p:sldId id="279" r:id="rId11"/>
    <p:sldId id="280" r:id="rId12"/>
    <p:sldId id="312" r:id="rId13"/>
    <p:sldId id="260" r:id="rId14"/>
    <p:sldId id="263" r:id="rId15"/>
    <p:sldId id="265" r:id="rId16"/>
    <p:sldId id="266" r:id="rId17"/>
    <p:sldId id="267" r:id="rId18"/>
    <p:sldId id="281" r:id="rId19"/>
    <p:sldId id="269" r:id="rId20"/>
    <p:sldId id="270" r:id="rId21"/>
    <p:sldId id="271" r:id="rId22"/>
    <p:sldId id="272" r:id="rId23"/>
    <p:sldId id="273" r:id="rId24"/>
    <p:sldId id="274" r:id="rId25"/>
    <p:sldId id="282" r:id="rId26"/>
    <p:sldId id="283" r:id="rId27"/>
    <p:sldId id="284" r:id="rId28"/>
    <p:sldId id="286" r:id="rId29"/>
    <p:sldId id="285" r:id="rId30"/>
    <p:sldId id="287" r:id="rId31"/>
    <p:sldId id="288" r:id="rId32"/>
    <p:sldId id="289" r:id="rId33"/>
    <p:sldId id="290" r:id="rId34"/>
    <p:sldId id="291" r:id="rId35"/>
    <p:sldId id="292" r:id="rId36"/>
    <p:sldId id="293" r:id="rId37"/>
    <p:sldId id="296" r:id="rId38"/>
    <p:sldId id="297" r:id="rId39"/>
    <p:sldId id="298" r:id="rId40"/>
    <p:sldId id="299" r:id="rId41"/>
    <p:sldId id="300" r:id="rId42"/>
    <p:sldId id="295" r:id="rId43"/>
    <p:sldId id="301" r:id="rId44"/>
    <p:sldId id="302" r:id="rId45"/>
    <p:sldId id="303" r:id="rId46"/>
    <p:sldId id="261" r:id="rId47"/>
    <p:sldId id="305" r:id="rId48"/>
    <p:sldId id="306" r:id="rId49"/>
    <p:sldId id="307" r:id="rId50"/>
    <p:sldId id="308" r:id="rId51"/>
    <p:sldId id="309" r:id="rId52"/>
    <p:sldId id="262" r:id="rId53"/>
    <p:sldId id="3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720" y="62"/>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4919E6-D164-4ED3-8680-690E69E7E060}"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96123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36015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71866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29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7" name="图片 36">
            <a:extLst>
              <a:ext uri="{FF2B5EF4-FFF2-40B4-BE49-F238E27FC236}">
                <a16:creationId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a16="http://schemas.microsoft.com/office/drawing/2014/main"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a16="http://schemas.microsoft.com/office/drawing/2014/main"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a16="http://schemas.microsoft.com/office/drawing/2014/main"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a16="http://schemas.microsoft.com/office/drawing/2014/main"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a16="http://schemas.microsoft.com/office/drawing/2014/main"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a16="http://schemas.microsoft.com/office/drawing/2014/main"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196065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7" name="组合 16">
            <a:extLst>
              <a:ext uri="{FF2B5EF4-FFF2-40B4-BE49-F238E27FC236}">
                <a16:creationId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nvGrpSpPr>
          <p:cNvPr id="19" name="组合 18">
            <a:extLst>
              <a:ext uri="{FF2B5EF4-FFF2-40B4-BE49-F238E27FC236}">
                <a16:creationId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椭圆 20">
              <a:extLst>
                <a:ext uri="{FF2B5EF4-FFF2-40B4-BE49-F238E27FC236}">
                  <a16:creationId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31" name="图片 30">
            <a:extLst>
              <a:ext uri="{FF2B5EF4-FFF2-40B4-BE49-F238E27FC236}">
                <a16:creationId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a16="http://schemas.microsoft.com/office/drawing/2014/main"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a16="http://schemas.microsoft.com/office/drawing/2014/main"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a16="http://schemas.microsoft.com/office/drawing/2014/main"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4275550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4" name="图片 13">
            <a:extLst>
              <a:ext uri="{FF2B5EF4-FFF2-40B4-BE49-F238E27FC236}">
                <a16:creationId xmlns:a16="http://schemas.microsoft.com/office/drawing/2014/main"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411294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3479779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9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7947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97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919E6-D164-4ED3-8680-690E69E7E060}"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302771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7117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18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286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7582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378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22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055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38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4919E6-D164-4ED3-8680-690E69E7E060}"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104843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919E6-D164-4ED3-8680-690E69E7E060}"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190292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4919E6-D164-4ED3-8680-690E69E7E060}" type="datetimeFigureOut">
              <a:rPr lang="en-US" smtClean="0"/>
              <a:t>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58255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4919E6-D164-4ED3-8680-690E69E7E060}" type="datetimeFigureOut">
              <a:rPr lang="en-US" smtClean="0"/>
              <a:t>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09822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919E6-D164-4ED3-8680-690E69E7E060}" type="datetimeFigureOut">
              <a:rPr lang="en-US" smtClean="0"/>
              <a:t>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421416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919E6-D164-4ED3-8680-690E69E7E060}"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262834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919E6-D164-4ED3-8680-690E69E7E060}"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A488BD-06F4-4666-8EE4-500F637E6FE9}" type="slidenum">
              <a:rPr lang="en-US" smtClean="0"/>
              <a:t>‹#›</a:t>
            </a:fld>
            <a:endParaRPr lang="en-US"/>
          </a:p>
        </p:txBody>
      </p:sp>
    </p:spTree>
    <p:extLst>
      <p:ext uri="{BB962C8B-B14F-4D97-AF65-F5344CB8AC3E}">
        <p14:creationId xmlns:p14="http://schemas.microsoft.com/office/powerpoint/2010/main" val="371382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919E6-D164-4ED3-8680-690E69E7E060}" type="datetimeFigureOut">
              <a:rPr lang="en-US" smtClean="0"/>
              <a:t>7/6/2024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488BD-06F4-4666-8EE4-500F637E6FE9}" type="slidenum">
              <a:rPr lang="en-US" smtClean="0"/>
              <a:t>‹#›</a:t>
            </a:fld>
            <a:endParaRPr lang="en-US"/>
          </a:p>
        </p:txBody>
      </p:sp>
    </p:spTree>
    <p:extLst>
      <p:ext uri="{BB962C8B-B14F-4D97-AF65-F5344CB8AC3E}">
        <p14:creationId xmlns:p14="http://schemas.microsoft.com/office/powerpoint/2010/main" val="93024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5470276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498048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1.gif"/><Relationship Id="rId4" Type="http://schemas.openxmlformats.org/officeDocument/2006/relationships/image" Target="../media/image40.gif"/></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2030" r="909"/>
          <a:stretch/>
        </p:blipFill>
        <p:spPr>
          <a:xfrm>
            <a:off x="0" y="-64654"/>
            <a:ext cx="12192000" cy="6888748"/>
          </a:xfrm>
          <a:prstGeom prst="rect">
            <a:avLst/>
          </a:prstGeom>
        </p:spPr>
      </p:pic>
      <p:sp>
        <p:nvSpPr>
          <p:cNvPr id="6" name="Rectangle 5"/>
          <p:cNvSpPr/>
          <p:nvPr/>
        </p:nvSpPr>
        <p:spPr>
          <a:xfrm>
            <a:off x="452582" y="1170830"/>
            <a:ext cx="9799781" cy="3596369"/>
          </a:xfrm>
          <a:prstGeom prst="rect">
            <a:avLst/>
          </a:prstGeom>
        </p:spPr>
        <p:txBody>
          <a:bodyPr wrap="square">
            <a:spAutoFit/>
          </a:bodyPr>
          <a:lstStyle/>
          <a:p>
            <a:pPr algn="ctr">
              <a:lnSpc>
                <a:spcPct val="115000"/>
              </a:lnSpc>
              <a:spcAft>
                <a:spcPts val="0"/>
              </a:spcAft>
            </a:pPr>
            <a:r>
              <a:rPr lang="vi-VN" sz="6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1</a:t>
            </a:r>
            <a:endParaRPr lang="en-US" sz="6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US" sz="6600" b="1" dirty="0">
                <a:latin typeface="Times New Roman" panose="02020603050405020304" pitchFamily="18" charset="0"/>
                <a:ea typeface="Times New Roman" panose="02020603050405020304" pitchFamily="18" charset="0"/>
                <a:cs typeface="Times New Roman" panose="02020603050405020304" pitchFamily="18" charset="0"/>
              </a:rPr>
              <a:t>THƠ VÀ THƠ </a:t>
            </a:r>
          </a:p>
          <a:p>
            <a:pPr algn="ctr">
              <a:lnSpc>
                <a:spcPct val="115000"/>
              </a:lnSpc>
              <a:spcAft>
                <a:spcPts val="0"/>
              </a:spcAft>
            </a:pPr>
            <a:r>
              <a:rPr lang="en-US" sz="6600" b="1" dirty="0">
                <a:latin typeface="Times New Roman" panose="02020603050405020304" pitchFamily="18" charset="0"/>
                <a:ea typeface="Times New Roman" panose="02020603050405020304" pitchFamily="18" charset="0"/>
                <a:cs typeface="Times New Roman" panose="02020603050405020304" pitchFamily="18" charset="0"/>
              </a:rPr>
              <a:t>SONG THẤT LỤC BÁT</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4641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ý Thường Kiệt và trận chiến sông Như Nguyệ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8761" y="0"/>
            <a:ext cx="12007757" cy="6748670"/>
          </a:xfrm>
        </p:spPr>
      </p:pic>
    </p:spTree>
    <p:extLst>
      <p:ext uri="{BB962C8B-B14F-4D97-AF65-F5344CB8AC3E}">
        <p14:creationId xmlns:p14="http://schemas.microsoft.com/office/powerpoint/2010/main" val="2951585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2339102"/>
          </a:xfrm>
          <a:prstGeom prst="rect">
            <a:avLst/>
          </a:prstGeom>
        </p:spPr>
        <p:txBody>
          <a:bodyPr wrap="square">
            <a:spAutoFit/>
          </a:bodyPr>
          <a:lstStyle/>
          <a:p>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HOẠT ĐỘNG 2 </a:t>
            </a:r>
          </a:p>
          <a:p>
            <a:pPr algn="ctr"/>
            <a:r>
              <a:rPr lang="en-US" sz="5000" b="1" dirty="0">
                <a:solidFill>
                  <a:srgbClr val="FF0000"/>
                </a:solidFill>
                <a:latin typeface="Times New Roman" panose="02020603050405020304" pitchFamily="18" charset="0"/>
                <a:cs typeface="Times New Roman" panose="02020603050405020304" pitchFamily="18" charset="0"/>
              </a:rPr>
              <a:t>HÌNH THÀNH KIẾN THỨC MỚI</a:t>
            </a:r>
            <a:endParaRPr lang="en-US" sz="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3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3436111" y="214806"/>
            <a:ext cx="6870214" cy="769441"/>
          </a:xfrm>
          <a:prstGeom prst="rect">
            <a:avLst/>
          </a:prstGeom>
        </p:spPr>
        <p:txBody>
          <a:bodyPr wrap="none">
            <a:spAutoFit/>
          </a:bodyPr>
          <a:lstStyle/>
          <a:p>
            <a:r>
              <a:rPr lang="pt-BR"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2.1 GIỚI THIỆU BÀI HỌC</a:t>
            </a:r>
            <a:endParaRPr lang="en-US" sz="4400" dirty="0">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i="1" dirty="0">
                <a:solidFill>
                  <a:srgbClr val="7030A0"/>
                </a:solidFill>
                <a:latin typeface="Times New Roman" panose="02020603050405020304" pitchFamily="18" charset="0"/>
                <a:cs typeface="Times New Roman" panose="02020603050405020304" pitchFamily="18" charset="0"/>
              </a:rPr>
              <a:t>1) </a:t>
            </a:r>
            <a:r>
              <a:rPr lang="en-US" sz="2800" b="1" i="1" dirty="0" err="1">
                <a:solidFill>
                  <a:srgbClr val="7030A0"/>
                </a:solidFill>
                <a:latin typeface="Times New Roman" panose="02020603050405020304" pitchFamily="18" charset="0"/>
                <a:cs typeface="Times New Roman" panose="02020603050405020304" pitchFamily="18" charset="0"/>
              </a:rPr>
              <a:t>Nêu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các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văn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bản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tìm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hiểu</a:t>
            </a:r>
            <a:r>
              <a:rPr lang="en-US" sz="2800" b="1" i="1" dirty="0">
                <a:solidFill>
                  <a:srgbClr val="7030A0"/>
                </a:solidFill>
                <a:latin typeface="Times New Roman" panose="02020603050405020304" pitchFamily="18" charset="0"/>
                <a:cs typeface="Times New Roman" panose="02020603050405020304" pitchFamily="18" charset="0"/>
              </a:rPr>
              <a:t> ở </a:t>
            </a:r>
            <a:r>
              <a:rPr lang="en-US" sz="2800" b="1" i="1" dirty="0" err="1">
                <a:solidFill>
                  <a:srgbClr val="7030A0"/>
                </a:solidFill>
                <a:latin typeface="Times New Roman" panose="02020603050405020304" pitchFamily="18" charset="0"/>
                <a:cs typeface="Times New Roman" panose="02020603050405020304" pitchFamily="18" charset="0"/>
              </a:rPr>
              <a:t>bài</a:t>
            </a:r>
            <a:r>
              <a:rPr lang="en-US" sz="2800" b="1" i="1" dirty="0">
                <a:solidFill>
                  <a:srgbClr val="7030A0"/>
                </a:solidFill>
                <a:latin typeface="Times New Roman" panose="02020603050405020304" pitchFamily="18" charset="0"/>
                <a:cs typeface="Times New Roman" panose="02020603050405020304" pitchFamily="18" charset="0"/>
              </a:rPr>
              <a:t> 1?</a:t>
            </a:r>
            <a:endParaRPr lang="en-US" sz="2800" b="1" dirty="0">
              <a:solidFill>
                <a:srgbClr val="7030A0"/>
              </a:solidFill>
              <a:latin typeface="Times New Roman" panose="02020603050405020304" pitchFamily="18" charset="0"/>
              <a:cs typeface="Times New Roman" panose="02020603050405020304" pitchFamily="18" charset="0"/>
            </a:endParaRPr>
          </a:p>
          <a:p>
            <a:pPr algn="just"/>
            <a:r>
              <a:rPr lang="en-US" sz="2800" b="1" i="1" dirty="0">
                <a:solidFill>
                  <a:srgbClr val="7030A0"/>
                </a:solidFill>
                <a:latin typeface="Times New Roman" panose="02020603050405020304" pitchFamily="18" charset="0"/>
                <a:cs typeface="Times New Roman" panose="02020603050405020304" pitchFamily="18" charset="0"/>
              </a:rPr>
              <a:t>2) </a:t>
            </a:r>
            <a:r>
              <a:rPr lang="en-US" sz="2800" b="1" i="1" dirty="0" err="1">
                <a:solidFill>
                  <a:srgbClr val="7030A0"/>
                </a:solidFill>
                <a:latin typeface="Times New Roman" panose="02020603050405020304" pitchFamily="18" charset="0"/>
                <a:cs typeface="Times New Roman" panose="02020603050405020304" pitchFamily="18" charset="0"/>
              </a:rPr>
              <a:t>Các</a:t>
            </a:r>
            <a:r>
              <a:rPr lang="en-US" sz="2800" b="1" i="1" dirty="0">
                <a:solidFill>
                  <a:srgbClr val="7030A0"/>
                </a:solidFill>
                <a:latin typeface="Times New Roman" panose="02020603050405020304" pitchFamily="18" charset="0"/>
                <a:cs typeface="Times New Roman" panose="02020603050405020304" pitchFamily="18" charset="0"/>
              </a:rPr>
              <a:t> VB </a:t>
            </a:r>
            <a:r>
              <a:rPr lang="en-US" sz="2800" b="1" i="1" dirty="0" err="1">
                <a:solidFill>
                  <a:srgbClr val="7030A0"/>
                </a:solidFill>
                <a:latin typeface="Times New Roman" panose="02020603050405020304" pitchFamily="18" charset="0"/>
                <a:cs typeface="Times New Roman" panose="02020603050405020304" pitchFamily="18" charset="0"/>
              </a:rPr>
              <a:t>đọc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chủ</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yếu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thuộc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gì</a:t>
            </a:r>
            <a:r>
              <a:rPr lang="en-US" sz="2800" b="1" i="1" dirty="0">
                <a:solidFill>
                  <a:srgbClr val="7030A0"/>
                </a:solidFill>
                <a:latin typeface="Times New Roman" panose="02020603050405020304" pitchFamily="18" charset="0"/>
                <a:cs typeface="Times New Roman" panose="02020603050405020304" pitchFamily="18" charset="0"/>
              </a:rPr>
              <a:t>?</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43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27" y="0"/>
            <a:ext cx="12025746" cy="6858000"/>
          </a:xfrm>
        </p:spPr>
      </p:pic>
      <p:sp>
        <p:nvSpPr>
          <p:cNvPr id="5" name="Rectangle 4"/>
          <p:cNvSpPr/>
          <p:nvPr/>
        </p:nvSpPr>
        <p:spPr>
          <a:xfrm>
            <a:off x="3763816" y="464067"/>
            <a:ext cx="4664365" cy="800219"/>
          </a:xfrm>
          <a:prstGeom prst="rect">
            <a:avLst/>
          </a:prstGeom>
        </p:spPr>
        <p:txBody>
          <a:bodyPr wrap="square">
            <a:spAutoFit/>
          </a:bodyPr>
          <a:lstStyle/>
          <a:p>
            <a:pPr algn="just">
              <a:lnSpc>
                <a:spcPct val="115000"/>
              </a:lnSpc>
              <a:spcAft>
                <a:spcPts val="800"/>
              </a:spcAft>
            </a:pPr>
            <a:r>
              <a:rPr lang="pt-BR" sz="4000" b="1" dirty="0">
                <a:latin typeface="Times New Roman" panose="02020603050405020304" pitchFamily="18" charset="0"/>
                <a:ea typeface="Calibri" panose="020F0502020204030204" pitchFamily="34" charset="0"/>
                <a:cs typeface="Times New Roman" panose="02020603050405020304" pitchFamily="18" charset="0"/>
              </a:rPr>
              <a:t> Văn bản đọc chính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137079" y="1728353"/>
            <a:ext cx="9917841" cy="3971344"/>
          </a:xfrm>
          <a:prstGeom prst="rect">
            <a:avLst/>
          </a:prstGeom>
        </p:spPr>
        <p:txBody>
          <a:bodyPr wrap="square">
            <a:spAutoFit/>
          </a:bodyPr>
          <a:lstStyle/>
          <a:p>
            <a:pPr algn="just">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VB1: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Nam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VB2: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Khuê</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VB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80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lẻ</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Chinh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ngâm</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Thể loại chính: </a:t>
            </a:r>
            <a:r>
              <a:rPr lang="pt-BR" sz="2800" dirty="0">
                <a:latin typeface="Times New Roman" panose="02020603050405020304" pitchFamily="18" charset="0"/>
                <a:ea typeface="Calibri" panose="020F0502020204030204" pitchFamily="34" charset="0"/>
                <a:cs typeface="Times New Roman" panose="02020603050405020304" pitchFamily="18" charset="0"/>
              </a:rPr>
              <a:t>Thơ song thất lục bát.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62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down)">
                                      <p:cBhvr>
                                        <p:cTn id="34" dur="580">
                                          <p:stCondLst>
                                            <p:cond delay="0"/>
                                          </p:stCondLst>
                                        </p:cTn>
                                        <p:tgtEl>
                                          <p:spTgt spid="6">
                                            <p:txEl>
                                              <p:pRg st="4" end="4"/>
                                            </p:txEl>
                                          </p:spTgt>
                                        </p:tgtEl>
                                      </p:cBhvr>
                                    </p:animEffect>
                                    <p:anim calcmode="lin" valueType="num">
                                      <p:cBhvr>
                                        <p:cTn id="35"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xEl>
                                              <p:pRg st="4" end="4"/>
                                            </p:txEl>
                                          </p:spTgt>
                                        </p:tgtEl>
                                      </p:cBhvr>
                                      <p:to x="100000" y="60000"/>
                                    </p:animScale>
                                    <p:animScale>
                                      <p:cBhvr>
                                        <p:cTn id="41" dur="166" decel="50000">
                                          <p:stCondLst>
                                            <p:cond delay="676"/>
                                          </p:stCondLst>
                                        </p:cTn>
                                        <p:tgtEl>
                                          <p:spTgt spid="6">
                                            <p:txEl>
                                              <p:pRg st="4" end="4"/>
                                            </p:txEl>
                                          </p:spTgt>
                                        </p:tgtEl>
                                      </p:cBhvr>
                                      <p:to x="100000" y="100000"/>
                                    </p:animScale>
                                    <p:animScale>
                                      <p:cBhvr>
                                        <p:cTn id="42" dur="26">
                                          <p:stCondLst>
                                            <p:cond delay="1312"/>
                                          </p:stCondLst>
                                        </p:cTn>
                                        <p:tgtEl>
                                          <p:spTgt spid="6">
                                            <p:txEl>
                                              <p:pRg st="4" end="4"/>
                                            </p:txEl>
                                          </p:spTgt>
                                        </p:tgtEl>
                                      </p:cBhvr>
                                      <p:to x="100000" y="80000"/>
                                    </p:animScale>
                                    <p:animScale>
                                      <p:cBhvr>
                                        <p:cTn id="43" dur="166" decel="50000">
                                          <p:stCondLst>
                                            <p:cond delay="1338"/>
                                          </p:stCondLst>
                                        </p:cTn>
                                        <p:tgtEl>
                                          <p:spTgt spid="6">
                                            <p:txEl>
                                              <p:pRg st="4" end="4"/>
                                            </p:txEl>
                                          </p:spTgt>
                                        </p:tgtEl>
                                      </p:cBhvr>
                                      <p:to x="100000" y="100000"/>
                                    </p:animScale>
                                    <p:animScale>
                                      <p:cBhvr>
                                        <p:cTn id="44" dur="26">
                                          <p:stCondLst>
                                            <p:cond delay="1642"/>
                                          </p:stCondLst>
                                        </p:cTn>
                                        <p:tgtEl>
                                          <p:spTgt spid="6">
                                            <p:txEl>
                                              <p:pRg st="4" end="4"/>
                                            </p:txEl>
                                          </p:spTgt>
                                        </p:tgtEl>
                                      </p:cBhvr>
                                      <p:to x="100000" y="90000"/>
                                    </p:animScale>
                                    <p:animScale>
                                      <p:cBhvr>
                                        <p:cTn id="45" dur="166" decel="50000">
                                          <p:stCondLst>
                                            <p:cond delay="1668"/>
                                          </p:stCondLst>
                                        </p:cTn>
                                        <p:tgtEl>
                                          <p:spTgt spid="6">
                                            <p:txEl>
                                              <p:pRg st="4" end="4"/>
                                            </p:txEl>
                                          </p:spTgt>
                                        </p:tgtEl>
                                      </p:cBhvr>
                                      <p:to x="100000" y="100000"/>
                                    </p:animScale>
                                    <p:animScale>
                                      <p:cBhvr>
                                        <p:cTn id="46" dur="26">
                                          <p:stCondLst>
                                            <p:cond delay="1808"/>
                                          </p:stCondLst>
                                        </p:cTn>
                                        <p:tgtEl>
                                          <p:spTgt spid="6">
                                            <p:txEl>
                                              <p:pRg st="4" end="4"/>
                                            </p:txEl>
                                          </p:spTgt>
                                        </p:tgtEl>
                                      </p:cBhvr>
                                      <p:to x="100000" y="95000"/>
                                    </p:animScale>
                                    <p:animScale>
                                      <p:cBhvr>
                                        <p:cTn id="47"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182438" y="111006"/>
            <a:ext cx="9099992" cy="1015663"/>
          </a:xfrm>
          <a:prstGeom prst="rect">
            <a:avLst/>
          </a:prstGeom>
        </p:spPr>
        <p:txBody>
          <a:bodyPr wrap="none">
            <a:spAutoFit/>
          </a:bodyPr>
          <a:lstStyle/>
          <a:p>
            <a:pPr algn="ctr"/>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de-DE" sz="6000" b="1" dirty="0">
                <a:solidFill>
                  <a:srgbClr val="FF0000"/>
                </a:solidFill>
                <a:latin typeface="Times New Roman" panose="02020603050405020304" pitchFamily="18" charset="0"/>
                <a:cs typeface="Times New Roman" panose="02020603050405020304" pitchFamily="18" charset="0"/>
              </a:rPr>
              <a:t>KIẾN THỨC NGỮ VĂN</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 SGK </a:t>
            </a:r>
            <a:r>
              <a:rPr lang="vi-VN" sz="3200" dirty="0">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13-14,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21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6009850"/>
          </a:xfrm>
          <a:prstGeom prst="rect">
            <a:avLst/>
          </a:prstGeom>
        </p:spPr>
        <p:txBody>
          <a:bodyPr wrap="square">
            <a:spAutoFit/>
          </a:bodyPr>
          <a:lstStyle/>
          <a:p>
            <a:pPr algn="just">
              <a:lnSpc>
                <a:spcPct val="115000"/>
              </a:lnSpc>
              <a:spcAft>
                <a:spcPts val="800"/>
              </a:spcAft>
            </a:pP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06" y="1443918"/>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786" y="3990432"/>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78" y="5400587"/>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87847" y="1370598"/>
            <a:ext cx="11148290" cy="1791260"/>
          </a:xfrm>
          <a:prstGeom prst="rect">
            <a:avLst/>
          </a:prstGeom>
        </p:spPr>
        <p:txBody>
          <a:bodyPr wrap="square">
            <a:spAutoFit/>
          </a:bodyPr>
          <a:lstStyle/>
          <a:p>
            <a:pPr lvl="0" algn="just">
              <a:lnSpc>
                <a:spcPct val="115000"/>
              </a:lnSpc>
              <a:spcAft>
                <a:spcPts val="800"/>
              </a:spcAft>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ngôn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trọn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vẹn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147782" y="3159018"/>
            <a:ext cx="4742004" cy="658642"/>
          </a:xfrm>
          <a:prstGeom prst="rect">
            <a:avLst/>
          </a:prstGeom>
        </p:spPr>
        <p:txBody>
          <a:bodyPr wrap="none">
            <a:spAutoFit/>
          </a:bodyPr>
          <a:lstStyle/>
          <a:p>
            <a:pPr lvl="0" algn="just">
              <a:lnSpc>
                <a:spcPct val="115000"/>
              </a:lnSpc>
              <a:spcAft>
                <a:spcPts val="8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Rectangle 10"/>
          <p:cNvSpPr/>
          <p:nvPr/>
        </p:nvSpPr>
        <p:spPr>
          <a:xfrm>
            <a:off x="757092" y="3899561"/>
            <a:ext cx="11111924" cy="1224951"/>
          </a:xfrm>
          <a:prstGeom prst="rect">
            <a:avLst/>
          </a:prstGeom>
        </p:spPr>
        <p:txBody>
          <a:bodyPr wrap="square">
            <a:spAutoFit/>
          </a:bodyPr>
          <a:lstStyle/>
          <a:p>
            <a:pPr lvl="0" algn="just">
              <a:lnSpc>
                <a:spcPct val="115000"/>
              </a:lnSpc>
              <a:spcAft>
                <a:spcPts val="800"/>
              </a:spcAft>
            </a:pP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Gieo</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p:cNvSpPr/>
          <p:nvPr/>
        </p:nvSpPr>
        <p:spPr>
          <a:xfrm>
            <a:off x="813378" y="5342305"/>
            <a:ext cx="10999351" cy="1224951"/>
          </a:xfrm>
          <a:prstGeom prst="rect">
            <a:avLst/>
          </a:prstGeom>
        </p:spPr>
        <p:txBody>
          <a:bodyPr wrap="square">
            <a:spAutoFit/>
          </a:bodyPr>
          <a:lstStyle/>
          <a:p>
            <a:pPr lvl="0" algn="just">
              <a:lnSpc>
                <a:spcPct val="115000"/>
              </a:lnSpc>
              <a:spcAft>
                <a:spcPts val="800"/>
              </a:spcAft>
            </a:pP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3/4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3/2/2,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sáu</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2479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182438" y="111006"/>
            <a:ext cx="9099992" cy="1015663"/>
          </a:xfrm>
          <a:prstGeom prst="rect">
            <a:avLst/>
          </a:prstGeom>
        </p:spPr>
        <p:txBody>
          <a:bodyPr wrap="none">
            <a:spAutoFit/>
          </a:bodyPr>
          <a:lstStyle/>
          <a:p>
            <a:pPr algn="ctr"/>
            <a:r>
              <a:rPr lang="pt-BR"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de-DE" sz="6000" b="1" dirty="0">
                <a:solidFill>
                  <a:srgbClr val="FF0000"/>
                </a:solidFill>
                <a:latin typeface="Times New Roman" panose="02020603050405020304" pitchFamily="18" charset="0"/>
                <a:cs typeface="Times New Roman" panose="02020603050405020304" pitchFamily="18" charset="0"/>
              </a:rPr>
              <a:t>KIẾN THỨC NGỮ VĂN</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4618182" y="1717964"/>
            <a:ext cx="6853382" cy="3149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pt-BR" sz="3200" dirty="0">
                <a:solidFill>
                  <a:srgbClr val="7030A0"/>
                </a:solidFill>
                <a:latin typeface="Times New Roman" panose="02020603050405020304" pitchFamily="18" charset="0"/>
                <a:cs typeface="Times New Roman" panose="02020603050405020304" pitchFamily="18" charset="0"/>
              </a:rPr>
              <a:t>+ Nêu những điểm giống nhau của hai thể thơ.</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pt-BR" sz="3200" dirty="0">
                <a:solidFill>
                  <a:srgbClr val="7030A0"/>
                </a:solidFill>
                <a:latin typeface="Times New Roman" panose="02020603050405020304" pitchFamily="18" charset="0"/>
                <a:cs typeface="Times New Roman" panose="02020603050405020304" pitchFamily="18" charset="0"/>
              </a:rPr>
              <a:t>+ Nêu những điểm khác nhau của hai thể thơ.</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638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565693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 </a:t>
            </a:r>
            <a:r>
              <a:rPr lang="de-DE" sz="3200" b="1" dirty="0">
                <a:latin typeface="Times New Roman" panose="02020603050405020304" pitchFamily="18" charset="0"/>
                <a:cs typeface="Times New Roman" panose="02020603050405020304" pitchFamily="18" charset="0"/>
              </a:rPr>
              <a:t>So sánh, phân biệt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06" y="1443918"/>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035" y="3147933"/>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57092" y="1370598"/>
            <a:ext cx="11279045" cy="1772793"/>
          </a:xfrm>
          <a:prstGeom prst="rect">
            <a:avLst/>
          </a:prstGeom>
        </p:spPr>
        <p:txBody>
          <a:bodyPr wrap="square">
            <a:spAutoFit/>
          </a:bodyPr>
          <a:lstStyle/>
          <a:p>
            <a:pPr algn="just">
              <a:lnSpc>
                <a:spcPct val="130000"/>
              </a:lnSpc>
            </a:pPr>
            <a:r>
              <a:rPr lang="en-US" sz="2800" b="1"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Những điểm giống nhau của hai thể thơ:</a:t>
            </a:r>
            <a:endParaRPr lang="en-US" sz="2800" b="1" dirty="0">
              <a:latin typeface="Times New Roman" panose="02020603050405020304" pitchFamily="18" charset="0"/>
              <a:cs typeface="Times New Roman" panose="02020603050405020304" pitchFamily="18" charset="0"/>
            </a:endParaRP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807825" y="3135526"/>
            <a:ext cx="7242688" cy="732508"/>
          </a:xfrm>
          <a:prstGeom prst="rect">
            <a:avLst/>
          </a:prstGeom>
        </p:spPr>
        <p:txBody>
          <a:bodyPr wrap="none">
            <a:spAutoFit/>
          </a:bodyPr>
          <a:lstStyle/>
          <a:p>
            <a:pPr algn="just">
              <a:lnSpc>
                <a:spcPct val="130000"/>
              </a:lnSpc>
            </a:pPr>
            <a:r>
              <a:rPr lang="en-US" sz="3200" b="1" dirty="0">
                <a:latin typeface="Times New Roman" panose="02020603050405020304" pitchFamily="18" charset="0"/>
                <a:cs typeface="Times New Roman" panose="02020603050405020304" pitchFamily="18" charset="0"/>
              </a:rPr>
              <a:t> </a:t>
            </a:r>
            <a:r>
              <a:rPr lang="pt-BR" sz="3200" b="1" dirty="0">
                <a:latin typeface="Times New Roman" panose="02020603050405020304" pitchFamily="18" charset="0"/>
                <a:cs typeface="Times New Roman" panose="02020603050405020304" pitchFamily="18" charset="0"/>
              </a:rPr>
              <a:t>Những điểm khác nhau của hai thể thơ</a:t>
            </a:r>
            <a:r>
              <a:rPr lang="en-US" sz="3200" b="1" dirty="0">
                <a:latin typeface="Times New Roman" panose="02020603050405020304" pitchFamily="18" charset="0"/>
                <a:cs typeface="Times New Roman" panose="02020603050405020304" pitchFamily="18" charset="0"/>
              </a:rPr>
              <a:t>:</a:t>
            </a:r>
          </a:p>
        </p:txBody>
      </p:sp>
      <p:sp>
        <p:nvSpPr>
          <p:cNvPr id="11" name="Rectangle 10"/>
          <p:cNvSpPr/>
          <p:nvPr/>
        </p:nvSpPr>
        <p:spPr>
          <a:xfrm>
            <a:off x="757092" y="3899561"/>
            <a:ext cx="11111924" cy="2589170"/>
          </a:xfrm>
          <a:prstGeom prst="rect">
            <a:avLst/>
          </a:prstGeom>
        </p:spPr>
        <p:txBody>
          <a:bodyPr wrap="square">
            <a:spAutoFit/>
          </a:bodyPr>
          <a:lstStyle/>
          <a:p>
            <a:pPr algn="just">
              <a:lnSpc>
                <a:spcPct val="13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125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1000"/>
                                        <p:tgtEl>
                                          <p:spTgt spid="11">
                                            <p:txEl>
                                              <p:pRg st="0" end="0"/>
                                            </p:txEl>
                                          </p:spTgt>
                                        </p:tgtEl>
                                      </p:cBhvr>
                                    </p:animEffect>
                                    <p:anim calcmode="lin" valueType="num">
                                      <p:cBhvr>
                                        <p:cTn id="3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8443"/>
          </a:xfrm>
          <a:prstGeom prst="rect">
            <a:avLst/>
          </a:prstGeom>
        </p:spPr>
      </p:pic>
      <p:sp>
        <p:nvSpPr>
          <p:cNvPr id="5" name="Rectangle 4"/>
          <p:cNvSpPr/>
          <p:nvPr/>
        </p:nvSpPr>
        <p:spPr>
          <a:xfrm>
            <a:off x="304799" y="140920"/>
            <a:ext cx="11425382" cy="565693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 </a:t>
            </a:r>
            <a:r>
              <a:rPr lang="de-DE" sz="3200" b="1" dirty="0">
                <a:latin typeface="Times New Roman" panose="02020603050405020304" pitchFamily="18" charset="0"/>
                <a:cs typeface="Times New Roman" panose="02020603050405020304" pitchFamily="18" charset="0"/>
              </a:rPr>
              <a:t>So sánh, phân biệt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15000"/>
              </a:lnSpc>
              <a:spcAft>
                <a:spcPts val="800"/>
              </a:spcAft>
              <a:buAutoNum type="alphaLcPeriod"/>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950" y="1501429"/>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64613" y="1489022"/>
            <a:ext cx="7378943" cy="668645"/>
          </a:xfrm>
          <a:prstGeom prst="rect">
            <a:avLst/>
          </a:prstGeom>
        </p:spPr>
        <p:txBody>
          <a:bodyPr wrap="none">
            <a:spAutoFit/>
          </a:bodyPr>
          <a:lstStyle/>
          <a:p>
            <a:pPr algn="just">
              <a:lnSpc>
                <a:spcPct val="130000"/>
              </a:lnSpc>
            </a:pPr>
            <a:r>
              <a:rPr lang="en-US" sz="3200" b="1" dirty="0">
                <a:latin typeface="Times New Roman" panose="02020603050405020304" pitchFamily="18" charset="0"/>
                <a:cs typeface="Times New Roman" panose="02020603050405020304" pitchFamily="18" charset="0"/>
              </a:rPr>
              <a:t>- </a:t>
            </a:r>
            <a:r>
              <a:rPr lang="pt-BR" sz="3200" b="1" dirty="0">
                <a:latin typeface="Times New Roman" panose="02020603050405020304" pitchFamily="18" charset="0"/>
                <a:cs typeface="Times New Roman" panose="02020603050405020304" pitchFamily="18" charset="0"/>
              </a:rPr>
              <a:t>Những điểm khác nhau của hai thể thơ</a:t>
            </a:r>
            <a:r>
              <a:rPr lang="en-US" sz="3200" b="1" dirty="0">
                <a:latin typeface="Times New Roman" panose="02020603050405020304" pitchFamily="18" charset="0"/>
                <a:cs typeface="Times New Roman" panose="02020603050405020304" pitchFamily="18" charset="0"/>
              </a:rPr>
              <a:t>:</a:t>
            </a:r>
          </a:p>
        </p:txBody>
      </p:sp>
      <p:sp>
        <p:nvSpPr>
          <p:cNvPr id="11" name="Rectangle 10"/>
          <p:cNvSpPr/>
          <p:nvPr/>
        </p:nvSpPr>
        <p:spPr>
          <a:xfrm>
            <a:off x="764613" y="2319709"/>
            <a:ext cx="10891678" cy="3970318"/>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song thất lục bát kết hợp câu song thất kể sự việc và câu lục bát cảm thán, giãi bày. Thể thơ này thường có một nhân vật trữ tình trong không gian và thời gian hạn hẹp, thích hợp diễn tả nội tâm với cảm hứng trữ tình bi thương, biểu lộ tinh tế dòng suy nghĩ dồn nén, nhớ tiếc và mong đợi. Thể thơ kết hợp nhiều phẩm chất thẩm mỹ của tiếng Việt, dồi dào nhạc điệu, âm điệu buồn thương triền miên, phù hợp để ngâm ngợi.</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481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778219" y="264894"/>
            <a:ext cx="10380406"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I. ĐỌC - KHÁM PHÁ CHUNG VỀ VĂN BẢN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Thực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hiện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dự</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án</a:t>
            </a:r>
            <a:r>
              <a:rPr lang="en-US" sz="3200" i="1" dirty="0">
                <a:solidFill>
                  <a:srgbClr val="7030A0"/>
                </a:solidFill>
                <a:latin typeface="Times New Roman" panose="02020603050405020304" pitchFamily="18" charset="0"/>
                <a:cs typeface="Times New Roman" panose="02020603050405020304" pitchFamily="18" charset="0"/>
              </a:rPr>
              <a:t> ở </a:t>
            </a:r>
            <a:r>
              <a:rPr lang="en-US" sz="3200" i="1" dirty="0" err="1">
                <a:solidFill>
                  <a:srgbClr val="7030A0"/>
                </a:solidFill>
                <a:latin typeface="Times New Roman" panose="02020603050405020304" pitchFamily="18" charset="0"/>
                <a:cs typeface="Times New Roman" panose="02020603050405020304" pitchFamily="18" charset="0"/>
              </a:rPr>
              <a:t>nhà</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để</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trình</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bày</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hiểu</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biết</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của</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em</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về</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tác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giả</a:t>
            </a:r>
            <a:r>
              <a:rPr lang="en-US" sz="3200" i="1" dirty="0">
                <a:solidFill>
                  <a:srgbClr val="7030A0"/>
                </a:solidFill>
                <a:latin typeface="Times New Roman" panose="02020603050405020304" pitchFamily="18" charset="0"/>
                <a:cs typeface="Times New Roman" panose="02020603050405020304" pitchFamily="18" charset="0"/>
              </a:rPr>
              <a:t>, </a:t>
            </a:r>
            <a:r>
              <a:rPr lang="pt-BR" sz="3200" i="1" dirty="0">
                <a:solidFill>
                  <a:srgbClr val="7030A0"/>
                </a:solidFill>
                <a:latin typeface="Times New Roman" panose="02020603050405020304" pitchFamily="18" charset="0"/>
                <a:cs typeface="Times New Roman" panose="02020603050405020304" pitchFamily="18" charset="0"/>
              </a:rPr>
              <a:t>t</a:t>
            </a:r>
            <a:r>
              <a:rPr lang="en-US" sz="3200" i="1" dirty="0" err="1">
                <a:solidFill>
                  <a:srgbClr val="7030A0"/>
                </a:solidFill>
                <a:latin typeface="Times New Roman" panose="02020603050405020304" pitchFamily="18" charset="0"/>
                <a:cs typeface="Times New Roman" panose="02020603050405020304" pitchFamily="18" charset="0"/>
              </a:rPr>
              <a:t>ác</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phẩm</a:t>
            </a:r>
            <a:r>
              <a:rPr lang="en-US" sz="3200" i="1" dirty="0">
                <a:solidFill>
                  <a:srgbClr val="7030A0"/>
                </a:solidFill>
                <a:latin typeface="Times New Roman" panose="02020603050405020304" pitchFamily="18" charset="0"/>
                <a:cs typeface="Times New Roman" panose="02020603050405020304" pitchFamily="18" charset="0"/>
              </a:rPr>
              <a:t>.</a:t>
            </a:r>
            <a:r>
              <a:rPr lang="en-US" sz="3200" b="1" i="1"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21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6400" y="350660"/>
            <a:ext cx="6096000" cy="3026470"/>
          </a:xfrm>
          <a:prstGeom prst="rect">
            <a:avLst/>
          </a:prstGeom>
        </p:spPr>
        <p:txBody>
          <a:bodyPr>
            <a:spAutoFit/>
          </a:bodyPr>
          <a:lstStyle/>
          <a:p>
            <a:pPr algn="ctr">
              <a:lnSpc>
                <a:spcPct val="115000"/>
              </a:lnSpc>
              <a:spcAft>
                <a:spcPts val="0"/>
              </a:spcAft>
              <a:tabLst>
                <a:tab pos="342900"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VĂN BẢN 1: </a:t>
            </a:r>
          </a:p>
          <a:p>
            <a:pPr algn="ctr">
              <a:lnSpc>
                <a:spcPct val="115000"/>
              </a:lnSpc>
              <a:spcAft>
                <a:spcPts val="0"/>
              </a:spcAft>
              <a:tabLst>
                <a:tab pos="342900" algn="l"/>
              </a:tabLs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SÔNG NÚI NƯỚC NAM</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(Nam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sơn</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a:t>
            </a: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Aft>
                <a:spcPts val="0"/>
              </a:spcAft>
              <a:buSzPts val="1300"/>
            </a:pP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Khuyết</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danh</a:t>
            </a:r>
            <a:r>
              <a:rPr lang="en-US" sz="4000" b="1" i="1" dirty="0">
                <a:latin typeface="Times New Roman" panose="02020603050405020304" pitchFamily="18" charset="0"/>
                <a:ea typeface="Calibri" panose="020F0502020204030204" pitchFamily="34" charset="0"/>
              </a:rPr>
              <a:t> -</a:t>
            </a:r>
            <a:endParaRPr lang="en-US" sz="4000" i="1"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9753053" y="5606472"/>
            <a:ext cx="878002" cy="840509"/>
          </a:xfrm>
          <a:prstGeom prst="rect">
            <a:avLst/>
          </a:prstGeom>
        </p:spPr>
      </p:pic>
    </p:spTree>
    <p:extLst>
      <p:ext uri="{BB962C8B-B14F-4D97-AF65-F5344CB8AC3E}">
        <p14:creationId xmlns:p14="http://schemas.microsoft.com/office/powerpoint/2010/main" val="292771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3648364" y="2534943"/>
            <a:ext cx="7416800" cy="2208810"/>
          </a:xfrm>
          <a:prstGeom prst="rect">
            <a:avLst/>
          </a:prstGeom>
        </p:spPr>
        <p:txBody>
          <a:bodyPr wrap="square">
            <a:spAutoFit/>
          </a:bodyPr>
          <a:lstStyle/>
          <a:p>
            <a:pPr algn="just">
              <a:lnSpc>
                <a:spcPct val="115000"/>
              </a:lnSpc>
              <a:spcAft>
                <a:spcPts val="800"/>
              </a:spcAft>
              <a:tabLst>
                <a:tab pos="57150" algn="l"/>
                <a:tab pos="228600" algn="l"/>
                <a:tab pos="914400" algn="l"/>
              </a:tabLst>
            </a:pPr>
            <a:r>
              <a:rPr lang="fr-FR"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fr-FR"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fr-FR"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6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57150" algn="l"/>
                <a:tab pos="228600" algn="l"/>
                <a:tab pos="914400" algn="l"/>
              </a:tabLst>
            </a:pP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Chưa</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rõ</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ràng</a:t>
            </a:r>
            <a:r>
              <a:rPr lang="fr-FR"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57150" algn="l"/>
                <a:tab pos="228600" algn="l"/>
                <a:tab pos="914400" algn="l"/>
              </a:tabLst>
            </a:pP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Có</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tài</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liệu</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ghi</a:t>
            </a:r>
            <a:r>
              <a:rPr lang="fr-FR" sz="3600" dirty="0">
                <a:latin typeface="Times New Roman" panose="02020603050405020304" pitchFamily="18" charset="0"/>
                <a:ea typeface="Calibri" panose="020F0502020204030204" pitchFamily="34" charset="0"/>
                <a:cs typeface="Times New Roman" panose="02020603050405020304" pitchFamily="18" charset="0"/>
              </a:rPr>
              <a:t> là: </a:t>
            </a:r>
            <a:r>
              <a:rPr lang="fr-FR" sz="3600" dirty="0" err="1">
                <a:latin typeface="Times New Roman" panose="02020603050405020304" pitchFamily="18" charset="0"/>
                <a:ea typeface="Calibri" panose="020F0502020204030204" pitchFamily="34" charset="0"/>
                <a:cs typeface="Times New Roman" panose="02020603050405020304" pitchFamily="18" charset="0"/>
              </a:rPr>
              <a:t>Lý</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fr-FR" sz="3600" dirty="0">
                <a:latin typeface="Times New Roman" panose="02020603050405020304" pitchFamily="18" charset="0"/>
                <a:ea typeface="Calibri" panose="020F0502020204030204" pitchFamily="34" charset="0"/>
                <a:cs typeface="Times New Roman" panose="02020603050405020304" pitchFamily="18" charset="0"/>
              </a:rPr>
              <a:t> </a:t>
            </a:r>
            <a:r>
              <a:rPr lang="fr-FR" sz="3600" dirty="0" err="1">
                <a:latin typeface="Times New Roman" panose="02020603050405020304" pitchFamily="18" charset="0"/>
                <a:ea typeface="Calibri" panose="020F0502020204030204" pitchFamily="34" charset="0"/>
                <a:cs typeface="Times New Roman" panose="02020603050405020304" pitchFamily="18" charset="0"/>
              </a:rPr>
              <a:t>Kiệt</a:t>
            </a:r>
            <a:r>
              <a:rPr lang="fr-FR"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58C710D-3515-4BEF-BF97-DB6E6BE87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 y="1820568"/>
            <a:ext cx="2980032" cy="2980032"/>
          </a:xfrm>
          <a:prstGeom prst="rect">
            <a:avLst/>
          </a:prstGeom>
        </p:spPr>
      </p:pic>
    </p:spTree>
    <p:extLst>
      <p:ext uri="{BB962C8B-B14F-4D97-AF65-F5344CB8AC3E}">
        <p14:creationId xmlns:p14="http://schemas.microsoft.com/office/powerpoint/2010/main" val="133823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4048125"/>
          </a:xfrm>
          <a:prstGeom prst="rect">
            <a:avLst/>
          </a:prstGeom>
        </p:spPr>
      </p:pic>
      <p:sp>
        <p:nvSpPr>
          <p:cNvPr id="5" name="Rectangle 4"/>
          <p:cNvSpPr/>
          <p:nvPr/>
        </p:nvSpPr>
        <p:spPr>
          <a:xfrm>
            <a:off x="4403157" y="2103288"/>
            <a:ext cx="7262662" cy="3785652"/>
          </a:xfrm>
          <a:prstGeom prst="rect">
            <a:avLst/>
          </a:prstGeom>
        </p:spPr>
        <p:txBody>
          <a:bodyPr wrap="square">
            <a:spAutoFit/>
          </a:bodyPr>
          <a:lstStyle/>
          <a:p>
            <a:pPr>
              <a:lnSpc>
                <a:spcPct val="150000"/>
              </a:lnSpc>
            </a:pPr>
            <a:r>
              <a:rPr lang="en-US" sz="3200" b="1" dirty="0" err="1">
                <a:solidFill>
                  <a:srgbClr val="002060"/>
                </a:solidFill>
                <a:latin typeface="Times New Roman" panose="02020603050405020304" pitchFamily="18" charset="0"/>
                <a:cs typeface="Times New Roman" panose="02020603050405020304" pitchFamily="18" charset="0"/>
              </a:rPr>
              <a:t>Nhiệm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vụ</a:t>
            </a:r>
            <a:r>
              <a:rPr lang="en-US" sz="3200" b="1" dirty="0">
                <a:solidFill>
                  <a:srgbClr val="002060"/>
                </a:solidFill>
                <a:latin typeface="Times New Roman" panose="02020603050405020304" pitchFamily="18" charset="0"/>
                <a:cs typeface="Times New Roman" panose="02020603050405020304" pitchFamily="18" charset="0"/>
              </a:rPr>
              <a:t> 2:</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a:solidFill>
                  <a:srgbClr val="7030A0"/>
                </a:solidFill>
                <a:latin typeface="Times New Roman" panose="02020603050405020304" pitchFamily="18" charset="0"/>
                <a:cs typeface="Times New Roman" panose="02020603050405020304" pitchFamily="18" charset="0"/>
              </a:rPr>
              <a:t>GV </a:t>
            </a:r>
            <a:r>
              <a:rPr lang="en-US" sz="3200" i="1" dirty="0" err="1">
                <a:solidFill>
                  <a:srgbClr val="7030A0"/>
                </a:solidFill>
                <a:latin typeface="Times New Roman" panose="02020603050405020304" pitchFamily="18" charset="0"/>
                <a:cs typeface="Times New Roman" panose="02020603050405020304" pitchFamily="18" charset="0"/>
              </a:rPr>
              <a:t>hướng</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dẫn</a:t>
            </a:r>
            <a:r>
              <a:rPr lang="en-US" sz="3200" i="1" dirty="0">
                <a:solidFill>
                  <a:srgbClr val="7030A0"/>
                </a:solidFill>
                <a:latin typeface="Times New Roman" panose="02020603050405020304" pitchFamily="18" charset="0"/>
                <a:cs typeface="Times New Roman" panose="02020603050405020304" pitchFamily="18" charset="0"/>
              </a:rPr>
              <a:t> </a:t>
            </a:r>
            <a:r>
              <a:rPr lang="en-US" sz="3200" i="1" dirty="0" err="1">
                <a:solidFill>
                  <a:srgbClr val="7030A0"/>
                </a:solidFill>
                <a:latin typeface="Times New Roman" panose="02020603050405020304" pitchFamily="18" charset="0"/>
                <a:cs typeface="Times New Roman" panose="02020603050405020304" pitchFamily="18" charset="0"/>
              </a:rPr>
              <a:t>đọc</a:t>
            </a:r>
            <a:r>
              <a:rPr lang="en-US" sz="3200" i="1" dirty="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Giọng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chậm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rãi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chắc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hào</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hùng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đanh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thép</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hứng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khởi</a:t>
            </a:r>
            <a:r>
              <a:rPr lang="en-US" sz="3200" dirty="0">
                <a:solidFill>
                  <a:srgbClr val="7030A0"/>
                </a:solidFill>
                <a:latin typeface="Times New Roman" panose="02020603050405020304" pitchFamily="18" charset="0"/>
                <a:cs typeface="Times New Roman" panose="02020603050405020304" pitchFamily="18" charset="0"/>
              </a:rPr>
              <a:t>.</a:t>
            </a:r>
          </a:p>
          <a:p>
            <a:pPr>
              <a:lnSpc>
                <a:spcPct val="150000"/>
              </a:lnSpc>
            </a:pPr>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GV</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hướng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dẫn</a:t>
            </a:r>
            <a:r>
              <a:rPr lang="en-US" sz="3200" dirty="0">
                <a:solidFill>
                  <a:srgbClr val="7030A0"/>
                </a:solidFill>
                <a:latin typeface="Times New Roman" panose="02020603050405020304" pitchFamily="18" charset="0"/>
                <a:cs typeface="Times New Roman" panose="02020603050405020304" pitchFamily="18" charset="0"/>
              </a:rPr>
              <a:t> HS </a:t>
            </a:r>
            <a:r>
              <a:rPr lang="en-US" sz="3200" dirty="0" err="1">
                <a:solidFill>
                  <a:srgbClr val="7030A0"/>
                </a:solidFill>
                <a:latin typeface="Times New Roman" panose="02020603050405020304" pitchFamily="18" charset="0"/>
                <a:cs typeface="Times New Roman" panose="02020603050405020304" pitchFamily="18" charset="0"/>
              </a:rPr>
              <a:t>đọc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phiên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âm</a:t>
            </a:r>
            <a:r>
              <a:rPr lang="en-US" sz="3200" dirty="0">
                <a:solidFill>
                  <a:srgbClr val="7030A0"/>
                </a:solidFill>
                <a:latin typeface="Times New Roman" panose="02020603050405020304" pitchFamily="18" charset="0"/>
                <a:cs typeface="Times New Roman" panose="02020603050405020304" pitchFamily="18" charset="0"/>
              </a:rPr>
              <a:t> - </a:t>
            </a:r>
            <a:r>
              <a:rPr lang="en-US" sz="3200" dirty="0" err="1">
                <a:solidFill>
                  <a:srgbClr val="7030A0"/>
                </a:solidFill>
                <a:latin typeface="Times New Roman" panose="02020603050405020304" pitchFamily="18" charset="0"/>
                <a:cs typeface="Times New Roman" panose="02020603050405020304" pitchFamily="18" charset="0"/>
              </a:rPr>
              <a:t>dịch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nghĩa</a:t>
            </a:r>
            <a:r>
              <a:rPr lang="en-US" sz="3200" dirty="0">
                <a:solidFill>
                  <a:srgbClr val="7030A0"/>
                </a:solidFill>
                <a:latin typeface="Times New Roman" panose="02020603050405020304" pitchFamily="18" charset="0"/>
                <a:cs typeface="Times New Roman" panose="02020603050405020304" pitchFamily="18" charset="0"/>
              </a:rPr>
              <a:t> - </a:t>
            </a:r>
            <a:r>
              <a:rPr lang="en-US" sz="3200" dirty="0" err="1">
                <a:solidFill>
                  <a:srgbClr val="7030A0"/>
                </a:solidFill>
                <a:latin typeface="Times New Roman" panose="02020603050405020304" pitchFamily="18" charset="0"/>
                <a:cs typeface="Times New Roman" panose="02020603050405020304" pitchFamily="18" charset="0"/>
              </a:rPr>
              <a:t>dịch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thơ</a:t>
            </a:r>
            <a:r>
              <a:rPr lang="en-US" sz="3200" dirty="0">
                <a:solidFill>
                  <a:srgbClr val="7030A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3961" y="1425328"/>
            <a:ext cx="4020780" cy="3772314"/>
          </a:xfrm>
          <a:prstGeom prst="rect">
            <a:avLst/>
          </a:prstGeom>
        </p:spPr>
      </p:pic>
    </p:spTree>
    <p:extLst>
      <p:ext uri="{BB962C8B-B14F-4D97-AF65-F5344CB8AC3E}">
        <p14:creationId xmlns:p14="http://schemas.microsoft.com/office/powerpoint/2010/main" val="357036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96254"/>
            <a:ext cx="12325350" cy="4048125"/>
          </a:xfrm>
          <a:prstGeom prst="rect">
            <a:avLst/>
          </a:prstGeom>
        </p:spPr>
      </p:pic>
      <p:sp>
        <p:nvSpPr>
          <p:cNvPr id="5" name="Rectangle 4"/>
          <p:cNvSpPr/>
          <p:nvPr/>
        </p:nvSpPr>
        <p:spPr>
          <a:xfrm>
            <a:off x="4403157" y="2103288"/>
            <a:ext cx="7464792" cy="3970318"/>
          </a:xfrm>
          <a:prstGeom prst="rect">
            <a:avLst/>
          </a:prstGeom>
        </p:spPr>
        <p:txBody>
          <a:bodyPr wrap="square">
            <a:spAutoFit/>
          </a:bodyPr>
          <a:lstStyle/>
          <a:p>
            <a:pPr algn="just">
              <a:lnSpc>
                <a:spcPct val="150000"/>
              </a:lnSpc>
            </a:pPr>
            <a:r>
              <a:rPr lang="en-US" sz="2800" dirty="0" err="1">
                <a:solidFill>
                  <a:srgbClr val="7030A0"/>
                </a:solidFill>
                <a:latin typeface="Times New Roman" panose="02020603050405020304" pitchFamily="18" charset="0"/>
                <a:cs typeface="Times New Roman" panose="02020603050405020304" pitchFamily="18" charset="0"/>
              </a:rPr>
              <a:t>Nhiệm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vụ</a:t>
            </a:r>
            <a:r>
              <a:rPr lang="en-US" sz="2800" dirty="0">
                <a:solidFill>
                  <a:srgbClr val="7030A0"/>
                </a:solidFill>
                <a:latin typeface="Times New Roman" panose="02020603050405020304" pitchFamily="18" charset="0"/>
                <a:cs typeface="Times New Roman" panose="02020603050405020304" pitchFamily="18" charset="0"/>
              </a:rPr>
              <a:t> 3: </a:t>
            </a:r>
            <a:r>
              <a:rPr lang="en-US" sz="2800" i="1" dirty="0" err="1">
                <a:solidFill>
                  <a:srgbClr val="7030A0"/>
                </a:solidFill>
                <a:latin typeface="Times New Roman" panose="02020603050405020304" pitchFamily="18" charset="0"/>
                <a:cs typeface="Times New Roman" panose="02020603050405020304" pitchFamily="18" charset="0"/>
              </a:rPr>
              <a:t>nêu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đề</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Qua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liệu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bối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Sông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núi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nước</a:t>
            </a:r>
            <a:r>
              <a:rPr lang="en-US" sz="2800" i="1" dirty="0">
                <a:solidFill>
                  <a:srgbClr val="7030A0"/>
                </a:solidFill>
                <a:latin typeface="Times New Roman" panose="02020603050405020304" pitchFamily="18" charset="0"/>
                <a:cs typeface="Times New Roman" panose="02020603050405020304" pitchFamily="18" charset="0"/>
              </a:rPr>
              <a:t> Nam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Vì</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thần</a:t>
            </a:r>
            <a:r>
              <a:rPr lang="en-US" sz="2800" dirty="0">
                <a:solidFill>
                  <a:srgbClr val="7030A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Bài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coi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lập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vậy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hiểu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ngôn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lập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gì</a:t>
            </a:r>
            <a:r>
              <a:rPr lang="en-US" sz="2800" dirty="0">
                <a:solidFill>
                  <a:srgbClr val="7030A0"/>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972940"/>
            <a:ext cx="4020780" cy="4426832"/>
          </a:xfrm>
          <a:prstGeom prst="rect">
            <a:avLst/>
          </a:prstGeom>
        </p:spPr>
      </p:pic>
    </p:spTree>
    <p:extLst>
      <p:ext uri="{BB962C8B-B14F-4D97-AF65-F5344CB8AC3E}">
        <p14:creationId xmlns:p14="http://schemas.microsoft.com/office/powerpoint/2010/main" val="98591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4048125"/>
          </a:xfrm>
          <a:prstGeom prst="rect">
            <a:avLst/>
          </a:prstGeom>
        </p:spPr>
      </p:pic>
      <p:sp>
        <p:nvSpPr>
          <p:cNvPr id="5" name="Rectangle 4"/>
          <p:cNvSpPr/>
          <p:nvPr/>
        </p:nvSpPr>
        <p:spPr>
          <a:xfrm>
            <a:off x="1354282" y="946844"/>
            <a:ext cx="6096000" cy="1077218"/>
          </a:xfrm>
          <a:prstGeom prst="rect">
            <a:avLst/>
          </a:prstGeom>
        </p:spPr>
        <p:txBody>
          <a:bodyPr>
            <a:spAutoFit/>
          </a:bodyPr>
          <a:lstStyle/>
          <a:p>
            <a:r>
              <a:rPr lang="fr-FR" sz="3200" b="1" dirty="0">
                <a:solidFill>
                  <a:srgbClr val="0070C0"/>
                </a:solidFill>
                <a:latin typeface="Times New Roman" panose="02020603050405020304" pitchFamily="18" charset="0"/>
                <a:cs typeface="Times New Roman" panose="02020603050405020304" pitchFamily="18" charset="0"/>
              </a:rPr>
              <a:t>2. </a:t>
            </a:r>
            <a:r>
              <a:rPr lang="fr-FR" sz="3200" b="1" dirty="0" err="1">
                <a:solidFill>
                  <a:srgbClr val="0070C0"/>
                </a:solidFill>
                <a:latin typeface="Times New Roman" panose="02020603050405020304" pitchFamily="18" charset="0"/>
                <a:cs typeface="Times New Roman" panose="02020603050405020304" pitchFamily="18" charset="0"/>
              </a:rPr>
              <a:t>Tác</a:t>
            </a:r>
            <a:r>
              <a:rPr lang="fr-FR" sz="3200" b="1" dirty="0">
                <a:solidFill>
                  <a:srgbClr val="0070C0"/>
                </a:solidFill>
                <a:latin typeface="Times New Roman" panose="02020603050405020304" pitchFamily="18" charset="0"/>
                <a:cs typeface="Times New Roman" panose="02020603050405020304" pitchFamily="18" charset="0"/>
              </a:rPr>
              <a:t> </a:t>
            </a:r>
            <a:r>
              <a:rPr lang="fr-FR" sz="3200" b="1" dirty="0" err="1">
                <a:solidFill>
                  <a:srgbClr val="0070C0"/>
                </a:solidFill>
                <a:latin typeface="Times New Roman" panose="02020603050405020304" pitchFamily="18" charset="0"/>
                <a:cs typeface="Times New Roman" panose="02020603050405020304" pitchFamily="18" charset="0"/>
              </a:rPr>
              <a:t>phẩm</a:t>
            </a:r>
            <a:endParaRPr lang="en-US" sz="3200" dirty="0">
              <a:solidFill>
                <a:srgbClr val="0070C0"/>
              </a:solidFill>
              <a:latin typeface="Times New Roman" panose="02020603050405020304" pitchFamily="18" charset="0"/>
              <a:cs typeface="Times New Roman" panose="02020603050405020304" pitchFamily="18" charset="0"/>
            </a:endParaRPr>
          </a:p>
          <a:p>
            <a:r>
              <a:rPr lang="fr-FR" sz="3200" b="1" dirty="0">
                <a:solidFill>
                  <a:srgbClr val="0070C0"/>
                </a:solidFill>
                <a:latin typeface="Times New Roman" panose="02020603050405020304" pitchFamily="18" charset="0"/>
                <a:cs typeface="Times New Roman" panose="02020603050405020304" pitchFamily="18" charset="0"/>
              </a:rPr>
              <a:t>a. </a:t>
            </a:r>
            <a:r>
              <a:rPr lang="fr-FR" sz="3200" b="1" dirty="0" err="1">
                <a:solidFill>
                  <a:srgbClr val="0070C0"/>
                </a:solidFill>
                <a:latin typeface="Times New Roman" panose="02020603050405020304" pitchFamily="18" charset="0"/>
                <a:cs typeface="Times New Roman" panose="02020603050405020304" pitchFamily="18" charset="0"/>
              </a:rPr>
              <a:t>Xuất</a:t>
            </a:r>
            <a:r>
              <a:rPr lang="fr-FR" sz="3200" b="1" dirty="0">
                <a:solidFill>
                  <a:srgbClr val="0070C0"/>
                </a:solidFill>
                <a:latin typeface="Times New Roman" panose="02020603050405020304" pitchFamily="18" charset="0"/>
                <a:cs typeface="Times New Roman" panose="02020603050405020304" pitchFamily="18" charset="0"/>
              </a:rPr>
              <a:t> </a:t>
            </a:r>
            <a:r>
              <a:rPr lang="fr-FR" sz="3200" b="1" dirty="0" err="1">
                <a:solidFill>
                  <a:srgbClr val="0070C0"/>
                </a:solidFill>
                <a:latin typeface="Times New Roman" panose="02020603050405020304" pitchFamily="18" charset="0"/>
                <a:cs typeface="Times New Roman" panose="02020603050405020304" pitchFamily="18" charset="0"/>
              </a:rPr>
              <a:t>xứ</a:t>
            </a:r>
            <a:r>
              <a:rPr lang="fr-FR" sz="3200" dirty="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 name="Vertical Scroll 1"/>
          <p:cNvSpPr/>
          <p:nvPr/>
        </p:nvSpPr>
        <p:spPr>
          <a:xfrm>
            <a:off x="471055" y="2105891"/>
            <a:ext cx="5701145" cy="4516582"/>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fr-FR" sz="2800" dirty="0" err="1">
                <a:latin typeface="Times New Roman" panose="02020603050405020304" pitchFamily="18" charset="0"/>
                <a:cs typeface="Times New Roman" panose="02020603050405020304" pitchFamily="18" charset="0"/>
              </a:rPr>
              <a:t>Sách</a:t>
            </a:r>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Lĩnh</a:t>
            </a:r>
            <a:r>
              <a:rPr lang="fr-FR" sz="2800" i="1" dirty="0">
                <a:latin typeface="Times New Roman" panose="02020603050405020304" pitchFamily="18" charset="0"/>
                <a:cs typeface="Times New Roman" panose="02020603050405020304" pitchFamily="18" charset="0"/>
              </a:rPr>
              <a:t> Nam </a:t>
            </a:r>
            <a:r>
              <a:rPr lang="fr-FR" sz="2800" i="1" dirty="0" err="1">
                <a:latin typeface="Times New Roman" panose="02020603050405020304" pitchFamily="18" charset="0"/>
                <a:cs typeface="Times New Roman" panose="02020603050405020304" pitchFamily="18" charset="0"/>
              </a:rPr>
              <a:t>trích</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quái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ghi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Năm</a:t>
            </a:r>
            <a:r>
              <a:rPr lang="fr-FR" sz="2800" dirty="0">
                <a:latin typeface="Times New Roman" panose="02020603050405020304" pitchFamily="18" charset="0"/>
                <a:cs typeface="Times New Roman" panose="02020603050405020304" pitchFamily="18" charset="0"/>
              </a:rPr>
              <a:t> 981, </a:t>
            </a:r>
            <a:r>
              <a:rPr lang="fr-FR" sz="2800" dirty="0" err="1">
                <a:latin typeface="Times New Roman" panose="02020603050405020304" pitchFamily="18" charset="0"/>
                <a:cs typeface="Times New Roman" panose="02020603050405020304" pitchFamily="18" charset="0"/>
              </a:rPr>
              <a:t>Lê</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cuộc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hai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vị</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Nguyệt</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Trương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Trương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Hát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phù</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giữa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trung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giặc</a:t>
            </a:r>
            <a:r>
              <a:rPr lang="fr-FR" sz="2800" dirty="0">
                <a:latin typeface="Times New Roman" panose="02020603050405020304" pitchFamily="18" charset="0"/>
                <a:cs typeface="Times New Roman" panose="02020603050405020304" pitchFamily="18" charset="0"/>
              </a:rPr>
              <a:t> tan </a:t>
            </a:r>
            <a:r>
              <a:rPr lang="fr-FR" sz="2800" dirty="0" err="1">
                <a:latin typeface="Times New Roman" panose="02020603050405020304" pitchFamily="18" charset="0"/>
                <a:cs typeface="Times New Roman" panose="02020603050405020304" pitchFamily="18" charset="0"/>
              </a:rPr>
              <a:t>vỡ</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Vertical Scroll 6"/>
          <p:cNvSpPr/>
          <p:nvPr/>
        </p:nvSpPr>
        <p:spPr>
          <a:xfrm>
            <a:off x="6317673" y="2105891"/>
            <a:ext cx="5763491" cy="4516581"/>
          </a:xfrm>
          <a:prstGeom prst="verticalScroll">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fr-FR" sz="2800" dirty="0" err="1">
                <a:latin typeface="Times New Roman" panose="02020603050405020304" pitchFamily="18" charset="0"/>
                <a:cs typeface="Times New Roman" panose="02020603050405020304" pitchFamily="18" charset="0"/>
              </a:rPr>
              <a:t>Sách</a:t>
            </a:r>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Đại</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Việt</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sử</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kí</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toàn</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thư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chép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năm</a:t>
            </a:r>
            <a:r>
              <a:rPr lang="fr-FR" sz="2800" dirty="0">
                <a:latin typeface="Times New Roman" panose="02020603050405020304" pitchFamily="18" charset="0"/>
                <a:cs typeface="Times New Roman" panose="02020603050405020304" pitchFamily="18" charset="0"/>
              </a:rPr>
              <a:t> 1076, </a:t>
            </a:r>
            <a:r>
              <a:rPr lang="fr-FR" sz="2800" dirty="0" err="1">
                <a:latin typeface="Times New Roman" panose="02020603050405020304" pitchFamily="18" charset="0"/>
                <a:cs typeface="Times New Roman" panose="02020603050405020304" pitchFamily="18" charset="0"/>
              </a:rPr>
              <a:t>Lý</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Thường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Kiệt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lập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phòng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tuyến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Nguyệt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đánh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một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đêm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nghe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thấy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tiếng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nhiên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thảm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đúng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thơ</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23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504535" y="1925343"/>
            <a:ext cx="11207173" cy="1569660"/>
          </a:xfrm>
          <a:prstGeom prst="rect">
            <a:avLst/>
          </a:prstGeom>
        </p:spPr>
        <p:txBody>
          <a:bodyPr wrap="square">
            <a:spAutoFit/>
          </a:bodyPr>
          <a:lstStyle/>
          <a:p>
            <a:pPr algn="just"/>
            <a:r>
              <a:rPr lang="fr-FR" sz="3200" b="1" dirty="0">
                <a:solidFill>
                  <a:srgbClr val="00B050"/>
                </a:solidFill>
                <a:latin typeface="Times New Roman" panose="02020603050405020304" pitchFamily="18" charset="0"/>
                <a:cs typeface="Times New Roman" panose="02020603050405020304" pitchFamily="18" charset="0"/>
              </a:rPr>
              <a:t>b. </a:t>
            </a:r>
            <a:r>
              <a:rPr lang="fr-FR" sz="3200" b="1" dirty="0" err="1">
                <a:solidFill>
                  <a:srgbClr val="00B050"/>
                </a:solidFill>
                <a:latin typeface="Times New Roman" panose="02020603050405020304" pitchFamily="18" charset="0"/>
                <a:cs typeface="Times New Roman" panose="02020603050405020304" pitchFamily="18" charset="0"/>
              </a:rPr>
              <a:t>Thể</a:t>
            </a:r>
            <a:r>
              <a:rPr lang="fr-FR" sz="3200" b="1" dirty="0">
                <a:solidFill>
                  <a:srgbClr val="00B050"/>
                </a:solidFill>
                <a:latin typeface="Times New Roman" panose="02020603050405020304" pitchFamily="18" charset="0"/>
                <a:cs typeface="Times New Roman" panose="02020603050405020304" pitchFamily="18" charset="0"/>
              </a:rPr>
              <a:t> </a:t>
            </a:r>
            <a:r>
              <a:rPr lang="fr-FR" sz="3200" b="1" dirty="0" err="1">
                <a:solidFill>
                  <a:srgbClr val="00B050"/>
                </a:solidFill>
                <a:latin typeface="Times New Roman" panose="02020603050405020304" pitchFamily="18" charset="0"/>
                <a:cs typeface="Times New Roman" panose="02020603050405020304" pitchFamily="18" charset="0"/>
              </a:rPr>
              <a:t>loại</a:t>
            </a:r>
            <a:r>
              <a:rPr lang="fr-FR" sz="3200" dirty="0">
                <a:solidFill>
                  <a:srgbClr val="00B050"/>
                </a:solidFill>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Thất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ngôn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tứ</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tuyệt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Đường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luật</a:t>
            </a:r>
            <a:r>
              <a:rPr lang="fr-FR"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a:t>
            </a:r>
          </a:p>
        </p:txBody>
      </p:sp>
      <p:sp>
        <p:nvSpPr>
          <p:cNvPr id="2" name="Rectangle 1"/>
          <p:cNvSpPr/>
          <p:nvPr/>
        </p:nvSpPr>
        <p:spPr>
          <a:xfrm>
            <a:off x="504534" y="4396188"/>
            <a:ext cx="11207173" cy="1893852"/>
          </a:xfrm>
          <a:prstGeom prst="rect">
            <a:avLst/>
          </a:prstGeom>
        </p:spPr>
        <p:txBody>
          <a:bodyPr wrap="square">
            <a:spAutoFit/>
          </a:bodyPr>
          <a:lstStyle/>
          <a:p>
            <a:pPr algn="just">
              <a:lnSpc>
                <a:spcPct val="115000"/>
              </a:lnSpc>
              <a:spcAft>
                <a:spcPts val="800"/>
              </a:spcAft>
            </a:pPr>
            <a:r>
              <a:rPr lang="fr-FR"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 </a:t>
            </a:r>
            <a:r>
              <a:rPr lang="fr-FR"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a:t>
            </a:r>
            <a:r>
              <a:rPr lang="fr-FR"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fr-FR"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xem</a:t>
            </a:r>
            <a:r>
              <a:rPr lang="fr-FR" sz="3200" dirty="0">
                <a:latin typeface="Times New Roman" panose="02020603050405020304" pitchFamily="18" charset="0"/>
                <a:ea typeface="Calibri" panose="020F0502020204030204" pitchFamily="34" charset="0"/>
                <a:cs typeface="Times New Roman" panose="02020603050405020304" pitchFamily="18" charset="0"/>
              </a:rPr>
              <a:t> là </a:t>
            </a:r>
            <a:r>
              <a:rPr lang="fr-FR" sz="3200" err="1">
                <a:latin typeface="Times New Roman" panose="02020603050405020304" pitchFamily="18" charset="0"/>
                <a:ea typeface="Calibri" panose="020F0502020204030204" pitchFamily="34" charset="0"/>
                <a:cs typeface="Times New Roman" panose="02020603050405020304" pitchFamily="18" charset="0"/>
              </a:rPr>
              <a:t>bản</a:t>
            </a:r>
            <a:r>
              <a:rPr lang="fr-FR" sz="320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T</a:t>
            </a:r>
            <a:r>
              <a:rPr lang="fr-FR" sz="3200" b="1">
                <a:latin typeface="Times New Roman" panose="02020603050405020304" pitchFamily="18" charset="0"/>
                <a:ea typeface="Calibri" panose="020F0502020204030204" pitchFamily="34" charset="0"/>
                <a:cs typeface="Times New Roman" panose="02020603050405020304" pitchFamily="18" charset="0"/>
              </a:rPr>
              <a:t>uyên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ngôn</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độc</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lập</a:t>
            </a:r>
            <a:r>
              <a:rPr lang="fr-FR" sz="3200" b="1"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đầu</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tiên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dân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tộc</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tuyên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bố</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chủ</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quyền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lãnh</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thổ</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838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1615626" y="264894"/>
            <a:ext cx="8705589"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II. KHÁM PHÁ CHI TIẾT VĂN BẢN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5394036" y="1237673"/>
            <a:ext cx="6077528"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Chủ</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quyền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được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tuyên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bố</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trên</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những</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cơ</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sở</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nào</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Có</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sức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thuyết</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phục</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không</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Tại</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err="1">
                <a:solidFill>
                  <a:srgbClr val="7030A0"/>
                </a:solidFill>
                <a:latin typeface="Times New Roman" panose="02020603050405020304" pitchFamily="18" charset="0"/>
                <a:cs typeface="Times New Roman" panose="02020603050405020304" pitchFamily="18" charset="0"/>
              </a:rPr>
              <a:t>sao</a:t>
            </a:r>
            <a:r>
              <a:rPr lang="en-US" sz="36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4351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033801"/>
              </p:ext>
            </p:extLst>
          </p:nvPr>
        </p:nvGraphicFramePr>
        <p:xfrm>
          <a:off x="771525" y="390525"/>
          <a:ext cx="10877550" cy="5760813"/>
        </p:xfrm>
        <a:graphic>
          <a:graphicData uri="http://schemas.openxmlformats.org/drawingml/2006/table">
            <a:tbl>
              <a:tblPr firstRow="1" firstCol="1" bandRow="1"/>
              <a:tblGrid>
                <a:gridCol w="5742017">
                  <a:extLst>
                    <a:ext uri="{9D8B030D-6E8A-4147-A177-3AD203B41FA5}">
                      <a16:colId xmlns:a16="http://schemas.microsoft.com/office/drawing/2014/main" val="1101072002"/>
                    </a:ext>
                  </a:extLst>
                </a:gridCol>
                <a:gridCol w="5135533">
                  <a:extLst>
                    <a:ext uri="{9D8B030D-6E8A-4147-A177-3AD203B41FA5}">
                      <a16:colId xmlns:a16="http://schemas.microsoft.com/office/drawing/2014/main" val="3136347694"/>
                    </a:ext>
                  </a:extLst>
                </a:gridCol>
              </a:tblGrid>
              <a:tr h="554228">
                <a:tc gridSpan="2">
                  <a:txBody>
                    <a:bodyPr/>
                    <a:lstStyle/>
                    <a:p>
                      <a:pPr algn="ctr">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 Lời tuyên bố về chủ quyền của đất nước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extLst>
                  <a:ext uri="{0D108BD9-81ED-4DB2-BD59-A6C34878D82A}">
                    <a16:rowId xmlns:a16="http://schemas.microsoft.com/office/drawing/2014/main" val="1556420780"/>
                  </a:ext>
                </a:extLst>
              </a:tr>
              <a:tr h="687053">
                <a:tc>
                  <a:txBody>
                    <a:bodyPr/>
                    <a:lstStyle/>
                    <a:p>
                      <a:pPr algn="just">
                        <a:lnSpc>
                          <a:spcPct val="115000"/>
                        </a:lnSpc>
                        <a:spcAft>
                          <a:spcPts val="0"/>
                        </a:spcAf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Dựa vào chú thích 1 hãy làm rõ nghĩa chữ </a:t>
                      </a:r>
                      <a:r>
                        <a:rPr lang="pt-BR" sz="2800" i="1" dirty="0">
                          <a:effectLst/>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 trong </a:t>
                      </a:r>
                      <a:r>
                        <a:rPr lang="pt-BR" sz="2800" i="1" dirty="0">
                          <a:effectLst/>
                          <a:latin typeface="Times New Roman" panose="02020603050405020304" pitchFamily="18" charset="0"/>
                          <a:ea typeface="Calibri" panose="020F0502020204030204" pitchFamily="34" charset="0"/>
                          <a:cs typeface="Times New Roman" panose="02020603050405020304" pitchFamily="18" charset="0"/>
                        </a:rPr>
                        <a:t>Nam đế cư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0603042"/>
                  </a:ext>
                </a:extLst>
              </a:tr>
              <a:tr h="687053">
                <a:tc>
                  <a:txBody>
                    <a:bodyPr/>
                    <a:lstStyle/>
                    <a:p>
                      <a:pPr algn="just">
                        <a:lnSpc>
                          <a:spcPct val="115000"/>
                        </a:lnSpc>
                        <a:spcAft>
                          <a:spcPts val="0"/>
                        </a:spcAft>
                      </a:pPr>
                      <a:r>
                        <a:rPr lang="pt-BR" sz="2800">
                          <a:effectLst/>
                          <a:latin typeface="Times New Roman" panose="02020603050405020304" pitchFamily="18" charset="0"/>
                          <a:ea typeface="Calibri" panose="020F0502020204030204" pitchFamily="34" charset="0"/>
                          <a:cs typeface="Times New Roman" panose="02020603050405020304" pitchFamily="18" charset="0"/>
                        </a:rPr>
                        <a:t>Nội dung của câu thơ 1 là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0332550"/>
                  </a:ext>
                </a:extLst>
              </a:tr>
              <a:tr h="687053">
                <a:tc>
                  <a:txBody>
                    <a:bodyPr/>
                    <a:lstStyle/>
                    <a:p>
                      <a:pPr algn="just">
                        <a:lnSpc>
                          <a:spcPct val="115000"/>
                        </a:lnSpc>
                        <a:spcAft>
                          <a:spcPts val="0"/>
                        </a:spcAf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Câu thơ 2 có nghĩa như thế nào?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155398"/>
                  </a:ext>
                </a:extLst>
              </a:tr>
              <a:tr h="1374107">
                <a:tc>
                  <a:txBody>
                    <a:bodyPr/>
                    <a:lstStyle/>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Nhận xét về âm điệu của cả hai câu thơ.</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Âm điệu đó có tác dụng gì trong việc diễn tả cảm xúc về chủ quyền?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3759005"/>
                  </a:ext>
                </a:extLst>
              </a:tr>
              <a:tr h="687053">
                <a:tc>
                  <a:txBody>
                    <a:bodyPr/>
                    <a:lstStyle/>
                    <a:p>
                      <a:pPr algn="just">
                        <a:lnSpc>
                          <a:spcPct val="115000"/>
                        </a:lnSpc>
                        <a:spcAft>
                          <a:spcPts val="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Người viết đã bộc lộ tình cảm gì trong lời thơ này?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tabLst>
                          <a:tab pos="57150" algn="l"/>
                          <a:tab pos="228600" algn="l"/>
                          <a:tab pos="914400" algn="l"/>
                        </a:tabLst>
                      </a:pP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011" marR="64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0181428"/>
                  </a:ext>
                </a:extLst>
              </a:tr>
            </a:tbl>
          </a:graphicData>
        </a:graphic>
      </p:graphicFrame>
    </p:spTree>
    <p:extLst>
      <p:ext uri="{BB962C8B-B14F-4D97-AF65-F5344CB8AC3E}">
        <p14:creationId xmlns:p14="http://schemas.microsoft.com/office/powerpoint/2010/main" val="335909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822036" y="1256206"/>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Đất</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nước</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có</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biên</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giới</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lãnh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thổ</a:t>
            </a:r>
            <a:r>
              <a:rPr lang="fr-FR" sz="2800" b="1"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câu</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Đây</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điều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yếu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hiển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nhiên</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bằng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chứng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tế</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chối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cãi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Vua</a:t>
            </a:r>
            <a:r>
              <a:rPr lang="fr-FR" sz="2800" dirty="0">
                <a:latin typeface="Times New Roman" panose="02020603050405020304" pitchFamily="18" charset="0"/>
                <a:cs typeface="Times New Roman" panose="02020603050405020304" pitchFamily="18" charset="0"/>
              </a:rPr>
              <a:t> Nam ở </a:t>
            </a:r>
            <a:r>
              <a:rPr lang="fr-FR" sz="2800" dirty="0" err="1">
                <a:latin typeface="Times New Roman" panose="02020603050405020304" pitchFamily="18" charset="0"/>
                <a:cs typeface="Times New Roman" panose="02020603050405020304" pitchFamily="18" charset="0"/>
              </a:rPr>
              <a:t>trên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đất</a:t>
            </a:r>
            <a:r>
              <a:rPr lang="fr-FR" sz="2800" dirty="0">
                <a:latin typeface="Times New Roman" panose="02020603050405020304" pitchFamily="18" charset="0"/>
                <a:cs typeface="Times New Roman" panose="02020603050405020304" pitchFamily="18" charset="0"/>
              </a:rPr>
              <a:t> Nam,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phạm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bờ</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cõi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quốc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Plaque 5"/>
          <p:cNvSpPr/>
          <p:nvPr/>
        </p:nvSpPr>
        <p:spPr>
          <a:xfrm>
            <a:off x="822035" y="4936897"/>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Chủ</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quyền</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được</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ghi</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rõ</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trong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trời</a:t>
            </a:r>
            <a:r>
              <a:rPr lang="fr-FR" sz="2800" b="1"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Đây</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cơ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sở</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khẳng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định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chủ</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bởi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Trời</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đấng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tín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ngưỡng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linh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xưa</a:t>
            </a:r>
            <a:r>
              <a:rPr lang="fr-F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Plaque 6"/>
          <p:cNvSpPr/>
          <p:nvPr/>
        </p:nvSpPr>
        <p:spPr>
          <a:xfrm>
            <a:off x="822035" y="3038824"/>
            <a:ext cx="10437089" cy="1468582"/>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fr-FR" sz="2800">
                <a:latin typeface="Times New Roman" panose="02020603050405020304" pitchFamily="18" charset="0"/>
                <a:cs typeface="Times New Roman" panose="02020603050405020304" pitchFamily="18" charset="0"/>
              </a:rPr>
              <a:t>+ </a:t>
            </a:r>
            <a:r>
              <a:rPr lang="fr-FR" sz="2800" b="1" i="1">
                <a:latin typeface="Times New Roman" panose="02020603050405020304" pitchFamily="18" charset="0"/>
                <a:cs typeface="Times New Roman" panose="02020603050405020304" pitchFamily="18" charset="0"/>
              </a:rPr>
              <a:t>Nước có vua trị vì, nước là của vua.</a:t>
            </a:r>
            <a:r>
              <a:rPr lang="fr-FR" sz="2800">
                <a:latin typeface="Times New Roman" panose="02020603050405020304" pitchFamily="18" charset="0"/>
                <a:cs typeface="Times New Roman" panose="02020603050405020304" pitchFamily="18" charset="0"/>
              </a:rPr>
              <a:t> Đây là căn nguyên, gốc rễ của tư tưởng « trung quân ái quốc » rất phổ biến thời trung đại.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1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827" y="237527"/>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26" y="1126260"/>
            <a:ext cx="8753474" cy="5141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2543175" y="2076361"/>
            <a:ext cx="7467600" cy="3042243"/>
          </a:xfrm>
          <a:prstGeom prst="rect">
            <a:avLst/>
          </a:prstGeom>
        </p:spPr>
        <p:txBody>
          <a:bodyPr wrap="square">
            <a:spAutoFit/>
          </a:bodyPr>
          <a:lstStyle/>
          <a:p>
            <a:pPr algn="just">
              <a:lnSpc>
                <a:spcPct val="130000"/>
              </a:lnSpc>
            </a:pPr>
            <a:r>
              <a:rPr lang="nl-NL" sz="3000" dirty="0">
                <a:solidFill>
                  <a:srgbClr val="FF0000"/>
                </a:solidFill>
                <a:latin typeface="Times New Roman" panose="02020603050405020304" pitchFamily="18" charset="0"/>
                <a:ea typeface="Calibri" panose="020F0502020204030204" pitchFamily="34" charset="0"/>
              </a:rPr>
              <a:t>Chủ quyền được tác giả tuyên bố dựa trên những lí lẽ, cơ sở đầy sức thuyết phục.</a:t>
            </a:r>
            <a:r>
              <a:rPr lang="nl-NL" sz="3000"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Thuận</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thiên</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hợp</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nhân</a:t>
            </a:r>
            <a:r>
              <a:rPr lang="fr-FR" sz="3000" b="1" i="1" dirty="0">
                <a:solidFill>
                  <a:srgbClr val="FF0000"/>
                </a:solidFill>
                <a:latin typeface="Times New Roman" panose="02020603050405020304" pitchFamily="18" charset="0"/>
                <a:ea typeface="Calibri" panose="020F0502020204030204" pitchFamily="34" charset="0"/>
              </a:rPr>
              <a:t> là </a:t>
            </a:r>
            <a:r>
              <a:rPr lang="fr-FR" sz="3000" b="1" i="1" dirty="0" err="1">
                <a:solidFill>
                  <a:srgbClr val="FF0000"/>
                </a:solidFill>
                <a:latin typeface="Times New Roman" panose="02020603050405020304" pitchFamily="18" charset="0"/>
                <a:ea typeface="Calibri" panose="020F0502020204030204" pitchFamily="34" charset="0"/>
              </a:rPr>
              <a:t>bất</a:t>
            </a:r>
            <a:r>
              <a:rPr lang="fr-FR" sz="3000" b="1" i="1" dirty="0">
                <a:solidFill>
                  <a:srgbClr val="FF0000"/>
                </a:solidFill>
                <a:latin typeface="Times New Roman" panose="02020603050405020304" pitchFamily="18" charset="0"/>
                <a:ea typeface="Calibri" panose="020F0502020204030204" pitchFamily="34" charset="0"/>
              </a:rPr>
              <a:t> di </a:t>
            </a:r>
            <a:r>
              <a:rPr lang="fr-FR" sz="3000" b="1" i="1" dirty="0" err="1">
                <a:solidFill>
                  <a:srgbClr val="FF0000"/>
                </a:solidFill>
                <a:latin typeface="Times New Roman" panose="02020603050405020304" pitchFamily="18" charset="0"/>
                <a:ea typeface="Calibri" panose="020F0502020204030204" pitchFamily="34" charset="0"/>
              </a:rPr>
              <a:t>bất</a:t>
            </a:r>
            <a:r>
              <a:rPr lang="fr-FR" sz="3000" b="1" i="1" dirty="0">
                <a:solidFill>
                  <a:srgbClr val="FF0000"/>
                </a:solidFill>
                <a:latin typeface="Times New Roman" panose="02020603050405020304" pitchFamily="18" charset="0"/>
                <a:ea typeface="Calibri" panose="020F0502020204030204" pitchFamily="34" charset="0"/>
              </a:rPr>
              <a:t> </a:t>
            </a:r>
            <a:r>
              <a:rPr lang="fr-FR" sz="3000" b="1" i="1" dirty="0" err="1">
                <a:solidFill>
                  <a:srgbClr val="FF0000"/>
                </a:solidFill>
                <a:latin typeface="Times New Roman" panose="02020603050405020304" pitchFamily="18" charset="0"/>
                <a:ea typeface="Calibri" panose="020F0502020204030204" pitchFamily="34" charset="0"/>
              </a:rPr>
              <a:t>dịch</a:t>
            </a:r>
            <a:r>
              <a:rPr lang="fr-FR" sz="3000" b="1" i="1" dirty="0">
                <a:solidFill>
                  <a:srgbClr val="FF0000"/>
                </a:solidFill>
                <a:latin typeface="Times New Roman" panose="02020603050405020304" pitchFamily="18" charset="0"/>
                <a:ea typeface="Calibri" panose="020F0502020204030204" pitchFamily="34" charset="0"/>
              </a:rPr>
              <a:t>.</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Nó</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tồn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tại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như</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một</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chân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lý</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khách</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quan</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thể</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chối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cãi</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thể</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không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công</a:t>
            </a:r>
            <a:r>
              <a:rPr lang="fr-FR" sz="3000" dirty="0">
                <a:solidFill>
                  <a:srgbClr val="FF0000"/>
                </a:solidFill>
                <a:latin typeface="Times New Roman" panose="02020603050405020304" pitchFamily="18" charset="0"/>
                <a:ea typeface="Calibri" panose="020F0502020204030204" pitchFamily="34" charset="0"/>
              </a:rPr>
              <a:t> </a:t>
            </a:r>
            <a:r>
              <a:rPr lang="fr-FR" sz="3000" dirty="0" err="1">
                <a:solidFill>
                  <a:srgbClr val="FF0000"/>
                </a:solidFill>
                <a:latin typeface="Times New Roman" panose="02020603050405020304" pitchFamily="18" charset="0"/>
                <a:ea typeface="Calibri" panose="020F0502020204030204" pitchFamily="34" charset="0"/>
              </a:rPr>
              <a:t>nhận</a:t>
            </a:r>
            <a:r>
              <a:rPr lang="fr-FR" sz="3000" dirty="0">
                <a:solidFill>
                  <a:srgbClr val="FF0000"/>
                </a:solidFill>
                <a:latin typeface="Times New Roman" panose="02020603050405020304" pitchFamily="18" charset="0"/>
                <a:ea typeface="Calibri" panose="020F0502020204030204" pitchFamily="34" charset="0"/>
              </a:rPr>
              <a:t>.</a:t>
            </a:r>
            <a:endParaRPr lang="en-US" sz="3000" dirty="0">
              <a:solidFill>
                <a:srgbClr val="FF0000"/>
              </a:solidFill>
            </a:endParaRPr>
          </a:p>
        </p:txBody>
      </p:sp>
    </p:spTree>
    <p:extLst>
      <p:ext uri="{BB962C8B-B14F-4D97-AF65-F5344CB8AC3E}">
        <p14:creationId xmlns:p14="http://schemas.microsoft.com/office/powerpoint/2010/main" val="1499160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43383" y="3316916"/>
            <a:ext cx="5664737" cy="3560975"/>
          </a:xfrm>
          <a:prstGeom prst="rect">
            <a:avLst/>
          </a:prstGeom>
        </p:spPr>
        <p:txBody>
          <a:bodyPr wrap="square">
            <a:spAutoFit/>
          </a:bodyPr>
          <a:lstStyle/>
          <a:p>
            <a:pPr algn="just">
              <a:lnSpc>
                <a:spcPct val="115000"/>
              </a:lnSpc>
              <a:spcAft>
                <a:spcPts val="0"/>
              </a:spcAft>
              <a:tabLst>
                <a:tab pos="57150" algn="l"/>
                <a:tab pos="228600" algn="l"/>
                <a:tab pos="914400" algn="l"/>
              </a:tabLst>
            </a:pPr>
            <a:r>
              <a:rPr lang="pt-BR" sz="2800" dirty="0">
                <a:latin typeface="Times New Roman" panose="02020603050405020304" pitchFamily="18" charset="0"/>
                <a:ea typeface="Calibri" panose="020F0502020204030204" pitchFamily="34" charset="0"/>
                <a:cs typeface="Times New Roman" panose="02020603050405020304" pitchFamily="18" charset="0"/>
              </a:rPr>
              <a:t>+ Cách xưng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latin typeface="Times New Roman" panose="02020603050405020304" pitchFamily="18" charset="0"/>
                <a:ea typeface="Calibri" panose="020F0502020204030204" pitchFamily="34" charset="0"/>
                <a:cs typeface="Times New Roman" panose="02020603050405020304" pitchFamily="18" charset="0"/>
              </a:rPr>
              <a:t>. Đế là vua; </a:t>
            </a:r>
            <a:r>
              <a:rPr lang="pt-BR" sz="2800" i="1" dirty="0">
                <a:latin typeface="Times New Roman" panose="02020603050405020304" pitchFamily="18" charset="0"/>
                <a:ea typeface="Calibri" panose="020F0502020204030204" pitchFamily="34" charset="0"/>
                <a:cs typeface="Times New Roman" panose="02020603050405020304" pitchFamily="18" charset="0"/>
              </a:rPr>
              <a:t>Vươn</a:t>
            </a:r>
            <a:r>
              <a:rPr lang="pt-BR" sz="2800" dirty="0">
                <a:latin typeface="Times New Roman" panose="02020603050405020304" pitchFamily="18" charset="0"/>
                <a:ea typeface="Calibri" panose="020F0502020204030204" pitchFamily="34" charset="0"/>
                <a:cs typeface="Times New Roman" panose="02020603050405020304" pitchFamily="18" charset="0"/>
              </a:rPr>
              <a:t>g: vua; nhưng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 </a:t>
            </a:r>
            <a:r>
              <a:rPr lang="pt-BR" sz="2800" dirty="0">
                <a:latin typeface="Times New Roman" panose="02020603050405020304" pitchFamily="18" charset="0"/>
                <a:ea typeface="Calibri" panose="020F0502020204030204" pitchFamily="34" charset="0"/>
                <a:cs typeface="Times New Roman" panose="02020603050405020304" pitchFamily="18" charset="0"/>
              </a:rPr>
              <a:t>được coi là lớn hơn </a:t>
            </a:r>
            <a:r>
              <a:rPr lang="pt-BR" sz="2800" i="1" dirty="0">
                <a:latin typeface="Times New Roman" panose="02020603050405020304" pitchFamily="18" charset="0"/>
                <a:ea typeface="Calibri" panose="020F0502020204030204" pitchFamily="34" charset="0"/>
                <a:cs typeface="Times New Roman" panose="02020603050405020304" pitchFamily="18" charset="0"/>
              </a:rPr>
              <a:t>vương</a:t>
            </a:r>
            <a:r>
              <a:rPr lang="pt-BR" sz="2800" dirty="0">
                <a:latin typeface="Times New Roman" panose="02020603050405020304" pitchFamily="18" charset="0"/>
                <a:ea typeface="Calibri" panose="020F0502020204030204" pitchFamily="34" charset="0"/>
                <a:cs typeface="Times New Roman" panose="02020603050405020304" pitchFamily="18" charset="0"/>
              </a:rPr>
              <a:t>. Vậy chữ </a:t>
            </a:r>
            <a:r>
              <a:rPr lang="pt-BR" sz="2800" i="1" dirty="0">
                <a:latin typeface="Times New Roman" panose="02020603050405020304" pitchFamily="18" charset="0"/>
                <a:ea typeface="Calibri" panose="020F0502020204030204" pitchFamily="34" charset="0"/>
                <a:cs typeface="Times New Roman" panose="02020603050405020304" pitchFamily="18" charset="0"/>
              </a:rPr>
              <a:t>đế</a:t>
            </a:r>
            <a:r>
              <a:rPr lang="pt-BR" sz="2800" dirty="0">
                <a:latin typeface="Times New Roman" panose="02020603050405020304" pitchFamily="18" charset="0"/>
                <a:ea typeface="Calibri" panose="020F0502020204030204" pitchFamily="34" charset="0"/>
                <a:cs typeface="Times New Roman" panose="02020603050405020304" pitchFamily="18" charset="0"/>
              </a:rPr>
              <a:t> trong lời thơ có ý tôn vinh vua nước Nam, sánh ngang với các hoàng đế Trung Hoa.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=&gt;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tôn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6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arn(inVertical)">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fade">
                                      <p:cBhvr>
                                        <p:cTn id="45" dur="1000"/>
                                        <p:tgtEl>
                                          <p:spTgt spid="9">
                                            <p:txEl>
                                              <p:pRg st="1" end="1"/>
                                            </p:txEl>
                                          </p:spTgt>
                                        </p:tgtEl>
                                      </p:cBhvr>
                                    </p:animEffect>
                                    <p:anim calcmode="lin" valueType="num">
                                      <p:cBhvr>
                                        <p:cTn id="4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1968231"/>
          </a:xfrm>
          <a:prstGeom prst="rect">
            <a:avLst/>
          </a:prstGeom>
        </p:spPr>
        <p:txBody>
          <a:bodyPr wrap="square">
            <a:spAutoFit/>
          </a:bodyPr>
          <a:lstStyle/>
          <a:p>
            <a:pPr algn="ctr">
              <a:lnSpc>
                <a:spcPct val="115000"/>
              </a:lnSpc>
              <a:spcAft>
                <a:spcPts val="0"/>
              </a:spcAft>
              <a:tabLst>
                <a:tab pos="57150" algn="l"/>
              </a:tabLst>
            </a:pP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HOẠT ĐỘNG 1 </a:t>
            </a:r>
            <a:r>
              <a:rPr lang="de-DE"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 ĐỘNG</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63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93126" y="2870021"/>
            <a:ext cx="6587070"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nhiên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phận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đấy</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Thiên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5020831">
            <a:off x="6070262" y="2536218"/>
            <a:ext cx="788196" cy="736145"/>
          </a:xfrm>
          <a:prstGeom prst="rect">
            <a:avLst/>
          </a:prstGeom>
        </p:spPr>
      </p:pic>
      <p:cxnSp>
        <p:nvCxnSpPr>
          <p:cNvPr id="12" name="Straight Connector 11"/>
          <p:cNvCxnSpPr/>
          <p:nvPr/>
        </p:nvCxnSpPr>
        <p:spPr>
          <a:xfrm>
            <a:off x="7134726" y="1982804"/>
            <a:ext cx="104274" cy="487519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5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80">
                                          <p:stCondLst>
                                            <p:cond delay="0"/>
                                          </p:stCondLst>
                                        </p:cTn>
                                        <p:tgtEl>
                                          <p:spTgt spid="9">
                                            <p:txEl>
                                              <p:pRg st="3" end="3"/>
                                            </p:txEl>
                                          </p:spTgt>
                                        </p:tgtEl>
                                      </p:cBhvr>
                                    </p:animEffect>
                                    <p:anim calcmode="lin" valueType="num">
                                      <p:cBhvr>
                                        <p:cTn id="23"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xEl>
                                              <p:pRg st="3" end="3"/>
                                            </p:txEl>
                                          </p:spTgt>
                                        </p:tgtEl>
                                      </p:cBhvr>
                                      <p:to x="100000" y="60000"/>
                                    </p:animScale>
                                    <p:animScale>
                                      <p:cBhvr>
                                        <p:cTn id="29" dur="166" decel="50000">
                                          <p:stCondLst>
                                            <p:cond delay="676"/>
                                          </p:stCondLst>
                                        </p:cTn>
                                        <p:tgtEl>
                                          <p:spTgt spid="9">
                                            <p:txEl>
                                              <p:pRg st="3" end="3"/>
                                            </p:txEl>
                                          </p:spTgt>
                                        </p:tgtEl>
                                      </p:cBhvr>
                                      <p:to x="100000" y="100000"/>
                                    </p:animScale>
                                    <p:animScale>
                                      <p:cBhvr>
                                        <p:cTn id="30" dur="26">
                                          <p:stCondLst>
                                            <p:cond delay="1312"/>
                                          </p:stCondLst>
                                        </p:cTn>
                                        <p:tgtEl>
                                          <p:spTgt spid="9">
                                            <p:txEl>
                                              <p:pRg st="3" end="3"/>
                                            </p:txEl>
                                          </p:spTgt>
                                        </p:tgtEl>
                                      </p:cBhvr>
                                      <p:to x="100000" y="80000"/>
                                    </p:animScale>
                                    <p:animScale>
                                      <p:cBhvr>
                                        <p:cTn id="31" dur="166" decel="50000">
                                          <p:stCondLst>
                                            <p:cond delay="1338"/>
                                          </p:stCondLst>
                                        </p:cTn>
                                        <p:tgtEl>
                                          <p:spTgt spid="9">
                                            <p:txEl>
                                              <p:pRg st="3" end="3"/>
                                            </p:txEl>
                                          </p:spTgt>
                                        </p:tgtEl>
                                      </p:cBhvr>
                                      <p:to x="100000" y="100000"/>
                                    </p:animScale>
                                    <p:animScale>
                                      <p:cBhvr>
                                        <p:cTn id="32" dur="26">
                                          <p:stCondLst>
                                            <p:cond delay="1642"/>
                                          </p:stCondLst>
                                        </p:cTn>
                                        <p:tgtEl>
                                          <p:spTgt spid="9">
                                            <p:txEl>
                                              <p:pRg st="3" end="3"/>
                                            </p:txEl>
                                          </p:spTgt>
                                        </p:tgtEl>
                                      </p:cBhvr>
                                      <p:to x="100000" y="90000"/>
                                    </p:animScale>
                                    <p:animScale>
                                      <p:cBhvr>
                                        <p:cTn id="33" dur="166" decel="50000">
                                          <p:stCondLst>
                                            <p:cond delay="1668"/>
                                          </p:stCondLst>
                                        </p:cTn>
                                        <p:tgtEl>
                                          <p:spTgt spid="9">
                                            <p:txEl>
                                              <p:pRg st="3" end="3"/>
                                            </p:txEl>
                                          </p:spTgt>
                                        </p:tgtEl>
                                      </p:cBhvr>
                                      <p:to x="100000" y="100000"/>
                                    </p:animScale>
                                    <p:animScale>
                                      <p:cBhvr>
                                        <p:cTn id="34" dur="26">
                                          <p:stCondLst>
                                            <p:cond delay="1808"/>
                                          </p:stCondLst>
                                        </p:cTn>
                                        <p:tgtEl>
                                          <p:spTgt spid="9">
                                            <p:txEl>
                                              <p:pRg st="3" end="3"/>
                                            </p:txEl>
                                          </p:spTgt>
                                        </p:tgtEl>
                                      </p:cBhvr>
                                      <p:to x="100000" y="95000"/>
                                    </p:animScale>
                                    <p:animScale>
                                      <p:cBhvr>
                                        <p:cTn id="35" dur="166" decel="50000">
                                          <p:stCondLst>
                                            <p:cond delay="1834"/>
                                          </p:stCondLst>
                                        </p:cTn>
                                        <p:tgtEl>
                                          <p:spTgt spid="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2074414"/>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latin typeface="Times New Roman" panose="02020603050405020304" pitchFamily="18" charset="0"/>
                <a:ea typeface="Calibri" panose="020F0502020204030204" pitchFamily="34" charset="0"/>
                <a:cs typeface="Times New Roman" panose="02020603050405020304" pitchFamily="18" charset="0"/>
              </a:rPr>
              <a:t> Nam – </a:t>
            </a:r>
            <a:r>
              <a:rPr lang="en-US" sz="2800" i="1" dirty="0">
                <a:latin typeface="Times New Roman" panose="02020603050405020304" pitchFamily="18" charset="0"/>
                <a:ea typeface="Calibri" panose="020F0502020204030204" pitchFamily="34" charset="0"/>
                <a:cs typeface="Times New Roman" panose="02020603050405020304" pitchFamily="18" charset="0"/>
              </a:rPr>
              <a:t>Nam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latin typeface="Times New Roman" panose="02020603050405020304" pitchFamily="18" charset="0"/>
                <a:ea typeface="Calibri" panose="020F0502020204030204" pitchFamily="34" charset="0"/>
                <a:cs typeface="Times New Roman" panose="02020603050405020304" pitchFamily="18" charset="0"/>
              </a:rPr>
              <a:t>, Nam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3868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2246769"/>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66015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241252" y="3249539"/>
            <a:ext cx="5572407" cy="274228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a:t>
            </a:r>
          </a:p>
        </p:txBody>
      </p:sp>
      <p:pic>
        <p:nvPicPr>
          <p:cNvPr id="10" name="图片 7"/>
          <p:cNvPicPr>
            <a:picLocks noChangeAspect="1"/>
          </p:cNvPicPr>
          <p:nvPr/>
        </p:nvPicPr>
        <p:blipFill>
          <a:blip r:embed="rId3"/>
          <a:stretch>
            <a:fillRect/>
          </a:stretch>
        </p:blipFill>
        <p:spPr>
          <a:xfrm rot="11479437">
            <a:off x="208478" y="2710860"/>
            <a:ext cx="788196" cy="736145"/>
          </a:xfrm>
          <a:prstGeom prst="rect">
            <a:avLst/>
          </a:prstGeom>
        </p:spPr>
      </p:pic>
      <p:cxnSp>
        <p:nvCxnSpPr>
          <p:cNvPr id="12" name="Straight Connector 11"/>
          <p:cNvCxnSpPr/>
          <p:nvPr/>
        </p:nvCxnSpPr>
        <p:spPr>
          <a:xfrm>
            <a:off x="6172200" y="1982804"/>
            <a:ext cx="0" cy="487519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431990" y="3572704"/>
            <a:ext cx="5493711" cy="1569660"/>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hồn</a:t>
            </a:r>
            <a:r>
              <a:rPr lang="en-US" sz="3200" b="1" dirty="0">
                <a:latin typeface="Times New Roman" panose="02020603050405020304" pitchFamily="18" charset="0"/>
                <a:cs typeface="Times New Roman" panose="02020603050405020304" pitchFamily="18" charset="0"/>
              </a:rPr>
              <a:t>.</a:t>
            </a:r>
          </a:p>
        </p:txBody>
      </p:sp>
      <p:pic>
        <p:nvPicPr>
          <p:cNvPr id="11" name="图片 7"/>
          <p:cNvPicPr>
            <a:picLocks noChangeAspect="1"/>
          </p:cNvPicPr>
          <p:nvPr/>
        </p:nvPicPr>
        <p:blipFill>
          <a:blip r:embed="rId3"/>
          <a:stretch>
            <a:fillRect/>
          </a:stretch>
        </p:blipFill>
        <p:spPr>
          <a:xfrm rot="11479437">
            <a:off x="6172722" y="2818130"/>
            <a:ext cx="788196" cy="736145"/>
          </a:xfrm>
          <a:prstGeom prst="rect">
            <a:avLst/>
          </a:prstGeom>
        </p:spPr>
      </p:pic>
    </p:spTree>
    <p:extLst>
      <p:ext uri="{BB962C8B-B14F-4D97-AF65-F5344CB8AC3E}">
        <p14:creationId xmlns:p14="http://schemas.microsoft.com/office/powerpoint/2010/main" val="2742893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9525" y="0"/>
            <a:ext cx="12325350" cy="1450109"/>
          </a:xfrm>
          <a:prstGeom prst="rect">
            <a:avLst/>
          </a:prstGeom>
        </p:spPr>
      </p:pic>
      <p:sp>
        <p:nvSpPr>
          <p:cNvPr id="5" name="Rectangle 4"/>
          <p:cNvSpPr/>
          <p:nvPr/>
        </p:nvSpPr>
        <p:spPr>
          <a:xfrm>
            <a:off x="504534" y="540388"/>
            <a:ext cx="11207173" cy="523220"/>
          </a:xfrm>
          <a:prstGeom prst="rect">
            <a:avLst/>
          </a:prstGeom>
        </p:spPr>
        <p:txBody>
          <a:bodyPr wrap="square">
            <a:spAutoFit/>
          </a:bodyPr>
          <a:lstStyle/>
          <a:p>
            <a:pPr algn="just"/>
            <a:r>
              <a:rPr lang="fr-FR" sz="2800" b="1" dirty="0">
                <a:solidFill>
                  <a:srgbClr val="0070C0"/>
                </a:solidFill>
                <a:latin typeface="Times New Roman" panose="02020603050405020304" pitchFamily="18" charset="0"/>
                <a:cs typeface="Times New Roman" panose="02020603050405020304" pitchFamily="18" charset="0"/>
              </a:rPr>
              <a:t>1. Hai </a:t>
            </a:r>
            <a:r>
              <a:rPr lang="fr-FR" sz="2800" b="1" dirty="0" err="1">
                <a:solidFill>
                  <a:srgbClr val="0070C0"/>
                </a:solidFill>
                <a:latin typeface="Times New Roman" panose="02020603050405020304" pitchFamily="18" charset="0"/>
                <a:cs typeface="Times New Roman" panose="02020603050405020304" pitchFamily="18" charset="0"/>
              </a:rPr>
              <a:t>câu</a:t>
            </a:r>
            <a:r>
              <a:rPr lang="fr-FR" sz="2800" b="1" dirty="0">
                <a:solidFill>
                  <a:srgbClr val="0070C0"/>
                </a:solidFill>
                <a:latin typeface="Times New Roman" panose="02020603050405020304" pitchFamily="18" charset="0"/>
                <a:cs typeface="Times New Roman" panose="02020603050405020304" pitchFamily="18" charset="0"/>
              </a:rPr>
              <a:t> </a:t>
            </a:r>
            <a:r>
              <a:rPr lang="fr-FR" sz="2800" b="1" dirty="0" err="1">
                <a:solidFill>
                  <a:srgbClr val="0070C0"/>
                </a:solidFill>
                <a:latin typeface="Times New Roman" panose="02020603050405020304" pitchFamily="18" charset="0"/>
                <a:cs typeface="Times New Roman" panose="02020603050405020304" pitchFamily="18" charset="0"/>
              </a:rPr>
              <a:t>đầu</a:t>
            </a:r>
            <a:r>
              <a:rPr lang="fr-FR" sz="2800" b="1" dirty="0">
                <a:solidFill>
                  <a:srgbClr val="0070C0"/>
                </a:solidFill>
                <a:latin typeface="Times New Roman" panose="02020603050405020304" pitchFamily="18" charset="0"/>
                <a:cs typeface="Times New Roman" panose="02020603050405020304" pitchFamily="18" charset="0"/>
              </a:rPr>
              <a:t>: </a:t>
            </a:r>
            <a:r>
              <a:rPr lang="nl-NL" sz="2800" b="1" dirty="0">
                <a:solidFill>
                  <a:srgbClr val="0070C0"/>
                </a:solidFill>
                <a:latin typeface="Times New Roman" panose="02020603050405020304" pitchFamily="18" charset="0"/>
                <a:cs typeface="Times New Roman" panose="02020603050405020304" pitchFamily="18" charset="0"/>
              </a:rPr>
              <a:t>Khẳng định chủ quyền dân tộc.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Plaque 2"/>
          <p:cNvSpPr/>
          <p:nvPr/>
        </p:nvSpPr>
        <p:spPr>
          <a:xfrm>
            <a:off x="4133849" y="1256206"/>
            <a:ext cx="4924425" cy="658319"/>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Cách</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bố</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chủ</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quyền</a:t>
            </a:r>
            <a:r>
              <a:rPr lang="fr-FR"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361950" y="2116648"/>
            <a:ext cx="428625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Cách</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sử</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dụng</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từ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39000" y="2107123"/>
            <a:ext cx="4229100" cy="6762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fr-FR" sz="2800"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Âm </a:t>
            </a:r>
            <a:r>
              <a:rPr lang="en-US" sz="2800" b="1" i="1" dirty="0" err="1">
                <a:latin typeface="Times New Roman" panose="02020603050405020304" pitchFamily="18" charset="0"/>
                <a:cs typeface="Times New Roman" panose="02020603050405020304" pitchFamily="18" charset="0"/>
              </a:rPr>
              <a:t>hưởng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504534" y="3086100"/>
            <a:ext cx="11135016" cy="3065455"/>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Tóm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diễn tả sự vững vàng của tư tưởng và niềm tin sắt đá vào chân lí.</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Khẳng định nước Nam là một nước có độc lập, có chủ quyền, có lãnh thổ riêng. Đó là một sự thật hiển nhiên, không thể thay đổi.</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8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61710" y="148719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3" name="Cloud 2"/>
          <p:cNvSpPr/>
          <p:nvPr/>
        </p:nvSpPr>
        <p:spPr>
          <a:xfrm>
            <a:off x="4048125" y="2355989"/>
            <a:ext cx="8143875" cy="4009867"/>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pt-BR" sz="2800" i="1" dirty="0">
                <a:solidFill>
                  <a:srgbClr val="7030A0"/>
                </a:solidFill>
                <a:latin typeface="Times New Roman" panose="02020603050405020304" pitchFamily="18" charset="0"/>
                <a:cs typeface="Times New Roman" panose="02020603050405020304" pitchFamily="18" charset="0"/>
              </a:rPr>
              <a:t>1/ Nhận xét về cách diễn đạt ở câu 3 ?</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pt-BR" sz="2800" i="1" dirty="0">
                <a:solidFill>
                  <a:srgbClr val="7030A0"/>
                </a:solidFill>
                <a:latin typeface="Times New Roman" panose="02020603050405020304" pitchFamily="18" charset="0"/>
                <a:cs typeface="Times New Roman" panose="02020603050405020304" pitchFamily="18" charset="0"/>
              </a:rPr>
              <a:t> 2/ Câu thơ 4 khẳng định điều gì? Có mối liên hệ như thế nào với 3 câu trên?</a:t>
            </a:r>
            <a:endParaRPr lang="en-US" sz="2800" dirty="0">
              <a:solidFill>
                <a:srgbClr val="7030A0"/>
              </a:solidFill>
              <a:latin typeface="Times New Roman" panose="02020603050405020304" pitchFamily="18" charset="0"/>
              <a:cs typeface="Times New Roman" panose="02020603050405020304" pitchFamily="18" charset="0"/>
            </a:endParaRPr>
          </a:p>
          <a:p>
            <a:pPr algn="just"/>
            <a:r>
              <a:rPr lang="pt-BR" sz="2800" i="1" dirty="0">
                <a:solidFill>
                  <a:srgbClr val="7030A0"/>
                </a:solidFill>
                <a:latin typeface="Times New Roman" panose="02020603050405020304" pitchFamily="18" charset="0"/>
                <a:cs typeface="Times New Roman" panose="02020603050405020304" pitchFamily="18" charset="0"/>
              </a:rPr>
              <a:t>3/ Nhận xét về nhịp điệu, giọng thơ trong 2 câu cuối?</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6" name="图片 9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89089" y="2024061"/>
            <a:ext cx="4287661" cy="3804928"/>
          </a:xfrm>
          <a:prstGeom prst="rect">
            <a:avLst/>
          </a:prstGeom>
        </p:spPr>
      </p:pic>
      <p:sp>
        <p:nvSpPr>
          <p:cNvPr id="7" name="Rectangle 6"/>
          <p:cNvSpPr/>
          <p:nvPr/>
        </p:nvSpPr>
        <p:spPr>
          <a:xfrm>
            <a:off x="542635" y="5862325"/>
            <a:ext cx="406810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Calibri" panose="020F0502020204030204" pitchFamily="34" charset="0"/>
              </a:rPr>
              <a:t>HOẠT ĐỘNG CẶP ĐÔI </a:t>
            </a:r>
            <a:endParaRPr lang="en-US" sz="2800" dirty="0">
              <a:solidFill>
                <a:srgbClr val="FF0000"/>
              </a:solidFill>
            </a:endParaRPr>
          </a:p>
        </p:txBody>
      </p:sp>
    </p:spTree>
    <p:extLst>
      <p:ext uri="{BB962C8B-B14F-4D97-AF65-F5344CB8AC3E}">
        <p14:creationId xmlns:p14="http://schemas.microsoft.com/office/powerpoint/2010/main" val="1200579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7308" y="2024061"/>
            <a:ext cx="11530733" cy="4552015"/>
          </a:xfrm>
          <a:prstGeom prst="rect">
            <a:avLst/>
          </a:prstGeom>
        </p:spPr>
        <p:txBody>
          <a:bodyPr wrap="square">
            <a:spAutoFit/>
          </a:bodyPr>
          <a:lstStyle/>
          <a:p>
            <a:pPr algn="just">
              <a:lnSpc>
                <a:spcPct val="115000"/>
              </a:lnSpc>
              <a:spcAft>
                <a:spcPts val="0"/>
              </a:spcAft>
              <a:tabLst>
                <a:tab pos="57150" algn="l"/>
                <a:tab pos="228600" algn="l"/>
                <a:tab pos="914400" algn="l"/>
              </a:tabLst>
            </a:pPr>
            <a:r>
              <a:rPr lang="fr-FR" sz="2800" b="1" dirty="0">
                <a:latin typeface="Times New Roman" panose="02020603050405020304" pitchFamily="18" charset="0"/>
                <a:ea typeface="Calibri" panose="020F0502020204030204" pitchFamily="34" charset="0"/>
                <a:cs typeface="Times New Roman" panose="02020603050405020304" pitchFamily="18" charset="0"/>
              </a:rPr>
              <a:t>*</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latin typeface="Times New Roman" panose="02020603050405020304" pitchFamily="18" charset="0"/>
                <a:ea typeface="Calibri" panose="020F0502020204030204" pitchFamily="34" charset="0"/>
                <a:cs typeface="Times New Roman" panose="02020603050405020304" pitchFamily="18" charset="0"/>
              </a:rPr>
              <a:t> 3:</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Phơi bày tội ác của giặc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Mang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ngạc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căm</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phẫn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khinh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bỉ</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tột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mệnh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rợ</a:t>
            </a:r>
            <a:r>
              <a:rPr lang="en-US" sz="2800" dirty="0">
                <a:latin typeface="Times New Roman" panose="02020603050405020304" pitchFamily="18" charset="0"/>
                <a:ea typeface="Calibri" panose="020F0502020204030204" pitchFamily="34" charset="0"/>
                <a:cs typeface="Times New Roman" panose="02020603050405020304" pitchFamily="18" charset="0"/>
              </a:rPr>
              <a:t>, ỷ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10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33475" y="2391793"/>
            <a:ext cx="10029825" cy="2968057"/>
          </a:xfrm>
          <a:prstGeom prst="rect">
            <a:avLst/>
          </a:prstGeom>
        </p:spPr>
        <p:txBody>
          <a:bodyPr wrap="square">
            <a:spAutoFit/>
          </a:bodyPr>
          <a:lstStyle/>
          <a:p>
            <a:pPr algn="just">
              <a:lnSpc>
                <a:spcPct val="150000"/>
              </a:lnSpc>
              <a:spcAft>
                <a:spcPts val="0"/>
              </a:spcAft>
              <a:tabLst>
                <a:tab pos="57150" algn="l"/>
                <a:tab pos="228600" algn="l"/>
                <a:tab pos="914400" algn="l"/>
              </a:tabLst>
            </a:pPr>
            <a:r>
              <a:rPr lang="fr-FR" sz="3200" b="1" dirty="0">
                <a:latin typeface="Times New Roman" panose="02020603050405020304" pitchFamily="18" charset="0"/>
                <a:ea typeface="Calibri" panose="020F0502020204030204" pitchFamily="34" charset="0"/>
                <a:cs typeface="Times New Roman" panose="02020603050405020304" pitchFamily="18" charset="0"/>
              </a:rPr>
              <a:t>*</a:t>
            </a:r>
            <a:r>
              <a:rPr lang="fr-FR"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3200" b="1" dirty="0">
                <a:latin typeface="Times New Roman" panose="02020603050405020304" pitchFamily="18" charset="0"/>
                <a:ea typeface="Calibri" panose="020F0502020204030204" pitchFamily="34" charset="0"/>
                <a:cs typeface="Times New Roman" panose="02020603050405020304" pitchFamily="18" charset="0"/>
              </a:rPr>
              <a:t> 3:</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Phơi bày tội ác của giặc</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hồn</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dõng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dạc</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dã</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bọn giặc ngông cuồng</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căm</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phẫn</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khinh</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miệt</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bọn</a:t>
            </a:r>
            <a:r>
              <a:rPr lang="vi-VN"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xâm lược liều lĩnh, phi nghĩa</a:t>
            </a:r>
            <a:r>
              <a:rPr lang="en-US" sz="3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935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3429001"/>
          </a:xfrm>
          <a:prstGeom prst="rect">
            <a:avLst/>
          </a:prstGeom>
        </p:spPr>
      </p:pic>
      <p:sp>
        <p:nvSpPr>
          <p:cNvPr id="5" name="Rectangle 4"/>
          <p:cNvSpPr/>
          <p:nvPr/>
        </p:nvSpPr>
        <p:spPr>
          <a:xfrm>
            <a:off x="775421" y="1068168"/>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6017" y="1714499"/>
            <a:ext cx="11625983" cy="5262979"/>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Câu</a:t>
            </a:r>
            <a:r>
              <a:rPr lang="fr-FR" sz="2800" b="1" dirty="0">
                <a:latin typeface="Times New Roman" panose="02020603050405020304" pitchFamily="18" charset="0"/>
                <a:cs typeface="Times New Roman" panose="02020603050405020304" pitchFamily="18" charset="0"/>
              </a:rPr>
              <a:t> 4 :</a:t>
            </a:r>
            <a:r>
              <a:rPr lang="fr-FR"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Lời tuyên bố, cảnh cáo kẻ thù</a:t>
            </a:r>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algn="just"/>
            <a:r>
              <a:rPr lang="nl-NL" sz="2800" dirty="0">
                <a:solidFill>
                  <a:srgbClr val="FF0000"/>
                </a:solidFill>
                <a:latin typeface="Times New Roman" panose="02020603050405020304" pitchFamily="18" charset="0"/>
                <a:cs typeface="Times New Roman" panose="02020603050405020304" pitchFamily="18" charset="0"/>
              </a:rPr>
              <a:t>- Cách cảnh báo:</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nl-NL" sz="2800" i="1" dirty="0">
                <a:latin typeface="Times New Roman" panose="02020603050405020304" pitchFamily="18" charset="0"/>
                <a:cs typeface="Times New Roman" panose="02020603050405020304" pitchFamily="18" charset="0"/>
              </a:rPr>
              <a:t>+ Lời lẽ, giọng điệu </a:t>
            </a:r>
            <a:r>
              <a:rPr lang="nl-NL" sz="2800" dirty="0">
                <a:latin typeface="Times New Roman" panose="02020603050405020304" pitchFamily="18" charset="0"/>
                <a:cs typeface="Times New Roman" panose="02020603050405020304" pitchFamily="18" charset="0"/>
              </a:rPr>
              <a:t>mạnh mẽ, dứt khoát,  hùng hồn: cách ngắt nhịp 4/3; sử dụng động từ + tính từ mạnh: </a:t>
            </a:r>
            <a:r>
              <a:rPr lang="nl-NL" sz="2800" i="1" dirty="0">
                <a:latin typeface="Times New Roman" panose="02020603050405020304" pitchFamily="18" charset="0"/>
                <a:cs typeface="Times New Roman" panose="02020603050405020304" pitchFamily="18" charset="0"/>
              </a:rPr>
              <a:t>thủ</a:t>
            </a:r>
            <a:r>
              <a:rPr lang="nl-NL" sz="2800" dirty="0">
                <a:latin typeface="Times New Roman" panose="02020603050405020304" pitchFamily="18" charset="0"/>
                <a:cs typeface="Times New Roman" panose="02020603050405020304" pitchFamily="18" charset="0"/>
              </a:rPr>
              <a:t> - nhận lấy; </a:t>
            </a:r>
            <a:r>
              <a:rPr lang="nl-NL" sz="2800" i="1" dirty="0">
                <a:latin typeface="Times New Roman" panose="02020603050405020304" pitchFamily="18" charset="0"/>
                <a:cs typeface="Times New Roman" panose="02020603050405020304" pitchFamily="18" charset="0"/>
              </a:rPr>
              <a:t>bại</a:t>
            </a:r>
            <a:r>
              <a:rPr lang="nl-NL" sz="2800" dirty="0">
                <a:latin typeface="Times New Roman" panose="02020603050405020304" pitchFamily="18" charset="0"/>
                <a:cs typeface="Times New Roman" panose="02020603050405020304" pitchFamily="18" charset="0"/>
              </a:rPr>
              <a:t> - hỏng; </a:t>
            </a:r>
            <a:r>
              <a:rPr lang="nl-NL" sz="2800" i="1" dirty="0">
                <a:latin typeface="Times New Roman" panose="02020603050405020304" pitchFamily="18" charset="0"/>
                <a:cs typeface="Times New Roman" panose="02020603050405020304" pitchFamily="18" charset="0"/>
              </a:rPr>
              <a:t>hư</a:t>
            </a:r>
            <a:r>
              <a:rPr lang="nl-NL" sz="2800" dirty="0">
                <a:latin typeface="Times New Roman" panose="02020603050405020304" pitchFamily="18" charset="0"/>
                <a:cs typeface="Times New Roman" panose="02020603050405020304" pitchFamily="18" charset="0"/>
              </a:rPr>
              <a:t> - trống không, không còn gì.</a:t>
            </a:r>
            <a:endParaRPr lang="en-US" sz="2800" dirty="0">
              <a:latin typeface="Times New Roman" panose="02020603050405020304" pitchFamily="18" charset="0"/>
              <a:cs typeface="Times New Roman" panose="02020603050405020304" pitchFamily="18" charset="0"/>
            </a:endParaRPr>
          </a:p>
          <a:p>
            <a:pPr algn="just"/>
            <a:r>
              <a:rPr lang="nl-NL" sz="2800" dirty="0">
                <a:latin typeface="Times New Roman" panose="02020603050405020304" pitchFamily="18" charset="0"/>
                <a:cs typeface="Times New Roman" panose="02020603050405020304" pitchFamily="18" charset="0"/>
              </a:rPr>
              <a:t>+ Gọi đích danh kẻ xâm lược và chỉ ra kết cục thê thảm mà chúng sẽ phải chuốc lấy.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90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1000"/>
                                        <p:tgtEl>
                                          <p:spTgt spid="2">
                                            <p:txEl>
                                              <p:pRg st="6" end="6"/>
                                            </p:txEl>
                                          </p:spTgt>
                                        </p:tgtEl>
                                      </p:cBhvr>
                                    </p:animEffect>
                                    <p:anim calcmode="lin" valueType="num">
                                      <p:cBhvr>
                                        <p:cTn id="4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1"/>
            <a:ext cx="12325350" cy="4048125"/>
          </a:xfrm>
          <a:prstGeom prst="rect">
            <a:avLst/>
          </a:prstGeom>
        </p:spPr>
      </p:pic>
      <p:sp>
        <p:nvSpPr>
          <p:cNvPr id="5" name="Rectangle 4"/>
          <p:cNvSpPr/>
          <p:nvPr/>
        </p:nvSpPr>
        <p:spPr>
          <a:xfrm>
            <a:off x="790285" y="1201443"/>
            <a:ext cx="11207173" cy="646331"/>
          </a:xfrm>
          <a:prstGeom prst="rect">
            <a:avLst/>
          </a:prstGeom>
        </p:spPr>
        <p:txBody>
          <a:bodyPr wrap="square">
            <a:spAutoFit/>
          </a:bodyPr>
          <a:lstStyle/>
          <a:p>
            <a:r>
              <a:rPr lang="fr-FR" sz="3600" b="1" dirty="0">
                <a:solidFill>
                  <a:srgbClr val="0070C0"/>
                </a:solidFill>
                <a:latin typeface="Times New Roman" panose="02020603050405020304" pitchFamily="18" charset="0"/>
                <a:cs typeface="Times New Roman" panose="02020603050405020304" pitchFamily="18" charset="0"/>
              </a:rPr>
              <a:t>2. Hai </a:t>
            </a:r>
            <a:r>
              <a:rPr lang="fr-FR" sz="3600" b="1" dirty="0" err="1">
                <a:solidFill>
                  <a:srgbClr val="0070C0"/>
                </a:solidFill>
                <a:latin typeface="Times New Roman" panose="02020603050405020304" pitchFamily="18" charset="0"/>
                <a:cs typeface="Times New Roman" panose="02020603050405020304" pitchFamily="18" charset="0"/>
              </a:rPr>
              <a:t>câu</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cuối</a:t>
            </a:r>
            <a:r>
              <a:rPr lang="fr-FR" sz="3600" b="1" dirty="0">
                <a:solidFill>
                  <a:srgbClr val="0070C0"/>
                </a:solidFill>
                <a:latin typeface="Times New Roman" panose="02020603050405020304" pitchFamily="18" charset="0"/>
                <a:cs typeface="Times New Roman" panose="02020603050405020304" pitchFamily="18" charset="0"/>
              </a:rPr>
              <a:t>: </a:t>
            </a:r>
            <a:r>
              <a:rPr lang="nl-NL" sz="3600" b="1" dirty="0">
                <a:solidFill>
                  <a:srgbClr val="0070C0"/>
                </a:solidFill>
                <a:latin typeface="Times New Roman" panose="02020603050405020304" pitchFamily="18" charset="0"/>
                <a:cs typeface="Times New Roman" panose="02020603050405020304" pitchFamily="18" charset="0"/>
              </a:rPr>
              <a:t>Ý </a:t>
            </a:r>
            <a:r>
              <a:rPr lang="fr-FR" sz="3600" b="1" dirty="0" err="1">
                <a:solidFill>
                  <a:srgbClr val="0070C0"/>
                </a:solidFill>
                <a:latin typeface="Times New Roman" panose="02020603050405020304" pitchFamily="18" charset="0"/>
                <a:cs typeface="Times New Roman" panose="02020603050405020304" pitchFamily="18" charset="0"/>
              </a:rPr>
              <a:t>chí</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bảo</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vệ</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chủ</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quyền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của</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dân</a:t>
            </a:r>
            <a:r>
              <a:rPr lang="fr-FR" sz="3600" b="1" dirty="0">
                <a:solidFill>
                  <a:srgbClr val="0070C0"/>
                </a:solidFill>
                <a:latin typeface="Times New Roman" panose="02020603050405020304" pitchFamily="18" charset="0"/>
                <a:cs typeface="Times New Roman" panose="02020603050405020304" pitchFamily="18" charset="0"/>
              </a:rPr>
              <a:t> </a:t>
            </a:r>
            <a:r>
              <a:rPr lang="fr-FR" sz="3600" b="1" dirty="0" err="1">
                <a:solidFill>
                  <a:srgbClr val="0070C0"/>
                </a:solidFill>
                <a:latin typeface="Times New Roman" panose="02020603050405020304" pitchFamily="18" charset="0"/>
                <a:cs typeface="Times New Roman" panose="02020603050405020304" pitchFamily="18" charset="0"/>
              </a:rPr>
              <a:t>tộc</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81112" y="2682983"/>
            <a:ext cx="9782175" cy="2600199"/>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t>
            </a:r>
            <a:r>
              <a:rPr lang="fr-FR" sz="2800" b="1" dirty="0" err="1">
                <a:latin typeface="Times New Roman" panose="02020603050405020304" pitchFamily="18" charset="0"/>
                <a:cs typeface="Times New Roman" panose="02020603050405020304" pitchFamily="18" charset="0"/>
              </a:rPr>
              <a:t>Câu</a:t>
            </a:r>
            <a:r>
              <a:rPr lang="fr-FR" sz="2800" b="1" dirty="0">
                <a:latin typeface="Times New Roman" panose="02020603050405020304" pitchFamily="18" charset="0"/>
                <a:cs typeface="Times New Roman" panose="02020603050405020304" pitchFamily="18" charset="0"/>
              </a:rPr>
              <a:t> 4 :</a:t>
            </a:r>
            <a:r>
              <a:rPr lang="fr-FR"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Lời tuyên bố, cảnh cáo kẻ thù</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781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80">
                                          <p:stCondLst>
                                            <p:cond delay="0"/>
                                          </p:stCondLst>
                                        </p:cTn>
                                        <p:tgtEl>
                                          <p:spTgt spid="2">
                                            <p:txEl>
                                              <p:pRg st="1" end="1"/>
                                            </p:txEl>
                                          </p:spTgt>
                                        </p:tgtEl>
                                      </p:cBhvr>
                                    </p:animEffect>
                                    <p:anim calcmode="lin" valueType="num">
                                      <p:cBhvr>
                                        <p:cTn id="8"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1" end="1"/>
                                            </p:txEl>
                                          </p:spTgt>
                                        </p:tgtEl>
                                      </p:cBhvr>
                                      <p:to x="100000" y="60000"/>
                                    </p:animScale>
                                    <p:animScale>
                                      <p:cBhvr>
                                        <p:cTn id="14" dur="166" decel="50000">
                                          <p:stCondLst>
                                            <p:cond delay="676"/>
                                          </p:stCondLst>
                                        </p:cTn>
                                        <p:tgtEl>
                                          <p:spTgt spid="2">
                                            <p:txEl>
                                              <p:pRg st="1" end="1"/>
                                            </p:txEl>
                                          </p:spTgt>
                                        </p:tgtEl>
                                      </p:cBhvr>
                                      <p:to x="100000" y="100000"/>
                                    </p:animScale>
                                    <p:animScale>
                                      <p:cBhvr>
                                        <p:cTn id="15" dur="26">
                                          <p:stCondLst>
                                            <p:cond delay="1312"/>
                                          </p:stCondLst>
                                        </p:cTn>
                                        <p:tgtEl>
                                          <p:spTgt spid="2">
                                            <p:txEl>
                                              <p:pRg st="1" end="1"/>
                                            </p:txEl>
                                          </p:spTgt>
                                        </p:tgtEl>
                                      </p:cBhvr>
                                      <p:to x="100000" y="80000"/>
                                    </p:animScale>
                                    <p:animScale>
                                      <p:cBhvr>
                                        <p:cTn id="16" dur="166" decel="50000">
                                          <p:stCondLst>
                                            <p:cond delay="1338"/>
                                          </p:stCondLst>
                                        </p:cTn>
                                        <p:tgtEl>
                                          <p:spTgt spid="2">
                                            <p:txEl>
                                              <p:pRg st="1" end="1"/>
                                            </p:txEl>
                                          </p:spTgt>
                                        </p:tgtEl>
                                      </p:cBhvr>
                                      <p:to x="100000" y="100000"/>
                                    </p:animScale>
                                    <p:animScale>
                                      <p:cBhvr>
                                        <p:cTn id="17" dur="26">
                                          <p:stCondLst>
                                            <p:cond delay="1642"/>
                                          </p:stCondLst>
                                        </p:cTn>
                                        <p:tgtEl>
                                          <p:spTgt spid="2">
                                            <p:txEl>
                                              <p:pRg st="1" end="1"/>
                                            </p:txEl>
                                          </p:spTgt>
                                        </p:tgtEl>
                                      </p:cBhvr>
                                      <p:to x="100000" y="90000"/>
                                    </p:animScale>
                                    <p:animScale>
                                      <p:cBhvr>
                                        <p:cTn id="18" dur="166" decel="50000">
                                          <p:stCondLst>
                                            <p:cond delay="1668"/>
                                          </p:stCondLst>
                                        </p:cTn>
                                        <p:tgtEl>
                                          <p:spTgt spid="2">
                                            <p:txEl>
                                              <p:pRg st="1" end="1"/>
                                            </p:txEl>
                                          </p:spTgt>
                                        </p:tgtEl>
                                      </p:cBhvr>
                                      <p:to x="100000" y="100000"/>
                                    </p:animScale>
                                    <p:animScale>
                                      <p:cBhvr>
                                        <p:cTn id="19" dur="26">
                                          <p:stCondLst>
                                            <p:cond delay="1808"/>
                                          </p:stCondLst>
                                        </p:cTn>
                                        <p:tgtEl>
                                          <p:spTgt spid="2">
                                            <p:txEl>
                                              <p:pRg st="1" end="1"/>
                                            </p:txEl>
                                          </p:spTgt>
                                        </p:tgtEl>
                                      </p:cBhvr>
                                      <p:to x="100000" y="95000"/>
                                    </p:animScale>
                                    <p:animScale>
                                      <p:cBhvr>
                                        <p:cTn id="20" dur="166" decel="50000">
                                          <p:stCondLst>
                                            <p:cond delay="1834"/>
                                          </p:stCondLst>
                                        </p:cTn>
                                        <p:tgtEl>
                                          <p:spTgt spid="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1360055" y="1967061"/>
            <a:ext cx="9624289" cy="2923877"/>
          </a:xfrm>
          <a:prstGeom prst="rect">
            <a:avLst/>
          </a:prstGeom>
        </p:spPr>
        <p:txBody>
          <a:bodyPr wrap="square">
            <a:spAutoFit/>
          </a:bodyPr>
          <a:lstStyle/>
          <a:p>
            <a:pPr algn="ctr">
              <a:lnSpc>
                <a:spcPct val="115000"/>
              </a:lnSpc>
              <a:spcAft>
                <a:spcPts val="0"/>
              </a:spcAft>
            </a:pPr>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 CHƠI</a:t>
            </a:r>
          </a:p>
          <a:p>
            <a:pPr algn="ctr">
              <a:lnSpc>
                <a:spcPct val="115000"/>
              </a:lnSpc>
              <a:spcAft>
                <a:spcPts val="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NGƯỢC DÒNG LỊCH SỬ </a:t>
            </a:r>
            <a:endPar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620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95" r="929" b="7256"/>
          <a:stretch/>
        </p:blipFill>
        <p:spPr>
          <a:xfrm>
            <a:off x="-1" y="36944"/>
            <a:ext cx="12192001" cy="6821055"/>
          </a:xfrm>
          <a:prstGeom prst="rect">
            <a:avLst/>
          </a:prstGeom>
        </p:spPr>
      </p:pic>
      <p:sp>
        <p:nvSpPr>
          <p:cNvPr id="3" name="Rectangle 2"/>
          <p:cNvSpPr/>
          <p:nvPr/>
        </p:nvSpPr>
        <p:spPr>
          <a:xfrm>
            <a:off x="504825" y="316087"/>
            <a:ext cx="7143750" cy="5112169"/>
          </a:xfrm>
          <a:prstGeom prst="rect">
            <a:avLst/>
          </a:prstGeom>
        </p:spPr>
        <p:txBody>
          <a:bodyPr wrap="square">
            <a:spAutoFit/>
          </a:bodyPr>
          <a:lstStyle/>
          <a:p>
            <a:pPr algn="just">
              <a:lnSpc>
                <a:spcPct val="115000"/>
              </a:lnSpc>
              <a:spcAft>
                <a:spcPts val="0"/>
              </a:spcAft>
              <a:tabLst>
                <a:tab pos="57150" algn="l"/>
                <a:tab pos="228600" algn="l"/>
                <a:tab pos="914400" algn="l"/>
              </a:tabLs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non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7150" algn="l"/>
                <a:tab pos="228600" algn="l"/>
                <a:tab pos="9144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50000"/>
              </a:lnSpc>
              <a:buFontTx/>
              <a:buChar char="-"/>
            </a:pPr>
            <a:r>
              <a:rPr lang="en-US" sz="2800" b="1" i="1" dirty="0" err="1">
                <a:latin typeface="Times New Roman" panose="02020603050405020304" pitchFamily="18" charset="0"/>
                <a:ea typeface="Calibri" panose="020F0502020204030204" pitchFamily="34" charset="0"/>
              </a:rPr>
              <a:t>Với</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kẻ</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thù</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xâm</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lược</a:t>
            </a:r>
            <a:r>
              <a:rPr lang="en-US" sz="2800" b="1" i="1" dirty="0">
                <a:latin typeface="Times New Roman" panose="02020603050405020304" pitchFamily="18" charset="0"/>
                <a:ea typeface="Calibri" panose="020F0502020204030204" pitchFamily="34" charset="0"/>
              </a:rPr>
              <a:t>:</a:t>
            </a:r>
          </a:p>
          <a:p>
            <a:pPr algn="just">
              <a:lnSpc>
                <a:spcPct val="150000"/>
              </a:lnSpc>
            </a:pPr>
            <a:r>
              <a:rPr lang="en-US" sz="2800" b="1" i="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quyết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đấu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lược</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21444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27344" cy="6858000"/>
          </a:xfrm>
        </p:spPr>
      </p:pic>
      <p:sp>
        <p:nvSpPr>
          <p:cNvPr id="5" name="Rectangle 4"/>
          <p:cNvSpPr/>
          <p:nvPr/>
        </p:nvSpPr>
        <p:spPr>
          <a:xfrm>
            <a:off x="4091790" y="264894"/>
            <a:ext cx="3753272"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III. TỔNG KẾT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Cloud 5"/>
          <p:cNvSpPr/>
          <p:nvPr/>
        </p:nvSpPr>
        <p:spPr>
          <a:xfrm>
            <a:off x="3695700" y="1237673"/>
            <a:ext cx="7775864" cy="362989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i="1" dirty="0">
                <a:solidFill>
                  <a:srgbClr val="7030A0"/>
                </a:solidFill>
                <a:latin typeface="Times New Roman" panose="02020603050405020304" pitchFamily="18" charset="0"/>
                <a:cs typeface="Times New Roman" panose="02020603050405020304" pitchFamily="18" charset="0"/>
              </a:rPr>
              <a:t>1. </a:t>
            </a:r>
            <a:r>
              <a:rPr lang="en-US" sz="2800" i="1" dirty="0" err="1">
                <a:solidFill>
                  <a:srgbClr val="7030A0"/>
                </a:solidFill>
                <a:latin typeface="Times New Roman" panose="02020603050405020304" pitchFamily="18" charset="0"/>
                <a:cs typeface="Times New Roman" panose="02020603050405020304" pitchFamily="18" charset="0"/>
              </a:rPr>
              <a:t>Nêu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những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đặc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sắc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nghệ</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thuật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và</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nội</a:t>
            </a:r>
            <a:r>
              <a:rPr lang="en-US" sz="2800" i="1" dirty="0">
                <a:solidFill>
                  <a:srgbClr val="7030A0"/>
                </a:solidFill>
                <a:latin typeface="Times New Roman" panose="02020603050405020304" pitchFamily="18" charset="0"/>
                <a:cs typeface="Times New Roman" panose="02020603050405020304" pitchFamily="18" charset="0"/>
              </a:rPr>
              <a:t> dung </a:t>
            </a:r>
            <a:r>
              <a:rPr lang="en-US" sz="2800" i="1" dirty="0" err="1">
                <a:solidFill>
                  <a:srgbClr val="7030A0"/>
                </a:solidFill>
                <a:latin typeface="Times New Roman" panose="02020603050405020304" pitchFamily="18" charset="0"/>
                <a:cs typeface="Times New Roman" panose="02020603050405020304" pitchFamily="18" charset="0"/>
              </a:rPr>
              <a:t>của</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a:t>
            </a:r>
            <a:r>
              <a:rPr lang="vi-VN" sz="2800" i="1" dirty="0">
                <a:solidFill>
                  <a:srgbClr val="7030A0"/>
                </a:solidFill>
                <a:latin typeface="Times New Roman" panose="02020603050405020304" pitchFamily="18" charset="0"/>
                <a:cs typeface="Times New Roman" panose="02020603050405020304" pitchFamily="18" charset="0"/>
              </a:rPr>
              <a:t>ơ.</a:t>
            </a:r>
            <a:endParaRPr lang="en-US" sz="2800" i="1" dirty="0">
              <a:solidFill>
                <a:srgbClr val="7030A0"/>
              </a:solidFill>
              <a:latin typeface="Times New Roman" panose="02020603050405020304" pitchFamily="18" charset="0"/>
              <a:cs typeface="Times New Roman" panose="02020603050405020304" pitchFamily="18" charset="0"/>
            </a:endParaRPr>
          </a:p>
          <a:p>
            <a:pPr algn="just"/>
            <a:r>
              <a:rPr lang="en-US" sz="2800" i="1" dirty="0">
                <a:solidFill>
                  <a:srgbClr val="7030A0"/>
                </a:solidFill>
                <a:latin typeface="Times New Roman" panose="02020603050405020304" pitchFamily="18" charset="0"/>
                <a:cs typeface="Times New Roman" panose="02020603050405020304" pitchFamily="18" charset="0"/>
              </a:rPr>
              <a:t>2. </a:t>
            </a:r>
            <a:r>
              <a:rPr lang="en-US" sz="2800" i="1" dirty="0" err="1">
                <a:solidFill>
                  <a:srgbClr val="7030A0"/>
                </a:solidFill>
                <a:latin typeface="Times New Roman" panose="02020603050405020304" pitchFamily="18" charset="0"/>
                <a:cs typeface="Times New Roman" panose="02020603050405020304" pitchFamily="18" charset="0"/>
              </a:rPr>
              <a:t>Khi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đọc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một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thể</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Ngũ</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ngôn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tứ</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tuyệt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Đường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Luật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đồng</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thời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là</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một</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văn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bản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chính</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luận</a:t>
            </a:r>
            <a:r>
              <a:rPr lang="en-US" sz="2800" i="1" dirty="0">
                <a:solidFill>
                  <a:srgbClr val="7030A0"/>
                </a:solidFill>
                <a:latin typeface="Times New Roman" panose="02020603050405020304" pitchFamily="18" charset="0"/>
                <a:cs typeface="Times New Roman" panose="02020603050405020304" pitchFamily="18" charset="0"/>
              </a:rPr>
              <a:t> - </a:t>
            </a:r>
            <a:r>
              <a:rPr lang="en-US" sz="2800" i="1" dirty="0" err="1">
                <a:solidFill>
                  <a:srgbClr val="7030A0"/>
                </a:solidFill>
                <a:latin typeface="Times New Roman" panose="02020603050405020304" pitchFamily="18" charset="0"/>
                <a:cs typeface="Times New Roman" panose="02020603050405020304" pitchFamily="18" charset="0"/>
              </a:rPr>
              <a:t>Tuyên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ngôn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độc</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lập</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theo</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em</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cần</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chú</a:t>
            </a:r>
            <a:r>
              <a:rPr lang="en-US" sz="2800" i="1" dirty="0">
                <a:solidFill>
                  <a:srgbClr val="7030A0"/>
                </a:solidFill>
                <a:latin typeface="Times New Roman" panose="02020603050405020304" pitchFamily="18" charset="0"/>
                <a:cs typeface="Times New Roman" panose="02020603050405020304" pitchFamily="18" charset="0"/>
              </a:rPr>
              <a:t> ý </a:t>
            </a:r>
            <a:r>
              <a:rPr lang="en-US" sz="2800" i="1" dirty="0" err="1">
                <a:solidFill>
                  <a:srgbClr val="7030A0"/>
                </a:solidFill>
                <a:latin typeface="Times New Roman" panose="02020603050405020304" pitchFamily="18" charset="0"/>
                <a:cs typeface="Times New Roman" panose="02020603050405020304" pitchFamily="18" charset="0"/>
              </a:rPr>
              <a:t>điều</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gì</a:t>
            </a:r>
            <a:r>
              <a:rPr lang="en-US" sz="28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63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0"/>
            <a:ext cx="12325350" cy="4048125"/>
          </a:xfrm>
          <a:prstGeom prst="rect">
            <a:avLst/>
          </a:prstGeom>
        </p:spPr>
      </p:pic>
      <p:sp>
        <p:nvSpPr>
          <p:cNvPr id="2" name="Rectangle 1"/>
          <p:cNvSpPr/>
          <p:nvPr/>
        </p:nvSpPr>
        <p:spPr>
          <a:xfrm>
            <a:off x="333376" y="968483"/>
            <a:ext cx="11991974" cy="5909310"/>
          </a:xfrm>
          <a:prstGeom prst="rect">
            <a:avLst/>
          </a:prstGeom>
        </p:spPr>
        <p:txBody>
          <a:bodyPr wrap="square">
            <a:spAutoFit/>
          </a:bodyPr>
          <a:lstStyle/>
          <a:p>
            <a:pPr algn="ctr">
              <a:lnSpc>
                <a:spcPct val="150000"/>
              </a:lnSpc>
            </a:pPr>
            <a:r>
              <a:rPr lang="nl-NL" sz="2800" b="1" dirty="0">
                <a:latin typeface="Times New Roman" panose="02020603050405020304" pitchFamily="18" charset="0"/>
                <a:cs typeface="Times New Roman" panose="02020603050405020304" pitchFamily="18" charset="0"/>
              </a:rPr>
              <a:t>III. Tổng kết</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b="1" dirty="0">
                <a:latin typeface="Times New Roman" panose="02020603050405020304" pitchFamily="18" charset="0"/>
                <a:cs typeface="Times New Roman" panose="02020603050405020304" pitchFamily="18" charset="0"/>
              </a:rPr>
              <a:t>1. Nghệ thuật</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Ngắt nhịp 4/3, giọng thơ dõng dạc, đanh thép.</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Lí lẽ sắc bén, đầy sức thuyết phục.</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b="1" dirty="0">
                <a:latin typeface="Times New Roman" panose="02020603050405020304" pitchFamily="18" charset="0"/>
                <a:cs typeface="Times New Roman" panose="02020603050405020304" pitchFamily="18" charset="0"/>
              </a:rPr>
              <a:t>2. Nội dung</a:t>
            </a:r>
            <a:endParaRPr lang="en-US" sz="2800" dirty="0">
              <a:latin typeface="Times New Roman" panose="02020603050405020304" pitchFamily="18" charset="0"/>
              <a:cs typeface="Times New Roman" panose="02020603050405020304" pitchFamily="18" charset="0"/>
            </a:endParaRPr>
          </a:p>
          <a:p>
            <a:pPr>
              <a:lnSpc>
                <a:spcPct val="150000"/>
              </a:lnSpc>
            </a:pPr>
            <a:r>
              <a:rPr lang="nl-NL" sz="2800" dirty="0">
                <a:latin typeface="Times New Roman" panose="02020603050405020304" pitchFamily="18" charset="0"/>
                <a:cs typeface="Times New Roman" panose="02020603050405020304" pitchFamily="18" charset="0"/>
              </a:rPr>
              <a:t>- Là bản tuyên ngôn độc lập đầu tiên.</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Khẳng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định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chủ</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Niềm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về</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đấu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tranh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giữ</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cha</a:t>
            </a:r>
            <a:r>
              <a:rPr lang="fr-FR" sz="2800" dirty="0">
                <a:latin typeface="Times New Roman" panose="02020603050405020304" pitchFamily="18" charset="0"/>
                <a:cs typeface="Times New Roman" panose="02020603050405020304" pitchFamily="18" charset="0"/>
              </a:rPr>
              <a:t> ta.</a:t>
            </a:r>
            <a:endParaRPr lang="en-US" sz="2800" dirty="0">
              <a:latin typeface="Times New Roman" panose="02020603050405020304" pitchFamily="18" charset="0"/>
              <a:cs typeface="Times New Roman" panose="02020603050405020304" pitchFamily="18" charset="0"/>
            </a:endParaRPr>
          </a:p>
          <a:p>
            <a:pPr>
              <a:lnSpc>
                <a:spcPct val="150000"/>
              </a:lnSpc>
            </a:pPr>
            <a:r>
              <a:rPr lang="fr-FR" sz="2800" dirty="0">
                <a:latin typeface="Times New Roman" panose="02020603050405020304" pitchFamily="18" charset="0"/>
                <a:cs typeface="Times New Roman" panose="02020603050405020304" pitchFamily="18" charset="0"/>
              </a:rPr>
              <a:t>- Tin </a:t>
            </a:r>
            <a:r>
              <a:rPr lang="fr-FR" sz="2800" dirty="0" err="1">
                <a:latin typeface="Times New Roman" panose="02020603050405020304" pitchFamily="18" charset="0"/>
                <a:cs typeface="Times New Roman" panose="02020603050405020304" pitchFamily="18" charset="0"/>
              </a:rPr>
              <a:t>tưởng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vững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lập</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45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385"/>
          <a:stretch/>
        </p:blipFill>
        <p:spPr>
          <a:xfrm>
            <a:off x="0" y="0"/>
            <a:ext cx="12325350" cy="4048125"/>
          </a:xfrm>
          <a:prstGeom prst="rect">
            <a:avLst/>
          </a:prstGeom>
        </p:spPr>
      </p:pic>
      <p:sp>
        <p:nvSpPr>
          <p:cNvPr id="2" name="Rectangle 1"/>
          <p:cNvSpPr/>
          <p:nvPr/>
        </p:nvSpPr>
        <p:spPr>
          <a:xfrm>
            <a:off x="333376" y="1149458"/>
            <a:ext cx="11553824" cy="5262979"/>
          </a:xfrm>
          <a:prstGeom prst="rect">
            <a:avLst/>
          </a:prstGeom>
        </p:spPr>
        <p:txBody>
          <a:bodyPr wrap="square">
            <a:spAutoFit/>
          </a:bodyPr>
          <a:lstStyle/>
          <a:p>
            <a:r>
              <a:rPr lang="fr-FR"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tuyệt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thơ Thất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tuyệt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a:t>
            </a: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chính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luận</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Tuyên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ngôn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lập</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116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0148"/>
          </a:xfrm>
          <a:prstGeom prst="rect">
            <a:avLst/>
          </a:prstGeom>
        </p:spPr>
      </p:pic>
      <p:sp>
        <p:nvSpPr>
          <p:cNvPr id="6" name="Rectangle 5"/>
          <p:cNvSpPr/>
          <p:nvPr/>
        </p:nvSpPr>
        <p:spPr>
          <a:xfrm>
            <a:off x="3112655" y="1717964"/>
            <a:ext cx="5966690" cy="1723549"/>
          </a:xfrm>
          <a:prstGeom prst="rect">
            <a:avLst/>
          </a:prstGeom>
        </p:spPr>
        <p:txBody>
          <a:bodyPr wrap="square">
            <a:spAutoFit/>
          </a:bodyPr>
          <a:lstStyle/>
          <a:p>
            <a:pPr algn="ct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 HOẠT ĐỘNG 3 </a:t>
            </a:r>
          </a:p>
          <a:p>
            <a:pPr algn="ctr"/>
            <a:r>
              <a:rPr lang="en-US" sz="6000" b="1" dirty="0">
                <a:solidFill>
                  <a:srgbClr val="FF0000"/>
                </a:solidFill>
                <a:latin typeface="Times New Roman" panose="02020603050405020304" pitchFamily="18" charset="0"/>
                <a:cs typeface="Times New Roman" panose="02020603050405020304" pitchFamily="18" charset="0"/>
              </a:rPr>
              <a:t>LUYỆN TẬP </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83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Ong</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non</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học</a:t>
            </a:r>
            <a:endParaRPr kumimoji="0" lang="en-US" sz="66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00759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 y="-66675"/>
            <a:ext cx="12192000" cy="6858000"/>
          </a:xfrm>
          <a:prstGeom prst="rect">
            <a:avLst/>
          </a:prstGeom>
        </p:spPr>
      </p:pic>
      <p:sp>
        <p:nvSpPr>
          <p:cNvPr id="3" name="Snip Diagonal Corner Rectangle 2"/>
          <p:cNvSpPr/>
          <p:nvPr/>
        </p:nvSpPr>
        <p:spPr>
          <a:xfrm>
            <a:off x="1015401" y="1243644"/>
            <a:ext cx="9927193" cy="1772563"/>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núi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p>
        </p:txBody>
      </p:sp>
      <p:sp>
        <p:nvSpPr>
          <p:cNvPr id="4" name="Rectangle 3"/>
          <p:cNvSpPr/>
          <p:nvPr/>
        </p:nvSpPr>
        <p:spPr>
          <a:xfrm>
            <a:off x="6172200" y="3680114"/>
            <a:ext cx="5558665" cy="1063335"/>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a:t>
            </a:r>
          </a:p>
        </p:txBody>
      </p:sp>
      <p:sp>
        <p:nvSpPr>
          <p:cNvPr id="5" name="Rectangle 4"/>
          <p:cNvSpPr/>
          <p:nvPr/>
        </p:nvSpPr>
        <p:spPr>
          <a:xfrm>
            <a:off x="6214234" y="5305425"/>
            <a:ext cx="5558665" cy="10029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342900" y="5378383"/>
            <a:ext cx="5339436" cy="1002990"/>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Khúc</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khải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p>
        </p:txBody>
      </p:sp>
      <p:sp>
        <p:nvSpPr>
          <p:cNvPr id="7" name="Rectangle 6"/>
          <p:cNvSpPr/>
          <p:nvPr/>
        </p:nvSpPr>
        <p:spPr>
          <a:xfrm>
            <a:off x="300866" y="3814967"/>
            <a:ext cx="5339436" cy="1063335"/>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trận</a:t>
            </a:r>
            <a:r>
              <a:rPr lang="en-US" sz="32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9214" y="3742872"/>
            <a:ext cx="805722" cy="976762"/>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11015" y="5465210"/>
            <a:ext cx="804536" cy="916163"/>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560" y="3855740"/>
            <a:ext cx="804742" cy="975573"/>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9818" y="5638991"/>
            <a:ext cx="643081" cy="669424"/>
          </a:xfrm>
          <a:prstGeom prst="rect">
            <a:avLst/>
          </a:prstGeom>
          <a:solidFill>
            <a:srgbClr val="00B050"/>
          </a:solidFill>
        </p:spPr>
      </p:pic>
    </p:spTree>
    <p:extLst>
      <p:ext uri="{BB962C8B-B14F-4D97-AF65-F5344CB8AC3E}">
        <p14:creationId xmlns:p14="http://schemas.microsoft.com/office/powerpoint/2010/main" val="426587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F81CD"/>
          </a:solidFill>
        </p:spPr>
      </p:pic>
      <p:sp>
        <p:nvSpPr>
          <p:cNvPr id="3" name="Snip Diagonal Corner Rectangle 2"/>
          <p:cNvSpPr/>
          <p:nvPr/>
        </p:nvSpPr>
        <p:spPr>
          <a:xfrm>
            <a:off x="921656" y="1253458"/>
            <a:ext cx="9927193" cy="1023017"/>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p:txBody>
      </p:sp>
      <p:sp>
        <p:nvSpPr>
          <p:cNvPr id="4" name="Rectangle 3"/>
          <p:cNvSpPr/>
          <p:nvPr/>
        </p:nvSpPr>
        <p:spPr>
          <a:xfrm>
            <a:off x="6172200" y="4010025"/>
            <a:ext cx="5686424" cy="1212934"/>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447675" y="4020958"/>
            <a:ext cx="5437578" cy="1212934"/>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p:cNvSpPr/>
          <p:nvPr/>
        </p:nvSpPr>
        <p:spPr>
          <a:xfrm>
            <a:off x="447675" y="5528362"/>
            <a:ext cx="5437578" cy="110103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6172200" y="5532551"/>
            <a:ext cx="5686424" cy="1101037"/>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23" y="4585105"/>
            <a:ext cx="552265" cy="658987"/>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00543" y="6020675"/>
            <a:ext cx="484710" cy="546773"/>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24" y="6043917"/>
            <a:ext cx="552073" cy="597986"/>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5043" y="4807742"/>
            <a:ext cx="579828" cy="658670"/>
          </a:xfrm>
          <a:prstGeom prst="rect">
            <a:avLst/>
          </a:prstGeom>
          <a:solidFill>
            <a:srgbClr val="00B050"/>
          </a:solidFill>
        </p:spPr>
      </p:pic>
    </p:spTree>
    <p:extLst>
      <p:ext uri="{BB962C8B-B14F-4D97-AF65-F5344CB8AC3E}">
        <p14:creationId xmlns:p14="http://schemas.microsoft.com/office/powerpoint/2010/main" val="180841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61582" y="1063404"/>
            <a:ext cx="9927193" cy="1772563"/>
          </a:xfrm>
          <a:prstGeom prst="snip2DiagRect">
            <a:avLst/>
          </a:prstGeom>
          <a:solidFill>
            <a:srgbClr val="DF81CD"/>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núi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p:txBody>
      </p:sp>
      <p:sp>
        <p:nvSpPr>
          <p:cNvPr id="4" name="Rectangle 3"/>
          <p:cNvSpPr/>
          <p:nvPr/>
        </p:nvSpPr>
        <p:spPr>
          <a:xfrm>
            <a:off x="371475" y="3903558"/>
            <a:ext cx="5596905" cy="1054777"/>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a:t>
            </a:r>
            <a:r>
              <a:rPr lang="en-US" sz="3200" dirty="0">
                <a:latin typeface="Times New Roman" panose="02020603050405020304" pitchFamily="18" charset="0"/>
                <a:cs typeface="Times New Roman" panose="02020603050405020304" pitchFamily="18" charset="0"/>
              </a:rPr>
              <a:t>.</a:t>
            </a:r>
          </a:p>
        </p:txBody>
      </p:sp>
      <p:sp>
        <p:nvSpPr>
          <p:cNvPr id="5" name="Rectangle 4"/>
          <p:cNvSpPr/>
          <p:nvPr/>
        </p:nvSpPr>
        <p:spPr>
          <a:xfrm>
            <a:off x="6339855" y="3907747"/>
            <a:ext cx="5433044" cy="1054777"/>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a:t>
            </a:r>
          </a:p>
        </p:txBody>
      </p:sp>
      <p:sp>
        <p:nvSpPr>
          <p:cNvPr id="6" name="Rectangle 5"/>
          <p:cNvSpPr/>
          <p:nvPr/>
        </p:nvSpPr>
        <p:spPr>
          <a:xfrm>
            <a:off x="371475" y="5534025"/>
            <a:ext cx="5596905" cy="92353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Ngũ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a:t>
            </a:r>
          </a:p>
        </p:txBody>
      </p:sp>
      <p:sp>
        <p:nvSpPr>
          <p:cNvPr id="7" name="Rectangle 6"/>
          <p:cNvSpPr/>
          <p:nvPr/>
        </p:nvSpPr>
        <p:spPr>
          <a:xfrm>
            <a:off x="6339855" y="5538214"/>
            <a:ext cx="5433044" cy="923539"/>
          </a:xfrm>
          <a:prstGeom prst="rect">
            <a:avLst/>
          </a:prstGeom>
          <a:solidFill>
            <a:srgbClr val="DF81CD"/>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D. Song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bát</a:t>
            </a:r>
            <a:r>
              <a:rPr lang="en-US" sz="32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968901"/>
          </a:xfrm>
          <a:prstGeom prst="rect">
            <a:avLst/>
          </a:prstGeom>
          <a:solidFill>
            <a:srgbClr val="DF81CD"/>
          </a:solidFill>
          <a:ln>
            <a:solidFill>
              <a:schemeClr val="accent1"/>
            </a:solidFill>
          </a:ln>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5580610"/>
            <a:ext cx="804536" cy="843590"/>
          </a:xfrm>
          <a:prstGeom prst="rect">
            <a:avLst/>
          </a:prstGeom>
          <a:solidFill>
            <a:srgbClr val="DF81CD"/>
          </a:solidFill>
          <a:ln>
            <a:solidFill>
              <a:schemeClr val="accent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9557" y="5626615"/>
            <a:ext cx="804742" cy="847315"/>
          </a:xfrm>
          <a:prstGeom prst="rect">
            <a:avLst/>
          </a:prstGeom>
          <a:solidFill>
            <a:srgbClr val="DF81CD"/>
          </a:solidFill>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556" y="4015730"/>
            <a:ext cx="933343" cy="880960"/>
          </a:xfrm>
          <a:prstGeom prst="rect">
            <a:avLst/>
          </a:prstGeom>
          <a:solidFill>
            <a:srgbClr val="00B050"/>
          </a:solidFill>
          <a:ln>
            <a:solidFill>
              <a:schemeClr val="accent1"/>
            </a:solidFill>
          </a:ln>
        </p:spPr>
      </p:pic>
    </p:spTree>
    <p:extLst>
      <p:ext uri="{BB962C8B-B14F-4D97-AF65-F5344CB8AC3E}">
        <p14:creationId xmlns:p14="http://schemas.microsoft.com/office/powerpoint/2010/main" val="26417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2"/>
          <p:cNvSpPr/>
          <p:nvPr/>
        </p:nvSpPr>
        <p:spPr>
          <a:xfrm>
            <a:off x="1089291" y="1215936"/>
            <a:ext cx="9927193" cy="1289139"/>
          </a:xfrm>
          <a:prstGeom prst="snip2DiagRect">
            <a:avLst/>
          </a:prstGeom>
          <a:solidFill>
            <a:srgbClr val="DF8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p:txBody>
      </p:sp>
      <p:sp>
        <p:nvSpPr>
          <p:cNvPr id="4" name="Rectangle 3"/>
          <p:cNvSpPr/>
          <p:nvPr/>
        </p:nvSpPr>
        <p:spPr>
          <a:xfrm>
            <a:off x="6419850" y="3552826"/>
            <a:ext cx="5406259" cy="130492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479691" y="5191125"/>
            <a:ext cx="5435334" cy="1417633"/>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1077</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ectangle 5"/>
          <p:cNvSpPr/>
          <p:nvPr/>
        </p:nvSpPr>
        <p:spPr>
          <a:xfrm>
            <a:off x="479691" y="3552826"/>
            <a:ext cx="5435334" cy="133828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Đằng</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419850" y="5514080"/>
            <a:ext cx="5406259" cy="1094678"/>
          </a:xfrm>
          <a:prstGeom prst="rect">
            <a:avLst/>
          </a:prstGeom>
          <a:solidFill>
            <a:srgbClr val="DF81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399" y="4052934"/>
            <a:ext cx="624709" cy="737414"/>
          </a:xfrm>
          <a:prstGeom prst="rect">
            <a:avLst/>
          </a:prstGeom>
          <a:solidFill>
            <a:srgbClr val="DF81CD"/>
          </a:solidFill>
        </p:spPr>
      </p:pic>
      <p:pic>
        <p:nvPicPr>
          <p:cNvPr id="9" name="Picture 8"/>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9033" y="4205287"/>
            <a:ext cx="500164" cy="647801"/>
          </a:xfrm>
          <a:prstGeom prst="rect">
            <a:avLst/>
          </a:prstGeom>
          <a:solidFill>
            <a:srgbClr val="DF81CD"/>
          </a:solid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399" y="5948281"/>
            <a:ext cx="624710" cy="707619"/>
          </a:xfrm>
          <a:prstGeom prst="rect">
            <a:avLst/>
          </a:prstGeom>
          <a:solidFill>
            <a:srgbClr val="DF81CD"/>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3205" y="5970109"/>
            <a:ext cx="671820" cy="763270"/>
          </a:xfrm>
          <a:prstGeom prst="rect">
            <a:avLst/>
          </a:prstGeom>
          <a:solidFill>
            <a:srgbClr val="00B050"/>
          </a:solidFill>
        </p:spPr>
      </p:pic>
    </p:spTree>
    <p:extLst>
      <p:ext uri="{BB962C8B-B14F-4D97-AF65-F5344CB8AC3E}">
        <p14:creationId xmlns:p14="http://schemas.microsoft.com/office/powerpoint/2010/main" val="214538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2923877"/>
          </a:xfrm>
          <a:prstGeom prst="rect">
            <a:avLst/>
          </a:prstGeom>
        </p:spPr>
        <p:txBody>
          <a:bodyPr wrap="square">
            <a:spAutoFit/>
          </a:bodyPr>
          <a:lstStyle/>
          <a:p>
            <a:pPr algn="ctr">
              <a:lnSpc>
                <a:spcPct val="115000"/>
              </a:lnSpc>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latin typeface="Times New Roman" panose="02020603050405020304" pitchFamily="18" charset="0"/>
                <a:ea typeface="Calibri" panose="020F0502020204030204" pitchFamily="34" charset="0"/>
                <a:cs typeface="Times New Roman" panose="02020603050405020304" pitchFamily="18" charset="0"/>
              </a:rPr>
              <a:t> 1: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 ta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4000" b="1" dirty="0">
                <a:latin typeface="Times New Roman" panose="02020603050405020304" pitchFamily="18" charset="0"/>
                <a:ea typeface="Calibri" panose="020F0502020204030204" pitchFamily="34" charset="0"/>
                <a:cs typeface="Times New Roman" panose="02020603050405020304" pitchFamily="18" charset="0"/>
              </a:rPr>
              <a:t> qua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mấy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năm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250214" y="3985678"/>
            <a:ext cx="1439501" cy="1388142"/>
          </a:xfrm>
          <a:prstGeom prst="rect">
            <a:avLst/>
          </a:prstGeom>
        </p:spPr>
      </p:pic>
      <p:sp>
        <p:nvSpPr>
          <p:cNvPr id="8" name="Rectangle 7"/>
          <p:cNvSpPr/>
          <p:nvPr/>
        </p:nvSpPr>
        <p:spPr>
          <a:xfrm>
            <a:off x="3889456" y="4452670"/>
            <a:ext cx="4496744" cy="921150"/>
          </a:xfrm>
          <a:prstGeom prst="rect">
            <a:avLst/>
          </a:prstGeom>
        </p:spPr>
        <p:txBody>
          <a:bodyPr wrap="none">
            <a:spAutoFit/>
          </a:bodyPr>
          <a:lstStyle/>
          <a:p>
            <a:pPr algn="just">
              <a:lnSpc>
                <a:spcPct val="115000"/>
              </a:lnSpc>
              <a:spcAft>
                <a:spcPts val="0"/>
              </a:spcAft>
            </a:pP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4000 </a:t>
            </a:r>
            <a:r>
              <a:rPr lang="en-US" sz="5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903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3350"/>
            <a:ext cx="12192001" cy="6910148"/>
          </a:xfrm>
          <a:prstGeom prst="rect">
            <a:avLst/>
          </a:prstGeom>
        </p:spPr>
      </p:pic>
      <p:sp>
        <p:nvSpPr>
          <p:cNvPr id="6" name="Rectangle 5"/>
          <p:cNvSpPr/>
          <p:nvPr/>
        </p:nvSpPr>
        <p:spPr>
          <a:xfrm>
            <a:off x="2893580" y="222539"/>
            <a:ext cx="5966690" cy="1723549"/>
          </a:xfrm>
          <a:prstGeom prst="rect">
            <a:avLst/>
          </a:prstGeom>
        </p:spPr>
        <p:txBody>
          <a:bodyPr wrap="square">
            <a:spAutoFit/>
          </a:bodyPr>
          <a:lstStyle/>
          <a:p>
            <a:pPr algn="ctr"/>
            <a:r>
              <a:rPr lang="de-DE" sz="4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4. HOẠT ĐỘNG 4 </a:t>
            </a:r>
          </a:p>
          <a:p>
            <a:pPr algn="ctr"/>
            <a:r>
              <a:rPr lang="en-US" sz="6000" b="1" dirty="0">
                <a:solidFill>
                  <a:srgbClr val="FF0000"/>
                </a:solidFill>
                <a:latin typeface="Times New Roman" panose="02020603050405020304" pitchFamily="18" charset="0"/>
                <a:cs typeface="Times New Roman" panose="02020603050405020304" pitchFamily="18" charset="0"/>
              </a:rPr>
              <a:t>VẬN DỤNG </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9400" y="2468324"/>
            <a:ext cx="7048500" cy="2357568"/>
          </a:xfrm>
          <a:prstGeom prst="rect">
            <a:avLst/>
          </a:prstGeom>
        </p:spPr>
        <p:txBody>
          <a:bodyPr wrap="square">
            <a:spAutoFit/>
          </a:bodyPr>
          <a:lstStyle/>
          <a:p>
            <a:pPr algn="just">
              <a:lnSpc>
                <a:spcPct val="115000"/>
              </a:lnSpc>
              <a:spcAft>
                <a:spcPts val="0"/>
              </a:spcAft>
            </a:pP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nay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hách</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cha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589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333375"/>
            <a:ext cx="10772775" cy="6334125"/>
          </a:xfrm>
        </p:spPr>
      </p:pic>
      <p:sp>
        <p:nvSpPr>
          <p:cNvPr id="5" name="Rectangle 4"/>
          <p:cNvSpPr/>
          <p:nvPr/>
        </p:nvSpPr>
        <p:spPr>
          <a:xfrm>
            <a:off x="3048000" y="2745736"/>
            <a:ext cx="6096000" cy="2042995"/>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VỀ NHÀ</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62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2739211"/>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156094" y="3901848"/>
            <a:ext cx="6832182" cy="1508105"/>
          </a:xfrm>
          <a:prstGeom prst="rect">
            <a:avLst/>
          </a:prstGeom>
        </p:spPr>
        <p:txBody>
          <a:bodyPr wrap="square">
            <a:spAutoFit/>
          </a:bodyPr>
          <a:lstStyle/>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Hai </a:t>
            </a:r>
            <a:r>
              <a:rPr lang="en-US" sz="4000" dirty="0" err="1">
                <a:solidFill>
                  <a:srgbClr val="FF0000"/>
                </a:solidFill>
                <a:latin typeface="Times New Roman" panose="02020603050405020304" pitchFamily="18" charset="0"/>
                <a:cs typeface="Times New Roman" panose="02020603050405020304" pitchFamily="18" charset="0"/>
              </a:rPr>
              <a:t>Bà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Trưng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4896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9624289" cy="3354765"/>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3:</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Theo </a:t>
            </a:r>
            <a:r>
              <a:rPr lang="en-US" sz="4000" b="1" dirty="0" err="1">
                <a:latin typeface="Times New Roman" panose="02020603050405020304" pitchFamily="18" charset="0"/>
                <a:cs typeface="Times New Roman" panose="02020603050405020304" pitchFamily="18" charset="0"/>
              </a:rPr>
              <a:t>tương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Kiệt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chỉ</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Tống</a:t>
            </a:r>
            <a:r>
              <a:rPr lang="en-US" sz="4000" b="1" dirty="0">
                <a:latin typeface="Times New Roman" panose="02020603050405020304" pitchFamily="18" charset="0"/>
                <a:cs typeface="Times New Roman" panose="02020603050405020304" pitchFamily="18" charset="0"/>
              </a:rPr>
              <a:t> (1077)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091439" y="4140085"/>
            <a:ext cx="6832182" cy="743473"/>
          </a:xfrm>
          <a:prstGeom prst="rect">
            <a:avLst/>
          </a:prstGeom>
        </p:spPr>
        <p:txBody>
          <a:bodyPr wrap="square">
            <a:spAutoFit/>
          </a:bodyPr>
          <a:lstStyle/>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Nam </a:t>
            </a:r>
            <a:r>
              <a:rPr lang="en-US" sz="4000" dirty="0" err="1">
                <a:solidFill>
                  <a:srgbClr val="FF0000"/>
                </a:solidFill>
                <a:latin typeface="Times New Roman" panose="02020603050405020304" pitchFamily="18" charset="0"/>
                <a:cs typeface="Times New Roman" panose="02020603050405020304" pitchFamily="18" charset="0"/>
              </a:rPr>
              <a:t>Quốc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Hà</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1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5656" cy="6858000"/>
          </a:xfrm>
        </p:spPr>
      </p:pic>
      <p:sp>
        <p:nvSpPr>
          <p:cNvPr id="5" name="Rectangle 4"/>
          <p:cNvSpPr/>
          <p:nvPr/>
        </p:nvSpPr>
        <p:spPr>
          <a:xfrm>
            <a:off x="2050473" y="1528793"/>
            <a:ext cx="7592291" cy="2739211"/>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4:</a:t>
            </a: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thù</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gần</a:t>
            </a:r>
            <a:r>
              <a:rPr lang="en-US" sz="4000" b="1" dirty="0">
                <a:latin typeface="Times New Roman" panose="02020603050405020304" pitchFamily="18" charset="0"/>
                <a:cs typeface="Times New Roman" panose="02020603050405020304" pitchFamily="18" charset="0"/>
              </a:rPr>
              <a:t> 1000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8">
            <a:extLst>
              <a:ext uri="{FF2B5EF4-FFF2-40B4-BE49-F238E27FC236}">
                <a16:creationId xmlns:a16="http://schemas.microsoft.com/office/drawing/2014/main" id="{211CFE4C-30FC-6029-4800-1B362BFF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050473" y="3655321"/>
            <a:ext cx="1671510" cy="1544752"/>
          </a:xfrm>
          <a:prstGeom prst="rect">
            <a:avLst/>
          </a:prstGeom>
        </p:spPr>
      </p:pic>
      <p:sp>
        <p:nvSpPr>
          <p:cNvPr id="8" name="Rectangle 7"/>
          <p:cNvSpPr/>
          <p:nvPr/>
        </p:nvSpPr>
        <p:spPr>
          <a:xfrm>
            <a:off x="4156094" y="3901848"/>
            <a:ext cx="6832182" cy="743473"/>
          </a:xfrm>
          <a:prstGeom prst="rect">
            <a:avLst/>
          </a:prstGeom>
        </p:spPr>
        <p:txBody>
          <a:bodyPr wrap="square">
            <a:spAutoFit/>
          </a:bodyPr>
          <a:lstStyle/>
          <a:p>
            <a:pPr algn="just">
              <a:lnSpc>
                <a:spcPct val="115000"/>
              </a:lnSpc>
              <a:spcAft>
                <a:spcPts val="0"/>
              </a:spcAft>
            </a:pPr>
            <a:r>
              <a:rPr lang="en-US" sz="4000" dirty="0" err="1">
                <a:solidFill>
                  <a:srgbClr val="FF0000"/>
                </a:solidFill>
                <a:latin typeface="Times New Roman" panose="02020603050405020304" pitchFamily="18" charset="0"/>
                <a:cs typeface="Times New Roman" panose="02020603050405020304" pitchFamily="18" charset="0"/>
              </a:rPr>
              <a:t>Phương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Bắc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Trung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Quốc</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31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241982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3217</Words>
  <Application>Microsoft Office PowerPoint</Application>
  <PresentationFormat>Widescreen</PresentationFormat>
  <Paragraphs>251</Paragraphs>
  <Slides>51</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51</vt:i4>
      </vt:variant>
    </vt:vector>
  </HeadingPairs>
  <TitlesOfParts>
    <vt:vector size="59" baseType="lpstr">
      <vt:lpstr>等线</vt:lpstr>
      <vt:lpstr>Arial</vt:lpstr>
      <vt:lpstr>Calibri</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TBC</cp:lastModifiedBy>
  <cp:revision>49</cp:revision>
  <dcterms:created xsi:type="dcterms:W3CDTF">2024-05-15T00:35:17Z</dcterms:created>
  <dcterms:modified xsi:type="dcterms:W3CDTF">2024-07-06T01:57:37Z</dcterms:modified>
</cp:coreProperties>
</file>